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mp4" ContentType="video/mp4"/>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5"/>
  </p:notesMasterIdLst>
  <p:handoutMasterIdLst>
    <p:handoutMasterId r:id="rId166"/>
  </p:handoutMasterIdLst>
  <p:sldIdLst>
    <p:sldId id="373" r:id="rId2"/>
    <p:sldId id="374" r:id="rId3"/>
    <p:sldId id="378" r:id="rId4"/>
    <p:sldId id="379" r:id="rId5"/>
    <p:sldId id="376" r:id="rId6"/>
    <p:sldId id="424" r:id="rId7"/>
    <p:sldId id="425" r:id="rId8"/>
    <p:sldId id="383" r:id="rId9"/>
    <p:sldId id="384" r:id="rId10"/>
    <p:sldId id="524" r:id="rId11"/>
    <p:sldId id="428" r:id="rId12"/>
    <p:sldId id="429" r:id="rId13"/>
    <p:sldId id="430" r:id="rId14"/>
    <p:sldId id="431" r:id="rId15"/>
    <p:sldId id="432" r:id="rId16"/>
    <p:sldId id="433" r:id="rId17"/>
    <p:sldId id="434" r:id="rId18"/>
    <p:sldId id="435" r:id="rId19"/>
    <p:sldId id="436" r:id="rId20"/>
    <p:sldId id="447" r:id="rId21"/>
    <p:sldId id="438" r:id="rId22"/>
    <p:sldId id="439" r:id="rId23"/>
    <p:sldId id="440" r:id="rId24"/>
    <p:sldId id="448" r:id="rId25"/>
    <p:sldId id="442" r:id="rId26"/>
    <p:sldId id="443" r:id="rId27"/>
    <p:sldId id="444" r:id="rId28"/>
    <p:sldId id="445" r:id="rId29"/>
    <p:sldId id="525" r:id="rId30"/>
    <p:sldId id="450" r:id="rId31"/>
    <p:sldId id="451" r:id="rId32"/>
    <p:sldId id="452" r:id="rId33"/>
    <p:sldId id="453" r:id="rId34"/>
    <p:sldId id="454" r:id="rId35"/>
    <p:sldId id="455" r:id="rId36"/>
    <p:sldId id="526" r:id="rId37"/>
    <p:sldId id="457" r:id="rId38"/>
    <p:sldId id="458" r:id="rId39"/>
    <p:sldId id="459" r:id="rId40"/>
    <p:sldId id="460" r:id="rId41"/>
    <p:sldId id="461" r:id="rId42"/>
    <p:sldId id="462" r:id="rId43"/>
    <p:sldId id="463" r:id="rId44"/>
    <p:sldId id="464" r:id="rId45"/>
    <p:sldId id="465" r:id="rId46"/>
    <p:sldId id="466" r:id="rId47"/>
    <p:sldId id="467" r:id="rId48"/>
    <p:sldId id="617" r:id="rId49"/>
    <p:sldId id="471" r:id="rId50"/>
    <p:sldId id="472" r:id="rId51"/>
    <p:sldId id="473" r:id="rId52"/>
    <p:sldId id="486" r:id="rId53"/>
    <p:sldId id="487" r:id="rId54"/>
    <p:sldId id="488" r:id="rId55"/>
    <p:sldId id="477" r:id="rId56"/>
    <p:sldId id="478" r:id="rId57"/>
    <p:sldId id="479" r:id="rId58"/>
    <p:sldId id="480" r:id="rId59"/>
    <p:sldId id="481" r:id="rId60"/>
    <p:sldId id="482" r:id="rId61"/>
    <p:sldId id="489" r:id="rId62"/>
    <p:sldId id="490" r:id="rId63"/>
    <p:sldId id="491" r:id="rId64"/>
    <p:sldId id="492" r:id="rId65"/>
    <p:sldId id="495" r:id="rId66"/>
    <p:sldId id="507" r:id="rId67"/>
    <p:sldId id="497" r:id="rId68"/>
    <p:sldId id="509" r:id="rId69"/>
    <p:sldId id="565" r:id="rId70"/>
    <p:sldId id="618" r:id="rId71"/>
    <p:sldId id="340" r:id="rId72"/>
    <p:sldId id="615" r:id="rId73"/>
    <p:sldId id="257" r:id="rId74"/>
    <p:sldId id="260" r:id="rId75"/>
    <p:sldId id="343" r:id="rId76"/>
    <p:sldId id="263" r:id="rId77"/>
    <p:sldId id="264" r:id="rId78"/>
    <p:sldId id="269" r:id="rId79"/>
    <p:sldId id="271" r:id="rId80"/>
    <p:sldId id="275" r:id="rId81"/>
    <p:sldId id="278" r:id="rId82"/>
    <p:sldId id="280" r:id="rId83"/>
    <p:sldId id="349" r:id="rId84"/>
    <p:sldId id="574" r:id="rId85"/>
    <p:sldId id="592" r:id="rId86"/>
    <p:sldId id="609" r:id="rId87"/>
    <p:sldId id="610" r:id="rId88"/>
    <p:sldId id="611" r:id="rId89"/>
    <p:sldId id="619" r:id="rId90"/>
    <p:sldId id="671" r:id="rId91"/>
    <p:sldId id="520" r:id="rId92"/>
    <p:sldId id="672" r:id="rId93"/>
    <p:sldId id="673" r:id="rId94"/>
    <p:sldId id="674" r:id="rId95"/>
    <p:sldId id="675" r:id="rId96"/>
    <p:sldId id="676" r:id="rId97"/>
    <p:sldId id="677" r:id="rId98"/>
    <p:sldId id="678" r:id="rId99"/>
    <p:sldId id="679" r:id="rId100"/>
    <p:sldId id="680" r:id="rId101"/>
    <p:sldId id="681" r:id="rId102"/>
    <p:sldId id="682" r:id="rId103"/>
    <p:sldId id="683" r:id="rId104"/>
    <p:sldId id="684" r:id="rId105"/>
    <p:sldId id="685" r:id="rId106"/>
    <p:sldId id="686" r:id="rId107"/>
    <p:sldId id="690" r:id="rId108"/>
    <p:sldId id="691" r:id="rId109"/>
    <p:sldId id="620" r:id="rId110"/>
    <p:sldId id="692" r:id="rId111"/>
    <p:sldId id="623" r:id="rId112"/>
    <p:sldId id="624" r:id="rId113"/>
    <p:sldId id="625" r:id="rId114"/>
    <p:sldId id="626" r:id="rId115"/>
    <p:sldId id="627" r:id="rId116"/>
    <p:sldId id="628" r:id="rId117"/>
    <p:sldId id="629" r:id="rId118"/>
    <p:sldId id="630" r:id="rId119"/>
    <p:sldId id="631" r:id="rId120"/>
    <p:sldId id="632" r:id="rId121"/>
    <p:sldId id="622" r:id="rId122"/>
    <p:sldId id="633" r:id="rId123"/>
    <p:sldId id="634" r:id="rId124"/>
    <p:sldId id="635" r:id="rId125"/>
    <p:sldId id="636" r:id="rId126"/>
    <p:sldId id="637" r:id="rId127"/>
    <p:sldId id="638" r:id="rId128"/>
    <p:sldId id="639" r:id="rId129"/>
    <p:sldId id="640" r:id="rId130"/>
    <p:sldId id="642" r:id="rId131"/>
    <p:sldId id="643" r:id="rId132"/>
    <p:sldId id="644" r:id="rId133"/>
    <p:sldId id="645" r:id="rId134"/>
    <p:sldId id="646" r:id="rId135"/>
    <p:sldId id="647" r:id="rId136"/>
    <p:sldId id="648" r:id="rId137"/>
    <p:sldId id="649" r:id="rId138"/>
    <p:sldId id="650" r:id="rId139"/>
    <p:sldId id="621" r:id="rId140"/>
    <p:sldId id="652" r:id="rId141"/>
    <p:sldId id="653" r:id="rId142"/>
    <p:sldId id="654" r:id="rId143"/>
    <p:sldId id="655" r:id="rId144"/>
    <p:sldId id="656" r:id="rId145"/>
    <p:sldId id="662" r:id="rId146"/>
    <p:sldId id="657" r:id="rId147"/>
    <p:sldId id="658" r:id="rId148"/>
    <p:sldId id="659" r:id="rId149"/>
    <p:sldId id="660" r:id="rId150"/>
    <p:sldId id="661" r:id="rId151"/>
    <p:sldId id="569" r:id="rId152"/>
    <p:sldId id="687" r:id="rId153"/>
    <p:sldId id="688" r:id="rId154"/>
    <p:sldId id="689" r:id="rId155"/>
    <p:sldId id="517" r:id="rId156"/>
    <p:sldId id="663" r:id="rId157"/>
    <p:sldId id="664" r:id="rId158"/>
    <p:sldId id="665" r:id="rId159"/>
    <p:sldId id="666" r:id="rId160"/>
    <p:sldId id="667" r:id="rId161"/>
    <p:sldId id="668" r:id="rId162"/>
    <p:sldId id="669" r:id="rId163"/>
    <p:sldId id="670" r:id="rId164"/>
  </p:sldIdLst>
  <p:sldSz cx="9144000" cy="6858000" type="screen4x3"/>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7" autoAdjust="0"/>
    <p:restoredTop sz="93692" autoAdjust="0"/>
  </p:normalViewPr>
  <p:slideViewPr>
    <p:cSldViewPr snapToGrid="0">
      <p:cViewPr varScale="1">
        <p:scale>
          <a:sx n="66" d="100"/>
          <a:sy n="66" d="100"/>
        </p:scale>
        <p:origin x="728"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notesMaster" Target="notesMasters/notesMaster1.xml"/><Relationship Id="rId166" Type="http://schemas.openxmlformats.org/officeDocument/2006/relationships/handoutMaster" Target="handoutMasters/handoutMaster1.xml"/><Relationship Id="rId167" Type="http://schemas.openxmlformats.org/officeDocument/2006/relationships/presProps" Target="presProps.xml"/><Relationship Id="rId168" Type="http://schemas.openxmlformats.org/officeDocument/2006/relationships/viewProps" Target="viewProps.xml"/><Relationship Id="rId16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597C0-02F6-4B9A-8677-D2BF924D742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BF4D554-728D-46A7-86A4-8B44865554C9}">
      <dgm:prSet phldrT="[Text]"/>
      <dgm:spPr/>
      <dgm:t>
        <a:bodyPr/>
        <a:lstStyle/>
        <a:p>
          <a:r>
            <a:rPr lang="en-US" dirty="0" smtClean="0">
              <a:latin typeface="Calibri" panose="020F0502020204030204" pitchFamily="34" charset="0"/>
            </a:rPr>
            <a:t>Information Metering, Monitoring, and measurement</a:t>
          </a:r>
          <a:endParaRPr lang="en-US" dirty="0">
            <a:latin typeface="Calibri" panose="020F0502020204030204" pitchFamily="34" charset="0"/>
          </a:endParaRPr>
        </a:p>
      </dgm:t>
    </dgm:pt>
    <dgm:pt modelId="{F0ED5C88-821E-4714-91AF-7EC938B85B1B}" type="parTrans" cxnId="{F8EE2130-77FE-4A52-8731-A48BF9F9D7CC}">
      <dgm:prSet/>
      <dgm:spPr/>
      <dgm:t>
        <a:bodyPr/>
        <a:lstStyle/>
        <a:p>
          <a:endParaRPr lang="en-US"/>
        </a:p>
      </dgm:t>
    </dgm:pt>
    <dgm:pt modelId="{1CD79685-EDC8-4097-86CD-6C94ED8103F5}" type="sibTrans" cxnId="{F8EE2130-77FE-4A52-8731-A48BF9F9D7CC}">
      <dgm:prSet/>
      <dgm:spPr/>
      <dgm:t>
        <a:bodyPr/>
        <a:lstStyle/>
        <a:p>
          <a:endParaRPr lang="en-US"/>
        </a:p>
      </dgm:t>
    </dgm:pt>
    <dgm:pt modelId="{FB02A2FD-8054-4FEE-A586-0F41EC2C0AE3}">
      <dgm:prSet phldrT="[Text]"/>
      <dgm:spPr/>
      <dgm:t>
        <a:bodyPr/>
        <a:lstStyle/>
        <a:p>
          <a:r>
            <a:rPr lang="en-US" dirty="0" smtClean="0">
              <a:latin typeface="Calibri" panose="020F0502020204030204" pitchFamily="34" charset="0"/>
            </a:rPr>
            <a:t>Smart Monitoring &amp; Measurement</a:t>
          </a:r>
          <a:endParaRPr lang="en-US" dirty="0">
            <a:latin typeface="Calibri" panose="020F0502020204030204" pitchFamily="34" charset="0"/>
          </a:endParaRPr>
        </a:p>
      </dgm:t>
    </dgm:pt>
    <dgm:pt modelId="{21AA7CAA-E3D4-4811-AD3E-824B207B3197}" type="parTrans" cxnId="{C9DB0406-8EC3-4D67-A8B1-006FA803A86A}">
      <dgm:prSet/>
      <dgm:spPr/>
      <dgm:t>
        <a:bodyPr/>
        <a:lstStyle/>
        <a:p>
          <a:endParaRPr lang="en-US"/>
        </a:p>
      </dgm:t>
    </dgm:pt>
    <dgm:pt modelId="{8AE4ED9A-4CE9-4B06-BC44-72C73B1D0B11}" type="sibTrans" cxnId="{C9DB0406-8EC3-4D67-A8B1-006FA803A86A}">
      <dgm:prSet/>
      <dgm:spPr/>
      <dgm:t>
        <a:bodyPr/>
        <a:lstStyle/>
        <a:p>
          <a:endParaRPr lang="en-US"/>
        </a:p>
      </dgm:t>
    </dgm:pt>
    <dgm:pt modelId="{C8B7012E-8C53-4466-8E1A-5094F44D0312}">
      <dgm:prSet phldrT="[Text]"/>
      <dgm:spPr/>
      <dgm:t>
        <a:bodyPr/>
        <a:lstStyle/>
        <a:p>
          <a:r>
            <a:rPr lang="en-US" dirty="0" smtClean="0">
              <a:latin typeface="Calibri" panose="020F0502020204030204" pitchFamily="34" charset="0"/>
            </a:rPr>
            <a:t>Sensor</a:t>
          </a:r>
          <a:endParaRPr lang="en-US" dirty="0">
            <a:latin typeface="Calibri" panose="020F0502020204030204" pitchFamily="34" charset="0"/>
          </a:endParaRPr>
        </a:p>
      </dgm:t>
    </dgm:pt>
    <dgm:pt modelId="{39F9F22A-2E7C-4ACC-B7D4-9A6A1B76EB9D}" type="parTrans" cxnId="{5FD01F72-93E5-42F2-A0C7-12531F110590}">
      <dgm:prSet/>
      <dgm:spPr/>
      <dgm:t>
        <a:bodyPr/>
        <a:lstStyle/>
        <a:p>
          <a:endParaRPr lang="en-US"/>
        </a:p>
      </dgm:t>
    </dgm:pt>
    <dgm:pt modelId="{622489CE-E747-4959-AD51-B2590ED2DE6C}" type="sibTrans" cxnId="{5FD01F72-93E5-42F2-A0C7-12531F110590}">
      <dgm:prSet/>
      <dgm:spPr/>
      <dgm:t>
        <a:bodyPr/>
        <a:lstStyle/>
        <a:p>
          <a:endParaRPr lang="en-US"/>
        </a:p>
      </dgm:t>
    </dgm:pt>
    <dgm:pt modelId="{44DA9F19-172E-484C-B54A-C51F617B061B}">
      <dgm:prSet phldrT="[Text]"/>
      <dgm:spPr/>
      <dgm:t>
        <a:bodyPr/>
        <a:lstStyle/>
        <a:p>
          <a:r>
            <a:rPr lang="en-US" dirty="0" smtClean="0">
              <a:latin typeface="Calibri" panose="020F0502020204030204" pitchFamily="34" charset="0"/>
            </a:rPr>
            <a:t>PMU</a:t>
          </a:r>
          <a:endParaRPr lang="en-US" dirty="0">
            <a:latin typeface="Calibri" panose="020F0502020204030204" pitchFamily="34" charset="0"/>
          </a:endParaRPr>
        </a:p>
      </dgm:t>
    </dgm:pt>
    <dgm:pt modelId="{6560C302-F81D-4829-AE98-0605A44F2A2A}" type="parTrans" cxnId="{66F76E3C-C9CD-4AD0-9E12-E0FAB075F4CB}">
      <dgm:prSet/>
      <dgm:spPr/>
      <dgm:t>
        <a:bodyPr/>
        <a:lstStyle/>
        <a:p>
          <a:endParaRPr lang="en-US"/>
        </a:p>
      </dgm:t>
    </dgm:pt>
    <dgm:pt modelId="{48FB5704-EDAF-46EF-8406-3D88817A1BF7}" type="sibTrans" cxnId="{66F76E3C-C9CD-4AD0-9E12-E0FAB075F4CB}">
      <dgm:prSet/>
      <dgm:spPr/>
      <dgm:t>
        <a:bodyPr/>
        <a:lstStyle/>
        <a:p>
          <a:endParaRPr lang="en-US"/>
        </a:p>
      </dgm:t>
    </dgm:pt>
    <dgm:pt modelId="{315B47D4-39A5-4005-B8AC-F7C574F4D84F}">
      <dgm:prSet phldrT="[Text]"/>
      <dgm:spPr/>
      <dgm:t>
        <a:bodyPr/>
        <a:lstStyle/>
        <a:p>
          <a:r>
            <a:rPr lang="en-US" dirty="0" smtClean="0">
              <a:latin typeface="Calibri" panose="020F0502020204030204" pitchFamily="34" charset="0"/>
            </a:rPr>
            <a:t>Smart Metering</a:t>
          </a:r>
          <a:endParaRPr lang="en-US" dirty="0">
            <a:latin typeface="Calibri" panose="020F0502020204030204" pitchFamily="34" charset="0"/>
          </a:endParaRPr>
        </a:p>
      </dgm:t>
    </dgm:pt>
    <dgm:pt modelId="{028A049C-6F36-4B86-B434-5FD7BC372EC9}" type="parTrans" cxnId="{2C8A2D44-53A9-4501-9801-E8D67AB5CE3B}">
      <dgm:prSet/>
      <dgm:spPr/>
      <dgm:t>
        <a:bodyPr/>
        <a:lstStyle/>
        <a:p>
          <a:endParaRPr lang="en-US"/>
        </a:p>
      </dgm:t>
    </dgm:pt>
    <dgm:pt modelId="{E784D4EF-AFF5-4769-93C3-54020897B785}" type="sibTrans" cxnId="{2C8A2D44-53A9-4501-9801-E8D67AB5CE3B}">
      <dgm:prSet/>
      <dgm:spPr/>
      <dgm:t>
        <a:bodyPr/>
        <a:lstStyle/>
        <a:p>
          <a:endParaRPr lang="en-US"/>
        </a:p>
      </dgm:t>
    </dgm:pt>
    <dgm:pt modelId="{8E9F6A86-C190-497A-8F58-ABA6A9BA6636}" type="pres">
      <dgm:prSet presAssocID="{C17597C0-02F6-4B9A-8677-D2BF924D7429}" presName="hierChild1" presStyleCnt="0">
        <dgm:presLayoutVars>
          <dgm:chPref val="1"/>
          <dgm:dir/>
          <dgm:animOne val="branch"/>
          <dgm:animLvl val="lvl"/>
          <dgm:resizeHandles/>
        </dgm:presLayoutVars>
      </dgm:prSet>
      <dgm:spPr/>
      <dgm:t>
        <a:bodyPr/>
        <a:lstStyle/>
        <a:p>
          <a:endParaRPr lang="en-US"/>
        </a:p>
      </dgm:t>
    </dgm:pt>
    <dgm:pt modelId="{24C9734A-01C0-4BD6-ACE2-BD4D13E4EB29}" type="pres">
      <dgm:prSet presAssocID="{4BF4D554-728D-46A7-86A4-8B44865554C9}" presName="hierRoot1" presStyleCnt="0"/>
      <dgm:spPr/>
    </dgm:pt>
    <dgm:pt modelId="{46E589C1-9EB3-4C22-9E5A-1D45C623D134}" type="pres">
      <dgm:prSet presAssocID="{4BF4D554-728D-46A7-86A4-8B44865554C9}" presName="composite" presStyleCnt="0"/>
      <dgm:spPr/>
    </dgm:pt>
    <dgm:pt modelId="{AD6BD72A-94EE-4E96-B679-958AEFF061B2}" type="pres">
      <dgm:prSet presAssocID="{4BF4D554-728D-46A7-86A4-8B44865554C9}" presName="background" presStyleLbl="node0" presStyleIdx="0" presStyleCnt="1"/>
      <dgm:spPr/>
    </dgm:pt>
    <dgm:pt modelId="{37804AEE-38D1-4DD5-BC69-FC751F9FC00E}" type="pres">
      <dgm:prSet presAssocID="{4BF4D554-728D-46A7-86A4-8B44865554C9}" presName="text" presStyleLbl="fgAcc0" presStyleIdx="0" presStyleCnt="1">
        <dgm:presLayoutVars>
          <dgm:chPref val="3"/>
        </dgm:presLayoutVars>
      </dgm:prSet>
      <dgm:spPr/>
      <dgm:t>
        <a:bodyPr/>
        <a:lstStyle/>
        <a:p>
          <a:endParaRPr lang="en-US"/>
        </a:p>
      </dgm:t>
    </dgm:pt>
    <dgm:pt modelId="{8D08767F-C3E6-46BE-B929-12D5F2886A81}" type="pres">
      <dgm:prSet presAssocID="{4BF4D554-728D-46A7-86A4-8B44865554C9}" presName="hierChild2" presStyleCnt="0"/>
      <dgm:spPr/>
    </dgm:pt>
    <dgm:pt modelId="{0ACAC5A7-DD62-4A14-A00E-EEA5B629EC17}" type="pres">
      <dgm:prSet presAssocID="{21AA7CAA-E3D4-4811-AD3E-824B207B3197}" presName="Name10" presStyleLbl="parChTrans1D2" presStyleIdx="0" presStyleCnt="2"/>
      <dgm:spPr/>
      <dgm:t>
        <a:bodyPr/>
        <a:lstStyle/>
        <a:p>
          <a:endParaRPr lang="en-US"/>
        </a:p>
      </dgm:t>
    </dgm:pt>
    <dgm:pt modelId="{28D27942-7750-41C4-BB89-4A03E3646419}" type="pres">
      <dgm:prSet presAssocID="{FB02A2FD-8054-4FEE-A586-0F41EC2C0AE3}" presName="hierRoot2" presStyleCnt="0"/>
      <dgm:spPr/>
    </dgm:pt>
    <dgm:pt modelId="{17682712-83EF-4ACC-9BB5-DF552A50CC23}" type="pres">
      <dgm:prSet presAssocID="{FB02A2FD-8054-4FEE-A586-0F41EC2C0AE3}" presName="composite2" presStyleCnt="0"/>
      <dgm:spPr/>
    </dgm:pt>
    <dgm:pt modelId="{1AD430B2-B3B4-4136-9878-201C0960BF6C}" type="pres">
      <dgm:prSet presAssocID="{FB02A2FD-8054-4FEE-A586-0F41EC2C0AE3}" presName="background2" presStyleLbl="node2" presStyleIdx="0" presStyleCnt="2"/>
      <dgm:spPr/>
    </dgm:pt>
    <dgm:pt modelId="{0326F85E-C6F8-4F00-906D-4211CB1006C9}" type="pres">
      <dgm:prSet presAssocID="{FB02A2FD-8054-4FEE-A586-0F41EC2C0AE3}" presName="text2" presStyleLbl="fgAcc2" presStyleIdx="0" presStyleCnt="2">
        <dgm:presLayoutVars>
          <dgm:chPref val="3"/>
        </dgm:presLayoutVars>
      </dgm:prSet>
      <dgm:spPr/>
      <dgm:t>
        <a:bodyPr/>
        <a:lstStyle/>
        <a:p>
          <a:endParaRPr lang="en-US"/>
        </a:p>
      </dgm:t>
    </dgm:pt>
    <dgm:pt modelId="{951A86ED-C84D-4490-8831-E0AC2139C042}" type="pres">
      <dgm:prSet presAssocID="{FB02A2FD-8054-4FEE-A586-0F41EC2C0AE3}" presName="hierChild3" presStyleCnt="0"/>
      <dgm:spPr/>
    </dgm:pt>
    <dgm:pt modelId="{C3600962-EB1D-4BB0-9790-085FF51212FA}" type="pres">
      <dgm:prSet presAssocID="{39F9F22A-2E7C-4ACC-B7D4-9A6A1B76EB9D}" presName="Name17" presStyleLbl="parChTrans1D3" presStyleIdx="0" presStyleCnt="2"/>
      <dgm:spPr/>
      <dgm:t>
        <a:bodyPr/>
        <a:lstStyle/>
        <a:p>
          <a:endParaRPr lang="en-US"/>
        </a:p>
      </dgm:t>
    </dgm:pt>
    <dgm:pt modelId="{0690FE2C-3D25-4B7F-A0D3-A32A0C74081C}" type="pres">
      <dgm:prSet presAssocID="{C8B7012E-8C53-4466-8E1A-5094F44D0312}" presName="hierRoot3" presStyleCnt="0"/>
      <dgm:spPr/>
    </dgm:pt>
    <dgm:pt modelId="{728C49D0-1C11-470D-9E37-B065C684CDF6}" type="pres">
      <dgm:prSet presAssocID="{C8B7012E-8C53-4466-8E1A-5094F44D0312}" presName="composite3" presStyleCnt="0"/>
      <dgm:spPr/>
    </dgm:pt>
    <dgm:pt modelId="{536253B9-CC80-4E87-A2B2-01D3725E7851}" type="pres">
      <dgm:prSet presAssocID="{C8B7012E-8C53-4466-8E1A-5094F44D0312}" presName="background3" presStyleLbl="node3" presStyleIdx="0" presStyleCnt="2"/>
      <dgm:spPr/>
    </dgm:pt>
    <dgm:pt modelId="{FAE253F5-EB69-4E49-A6CC-0369E1415BEC}" type="pres">
      <dgm:prSet presAssocID="{C8B7012E-8C53-4466-8E1A-5094F44D0312}" presName="text3" presStyleLbl="fgAcc3" presStyleIdx="0" presStyleCnt="2">
        <dgm:presLayoutVars>
          <dgm:chPref val="3"/>
        </dgm:presLayoutVars>
      </dgm:prSet>
      <dgm:spPr/>
      <dgm:t>
        <a:bodyPr/>
        <a:lstStyle/>
        <a:p>
          <a:endParaRPr lang="en-US"/>
        </a:p>
      </dgm:t>
    </dgm:pt>
    <dgm:pt modelId="{399EC85F-3B76-4AFE-AD81-199BE7918132}" type="pres">
      <dgm:prSet presAssocID="{C8B7012E-8C53-4466-8E1A-5094F44D0312}" presName="hierChild4" presStyleCnt="0"/>
      <dgm:spPr/>
    </dgm:pt>
    <dgm:pt modelId="{5EF8E862-121B-441F-BF1A-4E0E42B480D5}" type="pres">
      <dgm:prSet presAssocID="{6560C302-F81D-4829-AE98-0605A44F2A2A}" presName="Name17" presStyleLbl="parChTrans1D3" presStyleIdx="1" presStyleCnt="2"/>
      <dgm:spPr/>
      <dgm:t>
        <a:bodyPr/>
        <a:lstStyle/>
        <a:p>
          <a:endParaRPr lang="en-US"/>
        </a:p>
      </dgm:t>
    </dgm:pt>
    <dgm:pt modelId="{DE0F09B5-6749-4FDC-8892-95E10B00B391}" type="pres">
      <dgm:prSet presAssocID="{44DA9F19-172E-484C-B54A-C51F617B061B}" presName="hierRoot3" presStyleCnt="0"/>
      <dgm:spPr/>
    </dgm:pt>
    <dgm:pt modelId="{B3184D88-64E7-4ED7-ACC5-F7522981960F}" type="pres">
      <dgm:prSet presAssocID="{44DA9F19-172E-484C-B54A-C51F617B061B}" presName="composite3" presStyleCnt="0"/>
      <dgm:spPr/>
    </dgm:pt>
    <dgm:pt modelId="{22FE543B-6260-47CD-BEB3-A5AB9F02982C}" type="pres">
      <dgm:prSet presAssocID="{44DA9F19-172E-484C-B54A-C51F617B061B}" presName="background3" presStyleLbl="node3" presStyleIdx="1" presStyleCnt="2"/>
      <dgm:spPr/>
    </dgm:pt>
    <dgm:pt modelId="{3083D0C1-D1AD-4EDE-BC88-B3C9224F9AE3}" type="pres">
      <dgm:prSet presAssocID="{44DA9F19-172E-484C-B54A-C51F617B061B}" presName="text3" presStyleLbl="fgAcc3" presStyleIdx="1" presStyleCnt="2">
        <dgm:presLayoutVars>
          <dgm:chPref val="3"/>
        </dgm:presLayoutVars>
      </dgm:prSet>
      <dgm:spPr/>
      <dgm:t>
        <a:bodyPr/>
        <a:lstStyle/>
        <a:p>
          <a:endParaRPr lang="en-US"/>
        </a:p>
      </dgm:t>
    </dgm:pt>
    <dgm:pt modelId="{4A289041-275A-433A-BC93-FD32746A33DA}" type="pres">
      <dgm:prSet presAssocID="{44DA9F19-172E-484C-B54A-C51F617B061B}" presName="hierChild4" presStyleCnt="0"/>
      <dgm:spPr/>
    </dgm:pt>
    <dgm:pt modelId="{BFAC764F-595C-4186-8F51-1BC58BE5E61E}" type="pres">
      <dgm:prSet presAssocID="{028A049C-6F36-4B86-B434-5FD7BC372EC9}" presName="Name10" presStyleLbl="parChTrans1D2" presStyleIdx="1" presStyleCnt="2"/>
      <dgm:spPr/>
      <dgm:t>
        <a:bodyPr/>
        <a:lstStyle/>
        <a:p>
          <a:endParaRPr lang="en-US"/>
        </a:p>
      </dgm:t>
    </dgm:pt>
    <dgm:pt modelId="{AC141353-E272-491C-812C-B30D6C184C54}" type="pres">
      <dgm:prSet presAssocID="{315B47D4-39A5-4005-B8AC-F7C574F4D84F}" presName="hierRoot2" presStyleCnt="0"/>
      <dgm:spPr/>
    </dgm:pt>
    <dgm:pt modelId="{FD3B2848-4501-4AE0-8735-A574AD49DE03}" type="pres">
      <dgm:prSet presAssocID="{315B47D4-39A5-4005-B8AC-F7C574F4D84F}" presName="composite2" presStyleCnt="0"/>
      <dgm:spPr/>
    </dgm:pt>
    <dgm:pt modelId="{DED3F6DE-2635-4FE9-898A-665A7220F210}" type="pres">
      <dgm:prSet presAssocID="{315B47D4-39A5-4005-B8AC-F7C574F4D84F}" presName="background2" presStyleLbl="node2" presStyleIdx="1" presStyleCnt="2"/>
      <dgm:spPr/>
    </dgm:pt>
    <dgm:pt modelId="{DF36A68B-CCAA-4298-B872-E66AFBA15813}" type="pres">
      <dgm:prSet presAssocID="{315B47D4-39A5-4005-B8AC-F7C574F4D84F}" presName="text2" presStyleLbl="fgAcc2" presStyleIdx="1" presStyleCnt="2">
        <dgm:presLayoutVars>
          <dgm:chPref val="3"/>
        </dgm:presLayoutVars>
      </dgm:prSet>
      <dgm:spPr/>
      <dgm:t>
        <a:bodyPr/>
        <a:lstStyle/>
        <a:p>
          <a:endParaRPr lang="en-US"/>
        </a:p>
      </dgm:t>
    </dgm:pt>
    <dgm:pt modelId="{897677B4-B7CB-4BEE-A0C0-5C022192F12F}" type="pres">
      <dgm:prSet presAssocID="{315B47D4-39A5-4005-B8AC-F7C574F4D84F}" presName="hierChild3" presStyleCnt="0"/>
      <dgm:spPr/>
    </dgm:pt>
  </dgm:ptLst>
  <dgm:cxnLst>
    <dgm:cxn modelId="{D13E694D-7018-4857-8F9A-96E8214C6CA6}" type="presOf" srcId="{C17597C0-02F6-4B9A-8677-D2BF924D7429}" destId="{8E9F6A86-C190-497A-8F58-ABA6A9BA6636}" srcOrd="0" destOrd="0" presId="urn:microsoft.com/office/officeart/2005/8/layout/hierarchy1"/>
    <dgm:cxn modelId="{C9937B58-B331-450F-A2B2-5AAB69F58EB9}" type="presOf" srcId="{315B47D4-39A5-4005-B8AC-F7C574F4D84F}" destId="{DF36A68B-CCAA-4298-B872-E66AFBA15813}" srcOrd="0" destOrd="0" presId="urn:microsoft.com/office/officeart/2005/8/layout/hierarchy1"/>
    <dgm:cxn modelId="{66F76E3C-C9CD-4AD0-9E12-E0FAB075F4CB}" srcId="{FB02A2FD-8054-4FEE-A586-0F41EC2C0AE3}" destId="{44DA9F19-172E-484C-B54A-C51F617B061B}" srcOrd="1" destOrd="0" parTransId="{6560C302-F81D-4829-AE98-0605A44F2A2A}" sibTransId="{48FB5704-EDAF-46EF-8406-3D88817A1BF7}"/>
    <dgm:cxn modelId="{A1650A1B-1082-4430-AB0E-27C7658B7171}" type="presOf" srcId="{028A049C-6F36-4B86-B434-5FD7BC372EC9}" destId="{BFAC764F-595C-4186-8F51-1BC58BE5E61E}" srcOrd="0" destOrd="0" presId="urn:microsoft.com/office/officeart/2005/8/layout/hierarchy1"/>
    <dgm:cxn modelId="{F8EE2130-77FE-4A52-8731-A48BF9F9D7CC}" srcId="{C17597C0-02F6-4B9A-8677-D2BF924D7429}" destId="{4BF4D554-728D-46A7-86A4-8B44865554C9}" srcOrd="0" destOrd="0" parTransId="{F0ED5C88-821E-4714-91AF-7EC938B85B1B}" sibTransId="{1CD79685-EDC8-4097-86CD-6C94ED8103F5}"/>
    <dgm:cxn modelId="{6BED4AE0-325F-462E-B775-BC8A0B34F303}" type="presOf" srcId="{FB02A2FD-8054-4FEE-A586-0F41EC2C0AE3}" destId="{0326F85E-C6F8-4F00-906D-4211CB1006C9}" srcOrd="0" destOrd="0" presId="urn:microsoft.com/office/officeart/2005/8/layout/hierarchy1"/>
    <dgm:cxn modelId="{CBE30001-4999-4AA1-A68F-0FA50E4F72C9}" type="presOf" srcId="{4BF4D554-728D-46A7-86A4-8B44865554C9}" destId="{37804AEE-38D1-4DD5-BC69-FC751F9FC00E}" srcOrd="0" destOrd="0" presId="urn:microsoft.com/office/officeart/2005/8/layout/hierarchy1"/>
    <dgm:cxn modelId="{57CC8A5D-F633-491B-B351-82F9BD794B0A}" type="presOf" srcId="{21AA7CAA-E3D4-4811-AD3E-824B207B3197}" destId="{0ACAC5A7-DD62-4A14-A00E-EEA5B629EC17}" srcOrd="0" destOrd="0" presId="urn:microsoft.com/office/officeart/2005/8/layout/hierarchy1"/>
    <dgm:cxn modelId="{B64F597E-249D-405A-88F8-16EB78580F52}" type="presOf" srcId="{C8B7012E-8C53-4466-8E1A-5094F44D0312}" destId="{FAE253F5-EB69-4E49-A6CC-0369E1415BEC}" srcOrd="0" destOrd="0" presId="urn:microsoft.com/office/officeart/2005/8/layout/hierarchy1"/>
    <dgm:cxn modelId="{DF36FA88-4EBB-4D6E-8FF9-35518E46DBD8}" type="presOf" srcId="{44DA9F19-172E-484C-B54A-C51F617B061B}" destId="{3083D0C1-D1AD-4EDE-BC88-B3C9224F9AE3}" srcOrd="0" destOrd="0" presId="urn:microsoft.com/office/officeart/2005/8/layout/hierarchy1"/>
    <dgm:cxn modelId="{5FD01F72-93E5-42F2-A0C7-12531F110590}" srcId="{FB02A2FD-8054-4FEE-A586-0F41EC2C0AE3}" destId="{C8B7012E-8C53-4466-8E1A-5094F44D0312}" srcOrd="0" destOrd="0" parTransId="{39F9F22A-2E7C-4ACC-B7D4-9A6A1B76EB9D}" sibTransId="{622489CE-E747-4959-AD51-B2590ED2DE6C}"/>
    <dgm:cxn modelId="{F7D2AC4A-7258-46C2-B781-671486863751}" type="presOf" srcId="{6560C302-F81D-4829-AE98-0605A44F2A2A}" destId="{5EF8E862-121B-441F-BF1A-4E0E42B480D5}" srcOrd="0" destOrd="0" presId="urn:microsoft.com/office/officeart/2005/8/layout/hierarchy1"/>
    <dgm:cxn modelId="{4E41AE4C-7B8D-46C7-8C5F-27074CB35F9B}" type="presOf" srcId="{39F9F22A-2E7C-4ACC-B7D4-9A6A1B76EB9D}" destId="{C3600962-EB1D-4BB0-9790-085FF51212FA}" srcOrd="0" destOrd="0" presId="urn:microsoft.com/office/officeart/2005/8/layout/hierarchy1"/>
    <dgm:cxn modelId="{C9DB0406-8EC3-4D67-A8B1-006FA803A86A}" srcId="{4BF4D554-728D-46A7-86A4-8B44865554C9}" destId="{FB02A2FD-8054-4FEE-A586-0F41EC2C0AE3}" srcOrd="0" destOrd="0" parTransId="{21AA7CAA-E3D4-4811-AD3E-824B207B3197}" sibTransId="{8AE4ED9A-4CE9-4B06-BC44-72C73B1D0B11}"/>
    <dgm:cxn modelId="{2C8A2D44-53A9-4501-9801-E8D67AB5CE3B}" srcId="{4BF4D554-728D-46A7-86A4-8B44865554C9}" destId="{315B47D4-39A5-4005-B8AC-F7C574F4D84F}" srcOrd="1" destOrd="0" parTransId="{028A049C-6F36-4B86-B434-5FD7BC372EC9}" sibTransId="{E784D4EF-AFF5-4769-93C3-54020897B785}"/>
    <dgm:cxn modelId="{BE97A861-3116-4AC0-A336-C35B2B9617D2}" type="presParOf" srcId="{8E9F6A86-C190-497A-8F58-ABA6A9BA6636}" destId="{24C9734A-01C0-4BD6-ACE2-BD4D13E4EB29}" srcOrd="0" destOrd="0" presId="urn:microsoft.com/office/officeart/2005/8/layout/hierarchy1"/>
    <dgm:cxn modelId="{8333CAA8-67F2-446C-834B-917A0E982057}" type="presParOf" srcId="{24C9734A-01C0-4BD6-ACE2-BD4D13E4EB29}" destId="{46E589C1-9EB3-4C22-9E5A-1D45C623D134}" srcOrd="0" destOrd="0" presId="urn:microsoft.com/office/officeart/2005/8/layout/hierarchy1"/>
    <dgm:cxn modelId="{8C5D364B-5C51-4C60-A97E-44837A7BFC40}" type="presParOf" srcId="{46E589C1-9EB3-4C22-9E5A-1D45C623D134}" destId="{AD6BD72A-94EE-4E96-B679-958AEFF061B2}" srcOrd="0" destOrd="0" presId="urn:microsoft.com/office/officeart/2005/8/layout/hierarchy1"/>
    <dgm:cxn modelId="{7F949196-3BE4-4FFC-9A84-B9132FF98BF6}" type="presParOf" srcId="{46E589C1-9EB3-4C22-9E5A-1D45C623D134}" destId="{37804AEE-38D1-4DD5-BC69-FC751F9FC00E}" srcOrd="1" destOrd="0" presId="urn:microsoft.com/office/officeart/2005/8/layout/hierarchy1"/>
    <dgm:cxn modelId="{7F0CC93C-685D-443C-B465-92501957A768}" type="presParOf" srcId="{24C9734A-01C0-4BD6-ACE2-BD4D13E4EB29}" destId="{8D08767F-C3E6-46BE-B929-12D5F2886A81}" srcOrd="1" destOrd="0" presId="urn:microsoft.com/office/officeart/2005/8/layout/hierarchy1"/>
    <dgm:cxn modelId="{13B9C4DC-7BA9-430F-B2F3-8EEB72ED6814}" type="presParOf" srcId="{8D08767F-C3E6-46BE-B929-12D5F2886A81}" destId="{0ACAC5A7-DD62-4A14-A00E-EEA5B629EC17}" srcOrd="0" destOrd="0" presId="urn:microsoft.com/office/officeart/2005/8/layout/hierarchy1"/>
    <dgm:cxn modelId="{D60C1F66-D865-4166-8CC0-43756CD35269}" type="presParOf" srcId="{8D08767F-C3E6-46BE-B929-12D5F2886A81}" destId="{28D27942-7750-41C4-BB89-4A03E3646419}" srcOrd="1" destOrd="0" presId="urn:microsoft.com/office/officeart/2005/8/layout/hierarchy1"/>
    <dgm:cxn modelId="{E735E667-E59E-4C09-A126-A369FEF19FC7}" type="presParOf" srcId="{28D27942-7750-41C4-BB89-4A03E3646419}" destId="{17682712-83EF-4ACC-9BB5-DF552A50CC23}" srcOrd="0" destOrd="0" presId="urn:microsoft.com/office/officeart/2005/8/layout/hierarchy1"/>
    <dgm:cxn modelId="{07966E6C-FA4A-4E44-ACE6-147E8BE5A291}" type="presParOf" srcId="{17682712-83EF-4ACC-9BB5-DF552A50CC23}" destId="{1AD430B2-B3B4-4136-9878-201C0960BF6C}" srcOrd="0" destOrd="0" presId="urn:microsoft.com/office/officeart/2005/8/layout/hierarchy1"/>
    <dgm:cxn modelId="{CE32FA54-45E3-4E05-8B08-5CB44C100FE5}" type="presParOf" srcId="{17682712-83EF-4ACC-9BB5-DF552A50CC23}" destId="{0326F85E-C6F8-4F00-906D-4211CB1006C9}" srcOrd="1" destOrd="0" presId="urn:microsoft.com/office/officeart/2005/8/layout/hierarchy1"/>
    <dgm:cxn modelId="{9619B1E8-D68A-440A-96BC-94927E6E3900}" type="presParOf" srcId="{28D27942-7750-41C4-BB89-4A03E3646419}" destId="{951A86ED-C84D-4490-8831-E0AC2139C042}" srcOrd="1" destOrd="0" presId="urn:microsoft.com/office/officeart/2005/8/layout/hierarchy1"/>
    <dgm:cxn modelId="{FEA792C3-D773-4B6D-BEBE-5F9872D0CC4D}" type="presParOf" srcId="{951A86ED-C84D-4490-8831-E0AC2139C042}" destId="{C3600962-EB1D-4BB0-9790-085FF51212FA}" srcOrd="0" destOrd="0" presId="urn:microsoft.com/office/officeart/2005/8/layout/hierarchy1"/>
    <dgm:cxn modelId="{E9111EB3-E7C3-417A-B219-97D9998A1E25}" type="presParOf" srcId="{951A86ED-C84D-4490-8831-E0AC2139C042}" destId="{0690FE2C-3D25-4B7F-A0D3-A32A0C74081C}" srcOrd="1" destOrd="0" presId="urn:microsoft.com/office/officeart/2005/8/layout/hierarchy1"/>
    <dgm:cxn modelId="{AF02E303-1567-47DB-86A9-0620EE620F41}" type="presParOf" srcId="{0690FE2C-3D25-4B7F-A0D3-A32A0C74081C}" destId="{728C49D0-1C11-470D-9E37-B065C684CDF6}" srcOrd="0" destOrd="0" presId="urn:microsoft.com/office/officeart/2005/8/layout/hierarchy1"/>
    <dgm:cxn modelId="{58702B2D-6FF7-4B52-BF4E-B93158BD12D7}" type="presParOf" srcId="{728C49D0-1C11-470D-9E37-B065C684CDF6}" destId="{536253B9-CC80-4E87-A2B2-01D3725E7851}" srcOrd="0" destOrd="0" presId="urn:microsoft.com/office/officeart/2005/8/layout/hierarchy1"/>
    <dgm:cxn modelId="{62A4F74B-7F02-4F74-8AD3-A4A32219DF81}" type="presParOf" srcId="{728C49D0-1C11-470D-9E37-B065C684CDF6}" destId="{FAE253F5-EB69-4E49-A6CC-0369E1415BEC}" srcOrd="1" destOrd="0" presId="urn:microsoft.com/office/officeart/2005/8/layout/hierarchy1"/>
    <dgm:cxn modelId="{F371632C-A7D5-4735-B104-2D209186CC4D}" type="presParOf" srcId="{0690FE2C-3D25-4B7F-A0D3-A32A0C74081C}" destId="{399EC85F-3B76-4AFE-AD81-199BE7918132}" srcOrd="1" destOrd="0" presId="urn:microsoft.com/office/officeart/2005/8/layout/hierarchy1"/>
    <dgm:cxn modelId="{390A2ED4-0791-436C-968F-02DD5B37DFDA}" type="presParOf" srcId="{951A86ED-C84D-4490-8831-E0AC2139C042}" destId="{5EF8E862-121B-441F-BF1A-4E0E42B480D5}" srcOrd="2" destOrd="0" presId="urn:microsoft.com/office/officeart/2005/8/layout/hierarchy1"/>
    <dgm:cxn modelId="{2B4F54BF-A45E-490A-BAEF-BB92E1902D78}" type="presParOf" srcId="{951A86ED-C84D-4490-8831-E0AC2139C042}" destId="{DE0F09B5-6749-4FDC-8892-95E10B00B391}" srcOrd="3" destOrd="0" presId="urn:microsoft.com/office/officeart/2005/8/layout/hierarchy1"/>
    <dgm:cxn modelId="{EE868045-65A6-4B4E-9EA5-D1D94D52C30C}" type="presParOf" srcId="{DE0F09B5-6749-4FDC-8892-95E10B00B391}" destId="{B3184D88-64E7-4ED7-ACC5-F7522981960F}" srcOrd="0" destOrd="0" presId="urn:microsoft.com/office/officeart/2005/8/layout/hierarchy1"/>
    <dgm:cxn modelId="{9535D956-94A0-44AD-8D94-78588F07F5AB}" type="presParOf" srcId="{B3184D88-64E7-4ED7-ACC5-F7522981960F}" destId="{22FE543B-6260-47CD-BEB3-A5AB9F02982C}" srcOrd="0" destOrd="0" presId="urn:microsoft.com/office/officeart/2005/8/layout/hierarchy1"/>
    <dgm:cxn modelId="{A7A89B3D-DAC8-414E-B189-05D6A556CF1B}" type="presParOf" srcId="{B3184D88-64E7-4ED7-ACC5-F7522981960F}" destId="{3083D0C1-D1AD-4EDE-BC88-B3C9224F9AE3}" srcOrd="1" destOrd="0" presId="urn:microsoft.com/office/officeart/2005/8/layout/hierarchy1"/>
    <dgm:cxn modelId="{05A2C081-1DE3-49D5-B1B0-1BE079CFFA18}" type="presParOf" srcId="{DE0F09B5-6749-4FDC-8892-95E10B00B391}" destId="{4A289041-275A-433A-BC93-FD32746A33DA}" srcOrd="1" destOrd="0" presId="urn:microsoft.com/office/officeart/2005/8/layout/hierarchy1"/>
    <dgm:cxn modelId="{1E624000-1A8C-46A3-A08E-A004DBFA923C}" type="presParOf" srcId="{8D08767F-C3E6-46BE-B929-12D5F2886A81}" destId="{BFAC764F-595C-4186-8F51-1BC58BE5E61E}" srcOrd="2" destOrd="0" presId="urn:microsoft.com/office/officeart/2005/8/layout/hierarchy1"/>
    <dgm:cxn modelId="{88928299-289A-4D62-8AAD-86FAFD7FEEC1}" type="presParOf" srcId="{8D08767F-C3E6-46BE-B929-12D5F2886A81}" destId="{AC141353-E272-491C-812C-B30D6C184C54}" srcOrd="3" destOrd="0" presId="urn:microsoft.com/office/officeart/2005/8/layout/hierarchy1"/>
    <dgm:cxn modelId="{95CA1DB8-23D8-45C7-9CEA-F30DD6C447ED}" type="presParOf" srcId="{AC141353-E272-491C-812C-B30D6C184C54}" destId="{FD3B2848-4501-4AE0-8735-A574AD49DE03}" srcOrd="0" destOrd="0" presId="urn:microsoft.com/office/officeart/2005/8/layout/hierarchy1"/>
    <dgm:cxn modelId="{0B6A7487-F105-45C7-A9D2-DCF35F2243EF}" type="presParOf" srcId="{FD3B2848-4501-4AE0-8735-A574AD49DE03}" destId="{DED3F6DE-2635-4FE9-898A-665A7220F210}" srcOrd="0" destOrd="0" presId="urn:microsoft.com/office/officeart/2005/8/layout/hierarchy1"/>
    <dgm:cxn modelId="{97E99F51-0643-468B-84B0-33D94476E709}" type="presParOf" srcId="{FD3B2848-4501-4AE0-8735-A574AD49DE03}" destId="{DF36A68B-CCAA-4298-B872-E66AFBA15813}" srcOrd="1" destOrd="0" presId="urn:microsoft.com/office/officeart/2005/8/layout/hierarchy1"/>
    <dgm:cxn modelId="{02318118-A23C-485D-97D7-7E6E236CA443}" type="presParOf" srcId="{AC141353-E272-491C-812C-B30D6C184C54}" destId="{897677B4-B7CB-4BEE-A0C0-5C022192F12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25DC1-D479-4978-A62D-3A2846106B6D}"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A33B10ED-0DD3-47A7-B7A0-36D499952600}">
      <dgm:prSet/>
      <dgm:spPr/>
      <dgm:t>
        <a:bodyPr/>
        <a:lstStyle/>
        <a:p>
          <a:pPr rtl="0"/>
          <a:r>
            <a:rPr lang="en-US" b="1" dirty="0" smtClean="0">
              <a:solidFill>
                <a:schemeClr val="tx1"/>
              </a:solidFill>
            </a:rPr>
            <a:t>EPAC</a:t>
          </a:r>
          <a:endParaRPr lang="en-US" dirty="0">
            <a:solidFill>
              <a:schemeClr val="tx1"/>
            </a:solidFill>
          </a:endParaRPr>
        </a:p>
      </dgm:t>
    </dgm:pt>
    <dgm:pt modelId="{97A5FFB1-1550-49B5-B75B-75A6F19484AE}" type="parTrans" cxnId="{C4BF9504-3D33-453F-99E9-677419D997C0}">
      <dgm:prSet/>
      <dgm:spPr/>
      <dgm:t>
        <a:bodyPr/>
        <a:lstStyle/>
        <a:p>
          <a:endParaRPr lang="en-US"/>
        </a:p>
      </dgm:t>
    </dgm:pt>
    <dgm:pt modelId="{28A3BF63-228E-4573-B8E8-C81C9E828F41}" type="sibTrans" cxnId="{C4BF9504-3D33-453F-99E9-677419D997C0}">
      <dgm:prSet/>
      <dgm:spPr/>
      <dgm:t>
        <a:bodyPr/>
        <a:lstStyle/>
        <a:p>
          <a:endParaRPr lang="en-US"/>
        </a:p>
      </dgm:t>
    </dgm:pt>
    <dgm:pt modelId="{0EA54951-F536-4997-982E-5E9DBFADBBAF}">
      <dgm:prSet custT="1"/>
      <dgm:spPr/>
      <dgm:t>
        <a:bodyPr/>
        <a:lstStyle/>
        <a:p>
          <a:pPr rtl="0"/>
          <a:r>
            <a:rPr lang="en-US" sz="2200" dirty="0" smtClean="0">
              <a:solidFill>
                <a:schemeClr val="tx1"/>
              </a:solidFill>
            </a:rPr>
            <a:t>Industry</a:t>
          </a:r>
          <a:endParaRPr lang="en-US" sz="2200" dirty="0">
            <a:solidFill>
              <a:schemeClr val="tx1"/>
            </a:solidFill>
          </a:endParaRPr>
        </a:p>
      </dgm:t>
    </dgm:pt>
    <dgm:pt modelId="{E8C4A5F4-D99E-4535-92BE-DBB253B4BBC6}" type="parTrans" cxnId="{225E8886-29A4-48A2-B563-28590164CB49}">
      <dgm:prSet/>
      <dgm:spPr/>
      <dgm:t>
        <a:bodyPr/>
        <a:lstStyle/>
        <a:p>
          <a:endParaRPr lang="en-US"/>
        </a:p>
      </dgm:t>
    </dgm:pt>
    <dgm:pt modelId="{2B3A6695-6EF4-4166-8D03-A5D7801E8779}" type="sibTrans" cxnId="{225E8886-29A4-48A2-B563-28590164CB49}">
      <dgm:prSet/>
      <dgm:spPr/>
      <dgm:t>
        <a:bodyPr/>
        <a:lstStyle/>
        <a:p>
          <a:endParaRPr lang="en-US"/>
        </a:p>
      </dgm:t>
    </dgm:pt>
    <dgm:pt modelId="{EF7221BE-169A-4CBF-A2B4-20302ACBB9A5}">
      <dgm:prSet custT="1"/>
      <dgm:spPr/>
      <dgm:t>
        <a:bodyPr/>
        <a:lstStyle/>
        <a:p>
          <a:pPr rtl="0"/>
          <a:r>
            <a:rPr lang="en-US" sz="2200" dirty="0" smtClean="0">
              <a:solidFill>
                <a:schemeClr val="tx1"/>
              </a:solidFill>
            </a:rPr>
            <a:t>University</a:t>
          </a:r>
          <a:endParaRPr lang="en-US" sz="2200" dirty="0">
            <a:solidFill>
              <a:schemeClr val="tx1"/>
            </a:solidFill>
          </a:endParaRPr>
        </a:p>
      </dgm:t>
    </dgm:pt>
    <dgm:pt modelId="{8A82874D-84BF-468D-A701-CFC1F292DC91}" type="parTrans" cxnId="{0B336D76-221A-4AE4-A664-F17ABF0CF35B}">
      <dgm:prSet/>
      <dgm:spPr/>
      <dgm:t>
        <a:bodyPr/>
        <a:lstStyle/>
        <a:p>
          <a:endParaRPr lang="en-US"/>
        </a:p>
      </dgm:t>
    </dgm:pt>
    <dgm:pt modelId="{A6259D6C-FE58-4326-A995-2E337F9F8480}" type="sibTrans" cxnId="{0B336D76-221A-4AE4-A664-F17ABF0CF35B}">
      <dgm:prSet/>
      <dgm:spPr/>
      <dgm:t>
        <a:bodyPr/>
        <a:lstStyle/>
        <a:p>
          <a:endParaRPr lang="en-US"/>
        </a:p>
      </dgm:t>
    </dgm:pt>
    <dgm:pt modelId="{4DCD2286-DA0A-46F8-BB9D-0A7913EF8A2C}">
      <dgm:prSet custT="1"/>
      <dgm:spPr/>
      <dgm:t>
        <a:bodyPr/>
        <a:lstStyle/>
        <a:p>
          <a:pPr rtl="0"/>
          <a:r>
            <a:rPr lang="en-US" sz="2000" dirty="0" smtClean="0"/>
            <a:t>Industry Driven</a:t>
          </a:r>
          <a:endParaRPr lang="en-US" sz="2000" dirty="0"/>
        </a:p>
      </dgm:t>
    </dgm:pt>
    <dgm:pt modelId="{D19DEBF2-04C9-4B9B-9CF6-5B5FEF008CC3}" type="parTrans" cxnId="{3E12CDD9-573D-4BC5-A1DC-4219034CA769}">
      <dgm:prSet/>
      <dgm:spPr/>
      <dgm:t>
        <a:bodyPr/>
        <a:lstStyle/>
        <a:p>
          <a:endParaRPr lang="en-US"/>
        </a:p>
      </dgm:t>
    </dgm:pt>
    <dgm:pt modelId="{1C073A74-E708-40CF-9B7B-6C69918B93F7}" type="sibTrans" cxnId="{3E12CDD9-573D-4BC5-A1DC-4219034CA769}">
      <dgm:prSet/>
      <dgm:spPr/>
      <dgm:t>
        <a:bodyPr/>
        <a:lstStyle/>
        <a:p>
          <a:endParaRPr lang="en-US"/>
        </a:p>
      </dgm:t>
    </dgm:pt>
    <dgm:pt modelId="{836211D2-C296-4C49-BE81-4CC3153C2BB2}">
      <dgm:prSet custT="1"/>
      <dgm:spPr/>
      <dgm:t>
        <a:bodyPr/>
        <a:lstStyle/>
        <a:p>
          <a:pPr rtl="0"/>
          <a:r>
            <a:rPr lang="en-US" sz="2000" dirty="0" smtClean="0"/>
            <a:t>University Inspired</a:t>
          </a:r>
          <a:endParaRPr lang="en-US" sz="2000" dirty="0"/>
        </a:p>
      </dgm:t>
    </dgm:pt>
    <dgm:pt modelId="{A838CEB9-4815-44B8-BB13-AFFBA81A082A}" type="parTrans" cxnId="{BB0652EE-7FB5-4CAC-9E55-69E24D52BBD9}">
      <dgm:prSet/>
      <dgm:spPr/>
      <dgm:t>
        <a:bodyPr/>
        <a:lstStyle/>
        <a:p>
          <a:endParaRPr lang="en-US"/>
        </a:p>
      </dgm:t>
    </dgm:pt>
    <dgm:pt modelId="{A0698587-CB3A-4828-842C-4F7A8084B76C}" type="sibTrans" cxnId="{BB0652EE-7FB5-4CAC-9E55-69E24D52BBD9}">
      <dgm:prSet/>
      <dgm:spPr/>
      <dgm:t>
        <a:bodyPr/>
        <a:lstStyle/>
        <a:p>
          <a:endParaRPr lang="en-US"/>
        </a:p>
      </dgm:t>
    </dgm:pt>
    <dgm:pt modelId="{54FCD7E4-7246-45B9-B7E5-05D81B6C7FCF}">
      <dgm:prSet custT="1"/>
      <dgm:spPr/>
      <dgm:t>
        <a:bodyPr/>
        <a:lstStyle/>
        <a:p>
          <a:pPr rtl="0"/>
          <a:r>
            <a:rPr lang="en-US" sz="2000" dirty="0" smtClean="0"/>
            <a:t>Innovative Research</a:t>
          </a:r>
          <a:endParaRPr lang="en-US" sz="2000" dirty="0"/>
        </a:p>
      </dgm:t>
    </dgm:pt>
    <dgm:pt modelId="{01F19CF2-37F6-4BAE-8210-1A491BBFB488}" type="parTrans" cxnId="{785A7933-7616-415F-86D0-4D21D46CC767}">
      <dgm:prSet/>
      <dgm:spPr/>
      <dgm:t>
        <a:bodyPr/>
        <a:lstStyle/>
        <a:p>
          <a:endParaRPr lang="en-US"/>
        </a:p>
      </dgm:t>
    </dgm:pt>
    <dgm:pt modelId="{2C1CAB1B-417A-465A-BAB2-D72CBB4003E6}" type="sibTrans" cxnId="{785A7933-7616-415F-86D0-4D21D46CC767}">
      <dgm:prSet/>
      <dgm:spPr/>
      <dgm:t>
        <a:bodyPr/>
        <a:lstStyle/>
        <a:p>
          <a:endParaRPr lang="en-US"/>
        </a:p>
      </dgm:t>
    </dgm:pt>
    <dgm:pt modelId="{1F9C593F-019A-42C2-96D4-9F95F9F37467}">
      <dgm:prSet custScaleX="183065" custScaleY="129565" custLinFactX="-100000" custLinFactNeighborX="-125308" custLinFactNeighborY="-27697"/>
      <dgm:spPr/>
      <dgm:t>
        <a:bodyPr/>
        <a:lstStyle/>
        <a:p>
          <a:endParaRPr lang="en-US"/>
        </a:p>
      </dgm:t>
    </dgm:pt>
    <dgm:pt modelId="{CF783EB2-789A-461D-8BFB-A6312D221A0D}" type="parTrans" cxnId="{7C845828-07D6-4AE1-8067-3C16D818187F}">
      <dgm:prSet/>
      <dgm:spPr/>
      <dgm:t>
        <a:bodyPr/>
        <a:lstStyle/>
        <a:p>
          <a:endParaRPr lang="en-US"/>
        </a:p>
      </dgm:t>
    </dgm:pt>
    <dgm:pt modelId="{42B66647-7AFD-4D26-817F-214EFD8491B5}" type="sibTrans" cxnId="{7C845828-07D6-4AE1-8067-3C16D818187F}">
      <dgm:prSet/>
      <dgm:spPr/>
      <dgm:t>
        <a:bodyPr/>
        <a:lstStyle/>
        <a:p>
          <a:endParaRPr lang="en-US"/>
        </a:p>
      </dgm:t>
    </dgm:pt>
    <dgm:pt modelId="{27B33AAD-35E3-43FE-8EFB-4EB129BC593D}">
      <dgm:prSet custScaleX="183065" custScaleY="129565" custLinFactX="-100000" custLinFactNeighborX="-125308" custLinFactNeighborY="-27697"/>
      <dgm:spPr/>
      <dgm:t>
        <a:bodyPr/>
        <a:lstStyle/>
        <a:p>
          <a:endParaRPr lang="en-US"/>
        </a:p>
      </dgm:t>
    </dgm:pt>
    <dgm:pt modelId="{E8A1D241-F31C-46CA-AFB5-CD4646D08E49}" type="parTrans" cxnId="{100DCDB9-F867-48B2-861E-3EB464C762A6}">
      <dgm:prSet/>
      <dgm:spPr/>
      <dgm:t>
        <a:bodyPr/>
        <a:lstStyle/>
        <a:p>
          <a:endParaRPr lang="en-US"/>
        </a:p>
      </dgm:t>
    </dgm:pt>
    <dgm:pt modelId="{6A37796C-6E6C-404F-95BD-FD0513EB06D5}" type="sibTrans" cxnId="{100DCDB9-F867-48B2-861E-3EB464C762A6}">
      <dgm:prSet/>
      <dgm:spPr/>
      <dgm:t>
        <a:bodyPr/>
        <a:lstStyle/>
        <a:p>
          <a:endParaRPr lang="en-US"/>
        </a:p>
      </dgm:t>
    </dgm:pt>
    <dgm:pt modelId="{18D818EC-4959-4BDB-BCFF-C6EDD4DF8105}">
      <dgm:prSet custScaleX="183065" custScaleY="129565" custLinFactX="-100000" custLinFactNeighborX="-125308" custLinFactNeighborY="-27697"/>
      <dgm:spPr/>
      <dgm:t>
        <a:bodyPr/>
        <a:lstStyle/>
        <a:p>
          <a:endParaRPr lang="en-US"/>
        </a:p>
      </dgm:t>
    </dgm:pt>
    <dgm:pt modelId="{FF970238-866B-4E8B-B776-567DBB3E0DA5}" type="parTrans" cxnId="{1BC72890-E2B1-4668-9730-93F42123BD65}">
      <dgm:prSet/>
      <dgm:spPr/>
      <dgm:t>
        <a:bodyPr/>
        <a:lstStyle/>
        <a:p>
          <a:endParaRPr lang="en-US"/>
        </a:p>
      </dgm:t>
    </dgm:pt>
    <dgm:pt modelId="{94105DDF-013A-4F39-B341-025FF60CCC66}" type="sibTrans" cxnId="{1BC72890-E2B1-4668-9730-93F42123BD65}">
      <dgm:prSet/>
      <dgm:spPr/>
      <dgm:t>
        <a:bodyPr/>
        <a:lstStyle/>
        <a:p>
          <a:endParaRPr lang="en-US"/>
        </a:p>
      </dgm:t>
    </dgm:pt>
    <dgm:pt modelId="{83CDE761-7A8B-470A-B755-5D0335AEC9D9}" type="pres">
      <dgm:prSet presAssocID="{66025DC1-D479-4978-A62D-3A2846106B6D}" presName="composite" presStyleCnt="0">
        <dgm:presLayoutVars>
          <dgm:chMax val="3"/>
          <dgm:animLvl val="lvl"/>
          <dgm:resizeHandles val="exact"/>
        </dgm:presLayoutVars>
      </dgm:prSet>
      <dgm:spPr/>
      <dgm:t>
        <a:bodyPr/>
        <a:lstStyle/>
        <a:p>
          <a:endParaRPr lang="en-US"/>
        </a:p>
      </dgm:t>
    </dgm:pt>
    <dgm:pt modelId="{AA487F32-7E5F-4476-83F5-6964A417BD4C}" type="pres">
      <dgm:prSet presAssocID="{A33B10ED-0DD3-47A7-B7A0-36D499952600}" presName="gear1" presStyleLbl="node1" presStyleIdx="0" presStyleCnt="3" custScaleX="109663" custScaleY="105991" custLinFactNeighborX="56748" custLinFactNeighborY="-18652">
        <dgm:presLayoutVars>
          <dgm:chMax val="1"/>
          <dgm:bulletEnabled val="1"/>
        </dgm:presLayoutVars>
      </dgm:prSet>
      <dgm:spPr/>
      <dgm:t>
        <a:bodyPr/>
        <a:lstStyle/>
        <a:p>
          <a:endParaRPr lang="en-US"/>
        </a:p>
      </dgm:t>
    </dgm:pt>
    <dgm:pt modelId="{BC7343C8-9F14-461F-AE7C-CB2C06B1247B}" type="pres">
      <dgm:prSet presAssocID="{A33B10ED-0DD3-47A7-B7A0-36D499952600}" presName="gear1srcNode" presStyleLbl="node1" presStyleIdx="0" presStyleCnt="3"/>
      <dgm:spPr/>
      <dgm:t>
        <a:bodyPr/>
        <a:lstStyle/>
        <a:p>
          <a:endParaRPr lang="en-US"/>
        </a:p>
      </dgm:t>
    </dgm:pt>
    <dgm:pt modelId="{9AA90CC2-6908-485E-BC8E-FC42AB3B6EB8}" type="pres">
      <dgm:prSet presAssocID="{A33B10ED-0DD3-47A7-B7A0-36D499952600}" presName="gear1dstNode" presStyleLbl="node1" presStyleIdx="0" presStyleCnt="3"/>
      <dgm:spPr/>
      <dgm:t>
        <a:bodyPr/>
        <a:lstStyle/>
        <a:p>
          <a:endParaRPr lang="en-US"/>
        </a:p>
      </dgm:t>
    </dgm:pt>
    <dgm:pt modelId="{C5CE8A03-6634-467B-9A14-12C2A01B471B}" type="pres">
      <dgm:prSet presAssocID="{0EA54951-F536-4997-982E-5E9DBFADBBAF}" presName="gear2" presStyleLbl="node1" presStyleIdx="1" presStyleCnt="3" custScaleX="132550" custScaleY="126932" custLinFactNeighborX="37632" custLinFactNeighborY="19854">
        <dgm:presLayoutVars>
          <dgm:chMax val="1"/>
          <dgm:bulletEnabled val="1"/>
        </dgm:presLayoutVars>
      </dgm:prSet>
      <dgm:spPr/>
      <dgm:t>
        <a:bodyPr/>
        <a:lstStyle/>
        <a:p>
          <a:endParaRPr lang="en-US"/>
        </a:p>
      </dgm:t>
    </dgm:pt>
    <dgm:pt modelId="{769882CF-30E5-4C4A-9333-FD359908B143}" type="pres">
      <dgm:prSet presAssocID="{0EA54951-F536-4997-982E-5E9DBFADBBAF}" presName="gear2srcNode" presStyleLbl="node1" presStyleIdx="1" presStyleCnt="3"/>
      <dgm:spPr/>
      <dgm:t>
        <a:bodyPr/>
        <a:lstStyle/>
        <a:p>
          <a:endParaRPr lang="en-US"/>
        </a:p>
      </dgm:t>
    </dgm:pt>
    <dgm:pt modelId="{DA6700D4-FA4D-4083-8F71-406449C8808C}" type="pres">
      <dgm:prSet presAssocID="{0EA54951-F536-4997-982E-5E9DBFADBBAF}" presName="gear2dstNode" presStyleLbl="node1" presStyleIdx="1" presStyleCnt="3"/>
      <dgm:spPr/>
      <dgm:t>
        <a:bodyPr/>
        <a:lstStyle/>
        <a:p>
          <a:endParaRPr lang="en-US"/>
        </a:p>
      </dgm:t>
    </dgm:pt>
    <dgm:pt modelId="{4AC4351B-C0C0-417F-B57B-8695A7E75EDB}" type="pres">
      <dgm:prSet presAssocID="{EF7221BE-169A-4CBF-A2B4-20302ACBB9A5}" presName="gear3" presStyleLbl="node1" presStyleIdx="2" presStyleCnt="3" custAng="21440020" custScaleX="125363" custScaleY="127782" custLinFactNeighborX="31311"/>
      <dgm:spPr/>
      <dgm:t>
        <a:bodyPr/>
        <a:lstStyle/>
        <a:p>
          <a:endParaRPr lang="en-US"/>
        </a:p>
      </dgm:t>
    </dgm:pt>
    <dgm:pt modelId="{838B436F-36F2-498A-BE93-26A87A245F19}" type="pres">
      <dgm:prSet presAssocID="{EF7221BE-169A-4CBF-A2B4-20302ACBB9A5}" presName="gear3tx" presStyleLbl="node1" presStyleIdx="2" presStyleCnt="3">
        <dgm:presLayoutVars>
          <dgm:chMax val="1"/>
          <dgm:bulletEnabled val="1"/>
        </dgm:presLayoutVars>
      </dgm:prSet>
      <dgm:spPr/>
      <dgm:t>
        <a:bodyPr/>
        <a:lstStyle/>
        <a:p>
          <a:endParaRPr lang="en-US"/>
        </a:p>
      </dgm:t>
    </dgm:pt>
    <dgm:pt modelId="{1D5BFC83-3A61-4422-BED6-D5DA5CDACC42}" type="pres">
      <dgm:prSet presAssocID="{EF7221BE-169A-4CBF-A2B4-20302ACBB9A5}" presName="gear3srcNode" presStyleLbl="node1" presStyleIdx="2" presStyleCnt="3"/>
      <dgm:spPr/>
      <dgm:t>
        <a:bodyPr/>
        <a:lstStyle/>
        <a:p>
          <a:endParaRPr lang="en-US"/>
        </a:p>
      </dgm:t>
    </dgm:pt>
    <dgm:pt modelId="{9AA3C9F2-AA36-4499-A48C-B73FF609A18B}" type="pres">
      <dgm:prSet presAssocID="{EF7221BE-169A-4CBF-A2B4-20302ACBB9A5}" presName="gear3dstNode" presStyleLbl="node1" presStyleIdx="2" presStyleCnt="3"/>
      <dgm:spPr/>
      <dgm:t>
        <a:bodyPr/>
        <a:lstStyle/>
        <a:p>
          <a:endParaRPr lang="en-US"/>
        </a:p>
      </dgm:t>
    </dgm:pt>
    <dgm:pt modelId="{0705F3CA-84F6-42FB-978B-7151C2296456}" type="pres">
      <dgm:prSet presAssocID="{EF7221BE-169A-4CBF-A2B4-20302ACBB9A5}" presName="gear3ch" presStyleLbl="fgAcc1" presStyleIdx="0" presStyleCnt="1" custScaleX="183065" custScaleY="129565" custLinFactX="-100000" custLinFactNeighborX="-125308" custLinFactNeighborY="-27697">
        <dgm:presLayoutVars>
          <dgm:chMax val="0"/>
          <dgm:bulletEnabled val="1"/>
        </dgm:presLayoutVars>
      </dgm:prSet>
      <dgm:spPr/>
      <dgm:t>
        <a:bodyPr/>
        <a:lstStyle/>
        <a:p>
          <a:endParaRPr lang="en-US"/>
        </a:p>
      </dgm:t>
    </dgm:pt>
    <dgm:pt modelId="{C0877F3A-97B5-453E-8FC9-D6B208E71B85}" type="pres">
      <dgm:prSet presAssocID="{28A3BF63-228E-4573-B8E8-C81C9E828F41}" presName="connector1" presStyleLbl="sibTrans2D1" presStyleIdx="0" presStyleCnt="3" custLinFactNeighborX="47858" custLinFactNeighborY="-13494"/>
      <dgm:spPr/>
      <dgm:t>
        <a:bodyPr/>
        <a:lstStyle/>
        <a:p>
          <a:endParaRPr lang="en-US"/>
        </a:p>
      </dgm:t>
    </dgm:pt>
    <dgm:pt modelId="{887FA2F6-212D-4423-82C6-F257F73684CE}" type="pres">
      <dgm:prSet presAssocID="{2B3A6695-6EF4-4166-8D03-A5D7801E8779}" presName="connector2" presStyleLbl="sibTrans2D1" presStyleIdx="1" presStyleCnt="3" custLinFactNeighborX="18269" custLinFactNeighborY="14325"/>
      <dgm:spPr/>
      <dgm:t>
        <a:bodyPr/>
        <a:lstStyle/>
        <a:p>
          <a:endParaRPr lang="en-US"/>
        </a:p>
      </dgm:t>
    </dgm:pt>
    <dgm:pt modelId="{41966B5C-92F8-4108-B9D5-3C39C968EF40}" type="pres">
      <dgm:prSet presAssocID="{A6259D6C-FE58-4326-A995-2E337F9F8480}" presName="connector3" presStyleLbl="sibTrans2D1" presStyleIdx="2" presStyleCnt="3" custAng="1203695" custLinFactNeighborX="21730" custLinFactNeighborY="-5860"/>
      <dgm:spPr/>
      <dgm:t>
        <a:bodyPr/>
        <a:lstStyle/>
        <a:p>
          <a:endParaRPr lang="en-US"/>
        </a:p>
      </dgm:t>
    </dgm:pt>
  </dgm:ptLst>
  <dgm:cxnLst>
    <dgm:cxn modelId="{100DCDB9-F867-48B2-861E-3EB464C762A6}" srcId="{66025DC1-D479-4978-A62D-3A2846106B6D}" destId="{27B33AAD-35E3-43FE-8EFB-4EB129BC593D}" srcOrd="4" destOrd="0" parTransId="{E8A1D241-F31C-46CA-AFB5-CD4646D08E49}" sibTransId="{6A37796C-6E6C-404F-95BD-FD0513EB06D5}"/>
    <dgm:cxn modelId="{F79E7D5A-745F-2246-B7D1-E89C1087460A}" type="presOf" srcId="{EF7221BE-169A-4CBF-A2B4-20302ACBB9A5}" destId="{838B436F-36F2-498A-BE93-26A87A245F19}" srcOrd="1" destOrd="0" presId="urn:microsoft.com/office/officeart/2005/8/layout/gear1"/>
    <dgm:cxn modelId="{7C845828-07D6-4AE1-8067-3C16D818187F}" srcId="{66025DC1-D479-4978-A62D-3A2846106B6D}" destId="{1F9C593F-019A-42C2-96D4-9F95F9F37467}" srcOrd="3" destOrd="0" parTransId="{CF783EB2-789A-461D-8BFB-A6312D221A0D}" sibTransId="{42B66647-7AFD-4D26-817F-214EFD8491B5}"/>
    <dgm:cxn modelId="{0FF5463A-5BB8-6F47-83B7-9E453EAF0944}" type="presOf" srcId="{A6259D6C-FE58-4326-A995-2E337F9F8480}" destId="{41966B5C-92F8-4108-B9D5-3C39C968EF40}" srcOrd="0" destOrd="0" presId="urn:microsoft.com/office/officeart/2005/8/layout/gear1"/>
    <dgm:cxn modelId="{6654FDD8-9631-D249-A779-3ACB44AD4CD9}" type="presOf" srcId="{54FCD7E4-7246-45B9-B7E5-05D81B6C7FCF}" destId="{0705F3CA-84F6-42FB-978B-7151C2296456}" srcOrd="0" destOrd="2" presId="urn:microsoft.com/office/officeart/2005/8/layout/gear1"/>
    <dgm:cxn modelId="{4E90CE52-C910-724D-A22D-3D4B69FCA8AA}" type="presOf" srcId="{2B3A6695-6EF4-4166-8D03-A5D7801E8779}" destId="{887FA2F6-212D-4423-82C6-F257F73684CE}" srcOrd="0" destOrd="0" presId="urn:microsoft.com/office/officeart/2005/8/layout/gear1"/>
    <dgm:cxn modelId="{225E8886-29A4-48A2-B563-28590164CB49}" srcId="{66025DC1-D479-4978-A62D-3A2846106B6D}" destId="{0EA54951-F536-4997-982E-5E9DBFADBBAF}" srcOrd="1" destOrd="0" parTransId="{E8C4A5F4-D99E-4535-92BE-DBB253B4BBC6}" sibTransId="{2B3A6695-6EF4-4166-8D03-A5D7801E8779}"/>
    <dgm:cxn modelId="{42E3E125-1902-DE4F-817F-BDDE61CB1B9F}" type="presOf" srcId="{EF7221BE-169A-4CBF-A2B4-20302ACBB9A5}" destId="{1D5BFC83-3A61-4422-BED6-D5DA5CDACC42}" srcOrd="2" destOrd="0" presId="urn:microsoft.com/office/officeart/2005/8/layout/gear1"/>
    <dgm:cxn modelId="{372F6F0B-7CC1-064A-97ED-C0AF086B0176}" type="presOf" srcId="{EF7221BE-169A-4CBF-A2B4-20302ACBB9A5}" destId="{4AC4351B-C0C0-417F-B57B-8695A7E75EDB}" srcOrd="0" destOrd="0" presId="urn:microsoft.com/office/officeart/2005/8/layout/gear1"/>
    <dgm:cxn modelId="{EE97AD18-A97F-9244-B2A8-83801C22DC3A}" type="presOf" srcId="{A33B10ED-0DD3-47A7-B7A0-36D499952600}" destId="{9AA90CC2-6908-485E-BC8E-FC42AB3B6EB8}" srcOrd="2" destOrd="0" presId="urn:microsoft.com/office/officeart/2005/8/layout/gear1"/>
    <dgm:cxn modelId="{0B336D76-221A-4AE4-A664-F17ABF0CF35B}" srcId="{66025DC1-D479-4978-A62D-3A2846106B6D}" destId="{EF7221BE-169A-4CBF-A2B4-20302ACBB9A5}" srcOrd="2" destOrd="0" parTransId="{8A82874D-84BF-468D-A701-CFC1F292DC91}" sibTransId="{A6259D6C-FE58-4326-A995-2E337F9F8480}"/>
    <dgm:cxn modelId="{46E15D7B-C113-FA47-A793-082780203FD1}" type="presOf" srcId="{0EA54951-F536-4997-982E-5E9DBFADBBAF}" destId="{C5CE8A03-6634-467B-9A14-12C2A01B471B}" srcOrd="0" destOrd="0" presId="urn:microsoft.com/office/officeart/2005/8/layout/gear1"/>
    <dgm:cxn modelId="{C4BF9504-3D33-453F-99E9-677419D997C0}" srcId="{66025DC1-D479-4978-A62D-3A2846106B6D}" destId="{A33B10ED-0DD3-47A7-B7A0-36D499952600}" srcOrd="0" destOrd="0" parTransId="{97A5FFB1-1550-49B5-B75B-75A6F19484AE}" sibTransId="{28A3BF63-228E-4573-B8E8-C81C9E828F41}"/>
    <dgm:cxn modelId="{BB0652EE-7FB5-4CAC-9E55-69E24D52BBD9}" srcId="{EF7221BE-169A-4CBF-A2B4-20302ACBB9A5}" destId="{836211D2-C296-4C49-BE81-4CC3153C2BB2}" srcOrd="1" destOrd="0" parTransId="{A838CEB9-4815-44B8-BB13-AFFBA81A082A}" sibTransId="{A0698587-CB3A-4828-842C-4F7A8084B76C}"/>
    <dgm:cxn modelId="{1512C6A9-EEEE-3348-B92A-B73AA746F6CB}" type="presOf" srcId="{A33B10ED-0DD3-47A7-B7A0-36D499952600}" destId="{AA487F32-7E5F-4476-83F5-6964A417BD4C}" srcOrd="0" destOrd="0" presId="urn:microsoft.com/office/officeart/2005/8/layout/gear1"/>
    <dgm:cxn modelId="{B4D22EC7-B176-FB49-A315-8AB933897280}" type="presOf" srcId="{A33B10ED-0DD3-47A7-B7A0-36D499952600}" destId="{BC7343C8-9F14-461F-AE7C-CB2C06B1247B}" srcOrd="1" destOrd="0" presId="urn:microsoft.com/office/officeart/2005/8/layout/gear1"/>
    <dgm:cxn modelId="{785A7933-7616-415F-86D0-4D21D46CC767}" srcId="{EF7221BE-169A-4CBF-A2B4-20302ACBB9A5}" destId="{54FCD7E4-7246-45B9-B7E5-05D81B6C7FCF}" srcOrd="2" destOrd="0" parTransId="{01F19CF2-37F6-4BAE-8210-1A491BBFB488}" sibTransId="{2C1CAB1B-417A-465A-BAB2-D72CBB4003E6}"/>
    <dgm:cxn modelId="{44E3677F-CE9E-E14E-AC04-D39F010854AC}" type="presOf" srcId="{28A3BF63-228E-4573-B8E8-C81C9E828F41}" destId="{C0877F3A-97B5-453E-8FC9-D6B208E71B85}" srcOrd="0" destOrd="0" presId="urn:microsoft.com/office/officeart/2005/8/layout/gear1"/>
    <dgm:cxn modelId="{3E12CDD9-573D-4BC5-A1DC-4219034CA769}" srcId="{EF7221BE-169A-4CBF-A2B4-20302ACBB9A5}" destId="{4DCD2286-DA0A-46F8-BB9D-0A7913EF8A2C}" srcOrd="0" destOrd="0" parTransId="{D19DEBF2-04C9-4B9B-9CF6-5B5FEF008CC3}" sibTransId="{1C073A74-E708-40CF-9B7B-6C69918B93F7}"/>
    <dgm:cxn modelId="{0D22A397-D893-E84B-868E-9A9DBED92C2B}" type="presOf" srcId="{4DCD2286-DA0A-46F8-BB9D-0A7913EF8A2C}" destId="{0705F3CA-84F6-42FB-978B-7151C2296456}" srcOrd="0" destOrd="0" presId="urn:microsoft.com/office/officeart/2005/8/layout/gear1"/>
    <dgm:cxn modelId="{12B1C7A5-2F4D-794E-B00F-E4381D577986}" type="presOf" srcId="{EF7221BE-169A-4CBF-A2B4-20302ACBB9A5}" destId="{9AA3C9F2-AA36-4499-A48C-B73FF609A18B}" srcOrd="3" destOrd="0" presId="urn:microsoft.com/office/officeart/2005/8/layout/gear1"/>
    <dgm:cxn modelId="{BCE1DA59-4864-2340-94C8-A9EBCBCEC99E}" type="presOf" srcId="{0EA54951-F536-4997-982E-5E9DBFADBBAF}" destId="{DA6700D4-FA4D-4083-8F71-406449C8808C}" srcOrd="2" destOrd="0" presId="urn:microsoft.com/office/officeart/2005/8/layout/gear1"/>
    <dgm:cxn modelId="{A9A68F99-D3E6-164D-8D82-0460191A96E8}" type="presOf" srcId="{66025DC1-D479-4978-A62D-3A2846106B6D}" destId="{83CDE761-7A8B-470A-B755-5D0335AEC9D9}" srcOrd="0" destOrd="0" presId="urn:microsoft.com/office/officeart/2005/8/layout/gear1"/>
    <dgm:cxn modelId="{63AAFC36-C498-7248-A936-E3B81E4C685B}" type="presOf" srcId="{0EA54951-F536-4997-982E-5E9DBFADBBAF}" destId="{769882CF-30E5-4C4A-9333-FD359908B143}" srcOrd="1" destOrd="0" presId="urn:microsoft.com/office/officeart/2005/8/layout/gear1"/>
    <dgm:cxn modelId="{B57D1E3C-41EC-FC4F-A02F-72D586C2A793}" type="presOf" srcId="{836211D2-C296-4C49-BE81-4CC3153C2BB2}" destId="{0705F3CA-84F6-42FB-978B-7151C2296456}" srcOrd="0" destOrd="1" presId="urn:microsoft.com/office/officeart/2005/8/layout/gear1"/>
    <dgm:cxn modelId="{1BC72890-E2B1-4668-9730-93F42123BD65}" srcId="{66025DC1-D479-4978-A62D-3A2846106B6D}" destId="{18D818EC-4959-4BDB-BCFF-C6EDD4DF8105}" srcOrd="5" destOrd="0" parTransId="{FF970238-866B-4E8B-B776-567DBB3E0DA5}" sibTransId="{94105DDF-013A-4F39-B341-025FF60CCC66}"/>
    <dgm:cxn modelId="{EE921CD6-B52E-5C4C-8D60-46A9DD66BBB3}" type="presParOf" srcId="{83CDE761-7A8B-470A-B755-5D0335AEC9D9}" destId="{AA487F32-7E5F-4476-83F5-6964A417BD4C}" srcOrd="0" destOrd="0" presId="urn:microsoft.com/office/officeart/2005/8/layout/gear1"/>
    <dgm:cxn modelId="{D7092134-368B-3A4D-B733-797379D4FC6E}" type="presParOf" srcId="{83CDE761-7A8B-470A-B755-5D0335AEC9D9}" destId="{BC7343C8-9F14-461F-AE7C-CB2C06B1247B}" srcOrd="1" destOrd="0" presId="urn:microsoft.com/office/officeart/2005/8/layout/gear1"/>
    <dgm:cxn modelId="{41528F94-BEF3-2D4F-92FD-3F8489BB56D4}" type="presParOf" srcId="{83CDE761-7A8B-470A-B755-5D0335AEC9D9}" destId="{9AA90CC2-6908-485E-BC8E-FC42AB3B6EB8}" srcOrd="2" destOrd="0" presId="urn:microsoft.com/office/officeart/2005/8/layout/gear1"/>
    <dgm:cxn modelId="{85C33C11-3D78-2D4D-8153-E2A35CD999D2}" type="presParOf" srcId="{83CDE761-7A8B-470A-B755-5D0335AEC9D9}" destId="{C5CE8A03-6634-467B-9A14-12C2A01B471B}" srcOrd="3" destOrd="0" presId="urn:microsoft.com/office/officeart/2005/8/layout/gear1"/>
    <dgm:cxn modelId="{CB0CD5E8-9971-774D-9AAF-6E603B6D66EC}" type="presParOf" srcId="{83CDE761-7A8B-470A-B755-5D0335AEC9D9}" destId="{769882CF-30E5-4C4A-9333-FD359908B143}" srcOrd="4" destOrd="0" presId="urn:microsoft.com/office/officeart/2005/8/layout/gear1"/>
    <dgm:cxn modelId="{CFBA20D2-65D3-A54A-9F39-4AD4B35F41C2}" type="presParOf" srcId="{83CDE761-7A8B-470A-B755-5D0335AEC9D9}" destId="{DA6700D4-FA4D-4083-8F71-406449C8808C}" srcOrd="5" destOrd="0" presId="urn:microsoft.com/office/officeart/2005/8/layout/gear1"/>
    <dgm:cxn modelId="{0BABEBB3-94FA-F64F-AA45-8DCA5D1EB678}" type="presParOf" srcId="{83CDE761-7A8B-470A-B755-5D0335AEC9D9}" destId="{4AC4351B-C0C0-417F-B57B-8695A7E75EDB}" srcOrd="6" destOrd="0" presId="urn:microsoft.com/office/officeart/2005/8/layout/gear1"/>
    <dgm:cxn modelId="{E44EF646-FFAD-9248-9508-477801F8B71A}" type="presParOf" srcId="{83CDE761-7A8B-470A-B755-5D0335AEC9D9}" destId="{838B436F-36F2-498A-BE93-26A87A245F19}" srcOrd="7" destOrd="0" presId="urn:microsoft.com/office/officeart/2005/8/layout/gear1"/>
    <dgm:cxn modelId="{CD24E674-0FCD-2A42-A439-AF038874EB45}" type="presParOf" srcId="{83CDE761-7A8B-470A-B755-5D0335AEC9D9}" destId="{1D5BFC83-3A61-4422-BED6-D5DA5CDACC42}" srcOrd="8" destOrd="0" presId="urn:microsoft.com/office/officeart/2005/8/layout/gear1"/>
    <dgm:cxn modelId="{6B2B9862-F655-E247-BD07-9F550864F064}" type="presParOf" srcId="{83CDE761-7A8B-470A-B755-5D0335AEC9D9}" destId="{9AA3C9F2-AA36-4499-A48C-B73FF609A18B}" srcOrd="9" destOrd="0" presId="urn:microsoft.com/office/officeart/2005/8/layout/gear1"/>
    <dgm:cxn modelId="{A20CD484-1931-E547-94AF-1C5D24E86401}" type="presParOf" srcId="{83CDE761-7A8B-470A-B755-5D0335AEC9D9}" destId="{0705F3CA-84F6-42FB-978B-7151C2296456}" srcOrd="10" destOrd="0" presId="urn:microsoft.com/office/officeart/2005/8/layout/gear1"/>
    <dgm:cxn modelId="{FB06D7FA-3AE2-FC40-8F09-217343F30713}" type="presParOf" srcId="{83CDE761-7A8B-470A-B755-5D0335AEC9D9}" destId="{C0877F3A-97B5-453E-8FC9-D6B208E71B85}" srcOrd="11" destOrd="0" presId="urn:microsoft.com/office/officeart/2005/8/layout/gear1"/>
    <dgm:cxn modelId="{B1174FED-C78D-9A4C-B17C-0952B7EE9045}" type="presParOf" srcId="{83CDE761-7A8B-470A-B755-5D0335AEC9D9}" destId="{887FA2F6-212D-4423-82C6-F257F73684CE}" srcOrd="12" destOrd="0" presId="urn:microsoft.com/office/officeart/2005/8/layout/gear1"/>
    <dgm:cxn modelId="{FA084AAE-C2C9-C842-8FCC-0BCD237AB1B5}" type="presParOf" srcId="{83CDE761-7A8B-470A-B755-5D0335AEC9D9}" destId="{41966B5C-92F8-4108-B9D5-3C39C968EF40}" srcOrd="13"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C764F-595C-4186-8F51-1BC58BE5E61E}">
      <dsp:nvSpPr>
        <dsp:cNvPr id="0" name=""/>
        <dsp:cNvSpPr/>
      </dsp:nvSpPr>
      <dsp:spPr>
        <a:xfrm>
          <a:off x="3310260" y="903797"/>
          <a:ext cx="866783" cy="412510"/>
        </a:xfrm>
        <a:custGeom>
          <a:avLst/>
          <a:gdLst/>
          <a:ahLst/>
          <a:cxnLst/>
          <a:rect l="0" t="0" r="0" b="0"/>
          <a:pathLst>
            <a:path>
              <a:moveTo>
                <a:pt x="0" y="0"/>
              </a:moveTo>
              <a:lnTo>
                <a:pt x="0" y="281113"/>
              </a:lnTo>
              <a:lnTo>
                <a:pt x="866783" y="281113"/>
              </a:lnTo>
              <a:lnTo>
                <a:pt x="866783" y="412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F8E862-121B-441F-BF1A-4E0E42B480D5}">
      <dsp:nvSpPr>
        <dsp:cNvPr id="0" name=""/>
        <dsp:cNvSpPr/>
      </dsp:nvSpPr>
      <dsp:spPr>
        <a:xfrm>
          <a:off x="2443476" y="2216975"/>
          <a:ext cx="866783" cy="412510"/>
        </a:xfrm>
        <a:custGeom>
          <a:avLst/>
          <a:gdLst/>
          <a:ahLst/>
          <a:cxnLst/>
          <a:rect l="0" t="0" r="0" b="0"/>
          <a:pathLst>
            <a:path>
              <a:moveTo>
                <a:pt x="0" y="0"/>
              </a:moveTo>
              <a:lnTo>
                <a:pt x="0" y="281113"/>
              </a:lnTo>
              <a:lnTo>
                <a:pt x="866783" y="281113"/>
              </a:lnTo>
              <a:lnTo>
                <a:pt x="866783" y="4125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600962-EB1D-4BB0-9790-085FF51212FA}">
      <dsp:nvSpPr>
        <dsp:cNvPr id="0" name=""/>
        <dsp:cNvSpPr/>
      </dsp:nvSpPr>
      <dsp:spPr>
        <a:xfrm>
          <a:off x="1576692" y="2216975"/>
          <a:ext cx="866783" cy="412510"/>
        </a:xfrm>
        <a:custGeom>
          <a:avLst/>
          <a:gdLst/>
          <a:ahLst/>
          <a:cxnLst/>
          <a:rect l="0" t="0" r="0" b="0"/>
          <a:pathLst>
            <a:path>
              <a:moveTo>
                <a:pt x="866783" y="0"/>
              </a:moveTo>
              <a:lnTo>
                <a:pt x="866783" y="281113"/>
              </a:lnTo>
              <a:lnTo>
                <a:pt x="0" y="281113"/>
              </a:lnTo>
              <a:lnTo>
                <a:pt x="0" y="4125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CAC5A7-DD62-4A14-A00E-EEA5B629EC17}">
      <dsp:nvSpPr>
        <dsp:cNvPr id="0" name=""/>
        <dsp:cNvSpPr/>
      </dsp:nvSpPr>
      <dsp:spPr>
        <a:xfrm>
          <a:off x="2443476" y="903797"/>
          <a:ext cx="866783" cy="412510"/>
        </a:xfrm>
        <a:custGeom>
          <a:avLst/>
          <a:gdLst/>
          <a:ahLst/>
          <a:cxnLst/>
          <a:rect l="0" t="0" r="0" b="0"/>
          <a:pathLst>
            <a:path>
              <a:moveTo>
                <a:pt x="866783" y="0"/>
              </a:moveTo>
              <a:lnTo>
                <a:pt x="866783" y="281113"/>
              </a:lnTo>
              <a:lnTo>
                <a:pt x="0" y="281113"/>
              </a:lnTo>
              <a:lnTo>
                <a:pt x="0" y="412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BD72A-94EE-4E96-B679-958AEFF061B2}">
      <dsp:nvSpPr>
        <dsp:cNvPr id="0" name=""/>
        <dsp:cNvSpPr/>
      </dsp:nvSpPr>
      <dsp:spPr>
        <a:xfrm>
          <a:off x="2601073" y="3129"/>
          <a:ext cx="1418373" cy="9006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04AEE-38D1-4DD5-BC69-FC751F9FC00E}">
      <dsp:nvSpPr>
        <dsp:cNvPr id="0" name=""/>
        <dsp:cNvSpPr/>
      </dsp:nvSpPr>
      <dsp:spPr>
        <a:xfrm>
          <a:off x="2758670" y="152847"/>
          <a:ext cx="1418373" cy="9006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Information Metering, Monitoring, and measurement</a:t>
          </a:r>
          <a:endParaRPr lang="en-US" sz="1300" kern="1200" dirty="0">
            <a:latin typeface="Calibri" panose="020F0502020204030204" pitchFamily="34" charset="0"/>
          </a:endParaRPr>
        </a:p>
      </dsp:txBody>
      <dsp:txXfrm>
        <a:off x="2785050" y="179227"/>
        <a:ext cx="1365613" cy="847907"/>
      </dsp:txXfrm>
    </dsp:sp>
    <dsp:sp modelId="{1AD430B2-B3B4-4136-9878-201C0960BF6C}">
      <dsp:nvSpPr>
        <dsp:cNvPr id="0" name=""/>
        <dsp:cNvSpPr/>
      </dsp:nvSpPr>
      <dsp:spPr>
        <a:xfrm>
          <a:off x="1734289" y="1316307"/>
          <a:ext cx="1418373" cy="9006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26F85E-C6F8-4F00-906D-4211CB1006C9}">
      <dsp:nvSpPr>
        <dsp:cNvPr id="0" name=""/>
        <dsp:cNvSpPr/>
      </dsp:nvSpPr>
      <dsp:spPr>
        <a:xfrm>
          <a:off x="1891886" y="1466024"/>
          <a:ext cx="1418373" cy="9006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Smart Monitoring &amp; Measurement</a:t>
          </a:r>
          <a:endParaRPr lang="en-US" sz="1300" kern="1200" dirty="0">
            <a:latin typeface="Calibri" panose="020F0502020204030204" pitchFamily="34" charset="0"/>
          </a:endParaRPr>
        </a:p>
      </dsp:txBody>
      <dsp:txXfrm>
        <a:off x="1918266" y="1492404"/>
        <a:ext cx="1365613" cy="847907"/>
      </dsp:txXfrm>
    </dsp:sp>
    <dsp:sp modelId="{536253B9-CC80-4E87-A2B2-01D3725E7851}">
      <dsp:nvSpPr>
        <dsp:cNvPr id="0" name=""/>
        <dsp:cNvSpPr/>
      </dsp:nvSpPr>
      <dsp:spPr>
        <a:xfrm>
          <a:off x="867505" y="2629485"/>
          <a:ext cx="1418373" cy="9006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253F5-EB69-4E49-A6CC-0369E1415BEC}">
      <dsp:nvSpPr>
        <dsp:cNvPr id="0" name=""/>
        <dsp:cNvSpPr/>
      </dsp:nvSpPr>
      <dsp:spPr>
        <a:xfrm>
          <a:off x="1025102" y="2779202"/>
          <a:ext cx="1418373" cy="9006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Sensor</a:t>
          </a:r>
          <a:endParaRPr lang="en-US" sz="1300" kern="1200" dirty="0">
            <a:latin typeface="Calibri" panose="020F0502020204030204" pitchFamily="34" charset="0"/>
          </a:endParaRPr>
        </a:p>
      </dsp:txBody>
      <dsp:txXfrm>
        <a:off x="1051482" y="2805582"/>
        <a:ext cx="1365613" cy="847907"/>
      </dsp:txXfrm>
    </dsp:sp>
    <dsp:sp modelId="{22FE543B-6260-47CD-BEB3-A5AB9F02982C}">
      <dsp:nvSpPr>
        <dsp:cNvPr id="0" name=""/>
        <dsp:cNvSpPr/>
      </dsp:nvSpPr>
      <dsp:spPr>
        <a:xfrm>
          <a:off x="2601073" y="2629485"/>
          <a:ext cx="1418373" cy="9006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3D0C1-D1AD-4EDE-BC88-B3C9224F9AE3}">
      <dsp:nvSpPr>
        <dsp:cNvPr id="0" name=""/>
        <dsp:cNvSpPr/>
      </dsp:nvSpPr>
      <dsp:spPr>
        <a:xfrm>
          <a:off x="2758670" y="2779202"/>
          <a:ext cx="1418373" cy="9006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PMU</a:t>
          </a:r>
          <a:endParaRPr lang="en-US" sz="1300" kern="1200" dirty="0">
            <a:latin typeface="Calibri" panose="020F0502020204030204" pitchFamily="34" charset="0"/>
          </a:endParaRPr>
        </a:p>
      </dsp:txBody>
      <dsp:txXfrm>
        <a:off x="2785050" y="2805582"/>
        <a:ext cx="1365613" cy="847907"/>
      </dsp:txXfrm>
    </dsp:sp>
    <dsp:sp modelId="{DED3F6DE-2635-4FE9-898A-665A7220F210}">
      <dsp:nvSpPr>
        <dsp:cNvPr id="0" name=""/>
        <dsp:cNvSpPr/>
      </dsp:nvSpPr>
      <dsp:spPr>
        <a:xfrm>
          <a:off x="3467857" y="1316307"/>
          <a:ext cx="1418373" cy="9006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36A68B-CCAA-4298-B872-E66AFBA15813}">
      <dsp:nvSpPr>
        <dsp:cNvPr id="0" name=""/>
        <dsp:cNvSpPr/>
      </dsp:nvSpPr>
      <dsp:spPr>
        <a:xfrm>
          <a:off x="3625454" y="1466024"/>
          <a:ext cx="1418373" cy="9006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latin typeface="Calibri" panose="020F0502020204030204" pitchFamily="34" charset="0"/>
            </a:rPr>
            <a:t>Smart Metering</a:t>
          </a:r>
          <a:endParaRPr lang="en-US" sz="1300" kern="1200" dirty="0">
            <a:latin typeface="Calibri" panose="020F0502020204030204" pitchFamily="34" charset="0"/>
          </a:endParaRPr>
        </a:p>
      </dsp:txBody>
      <dsp:txXfrm>
        <a:off x="3651834" y="1492404"/>
        <a:ext cx="1365613" cy="847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87F32-7E5F-4476-83F5-6964A417BD4C}">
      <dsp:nvSpPr>
        <dsp:cNvPr id="0" name=""/>
        <dsp:cNvSpPr/>
      </dsp:nvSpPr>
      <dsp:spPr>
        <a:xfrm>
          <a:off x="4944321" y="1646899"/>
          <a:ext cx="2789919" cy="269650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rtl="0">
            <a:lnSpc>
              <a:spcPct val="90000"/>
            </a:lnSpc>
            <a:spcBef>
              <a:spcPct val="0"/>
            </a:spcBef>
            <a:spcAft>
              <a:spcPct val="35000"/>
            </a:spcAft>
          </a:pPr>
          <a:r>
            <a:rPr lang="en-US" sz="4600" b="1" kern="1200" dirty="0" smtClean="0">
              <a:solidFill>
                <a:schemeClr val="tx1"/>
              </a:solidFill>
            </a:rPr>
            <a:t>EPAC</a:t>
          </a:r>
          <a:endParaRPr lang="en-US" sz="4600" kern="1200" dirty="0">
            <a:solidFill>
              <a:schemeClr val="tx1"/>
            </a:solidFill>
          </a:endParaRPr>
        </a:p>
      </dsp:txBody>
      <dsp:txXfrm>
        <a:off x="5498237" y="2278541"/>
        <a:ext cx="1682087" cy="1386058"/>
      </dsp:txXfrm>
    </dsp:sp>
    <dsp:sp modelId="{C5CE8A03-6634-467B-9A14-12C2A01B471B}">
      <dsp:nvSpPr>
        <dsp:cNvPr id="0" name=""/>
        <dsp:cNvSpPr/>
      </dsp:nvSpPr>
      <dsp:spPr>
        <a:xfrm>
          <a:off x="2538483" y="1714494"/>
          <a:ext cx="2452497" cy="2348551"/>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n-US" sz="2200" kern="1200" dirty="0" smtClean="0">
              <a:solidFill>
                <a:schemeClr val="tx1"/>
              </a:solidFill>
            </a:rPr>
            <a:t>Industry</a:t>
          </a:r>
          <a:endParaRPr lang="en-US" sz="2200" kern="1200" dirty="0">
            <a:solidFill>
              <a:schemeClr val="tx1"/>
            </a:solidFill>
          </a:endParaRPr>
        </a:p>
      </dsp:txBody>
      <dsp:txXfrm>
        <a:off x="3144848" y="2309322"/>
        <a:ext cx="1239767" cy="1158895"/>
      </dsp:txXfrm>
    </dsp:sp>
    <dsp:sp modelId="{4AC4351B-C0C0-417F-B57B-8695A7E75EDB}">
      <dsp:nvSpPr>
        <dsp:cNvPr id="0" name=""/>
        <dsp:cNvSpPr/>
      </dsp:nvSpPr>
      <dsp:spPr>
        <a:xfrm rot="20540020">
          <a:off x="3652975" y="59971"/>
          <a:ext cx="2256605" cy="2332561"/>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n-US" sz="2200" kern="1200" dirty="0" smtClean="0">
              <a:solidFill>
                <a:schemeClr val="tx1"/>
              </a:solidFill>
            </a:rPr>
            <a:t>University</a:t>
          </a:r>
          <a:endParaRPr lang="en-US" sz="2200" kern="1200" dirty="0">
            <a:solidFill>
              <a:schemeClr val="tx1"/>
            </a:solidFill>
          </a:endParaRPr>
        </a:p>
      </dsp:txBody>
      <dsp:txXfrm rot="900000">
        <a:off x="4143410" y="576076"/>
        <a:ext cx="1275736" cy="1300353"/>
      </dsp:txXfrm>
    </dsp:sp>
    <dsp:sp modelId="{0705F3CA-84F6-42FB-978B-7151C2296456}">
      <dsp:nvSpPr>
        <dsp:cNvPr id="0" name=""/>
        <dsp:cNvSpPr/>
      </dsp:nvSpPr>
      <dsp:spPr>
        <a:xfrm>
          <a:off x="228594" y="304799"/>
          <a:ext cx="2963754" cy="12585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t>Industry Driven</a:t>
          </a:r>
          <a:endParaRPr lang="en-US" sz="2000" kern="1200" dirty="0"/>
        </a:p>
        <a:p>
          <a:pPr marL="228600" lvl="1" indent="-228600" algn="l" defTabSz="889000" rtl="0">
            <a:lnSpc>
              <a:spcPct val="90000"/>
            </a:lnSpc>
            <a:spcBef>
              <a:spcPct val="0"/>
            </a:spcBef>
            <a:spcAft>
              <a:spcPct val="15000"/>
            </a:spcAft>
            <a:buChar char="••"/>
          </a:pPr>
          <a:r>
            <a:rPr lang="en-US" sz="2000" kern="1200" dirty="0" smtClean="0"/>
            <a:t>University Inspired</a:t>
          </a:r>
          <a:endParaRPr lang="en-US" sz="2000" kern="1200" dirty="0"/>
        </a:p>
        <a:p>
          <a:pPr marL="228600" lvl="1" indent="-228600" algn="l" defTabSz="889000" rtl="0">
            <a:lnSpc>
              <a:spcPct val="90000"/>
            </a:lnSpc>
            <a:spcBef>
              <a:spcPct val="0"/>
            </a:spcBef>
            <a:spcAft>
              <a:spcPct val="15000"/>
            </a:spcAft>
            <a:buChar char="••"/>
          </a:pPr>
          <a:r>
            <a:rPr lang="en-US" sz="2000" kern="1200" dirty="0" smtClean="0"/>
            <a:t>Innovative Research</a:t>
          </a:r>
          <a:endParaRPr lang="en-US" sz="2000" kern="1200" dirty="0"/>
        </a:p>
      </dsp:txBody>
      <dsp:txXfrm>
        <a:off x="265456" y="341661"/>
        <a:ext cx="2890030" cy="1184841"/>
      </dsp:txXfrm>
    </dsp:sp>
    <dsp:sp modelId="{C0877F3A-97B5-453E-8FC9-D6B208E71B85}">
      <dsp:nvSpPr>
        <dsp:cNvPr id="0" name=""/>
        <dsp:cNvSpPr/>
      </dsp:nvSpPr>
      <dsp:spPr>
        <a:xfrm>
          <a:off x="4991120" y="1371597"/>
          <a:ext cx="3256428" cy="3256428"/>
        </a:xfrm>
        <a:prstGeom prst="circularArrow">
          <a:avLst>
            <a:gd name="adj1" fmla="val 4687"/>
            <a:gd name="adj2" fmla="val 299029"/>
            <a:gd name="adj3" fmla="val 2525593"/>
            <a:gd name="adj4" fmla="val 1584111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7FA2F6-212D-4423-82C6-F257F73684CE}">
      <dsp:nvSpPr>
        <dsp:cNvPr id="0" name=""/>
        <dsp:cNvSpPr/>
      </dsp:nvSpPr>
      <dsp:spPr>
        <a:xfrm>
          <a:off x="2247896" y="1523990"/>
          <a:ext cx="2365999" cy="23659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966B5C-92F8-4108-B9D5-3C39C968EF40}">
      <dsp:nvSpPr>
        <dsp:cNvPr id="0" name=""/>
        <dsp:cNvSpPr/>
      </dsp:nvSpPr>
      <dsp:spPr>
        <a:xfrm rot="1203695">
          <a:off x="3314655" y="-228603"/>
          <a:ext cx="2551023" cy="255102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wmf"/><Relationship Id="rId5" Type="http://schemas.openxmlformats.org/officeDocument/2006/relationships/image" Target="../media/image29.wmf"/><Relationship Id="rId6" Type="http://schemas.openxmlformats.org/officeDocument/2006/relationships/image" Target="../media/image30.wmf"/><Relationship Id="rId1" Type="http://schemas.openxmlformats.org/officeDocument/2006/relationships/image" Target="../media/image25.wmf"/><Relationship Id="rId2"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wmf"/><Relationship Id="rId5" Type="http://schemas.openxmlformats.org/officeDocument/2006/relationships/image" Target="../media/image36.wmf"/><Relationship Id="rId6" Type="http://schemas.openxmlformats.org/officeDocument/2006/relationships/image" Target="../media/image37.wmf"/><Relationship Id="rId7" Type="http://schemas.openxmlformats.org/officeDocument/2006/relationships/image" Target="../media/image38.wmf"/><Relationship Id="rId1" Type="http://schemas.openxmlformats.org/officeDocument/2006/relationships/image" Target="../media/image32.wmf"/><Relationship Id="rId2"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4.wmf"/><Relationship Id="rId4" Type="http://schemas.openxmlformats.org/officeDocument/2006/relationships/image" Target="../media/image65.wmf"/><Relationship Id="rId1" Type="http://schemas.openxmlformats.org/officeDocument/2006/relationships/image" Target="../media/image62.wmf"/><Relationship Id="rId2"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8.wmf"/><Relationship Id="rId4" Type="http://schemas.openxmlformats.org/officeDocument/2006/relationships/image" Target="../media/image79.wmf"/><Relationship Id="rId1" Type="http://schemas.openxmlformats.org/officeDocument/2006/relationships/image" Target="../media/image76.wmf"/><Relationship Id="rId2"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AA2DFD1-C2E3-41FC-BFDD-65E2DCAD2A57}" type="datetimeFigureOut">
              <a:rPr lang="zh-CN" altLang="en-US" smtClean="0"/>
              <a:pPr/>
              <a:t>2019/5/29</a:t>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6529BD0-4D90-4A73-A09C-705027D1029A}" type="slidenum">
              <a:rPr lang="zh-CN" altLang="en-US" smtClean="0"/>
              <a:pPr/>
              <a:t>‹#›</a:t>
            </a:fld>
            <a:endParaRPr lang="zh-CN" altLang="en-US"/>
          </a:p>
        </p:txBody>
      </p:sp>
    </p:spTree>
    <p:extLst>
      <p:ext uri="{BB962C8B-B14F-4D97-AF65-F5344CB8AC3E}">
        <p14:creationId xmlns:p14="http://schemas.microsoft.com/office/powerpoint/2010/main" val="2663793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B024D33-D99E-4D34-B427-EE9EEAAA1780}" type="datetimeFigureOut">
              <a:rPr lang="zh-CN" altLang="en-US" smtClean="0"/>
              <a:pPr/>
              <a:t>2019/5/29</a:t>
            </a:fld>
            <a:endParaRPr lang="zh-CN" altLang="en-US"/>
          </a:p>
        </p:txBody>
      </p:sp>
      <p:sp>
        <p:nvSpPr>
          <p:cNvPr id="4" name="幻灯片图像占位符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297F4A7-3131-4B35-BB05-E747BE126883}" type="slidenum">
              <a:rPr lang="zh-CN" altLang="en-US" smtClean="0"/>
              <a:pPr/>
              <a:t>‹#›</a:t>
            </a:fld>
            <a:endParaRPr lang="zh-CN" altLang="en-US"/>
          </a:p>
        </p:txBody>
      </p:sp>
    </p:spTree>
    <p:extLst>
      <p:ext uri="{BB962C8B-B14F-4D97-AF65-F5344CB8AC3E}">
        <p14:creationId xmlns:p14="http://schemas.microsoft.com/office/powerpoint/2010/main" val="69684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zh-CN" altLang="en-US" smtClean="0"/>
          </a:p>
        </p:txBody>
      </p:sp>
    </p:spTree>
    <p:extLst>
      <p:ext uri="{BB962C8B-B14F-4D97-AF65-F5344CB8AC3E}">
        <p14:creationId xmlns:p14="http://schemas.microsoft.com/office/powerpoint/2010/main" val="361721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latin typeface="Times New Roman" charset="0"/>
                <a:ea typeface="MS PGothic" charset="0"/>
              </a:rPr>
              <a:t>From a consumer</a:t>
            </a:r>
            <a:r>
              <a:rPr lang="en-US" dirty="0">
                <a:latin typeface="Times New Roman" charset="0"/>
                <a:ea typeface="MS PGothic" charset="0"/>
              </a:rPr>
              <a:t>’</a:t>
            </a:r>
            <a:r>
              <a:rPr lang="en-US" altLang="zh-CN" dirty="0">
                <a:latin typeface="Times New Roman" charset="0"/>
                <a:ea typeface="MS PGothic" charset="0"/>
              </a:rPr>
              <a:t>s perspective, smart metering offers a</a:t>
            </a:r>
          </a:p>
          <a:p>
            <a:pPr eaLnBrk="1" hangingPunct="1">
              <a:spcBef>
                <a:spcPct val="0"/>
              </a:spcBef>
            </a:pPr>
            <a:r>
              <a:rPr lang="en-US" altLang="zh-CN" dirty="0">
                <a:latin typeface="Times New Roman" charset="0"/>
                <a:ea typeface="MS PGothic" charset="0"/>
              </a:rPr>
              <a:t>number of potential benefits. For example, end users are able</a:t>
            </a:r>
          </a:p>
          <a:p>
            <a:pPr eaLnBrk="1" hangingPunct="1">
              <a:spcBef>
                <a:spcPct val="0"/>
              </a:spcBef>
            </a:pPr>
            <a:r>
              <a:rPr lang="en-US" altLang="zh-CN" dirty="0">
                <a:latin typeface="Times New Roman" charset="0"/>
                <a:ea typeface="MS PGothic" charset="0"/>
              </a:rPr>
              <a:t>to estimate bills and thus manage their energy consumptions</a:t>
            </a:r>
          </a:p>
          <a:p>
            <a:pPr eaLnBrk="1" hangingPunct="1">
              <a:spcBef>
                <a:spcPct val="0"/>
              </a:spcBef>
            </a:pPr>
            <a:r>
              <a:rPr lang="en-US" altLang="zh-CN" dirty="0">
                <a:latin typeface="Times New Roman" charset="0"/>
                <a:ea typeface="MS PGothic" charset="0"/>
              </a:rPr>
              <a:t>to reduce bills. From a utility</a:t>
            </a:r>
            <a:r>
              <a:rPr lang="en-US" dirty="0">
                <a:latin typeface="Times New Roman" charset="0"/>
                <a:ea typeface="MS PGothic" charset="0"/>
              </a:rPr>
              <a:t>’</a:t>
            </a:r>
            <a:r>
              <a:rPr lang="en-US" altLang="zh-CN" dirty="0">
                <a:latin typeface="Times New Roman" charset="0"/>
                <a:ea typeface="MS PGothic" charset="0"/>
              </a:rPr>
              <a:t>s perspective, they can use smart</a:t>
            </a:r>
          </a:p>
          <a:p>
            <a:pPr eaLnBrk="1" hangingPunct="1">
              <a:spcBef>
                <a:spcPct val="0"/>
              </a:spcBef>
            </a:pPr>
            <a:r>
              <a:rPr lang="en-US" altLang="zh-CN" dirty="0">
                <a:latin typeface="Times New Roman" charset="0"/>
                <a:ea typeface="MS PGothic" charset="0"/>
              </a:rPr>
              <a:t>meters to realize real-time pricing, which tries to encourage</a:t>
            </a:r>
          </a:p>
          <a:p>
            <a:pPr eaLnBrk="1" hangingPunct="1">
              <a:spcBef>
                <a:spcPct val="0"/>
              </a:spcBef>
            </a:pPr>
            <a:r>
              <a:rPr lang="en-US" altLang="zh-CN" dirty="0">
                <a:latin typeface="Times New Roman" charset="0"/>
                <a:ea typeface="MS PGothic" charset="0"/>
              </a:rPr>
              <a:t>users to reduce their demands in peak load periods, or to</a:t>
            </a:r>
          </a:p>
          <a:p>
            <a:pPr eaLnBrk="1" hangingPunct="1">
              <a:spcBef>
                <a:spcPct val="0"/>
              </a:spcBef>
            </a:pPr>
            <a:r>
              <a:rPr lang="en-US" altLang="zh-CN" dirty="0">
                <a:latin typeface="Times New Roman" charset="0"/>
                <a:ea typeface="MS PGothic" charset="0"/>
              </a:rPr>
              <a:t>optimize power flows according to the information sent from</a:t>
            </a:r>
          </a:p>
          <a:p>
            <a:pPr eaLnBrk="1" hangingPunct="1">
              <a:spcBef>
                <a:spcPct val="0"/>
              </a:spcBef>
            </a:pPr>
            <a:r>
              <a:rPr lang="en-US" altLang="zh-CN" dirty="0">
                <a:latin typeface="Times New Roman" charset="0"/>
                <a:ea typeface="MS PGothic" charset="0"/>
              </a:rPr>
              <a:t>demand sides</a:t>
            </a:r>
            <a:endParaRPr lang="en-US" altLang="zh-CN" dirty="0">
              <a:latin typeface="Calibri" charset="0"/>
              <a:ea typeface="MS PGothic"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210B878-9ED2-2A42-8524-08E2F79578B8}" type="slidenum">
              <a:rPr lang="en-US" altLang="zh-CN" sz="1200"/>
              <a:pPr eaLnBrk="1" hangingPunct="1"/>
              <a:t>21</a:t>
            </a:fld>
            <a:endParaRPr lang="en-US" altLang="zh-CN" sz="1200"/>
          </a:p>
        </p:txBody>
      </p:sp>
    </p:spTree>
    <p:extLst>
      <p:ext uri="{BB962C8B-B14F-4D97-AF65-F5344CB8AC3E}">
        <p14:creationId xmlns:p14="http://schemas.microsoft.com/office/powerpoint/2010/main" val="149259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zh-CN" sz="1100" dirty="0">
                <a:latin typeface="Times New Roman" charset="0"/>
                <a:ea typeface="MS PGothic" charset="0"/>
              </a:rPr>
              <a:t>Why is data modeling important? Let us look at the following</a:t>
            </a:r>
          </a:p>
          <a:p>
            <a:pPr eaLnBrk="1" hangingPunct="1">
              <a:lnSpc>
                <a:spcPct val="80000"/>
              </a:lnSpc>
              <a:spcBef>
                <a:spcPct val="0"/>
              </a:spcBef>
            </a:pPr>
            <a:r>
              <a:rPr lang="en-US" altLang="zh-CN" sz="1100" dirty="0">
                <a:latin typeface="Times New Roman" charset="0"/>
                <a:ea typeface="MS PGothic" charset="0"/>
              </a:rPr>
              <a:t>two reasons. First, the information exchange between two</a:t>
            </a:r>
          </a:p>
          <a:p>
            <a:pPr eaLnBrk="1" hangingPunct="1">
              <a:lnSpc>
                <a:spcPct val="80000"/>
              </a:lnSpc>
              <a:spcBef>
                <a:spcPct val="0"/>
              </a:spcBef>
            </a:pPr>
            <a:r>
              <a:rPr lang="en-US" altLang="zh-CN" sz="1100" dirty="0">
                <a:latin typeface="Times New Roman" charset="0"/>
                <a:ea typeface="MS PGothic" charset="0"/>
              </a:rPr>
              <a:t>application elements is meaningful only when both of them</a:t>
            </a:r>
          </a:p>
          <a:p>
            <a:pPr eaLnBrk="1" hangingPunct="1">
              <a:lnSpc>
                <a:spcPct val="80000"/>
              </a:lnSpc>
              <a:spcBef>
                <a:spcPct val="0"/>
              </a:spcBef>
            </a:pPr>
            <a:r>
              <a:rPr lang="en-US" altLang="zh-CN" sz="1100" dirty="0">
                <a:latin typeface="Times New Roman" charset="0"/>
                <a:ea typeface="MS PGothic" charset="0"/>
              </a:rPr>
              <a:t>can use the information exchanged to perform their respective</a:t>
            </a:r>
          </a:p>
          <a:p>
            <a:pPr eaLnBrk="1" hangingPunct="1">
              <a:lnSpc>
                <a:spcPct val="80000"/>
              </a:lnSpc>
              <a:spcBef>
                <a:spcPct val="0"/>
              </a:spcBef>
            </a:pPr>
            <a:r>
              <a:rPr lang="en-US" altLang="zh-CN" sz="1100" dirty="0">
                <a:latin typeface="Times New Roman" charset="0"/>
                <a:ea typeface="MS PGothic" charset="0"/>
              </a:rPr>
              <a:t>tasks. Therefore, the structure and meaning of the exchanged</a:t>
            </a:r>
          </a:p>
          <a:p>
            <a:pPr eaLnBrk="1" hangingPunct="1">
              <a:lnSpc>
                <a:spcPct val="80000"/>
              </a:lnSpc>
              <a:spcBef>
                <a:spcPct val="0"/>
              </a:spcBef>
            </a:pPr>
            <a:r>
              <a:rPr lang="en-US" altLang="zh-CN" sz="1100" dirty="0">
                <a:latin typeface="Times New Roman" charset="0"/>
                <a:ea typeface="MS PGothic" charset="0"/>
              </a:rPr>
              <a:t>information must be understood by both application elements.</a:t>
            </a:r>
          </a:p>
          <a:p>
            <a:pPr eaLnBrk="1" hangingPunct="1">
              <a:lnSpc>
                <a:spcPct val="80000"/>
              </a:lnSpc>
              <a:spcBef>
                <a:spcPct val="0"/>
              </a:spcBef>
            </a:pPr>
            <a:r>
              <a:rPr lang="en-US" altLang="zh-CN" sz="1100" dirty="0">
                <a:latin typeface="Times New Roman" charset="0"/>
                <a:ea typeface="MS PGothic" charset="0"/>
              </a:rPr>
              <a:t>Although within the context of a single application, developers</a:t>
            </a:r>
          </a:p>
          <a:p>
            <a:pPr eaLnBrk="1" hangingPunct="1">
              <a:lnSpc>
                <a:spcPct val="80000"/>
              </a:lnSpc>
              <a:spcBef>
                <a:spcPct val="0"/>
              </a:spcBef>
            </a:pPr>
            <a:r>
              <a:rPr lang="en-US" altLang="zh-CN" sz="1100" dirty="0">
                <a:latin typeface="Times New Roman" charset="0"/>
                <a:ea typeface="MS PGothic" charset="0"/>
              </a:rPr>
              <a:t>can strive to make the meaning clear in various user interfaces,</a:t>
            </a:r>
          </a:p>
          <a:p>
            <a:pPr eaLnBrk="1" hangingPunct="1">
              <a:lnSpc>
                <a:spcPct val="80000"/>
              </a:lnSpc>
              <a:spcBef>
                <a:spcPct val="0"/>
              </a:spcBef>
            </a:pPr>
            <a:r>
              <a:rPr lang="en-US" altLang="zh-CN" sz="1100" dirty="0">
                <a:latin typeface="Times New Roman" charset="0"/>
                <a:ea typeface="MS PGothic" charset="0"/>
              </a:rPr>
              <a:t>when data is transferred to another context (another system),</a:t>
            </a:r>
          </a:p>
          <a:p>
            <a:pPr eaLnBrk="1" hangingPunct="1">
              <a:lnSpc>
                <a:spcPct val="80000"/>
              </a:lnSpc>
              <a:spcBef>
                <a:spcPct val="0"/>
              </a:spcBef>
            </a:pPr>
            <a:r>
              <a:rPr lang="en-US" altLang="zh-CN" sz="1100" dirty="0">
                <a:latin typeface="Times New Roman" charset="0"/>
                <a:ea typeface="MS PGothic" charset="0"/>
              </a:rPr>
              <a:t>the meaning could be lost due to incompatible data representation.</a:t>
            </a:r>
          </a:p>
          <a:p>
            <a:pPr eaLnBrk="1" hangingPunct="1">
              <a:lnSpc>
                <a:spcPct val="80000"/>
              </a:lnSpc>
              <a:spcBef>
                <a:spcPct val="0"/>
              </a:spcBef>
            </a:pPr>
            <a:r>
              <a:rPr lang="en-US" altLang="zh-CN" sz="1100" dirty="0">
                <a:latin typeface="Times New Roman" charset="0"/>
                <a:ea typeface="MS PGothic" charset="0"/>
              </a:rPr>
              <a:t>Considering that the SG is a complicated system of</a:t>
            </a:r>
          </a:p>
          <a:p>
            <a:pPr eaLnBrk="1" hangingPunct="1">
              <a:lnSpc>
                <a:spcPct val="80000"/>
              </a:lnSpc>
              <a:spcBef>
                <a:spcPct val="0"/>
              </a:spcBef>
            </a:pPr>
            <a:r>
              <a:rPr lang="en-US" altLang="zh-CN" sz="1100" dirty="0">
                <a:latin typeface="Times New Roman" charset="0"/>
                <a:ea typeface="MS PGothic" charset="0"/>
              </a:rPr>
              <a:t>systems, design of a generally effective data representation is</a:t>
            </a:r>
          </a:p>
          <a:p>
            <a:pPr eaLnBrk="1" hangingPunct="1">
              <a:lnSpc>
                <a:spcPct val="80000"/>
              </a:lnSpc>
              <a:spcBef>
                <a:spcPct val="0"/>
              </a:spcBef>
            </a:pPr>
            <a:r>
              <a:rPr lang="en-US" altLang="zh-CN" sz="1100" dirty="0">
                <a:latin typeface="Times New Roman" charset="0"/>
                <a:ea typeface="MS PGothic" charset="0"/>
              </a:rPr>
              <a:t>very important.</a:t>
            </a:r>
          </a:p>
          <a:p>
            <a:pPr eaLnBrk="1" hangingPunct="1">
              <a:lnSpc>
                <a:spcPct val="80000"/>
              </a:lnSpc>
              <a:spcBef>
                <a:spcPct val="0"/>
              </a:spcBef>
            </a:pPr>
            <a:r>
              <a:rPr lang="en-US" altLang="zh-CN" sz="1100" dirty="0">
                <a:latin typeface="Times New Roman" charset="0"/>
                <a:ea typeface="MS PGothic" charset="0"/>
              </a:rPr>
              <a:t>important.</a:t>
            </a:r>
          </a:p>
          <a:p>
            <a:pPr eaLnBrk="1" hangingPunct="1">
              <a:lnSpc>
                <a:spcPct val="80000"/>
              </a:lnSpc>
              <a:spcBef>
                <a:spcPct val="0"/>
              </a:spcBef>
            </a:pPr>
            <a:r>
              <a:rPr lang="en-US" altLang="zh-CN" sz="1100" dirty="0">
                <a:latin typeface="Times New Roman" charset="0"/>
                <a:ea typeface="MS PGothic" charset="0"/>
              </a:rPr>
              <a:t>Second, the data modeling is also related to the system</a:t>
            </a:r>
          </a:p>
          <a:p>
            <a:pPr eaLnBrk="1" hangingPunct="1">
              <a:lnSpc>
                <a:spcPct val="80000"/>
              </a:lnSpc>
              <a:spcBef>
                <a:spcPct val="0"/>
              </a:spcBef>
            </a:pPr>
            <a:r>
              <a:rPr lang="en-US" altLang="zh-CN" sz="1100" dirty="0">
                <a:latin typeface="Times New Roman" charset="0"/>
                <a:ea typeface="MS PGothic" charset="0"/>
              </a:rPr>
              <a:t>forward compatibility and backward compatibility. On one</a:t>
            </a:r>
          </a:p>
          <a:p>
            <a:pPr eaLnBrk="1" hangingPunct="1">
              <a:lnSpc>
                <a:spcPct val="80000"/>
              </a:lnSpc>
              <a:spcBef>
                <a:spcPct val="0"/>
              </a:spcBef>
            </a:pPr>
            <a:r>
              <a:rPr lang="en-US" altLang="zh-CN" sz="1100" dirty="0">
                <a:latin typeface="Times New Roman" charset="0"/>
                <a:ea typeface="MS PGothic" charset="0"/>
              </a:rPr>
              <a:t>hand, a well-defined data model should make legacy program</a:t>
            </a:r>
          </a:p>
          <a:p>
            <a:pPr eaLnBrk="1" hangingPunct="1">
              <a:lnSpc>
                <a:spcPct val="80000"/>
              </a:lnSpc>
              <a:spcBef>
                <a:spcPct val="0"/>
              </a:spcBef>
            </a:pPr>
            <a:r>
              <a:rPr lang="en-US" altLang="zh-CN" sz="1100" dirty="0">
                <a:latin typeface="Times New Roman" charset="0"/>
                <a:ea typeface="MS PGothic" charset="0"/>
              </a:rPr>
              <a:t>adjustments easier. We hope that the data representation designed</a:t>
            </a:r>
          </a:p>
          <a:p>
            <a:pPr eaLnBrk="1" hangingPunct="1">
              <a:lnSpc>
                <a:spcPct val="80000"/>
              </a:lnSpc>
              <a:spcBef>
                <a:spcPct val="0"/>
              </a:spcBef>
            </a:pPr>
            <a:r>
              <a:rPr lang="en-US" altLang="zh-CN" sz="1100" dirty="0">
                <a:latin typeface="Times New Roman" charset="0"/>
                <a:ea typeface="MS PGothic" charset="0"/>
              </a:rPr>
              <a:t>for SG can also be (or at least partially) understood</a:t>
            </a:r>
          </a:p>
          <a:p>
            <a:pPr eaLnBrk="1" hangingPunct="1">
              <a:lnSpc>
                <a:spcPct val="80000"/>
              </a:lnSpc>
              <a:spcBef>
                <a:spcPct val="0"/>
              </a:spcBef>
            </a:pPr>
            <a:r>
              <a:rPr lang="en-US" altLang="zh-CN" sz="1100" dirty="0">
                <a:latin typeface="Times New Roman" charset="0"/>
                <a:ea typeface="MS PGothic" charset="0"/>
              </a:rPr>
              <a:t>by the current power system, in order to take advantage</a:t>
            </a:r>
          </a:p>
          <a:p>
            <a:pPr eaLnBrk="1" hangingPunct="1">
              <a:lnSpc>
                <a:spcPct val="80000"/>
              </a:lnSpc>
              <a:spcBef>
                <a:spcPct val="0"/>
              </a:spcBef>
            </a:pPr>
            <a:r>
              <a:rPr lang="en-US" altLang="zh-CN" sz="1100" dirty="0">
                <a:latin typeface="Times New Roman" charset="0"/>
                <a:ea typeface="MS PGothic" charset="0"/>
              </a:rPr>
              <a:t>of the existing infrastructure as much as possible. On the</a:t>
            </a:r>
          </a:p>
          <a:p>
            <a:pPr eaLnBrk="1" hangingPunct="1">
              <a:lnSpc>
                <a:spcPct val="80000"/>
              </a:lnSpc>
              <a:spcBef>
                <a:spcPct val="0"/>
              </a:spcBef>
            </a:pPr>
            <a:r>
              <a:rPr lang="en-US" altLang="zh-CN" sz="1100" dirty="0">
                <a:latin typeface="Times New Roman" charset="0"/>
                <a:ea typeface="MS PGothic" charset="0"/>
              </a:rPr>
              <a:t>other hand, thus far SG is more like a vision. Its definition</a:t>
            </a:r>
          </a:p>
          <a:p>
            <a:pPr eaLnBrk="1" hangingPunct="1">
              <a:lnSpc>
                <a:spcPct val="80000"/>
              </a:lnSpc>
              <a:spcBef>
                <a:spcPct val="0"/>
              </a:spcBef>
            </a:pPr>
            <a:r>
              <a:rPr lang="en-US" altLang="zh-CN" sz="1100" dirty="0">
                <a:latin typeface="Times New Roman" charset="0"/>
                <a:ea typeface="MS PGothic" charset="0"/>
              </a:rPr>
              <a:t>and functionality keep evolving. Suppose that in the current</a:t>
            </a:r>
          </a:p>
          <a:p>
            <a:pPr eaLnBrk="1" hangingPunct="1">
              <a:lnSpc>
                <a:spcPct val="80000"/>
              </a:lnSpc>
              <a:spcBef>
                <a:spcPct val="0"/>
              </a:spcBef>
            </a:pPr>
            <a:r>
              <a:rPr lang="en-US" altLang="zh-CN" sz="1100" dirty="0">
                <a:latin typeface="Times New Roman" charset="0"/>
                <a:ea typeface="MS PGothic" charset="0"/>
              </a:rPr>
              <a:t>implementation, all the data is particularly designed to be</a:t>
            </a:r>
          </a:p>
          <a:p>
            <a:pPr eaLnBrk="1" hangingPunct="1">
              <a:lnSpc>
                <a:spcPct val="80000"/>
              </a:lnSpc>
              <a:spcBef>
                <a:spcPct val="0"/>
              </a:spcBef>
            </a:pPr>
            <a:r>
              <a:rPr lang="en-US" altLang="zh-CN" sz="1100" dirty="0">
                <a:latin typeface="Times New Roman" charset="0"/>
                <a:ea typeface="MS PGothic" charset="0"/>
              </a:rPr>
              <a:t>stored in an optimized way that can be understood by a</a:t>
            </a:r>
          </a:p>
          <a:p>
            <a:pPr eaLnBrk="1" hangingPunct="1">
              <a:lnSpc>
                <a:spcPct val="80000"/>
              </a:lnSpc>
              <a:spcBef>
                <a:spcPct val="0"/>
              </a:spcBef>
            </a:pPr>
            <a:r>
              <a:rPr lang="en-US" altLang="zh-CN" sz="1100" dirty="0">
                <a:latin typeface="Times New Roman" charset="0"/>
                <a:ea typeface="MS PGothic" charset="0"/>
              </a:rPr>
              <a:t>current application </a:t>
            </a:r>
            <a:r>
              <a:rPr lang="en-US" altLang="zh-CN" sz="1100" i="1" dirty="0">
                <a:latin typeface="Times New Roman" charset="0"/>
                <a:ea typeface="MS PGothic" charset="0"/>
              </a:rPr>
              <a:t>X</a:t>
            </a:r>
            <a:r>
              <a:rPr lang="en-US" altLang="zh-CN" sz="1100" dirty="0">
                <a:latin typeface="Times New Roman" charset="0"/>
                <a:ea typeface="MS PGothic" charset="0"/>
              </a:rPr>
              <a:t>. After some time, a new application </a:t>
            </a:r>
            <a:r>
              <a:rPr lang="en-US" altLang="zh-CN" sz="1100" i="1" dirty="0">
                <a:latin typeface="Times New Roman" charset="0"/>
                <a:ea typeface="MS PGothic" charset="0"/>
              </a:rPr>
              <a:t>Y </a:t>
            </a:r>
            <a:r>
              <a:rPr lang="en-US" altLang="zh-CN" sz="1100" dirty="0">
                <a:latin typeface="Times New Roman" charset="0"/>
                <a:ea typeface="MS PGothic" charset="0"/>
              </a:rPr>
              <a:t>is</a:t>
            </a:r>
          </a:p>
          <a:p>
            <a:pPr eaLnBrk="1" hangingPunct="1">
              <a:lnSpc>
                <a:spcPct val="80000"/>
              </a:lnSpc>
              <a:spcBef>
                <a:spcPct val="0"/>
              </a:spcBef>
            </a:pPr>
            <a:r>
              <a:rPr lang="en-US" altLang="zh-CN" sz="1100" dirty="0">
                <a:latin typeface="Times New Roman" charset="0"/>
                <a:ea typeface="MS PGothic" charset="0"/>
              </a:rPr>
              <a:t>integrated into SG. Data modeling is the key to whether this</a:t>
            </a:r>
          </a:p>
          <a:p>
            <a:pPr eaLnBrk="1" hangingPunct="1">
              <a:lnSpc>
                <a:spcPct val="80000"/>
              </a:lnSpc>
              <a:spcBef>
                <a:spcPct val="0"/>
              </a:spcBef>
            </a:pPr>
            <a:r>
              <a:rPr lang="en-US" altLang="zh-CN" sz="1100" dirty="0">
                <a:latin typeface="Times New Roman" charset="0"/>
                <a:ea typeface="MS PGothic" charset="0"/>
              </a:rPr>
              <a:t>new application can understand the historical data and obtain</a:t>
            </a:r>
          </a:p>
          <a:p>
            <a:pPr eaLnBrk="1" hangingPunct="1">
              <a:lnSpc>
                <a:spcPct val="80000"/>
              </a:lnSpc>
              <a:spcBef>
                <a:spcPct val="0"/>
              </a:spcBef>
            </a:pPr>
            <a:r>
              <a:rPr lang="en-US" altLang="zh-CN" sz="1100" dirty="0">
                <a:latin typeface="Times New Roman" charset="0"/>
                <a:ea typeface="MS PGothic" charset="0"/>
              </a:rPr>
              <a:t>enough information from the historical data.</a:t>
            </a:r>
          </a:p>
          <a:p>
            <a:pPr eaLnBrk="1" hangingPunct="1">
              <a:lnSpc>
                <a:spcPct val="80000"/>
              </a:lnSpc>
              <a:spcBef>
                <a:spcPct val="0"/>
              </a:spcBef>
            </a:pPr>
            <a:endParaRPr lang="en-US" altLang="zh-CN" sz="1100" dirty="0">
              <a:latin typeface="Calibri" charset="0"/>
              <a:ea typeface="MS PGothic"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CEB9A4C-1F92-4A40-BBAE-54C889A316DA}" type="slidenum">
              <a:rPr lang="en-US" altLang="zh-CN" sz="1200"/>
              <a:pPr eaLnBrk="1" hangingPunct="1"/>
              <a:t>22</a:t>
            </a:fld>
            <a:endParaRPr lang="en-US" altLang="zh-CN" sz="1200"/>
          </a:p>
        </p:txBody>
      </p:sp>
    </p:spTree>
    <p:extLst>
      <p:ext uri="{BB962C8B-B14F-4D97-AF65-F5344CB8AC3E}">
        <p14:creationId xmlns:p14="http://schemas.microsoft.com/office/powerpoint/2010/main" val="2405266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atin typeface="Calibri" charset="0"/>
              <a:ea typeface="MS PGothic"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1E09127-5547-F046-B5A7-E936EABB55B9}" type="slidenum">
              <a:rPr lang="en-US" altLang="zh-CN" sz="1200"/>
              <a:pPr eaLnBrk="1" hangingPunct="1"/>
              <a:t>25</a:t>
            </a:fld>
            <a:endParaRPr lang="en-US" altLang="zh-CN" sz="1200"/>
          </a:p>
        </p:txBody>
      </p:sp>
    </p:spTree>
    <p:extLst>
      <p:ext uri="{BB962C8B-B14F-4D97-AF65-F5344CB8AC3E}">
        <p14:creationId xmlns:p14="http://schemas.microsoft.com/office/powerpoint/2010/main" val="232782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An example of a communication network in SG:</a:t>
            </a:r>
          </a:p>
          <a:p>
            <a:pPr eaLnBrk="1" hangingPunct="1">
              <a:spcBef>
                <a:spcPct val="0"/>
              </a:spcBef>
            </a:pPr>
            <a:r>
              <a:rPr lang="en-US" altLang="zh-CN">
                <a:latin typeface="Calibri" charset="0"/>
                <a:ea typeface="MS PGothic" charset="0"/>
              </a:rPr>
              <a:t>User devices and smart meters use ZigBee, WiFi, and powerline</a:t>
            </a:r>
          </a:p>
          <a:p>
            <a:pPr eaLnBrk="1" hangingPunct="1">
              <a:spcBef>
                <a:spcPct val="0"/>
              </a:spcBef>
            </a:pPr>
            <a:r>
              <a:rPr lang="en-US" altLang="zh-CN">
                <a:latin typeface="Calibri" charset="0"/>
                <a:ea typeface="MS PGothic" charset="0"/>
              </a:rPr>
              <a:t>communications. Wireless mesh networks are used for</a:t>
            </a:r>
          </a:p>
          <a:p>
            <a:pPr eaLnBrk="1" hangingPunct="1">
              <a:spcBef>
                <a:spcPct val="0"/>
              </a:spcBef>
            </a:pPr>
            <a:r>
              <a:rPr lang="en-US" altLang="zh-CN">
                <a:latin typeface="Calibri" charset="0"/>
                <a:ea typeface="MS PGothic" charset="0"/>
              </a:rPr>
              <a:t>information exchanges between users. Communities are connected</a:t>
            </a:r>
          </a:p>
          <a:p>
            <a:pPr eaLnBrk="1" hangingPunct="1">
              <a:spcBef>
                <a:spcPct val="0"/>
              </a:spcBef>
            </a:pPr>
            <a:r>
              <a:rPr lang="en-US" altLang="zh-CN">
                <a:latin typeface="Calibri" charset="0"/>
                <a:ea typeface="MS PGothic" charset="0"/>
              </a:rPr>
              <a:t>to their electric utility via free-space optical, satellite,</a:t>
            </a:r>
          </a:p>
          <a:p>
            <a:pPr eaLnBrk="1" hangingPunct="1">
              <a:spcBef>
                <a:spcPct val="0"/>
              </a:spcBef>
            </a:pPr>
            <a:r>
              <a:rPr lang="en-US" altLang="zh-CN">
                <a:latin typeface="Calibri" charset="0"/>
                <a:ea typeface="MS PGothic" charset="0"/>
              </a:rPr>
              <a:t>microwave, or cellular systems. A substation communicates</a:t>
            </a:r>
          </a:p>
          <a:p>
            <a:pPr eaLnBrk="1" hangingPunct="1">
              <a:spcBef>
                <a:spcPct val="0"/>
              </a:spcBef>
            </a:pPr>
            <a:r>
              <a:rPr lang="en-US" altLang="zh-CN">
                <a:latin typeface="Calibri" charset="0"/>
                <a:ea typeface="MS PGothic" charset="0"/>
              </a:rPr>
              <a:t>with an electric utility over the powerline</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58F78BA-A8A6-F64C-B0D4-9AA241789644}" type="slidenum">
              <a:rPr lang="en-US" altLang="zh-CN" sz="1200"/>
              <a:pPr eaLnBrk="1" hangingPunct="1"/>
              <a:t>26</a:t>
            </a:fld>
            <a:endParaRPr lang="en-US" altLang="zh-CN" sz="1200"/>
          </a:p>
        </p:txBody>
      </p:sp>
    </p:spTree>
    <p:extLst>
      <p:ext uri="{BB962C8B-B14F-4D97-AF65-F5344CB8AC3E}">
        <p14:creationId xmlns:p14="http://schemas.microsoft.com/office/powerpoint/2010/main" val="680797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710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atin typeface="Calibri" charset="0"/>
              <a:ea typeface="MS PGothic"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00044EA-ECDA-E441-9E68-802463F2E0AE}" type="slidenum">
              <a:rPr lang="en-US" altLang="zh-CN" sz="1200"/>
              <a:pPr eaLnBrk="1" hangingPunct="1"/>
              <a:t>31</a:t>
            </a:fld>
            <a:endParaRPr lang="en-US" altLang="zh-CN" sz="1200"/>
          </a:p>
        </p:txBody>
      </p:sp>
    </p:spTree>
    <p:extLst>
      <p:ext uri="{BB962C8B-B14F-4D97-AF65-F5344CB8AC3E}">
        <p14:creationId xmlns:p14="http://schemas.microsoft.com/office/powerpoint/2010/main" val="186424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We have reviewed the work on energy efficiency and</a:t>
            </a:r>
          </a:p>
          <a:p>
            <a:pPr eaLnBrk="1" hangingPunct="1">
              <a:spcBef>
                <a:spcPct val="0"/>
              </a:spcBef>
            </a:pPr>
            <a:r>
              <a:rPr lang="en-US" altLang="zh-CN">
                <a:latin typeface="Calibri" charset="0"/>
                <a:ea typeface="MS PGothic" charset="0"/>
              </a:rPr>
              <a:t>demand profile improvement in the above. Improving utility,</a:t>
            </a:r>
          </a:p>
          <a:p>
            <a:pPr eaLnBrk="1" hangingPunct="1">
              <a:spcBef>
                <a:spcPct val="0"/>
              </a:spcBef>
            </a:pPr>
            <a:r>
              <a:rPr lang="en-US" altLang="zh-CN">
                <a:latin typeface="Calibri" charset="0"/>
                <a:ea typeface="MS PGothic" charset="0"/>
              </a:rPr>
              <a:t>increasing profit, and reducing cost are also important management</a:t>
            </a:r>
          </a:p>
          <a:p>
            <a:pPr eaLnBrk="1" hangingPunct="1">
              <a:spcBef>
                <a:spcPct val="0"/>
              </a:spcBef>
            </a:pPr>
            <a:r>
              <a:rPr lang="en-US" altLang="zh-CN">
                <a:latin typeface="Calibri" charset="0"/>
                <a:ea typeface="MS PGothic" charset="0"/>
              </a:rPr>
              <a:t>objectives. Researchers realize these objectives in various</a:t>
            </a:r>
          </a:p>
          <a:p>
            <a:pPr eaLnBrk="1" hangingPunct="1">
              <a:spcBef>
                <a:spcPct val="0"/>
              </a:spcBef>
            </a:pPr>
            <a:r>
              <a:rPr lang="en-US" altLang="zh-CN">
                <a:latin typeface="Calibri" charset="0"/>
                <a:ea typeface="MS PGothic" charset="0"/>
              </a:rPr>
              <a:t>levels and from various perspectives, such as individual user</a:t>
            </a:r>
          </a:p>
          <a:p>
            <a:pPr eaLnBrk="1" hangingPunct="1">
              <a:spcBef>
                <a:spcPct val="0"/>
              </a:spcBef>
            </a:pPr>
            <a:r>
              <a:rPr lang="en-US" altLang="zh-CN">
                <a:latin typeface="Calibri" charset="0"/>
                <a:ea typeface="MS PGothic" charset="0"/>
              </a:rPr>
              <a:t>cost/bill or profit [32, 40, 53, 69, 95, 120, 170, 171, 188],</a:t>
            </a:r>
          </a:p>
          <a:p>
            <a:pPr eaLnBrk="1" hangingPunct="1">
              <a:spcBef>
                <a:spcPct val="0"/>
              </a:spcBef>
            </a:pPr>
            <a:r>
              <a:rPr lang="en-US" altLang="zh-CN">
                <a:latin typeface="Calibri" charset="0"/>
                <a:ea typeface="MS PGothic" charset="0"/>
              </a:rPr>
              <a:t>single energy bill or aggregate utility of a group of users</a:t>
            </a:r>
          </a:p>
          <a:p>
            <a:pPr eaLnBrk="1" hangingPunct="1">
              <a:spcBef>
                <a:spcPct val="0"/>
              </a:spcBef>
            </a:pPr>
            <a:r>
              <a:rPr lang="en-US" altLang="zh-CN">
                <a:latin typeface="Calibri" charset="0"/>
                <a:ea typeface="MS PGothic" charset="0"/>
              </a:rPr>
              <a:t>[98, 220], cost or utility of electricity industry and system</a:t>
            </a:r>
          </a:p>
          <a:p>
            <a:pPr eaLnBrk="1" hangingPunct="1">
              <a:spcBef>
                <a:spcPct val="0"/>
              </a:spcBef>
            </a:pPr>
            <a:r>
              <a:rPr lang="en-US" altLang="zh-CN">
                <a:latin typeface="Calibri" charset="0"/>
                <a:ea typeface="MS PGothic" charset="0"/>
              </a:rPr>
              <a:t>[37, 74, 83, 89, 120, 150, 171, 178, 206, 218]. Stabilization</a:t>
            </a:r>
          </a:p>
          <a:p>
            <a:pPr eaLnBrk="1" hangingPunct="1">
              <a:spcBef>
                <a:spcPct val="0"/>
              </a:spcBef>
            </a:pPr>
            <a:r>
              <a:rPr lang="en-US" altLang="zh-CN">
                <a:latin typeface="Calibri" charset="0"/>
                <a:ea typeface="MS PGothic" charset="0"/>
              </a:rPr>
              <a:t>of prices is also a research topic in SG, since relaying the realtime</a:t>
            </a:r>
          </a:p>
          <a:p>
            <a:pPr eaLnBrk="1" hangingPunct="1">
              <a:spcBef>
                <a:spcPct val="0"/>
              </a:spcBef>
            </a:pPr>
            <a:r>
              <a:rPr lang="en-US" altLang="zh-CN">
                <a:latin typeface="Calibri" charset="0"/>
                <a:ea typeface="MS PGothic" charset="0"/>
              </a:rPr>
              <a:t>wholesale market prices to the end consumers creates a</a:t>
            </a:r>
          </a:p>
          <a:p>
            <a:pPr eaLnBrk="1" hangingPunct="1">
              <a:spcBef>
                <a:spcPct val="0"/>
              </a:spcBef>
            </a:pPr>
            <a:r>
              <a:rPr lang="en-US" altLang="zh-CN">
                <a:latin typeface="Calibri" charset="0"/>
                <a:ea typeface="MS PGothic" charset="0"/>
              </a:rPr>
              <a:t>closed loop feedback system which could be unstable or lack</a:t>
            </a:r>
          </a:p>
          <a:p>
            <a:pPr eaLnBrk="1" hangingPunct="1">
              <a:spcBef>
                <a:spcPct val="0"/>
              </a:spcBef>
            </a:pPr>
            <a:r>
              <a:rPr lang="en-US" altLang="zh-CN">
                <a:latin typeface="Calibri" charset="0"/>
                <a:ea typeface="MS PGothic" charset="0"/>
              </a:rPr>
              <a:t>robustness, leading to price volatility. Roozbehani </a:t>
            </a:r>
            <a:r>
              <a:rPr lang="en-US" altLang="zh-CN" i="1">
                <a:latin typeface="Calibri" charset="0"/>
                <a:ea typeface="MS PGothic" charset="0"/>
              </a:rPr>
              <a:t>et al. </a:t>
            </a:r>
            <a:r>
              <a:rPr lang="en-US" altLang="zh-CN">
                <a:latin typeface="Calibri" charset="0"/>
                <a:ea typeface="MS PGothic" charset="0"/>
              </a:rPr>
              <a:t>[213]</a:t>
            </a:r>
          </a:p>
          <a:p>
            <a:pPr eaLnBrk="1" hangingPunct="1">
              <a:spcBef>
                <a:spcPct val="0"/>
              </a:spcBef>
            </a:pPr>
            <a:r>
              <a:rPr lang="en-US" altLang="zh-CN">
                <a:latin typeface="Calibri" charset="0"/>
                <a:ea typeface="MS PGothic" charset="0"/>
              </a:rPr>
              <a:t>therefore developed a mathematical model for characterization</a:t>
            </a:r>
          </a:p>
          <a:p>
            <a:pPr eaLnBrk="1" hangingPunct="1">
              <a:spcBef>
                <a:spcPct val="0"/>
              </a:spcBef>
            </a:pPr>
            <a:r>
              <a:rPr lang="en-US" altLang="zh-CN">
                <a:latin typeface="Calibri" charset="0"/>
                <a:ea typeface="MS PGothic" charset="0"/>
              </a:rPr>
              <a:t>of the dynamic evolution of supply, demand, and market</a:t>
            </a:r>
          </a:p>
          <a:p>
            <a:pPr eaLnBrk="1" hangingPunct="1">
              <a:spcBef>
                <a:spcPct val="0"/>
              </a:spcBef>
            </a:pPr>
            <a:r>
              <a:rPr lang="en-US" altLang="zh-CN">
                <a:latin typeface="Calibri" charset="0"/>
                <a:ea typeface="MS PGothic" charset="0"/>
              </a:rPr>
              <a:t>clearing (locational marginal) prices under real-time pricing,</a:t>
            </a:r>
          </a:p>
          <a:p>
            <a:pPr eaLnBrk="1" hangingPunct="1">
              <a:spcBef>
                <a:spcPct val="0"/>
              </a:spcBef>
            </a:pPr>
            <a:r>
              <a:rPr lang="en-US" altLang="zh-CN">
                <a:latin typeface="Calibri" charset="0"/>
                <a:ea typeface="MS PGothic" charset="0"/>
              </a:rPr>
              <a:t>and presented a stabilizing pricing algorithm</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ADE919E-40FD-CC4E-8D68-F72B6360DDE7}" type="slidenum">
              <a:rPr lang="en-US" altLang="zh-CN" sz="1200"/>
              <a:pPr eaLnBrk="1" hangingPunct="1"/>
              <a:t>32</a:t>
            </a:fld>
            <a:endParaRPr lang="en-US" altLang="zh-CN" sz="1200"/>
          </a:p>
        </p:txBody>
      </p:sp>
    </p:spTree>
    <p:extLst>
      <p:ext uri="{BB962C8B-B14F-4D97-AF65-F5344CB8AC3E}">
        <p14:creationId xmlns:p14="http://schemas.microsoft.com/office/powerpoint/2010/main" val="3073231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45</a:t>
            </a:fld>
            <a:endParaRPr lang="zh-CN" altLang="en-US"/>
          </a:p>
        </p:txBody>
      </p:sp>
    </p:spTree>
    <p:extLst>
      <p:ext uri="{BB962C8B-B14F-4D97-AF65-F5344CB8AC3E}">
        <p14:creationId xmlns:p14="http://schemas.microsoft.com/office/powerpoint/2010/main" val="385203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ko-KR" dirty="0">
                <a:ea typeface="굴림" charset="0"/>
                <a:cs typeface="굴림" charset="0"/>
              </a:rPr>
              <a:t>In the power grid network,  (pic) the </a:t>
            </a:r>
            <a:r>
              <a:rPr lang="en-US" altLang="ko-KR" dirty="0" err="1">
                <a:ea typeface="굴림" charset="0"/>
                <a:cs typeface="굴림" charset="0"/>
              </a:rPr>
              <a:t>apprearance</a:t>
            </a:r>
            <a:r>
              <a:rPr lang="en-US" altLang="ko-KR" dirty="0">
                <a:ea typeface="굴림" charset="0"/>
                <a:cs typeface="굴림" charset="0"/>
              </a:rPr>
              <a:t> of the control center. It also know as SCDA center. the supervisory control and data acquisition center, Two of major </a:t>
            </a:r>
            <a:r>
              <a:rPr lang="en-US" altLang="ko-KR" dirty="0" err="1">
                <a:ea typeface="굴림" charset="0"/>
                <a:cs typeface="굴림" charset="0"/>
              </a:rPr>
              <a:t>funcationalityies</a:t>
            </a:r>
            <a:r>
              <a:rPr lang="en-US" altLang="ko-KR" dirty="0">
                <a:ea typeface="굴림" charset="0"/>
                <a:cs typeface="굴림" charset="0"/>
              </a:rPr>
              <a:t>  is </a:t>
            </a:r>
            <a:r>
              <a:rPr lang="en-US" altLang="ko-KR" dirty="0" err="1">
                <a:ea typeface="굴림" charset="0"/>
                <a:cs typeface="굴림" charset="0"/>
              </a:rPr>
              <a:t>Readtime</a:t>
            </a:r>
            <a:r>
              <a:rPr lang="en-US" altLang="ko-KR" dirty="0">
                <a:ea typeface="굴림" charset="0"/>
                <a:cs typeface="굴림" charset="0"/>
              </a:rPr>
              <a:t> data acquisition and State estimation. In </a:t>
            </a:r>
            <a:r>
              <a:rPr lang="en-US" altLang="ko-KR" dirty="0" err="1">
                <a:ea typeface="굴림" charset="0"/>
                <a:cs typeface="굴림" charset="0"/>
              </a:rPr>
              <a:t>readtime</a:t>
            </a:r>
            <a:r>
              <a:rPr lang="en-US" altLang="ko-KR" dirty="0">
                <a:ea typeface="굴림" charset="0"/>
                <a:cs typeface="굴림" charset="0"/>
              </a:rPr>
              <a:t> data </a:t>
            </a:r>
            <a:r>
              <a:rPr lang="en-US" altLang="ko-KR" dirty="0" err="1">
                <a:ea typeface="굴림" charset="0"/>
                <a:cs typeface="굴림" charset="0"/>
              </a:rPr>
              <a:t>accquisition</a:t>
            </a:r>
            <a:r>
              <a:rPr lang="en-US" altLang="ko-KR" dirty="0">
                <a:ea typeface="굴림" charset="0"/>
                <a:cs typeface="굴림" charset="0"/>
              </a:rPr>
              <a:t>, the voltage, current, power flow btw. Each bus have been </a:t>
            </a:r>
            <a:r>
              <a:rPr lang="en-US" altLang="ko-KR" dirty="0" err="1">
                <a:ea typeface="굴림" charset="0"/>
                <a:cs typeface="굴림" charset="0"/>
              </a:rPr>
              <a:t>colleced</a:t>
            </a:r>
            <a:r>
              <a:rPr lang="en-US" altLang="ko-KR" dirty="0">
                <a:ea typeface="굴림" charset="0"/>
                <a:cs typeface="굴림" charset="0"/>
              </a:rPr>
              <a:t> , For state estimation, it is the place where the control center determine the status of power grid network. Which include the fault detection, power flow optimization, …..</a:t>
            </a:r>
          </a:p>
          <a:p>
            <a:r>
              <a:rPr lang="en-US" altLang="ko-KR" dirty="0">
                <a:ea typeface="굴림" charset="0"/>
                <a:cs typeface="굴림" charset="0"/>
              </a:rPr>
              <a:t>…</a:t>
            </a:r>
          </a:p>
          <a:p>
            <a:endParaRPr lang="en-US" altLang="ko-KR" dirty="0">
              <a:ea typeface="굴림" charset="0"/>
              <a:cs typeface="굴림" charset="0"/>
            </a:endParaRPr>
          </a:p>
          <a:p>
            <a:r>
              <a:rPr lang="en-US" altLang="ko-KR" dirty="0">
                <a:ea typeface="굴림" charset="0"/>
                <a:cs typeface="굴림" charset="0"/>
              </a:rPr>
              <a:t>[click] In the graphic-theoretic view of SCDA center and power network, it can be represented as…….Green box rep. as SCDA center, RTU is substation of SCDA center. As you can see in the figure, point A1,2,3 , are the some of weak links in SG communication, that allow the hacker to gain the access.  The smart grid integration helps the power grid networks to be smarter, but it also increases the risk of adversaries because of the currently obsoleted </a:t>
            </a:r>
            <a:r>
              <a:rPr lang="en-US" altLang="ko-KR" dirty="0" err="1">
                <a:ea typeface="굴림" charset="0"/>
                <a:cs typeface="굴림" charset="0"/>
              </a:rPr>
              <a:t>cyberinfrastructure</a:t>
            </a:r>
            <a:r>
              <a:rPr lang="en-US" altLang="ko-KR" dirty="0">
                <a:ea typeface="굴림" charset="0"/>
                <a:cs typeface="굴림" charset="0"/>
              </a:rPr>
              <a:t>. </a:t>
            </a:r>
          </a:p>
          <a:p>
            <a:endParaRPr lang="en-US" altLang="ko-KR" dirty="0">
              <a:ea typeface="굴림" charset="0"/>
              <a:cs typeface="굴림" charset="0"/>
            </a:endParaRPr>
          </a:p>
          <a:p>
            <a:r>
              <a:rPr lang="en-US" altLang="ko-KR" dirty="0">
                <a:ea typeface="굴림" charset="0"/>
                <a:cs typeface="굴림" charset="0"/>
              </a:rPr>
              <a:t>Adversaries can </a:t>
            </a:r>
            <a:r>
              <a:rPr lang="en-US" altLang="ko-KR" dirty="0" err="1">
                <a:ea typeface="굴림" charset="0"/>
                <a:cs typeface="굴림" charset="0"/>
              </a:rPr>
              <a:t>possiblibly</a:t>
            </a:r>
            <a:r>
              <a:rPr lang="en-US" altLang="ko-KR" dirty="0">
                <a:ea typeface="굴림" charset="0"/>
                <a:cs typeface="굴림" charset="0"/>
              </a:rPr>
              <a:t> paralyzes the power facility by misleading the energy management system with injecting false data. For example of point A! A2(in pic), the attack can hack from either the RTU or just simple </a:t>
            </a:r>
            <a:r>
              <a:rPr lang="en-US" altLang="ko-KR" dirty="0" err="1">
                <a:ea typeface="굴림" charset="0"/>
                <a:cs typeface="굴림" charset="0"/>
              </a:rPr>
              <a:t>tranmission</a:t>
            </a:r>
            <a:r>
              <a:rPr lang="en-US" altLang="ko-KR" dirty="0">
                <a:ea typeface="굴림" charset="0"/>
                <a:cs typeface="굴림" charset="0"/>
              </a:rPr>
              <a:t> line to gain the information. </a:t>
            </a: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Times New Roman" charset="0"/>
                <a:ea typeface="ＭＳ Ｐゴシック" charset="0"/>
                <a:cs typeface="ＭＳ Ｐゴシック" charset="0"/>
              </a:defRPr>
            </a:lvl1pPr>
            <a:lvl2pPr marL="702756" indent="-270291" eaLnBrk="0" hangingPunct="0">
              <a:defRPr sz="2300">
                <a:solidFill>
                  <a:schemeClr val="tx1"/>
                </a:solidFill>
                <a:latin typeface="Times New Roman" charset="0"/>
                <a:ea typeface="ＭＳ Ｐゴシック" charset="0"/>
              </a:defRPr>
            </a:lvl2pPr>
            <a:lvl3pPr marL="1081164" indent="-216233" eaLnBrk="0" hangingPunct="0">
              <a:defRPr sz="2300">
                <a:solidFill>
                  <a:schemeClr val="tx1"/>
                </a:solidFill>
                <a:latin typeface="Times New Roman" charset="0"/>
                <a:ea typeface="ＭＳ Ｐゴシック" charset="0"/>
              </a:defRPr>
            </a:lvl3pPr>
            <a:lvl4pPr marL="1513629" indent="-216233" eaLnBrk="0" hangingPunct="0">
              <a:defRPr sz="2300">
                <a:solidFill>
                  <a:schemeClr val="tx1"/>
                </a:solidFill>
                <a:latin typeface="Times New Roman" charset="0"/>
                <a:ea typeface="ＭＳ Ｐゴシック" charset="0"/>
              </a:defRPr>
            </a:lvl4pPr>
            <a:lvl5pPr marL="1946095" indent="-216233" eaLnBrk="0" hangingPunct="0">
              <a:defRPr sz="2300">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a:solidFill>
                  <a:schemeClr val="tx1"/>
                </a:solidFill>
                <a:latin typeface="Times New Roman" charset="0"/>
                <a:ea typeface="ＭＳ Ｐゴシック" charset="0"/>
              </a:defRPr>
            </a:lvl9pPr>
          </a:lstStyle>
          <a:p>
            <a:pPr eaLnBrk="1" hangingPunct="1"/>
            <a:fld id="{35CBC8FF-A714-304E-85A1-E2A44654EB09}" type="slidenum">
              <a:rPr lang="en-US" altLang="ko-KR" sz="1200">
                <a:ea typeface="굴림" charset="0"/>
                <a:cs typeface="굴림" charset="0"/>
              </a:rPr>
              <a:pPr eaLnBrk="1" hangingPunct="1"/>
              <a:t>50</a:t>
            </a:fld>
            <a:endParaRPr lang="en-US" altLang="ko-KR" sz="1200">
              <a:ea typeface="굴림" charset="0"/>
              <a:cs typeface="굴림" charset="0"/>
            </a:endParaRPr>
          </a:p>
        </p:txBody>
      </p:sp>
    </p:spTree>
    <p:extLst>
      <p:ext uri="{BB962C8B-B14F-4D97-AF65-F5344CB8AC3E}">
        <p14:creationId xmlns:p14="http://schemas.microsoft.com/office/powerpoint/2010/main" val="367011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lnSpc>
                <a:spcPct val="90000"/>
              </a:lnSpc>
            </a:pPr>
            <a:r>
              <a:rPr lang="en-US" altLang="ko-KR" sz="1100" dirty="0">
                <a:latin typeface="Arial" charset="0"/>
                <a:ea typeface="宋体" charset="0"/>
                <a:cs typeface="宋体" charset="0"/>
              </a:rPr>
              <a:t>However, Many people concern about </a:t>
            </a:r>
            <a:r>
              <a:rPr lang="en-US" altLang="ko-KR" sz="1100" dirty="0" err="1">
                <a:latin typeface="Arial" charset="0"/>
                <a:ea typeface="宋体" charset="0"/>
                <a:cs typeface="宋体" charset="0"/>
              </a:rPr>
              <a:t>cyberterrorism</a:t>
            </a:r>
            <a:r>
              <a:rPr lang="en-US" altLang="ko-KR" sz="1100" dirty="0">
                <a:latin typeface="Arial" charset="0"/>
                <a:ea typeface="宋体" charset="0"/>
                <a:cs typeface="宋体" charset="0"/>
              </a:rPr>
              <a:t> and attacks on the energy </a:t>
            </a:r>
            <a:r>
              <a:rPr lang="en-US" altLang="ko-KR" sz="1100" dirty="0" err="1">
                <a:latin typeface="Arial" charset="0"/>
                <a:ea typeface="宋体" charset="0"/>
                <a:cs typeface="宋体" charset="0"/>
              </a:rPr>
              <a:t>infras</a:t>
            </a:r>
            <a:r>
              <a:rPr lang="en-US" altLang="ko-KR" sz="1100" dirty="0">
                <a:latin typeface="Arial" charset="0"/>
                <a:ea typeface="宋体" charset="0"/>
                <a:cs typeface="宋体" charset="0"/>
              </a:rPr>
              <a:t>- </a:t>
            </a:r>
            <a:r>
              <a:rPr lang="en-US" altLang="ko-KR" sz="1100" dirty="0" err="1">
                <a:latin typeface="Arial" charset="0"/>
                <a:ea typeface="宋体" charset="0"/>
                <a:cs typeface="宋体" charset="0"/>
              </a:rPr>
              <a:t>tructure</a:t>
            </a:r>
            <a:r>
              <a:rPr lang="en-US" altLang="ko-KR" sz="1100" dirty="0">
                <a:latin typeface="Arial" charset="0"/>
                <a:ea typeface="宋体" charset="0"/>
                <a:cs typeface="宋体" charset="0"/>
              </a:rPr>
              <a:t> since more connection are linked to the power management facility and more technology are implemented into the grid, especially on signal processing and communication. </a:t>
            </a:r>
          </a:p>
          <a:p>
            <a:pPr defTabSz="912813" eaLnBrk="1" hangingPunct="1">
              <a:lnSpc>
                <a:spcPct val="90000"/>
              </a:lnSpc>
            </a:pPr>
            <a:r>
              <a:rPr lang="en-US" altLang="ko-KR" sz="1100" dirty="0">
                <a:latin typeface="Arial" charset="0"/>
                <a:ea typeface="宋体" charset="0"/>
                <a:cs typeface="宋体" charset="0"/>
              </a:rPr>
              <a:t>For example, The smart grid incorporates some new networking </a:t>
            </a:r>
            <a:r>
              <a:rPr lang="en-US" altLang="ko-KR" sz="1100" dirty="0" err="1">
                <a:latin typeface="Arial" charset="0"/>
                <a:ea typeface="宋体" charset="0"/>
                <a:cs typeface="宋体" charset="0"/>
              </a:rPr>
              <a:t>technol</a:t>
            </a:r>
            <a:r>
              <a:rPr lang="en-US" altLang="ko-KR" sz="1100" dirty="0">
                <a:latin typeface="Arial" charset="0"/>
                <a:ea typeface="宋体" charset="0"/>
                <a:cs typeface="宋体" charset="0"/>
              </a:rPr>
              <a:t>- </a:t>
            </a:r>
            <a:r>
              <a:rPr lang="en-US" altLang="ko-KR" sz="1100" dirty="0" err="1">
                <a:latin typeface="Arial" charset="0"/>
                <a:ea typeface="宋体" charset="0"/>
                <a:cs typeface="宋体" charset="0"/>
              </a:rPr>
              <a:t>ogy</a:t>
            </a:r>
            <a:r>
              <a:rPr lang="en-US" altLang="ko-KR" sz="1100" dirty="0">
                <a:latin typeface="Arial" charset="0"/>
                <a:ea typeface="宋体" charset="0"/>
                <a:cs typeface="宋体" charset="0"/>
              </a:rPr>
              <a:t>, including sensors and controls </a:t>
            </a:r>
            <a:r>
              <a:rPr lang="en-US" altLang="ko-KR" sz="1100" dirty="0" err="1">
                <a:latin typeface="Arial" charset="0"/>
                <a:ea typeface="宋体" charset="0"/>
                <a:cs typeface="宋体" charset="0"/>
              </a:rPr>
              <a:t>mechina</a:t>
            </a:r>
            <a:r>
              <a:rPr lang="en-US" altLang="ko-KR" sz="1100" dirty="0">
                <a:latin typeface="Arial" charset="0"/>
                <a:ea typeface="宋体" charset="0"/>
                <a:cs typeface="宋体" charset="0"/>
              </a:rPr>
              <a:t> that make it possible to monitor electricity use in </a:t>
            </a:r>
            <a:r>
              <a:rPr lang="en-US" altLang="ko-KR" sz="1100" dirty="0" err="1">
                <a:latin typeface="Arial" charset="0"/>
                <a:ea typeface="宋体" charset="0"/>
                <a:cs typeface="宋体" charset="0"/>
              </a:rPr>
              <a:t>realtime</a:t>
            </a:r>
            <a:r>
              <a:rPr lang="en-US" altLang="ko-KR" sz="1100" dirty="0">
                <a:latin typeface="Arial" charset="0"/>
                <a:ea typeface="宋体" charset="0"/>
                <a:cs typeface="宋体" charset="0"/>
              </a:rPr>
              <a:t> and make automatic changes that reduce energy waste. Furthermore, more and more substation of the power management system has be replaced automated or unmanned which allows hacker t </a:t>
            </a:r>
            <a:r>
              <a:rPr lang="en-US" altLang="ko-KR" sz="1100" dirty="0" err="1">
                <a:latin typeface="Arial" charset="0"/>
                <a:ea typeface="宋体" charset="0"/>
                <a:cs typeface="宋体" charset="0"/>
              </a:rPr>
              <a:t>oeasily</a:t>
            </a:r>
            <a:r>
              <a:rPr lang="en-US" altLang="ko-KR" sz="1100" dirty="0">
                <a:latin typeface="Arial" charset="0"/>
                <a:ea typeface="宋体" charset="0"/>
                <a:cs typeface="宋体" charset="0"/>
              </a:rPr>
              <a:t> access the data.</a:t>
            </a:r>
          </a:p>
          <a:p>
            <a:pPr defTabSz="912813">
              <a:lnSpc>
                <a:spcPct val="90000"/>
              </a:lnSpc>
            </a:pPr>
            <a:endParaRPr lang="en-US" altLang="ko-KR" sz="1100" dirty="0">
              <a:latin typeface="Arial" charset="0"/>
              <a:ea typeface="宋体" charset="0"/>
              <a:cs typeface="宋体" charset="0"/>
            </a:endParaRPr>
          </a:p>
          <a:p>
            <a:pPr defTabSz="912813" eaLnBrk="1" hangingPunct="1">
              <a:lnSpc>
                <a:spcPct val="90000"/>
              </a:lnSpc>
            </a:pPr>
            <a:r>
              <a:rPr lang="en-US" altLang="ko-KR" sz="1100" dirty="0">
                <a:latin typeface="Arial" charset="0"/>
                <a:ea typeface="宋体" charset="0"/>
                <a:cs typeface="宋体" charset="0"/>
              </a:rPr>
              <a:t>and, indeed, it is vulnerable to </a:t>
            </a:r>
            <a:r>
              <a:rPr lang="en-US" altLang="ko-KR" sz="1100" dirty="0" err="1">
                <a:latin typeface="Arial" charset="0"/>
                <a:ea typeface="宋体" charset="0"/>
                <a:cs typeface="宋体" charset="0"/>
              </a:rPr>
              <a:t>manip</a:t>
            </a:r>
            <a:r>
              <a:rPr lang="en-US" altLang="ko-KR" sz="1100" dirty="0">
                <a:latin typeface="Arial" charset="0"/>
                <a:ea typeface="宋体" charset="0"/>
                <a:cs typeface="宋体" charset="0"/>
              </a:rPr>
              <a:t>- </a:t>
            </a:r>
            <a:r>
              <a:rPr lang="en-US" altLang="ko-KR" sz="1100" dirty="0" err="1">
                <a:latin typeface="Arial" charset="0"/>
                <a:ea typeface="宋体" charset="0"/>
                <a:cs typeface="宋体" charset="0"/>
              </a:rPr>
              <a:t>ulation</a:t>
            </a:r>
            <a:r>
              <a:rPr lang="en-US" altLang="ko-KR" sz="1100" dirty="0">
                <a:latin typeface="Arial" charset="0"/>
                <a:ea typeface="宋体" charset="0"/>
                <a:cs typeface="宋体" charset="0"/>
              </a:rPr>
              <a:t> by the third party in SG communication. </a:t>
            </a:r>
          </a:p>
          <a:p>
            <a:pPr defTabSz="912813" eaLnBrk="1" hangingPunct="1">
              <a:lnSpc>
                <a:spcPct val="90000"/>
              </a:lnSpc>
            </a:pPr>
            <a:r>
              <a:rPr lang="en-US" altLang="ko-KR" sz="1100" dirty="0">
                <a:latin typeface="Arial" charset="0"/>
                <a:ea typeface="宋体" charset="0"/>
                <a:cs typeface="宋体" charset="0"/>
              </a:rPr>
              <a:t>attackers can manipulate power-grid data by breaking into sub- stations and intercepting communications between substations, grid operators, and electricity suppliers. If someone wanted to cause a blackout, the load data about how much power is flowing could be used to fool grid operators into overloading parts of the grid, tripping generators and leading to cascading failures. Again, A blackout could then occur before grid operators have the chance to correct for the problem.</a:t>
            </a:r>
          </a:p>
          <a:p>
            <a:pPr defTabSz="912813">
              <a:lnSpc>
                <a:spcPct val="90000"/>
              </a:lnSpc>
            </a:pPr>
            <a:endParaRPr lang="en-US" altLang="ko-KR" sz="1100" dirty="0">
              <a:latin typeface="Arial" charset="0"/>
              <a:ea typeface="宋体" charset="0"/>
              <a:cs typeface="宋体" charset="0"/>
            </a:endParaRPr>
          </a:p>
          <a:p>
            <a:pPr defTabSz="912813">
              <a:lnSpc>
                <a:spcPct val="90000"/>
              </a:lnSpc>
            </a:pPr>
            <a:r>
              <a:rPr lang="en-US" altLang="ko-KR" sz="1100" dirty="0">
                <a:latin typeface="Arial" charset="0"/>
                <a:ea typeface="宋体" charset="0"/>
                <a:cs typeface="宋体" charset="0"/>
              </a:rPr>
              <a:t>With similar hacking technique, this data is also used by grid operators to set prices for electricity and to balance supply and demand. Grid hackers could make millions of dollars at the expense of electricity consumers by influencing electricity markets.</a:t>
            </a:r>
          </a:p>
          <a:p>
            <a:pPr defTabSz="912813">
              <a:lnSpc>
                <a:spcPct val="90000"/>
              </a:lnSpc>
            </a:pPr>
            <a:endParaRPr lang="en-US" altLang="ko-KR" sz="1100" dirty="0">
              <a:latin typeface="Arial" charset="0"/>
              <a:ea typeface="宋体" charset="0"/>
              <a:cs typeface="宋体" charset="0"/>
            </a:endParaRPr>
          </a:p>
          <a:p>
            <a:pPr defTabSz="912813">
              <a:lnSpc>
                <a:spcPct val="90000"/>
              </a:lnSpc>
            </a:pPr>
            <a:r>
              <a:rPr lang="en-US" altLang="ko-KR" sz="1100" dirty="0">
                <a:latin typeface="Arial" charset="0"/>
                <a:ea typeface="宋体" charset="0"/>
                <a:cs typeface="宋体" charset="0"/>
              </a:rPr>
              <a:t>From the article in 2009</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9B3A740D-F52D-2C45-9BE7-6A47F7878684}" type="slidenum">
              <a:rPr lang="en-US" altLang="zh-CN" sz="1200">
                <a:latin typeface="Times New Roman" charset="0"/>
                <a:ea typeface="굴림" charset="0"/>
                <a:cs typeface="굴림" charset="0"/>
              </a:rPr>
              <a:pPr eaLnBrk="1" hangingPunct="1"/>
              <a:t>51</a:t>
            </a:fld>
            <a:endParaRPr lang="en-US" altLang="zh-CN" sz="1200">
              <a:latin typeface="Times New Roman" charset="0"/>
              <a:ea typeface="굴림" charset="0"/>
              <a:cs typeface="굴림" charset="0"/>
            </a:endParaRPr>
          </a:p>
        </p:txBody>
      </p:sp>
    </p:spTree>
    <p:extLst>
      <p:ext uri="{BB962C8B-B14F-4D97-AF65-F5344CB8AC3E}">
        <p14:creationId xmlns:p14="http://schemas.microsoft.com/office/powerpoint/2010/main" val="547543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Therefore,  a advance digital signal processing technique is need to battle for this security issue in SG communiction. One popular approach is QD by H. Vince Poor. , it is a implementalbe realtion …….., and the information……</a:t>
            </a:r>
          </a:p>
          <a:p>
            <a:endParaRPr lang="en-US" altLang="ko-KR">
              <a:latin typeface="Calibri" charset="0"/>
              <a:ea typeface="굴림" charset="0"/>
              <a:cs typeface="굴림" charset="0"/>
            </a:endParaRPr>
          </a:p>
          <a:p>
            <a:r>
              <a:rPr lang="en-US" altLang="ko-KR">
                <a:latin typeface="Calibri" charset="0"/>
                <a:ea typeface="굴림" charset="0"/>
                <a:cs typeface="굴림" charset="0"/>
              </a:rPr>
              <a:t>The concept of QD is to be able to deconde online….. It can be discribed as minimize the processing time whith the error probability is less then a certain threhold \ in the other words, this techqnies is to  …..less or equal to the pre-defined threshold</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349CFB0-859E-9749-90FB-B437D9BA4373}" type="slidenum">
              <a:rPr lang="en-US" altLang="zh-CN" sz="1200">
                <a:latin typeface="Times New Roman" charset="0"/>
                <a:ea typeface="굴림" charset="0"/>
                <a:cs typeface="굴림" charset="0"/>
              </a:rPr>
              <a:pPr eaLnBrk="1" hangingPunct="1"/>
              <a:t>55</a:t>
            </a:fld>
            <a:endParaRPr lang="en-US" altLang="zh-CN" sz="1200">
              <a:latin typeface="Times New Roman" charset="0"/>
              <a:ea typeface="굴림" charset="0"/>
              <a:cs typeface="굴림" charset="0"/>
            </a:endParaRPr>
          </a:p>
        </p:txBody>
      </p:sp>
    </p:spTree>
    <p:extLst>
      <p:ext uri="{BB962C8B-B14F-4D97-AF65-F5344CB8AC3E}">
        <p14:creationId xmlns:p14="http://schemas.microsoft.com/office/powerpoint/2010/main" val="327019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0906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We will first formulate a detection problem, which we assume the bayesian framework under the multivariant normal distribution with \um_z as mean vector and crosscorrelation matrix \exlo _z.</a:t>
            </a:r>
          </a:p>
          <a:p>
            <a:r>
              <a:rPr lang="en-US" altLang="ko-KR">
                <a:latin typeface="Calibri" charset="0"/>
                <a:ea typeface="굴림" charset="0"/>
                <a:cs typeface="굴림" charset="0"/>
              </a:rPr>
              <a:t>From this assumption , we can form a binary hypothesis test H0 as normal state, mean of H1 follows the condition of [Lin2009 paper] of k-sarpse attack.</a:t>
            </a:r>
          </a:p>
          <a:p>
            <a:endParaRPr lang="en-US" altLang="ko-KR">
              <a:latin typeface="Calibri" charset="0"/>
              <a:ea typeface="굴림" charset="0"/>
              <a:cs typeface="굴림" charset="0"/>
            </a:endParaRPr>
          </a:p>
          <a:p>
            <a:r>
              <a:rPr lang="en-US" altLang="ko-KR">
                <a:latin typeface="Calibri" charset="0"/>
                <a:ea typeface="굴림" charset="0"/>
                <a:cs typeface="굴림" charset="0"/>
              </a:rPr>
              <a:t>Therefore, we can catalogize the oberservation Z  under two possible hypotheses H0 and H1. and We wish to design a detector; when \delta_z=1 is indicating a detection of attack H1 is true, otherwise is null hyp. In addition, P_F is the false rate wherer given H0 is true but the decision is made for 1, P_Detection is H1 is true </a:t>
            </a:r>
          </a:p>
          <a:p>
            <a:endParaRPr lang="en-US" altLang="ko-KR">
              <a:latin typeface="Calibri" charset="0"/>
              <a:ea typeface="굴림" charset="0"/>
              <a:cs typeface="굴림" charset="0"/>
            </a:endParaRPr>
          </a:p>
          <a:p>
            <a:endParaRPr lang="en-US" altLang="ko-KR">
              <a:latin typeface="Calibri" charset="0"/>
              <a:ea typeface="굴림" charset="0"/>
              <a:cs typeface="굴림"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8EB7413-EB22-A248-AC77-812DB4409EFF}" type="slidenum">
              <a:rPr lang="en-US" altLang="ko-KR" sz="1200">
                <a:latin typeface="Times New Roman" charset="0"/>
                <a:ea typeface="굴림" charset="0"/>
                <a:cs typeface="굴림" charset="0"/>
              </a:rPr>
              <a:pPr eaLnBrk="1" hangingPunct="1"/>
              <a:t>56</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val="3840054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However, in the detection mode, the non-Bayesian approach is applied because of the unknown prior probability of the adversary and unknown statistical model for the adversary vector.</a:t>
            </a:r>
          </a:p>
          <a:p>
            <a:r>
              <a:rPr lang="en-US" altLang="ko-KR">
                <a:latin typeface="Calibri" charset="0"/>
                <a:ea typeface="굴림" charset="0"/>
                <a:cs typeface="굴림" charset="0"/>
              </a:rPr>
              <a:t>To notes that , the unknown parameter exists in the post-change distribution and may change over the detection process.</a:t>
            </a:r>
          </a:p>
          <a:p>
            <a:endParaRPr lang="en-US" altLang="ko-KR">
              <a:latin typeface="Calibri" charset="0"/>
              <a:ea typeface="굴림" charset="0"/>
              <a:cs typeface="굴림" charset="0"/>
            </a:endParaRPr>
          </a:p>
          <a:p>
            <a:r>
              <a:rPr lang="en-US" altLang="ko-KR">
                <a:latin typeface="Calibri" charset="0"/>
                <a:ea typeface="굴림" charset="0"/>
                <a:cs typeface="굴림" charset="0"/>
              </a:rPr>
              <a:t> For the detection problem, one of popular apporach is to minimizing the worst case effect by maximizing the detection delay. T_d is average detection delay, and given that the real detection time or stopping time, T_h,\ subtracts \tau,</a:t>
            </a:r>
            <a:r>
              <a:rPr lang="en-US" altLang="ko-KR">
                <a:latin typeface="Arial" charset="0"/>
                <a:ea typeface="宋体" charset="0"/>
                <a:cs typeface="宋体" charset="0"/>
              </a:rPr>
              <a:t>  the acutal time of active attack.</a:t>
            </a:r>
            <a:endParaRPr lang="en-US" altLang="ko-KR">
              <a:latin typeface="Calibri" charset="0"/>
              <a:ea typeface="굴림" charset="0"/>
              <a:cs typeface="굴림" charset="0"/>
            </a:endParaRPr>
          </a:p>
          <a:p>
            <a:r>
              <a:rPr lang="en-US" altLang="ko-KR">
                <a:latin typeface="Calibri" charset="0"/>
                <a:ea typeface="굴림" charset="0"/>
                <a:cs typeface="굴림" charset="0"/>
              </a:rPr>
              <a:t>We will like to detect the active malicious data attack as quickly as possible while maintaining a certain level of Detection probabilty. </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5D1BCC9-D6DE-304E-A88F-A150AFCA4FD6}" type="slidenum">
              <a:rPr lang="en-US" altLang="ko-KR" sz="1200">
                <a:latin typeface="Times New Roman" charset="0"/>
                <a:ea typeface="굴림" charset="0"/>
                <a:cs typeface="굴림" charset="0"/>
              </a:rPr>
              <a:pPr eaLnBrk="1" hangingPunct="1"/>
              <a:t>57</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val="1704978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ko-KR">
                <a:latin typeface="NimbusRomNo9L-Regu" charset="0"/>
                <a:ea typeface="굴림" charset="0"/>
                <a:cs typeface="굴림" charset="0"/>
              </a:rPr>
              <a:t>We first consider the Page’s CUSUM test, because it is non-bayesian framework , which don’t require complete knowledge about the distributions so that The decision can be made directly by analysizing the observation data. Therefore, we further modify the Page’s CUSUM test, to the multi-thread CUSUM since we have multi measurement in a single observation at the time t.  Lets start deriving the multithread cusum test:</a:t>
            </a:r>
          </a:p>
          <a:p>
            <a:pPr>
              <a:lnSpc>
                <a:spcPct val="80000"/>
              </a:lnSpc>
            </a:pPr>
            <a:endParaRPr lang="en-US" altLang="ko-KR">
              <a:latin typeface="NimbusRomNo9L-Regu" charset="0"/>
              <a:ea typeface="굴림" charset="0"/>
              <a:cs typeface="굴림" charset="0"/>
            </a:endParaRPr>
          </a:p>
          <a:p>
            <a:pPr>
              <a:lnSpc>
                <a:spcPct val="80000"/>
              </a:lnSpc>
            </a:pPr>
            <a:r>
              <a:rPr lang="en-US" altLang="ko-KR">
                <a:latin typeface="NimbusRomNo9L-Regu" charset="0"/>
                <a:ea typeface="굴림" charset="0"/>
                <a:cs typeface="굴림" charset="0"/>
              </a:rPr>
              <a:t>T_h is average run length or stopping time for declaring the existance of introdor given St&gt;h, in which the detection threshold </a:t>
            </a:r>
            <a:r>
              <a:rPr lang="en-US" altLang="ko-KR" i="1">
                <a:latin typeface="CMMI10" charset="0"/>
                <a:ea typeface="굴림" charset="0"/>
                <a:cs typeface="굴림" charset="0"/>
              </a:rPr>
              <a:t>h </a:t>
            </a:r>
            <a:r>
              <a:rPr lang="en-US" altLang="ko-KR" i="1">
                <a:latin typeface="NimbusRomNo9L-Regu" charset="0"/>
                <a:ea typeface="굴림" charset="0"/>
                <a:cs typeface="굴림" charset="0"/>
              </a:rPr>
              <a:t>is a function of FAR, MDR, </a:t>
            </a:r>
            <a:r>
              <a:rPr lang="en-US" altLang="ko-KR">
                <a:latin typeface="NimbusRomNo9L-Regu" charset="0"/>
                <a:ea typeface="굴림" charset="0"/>
                <a:cs typeface="굴림" charset="0"/>
              </a:rPr>
              <a:t>and the process variance, St. is cumulative sum statistic which considers </a:t>
            </a:r>
            <a:r>
              <a:rPr lang="en-US" altLang="ko-KR">
                <a:latin typeface="Calibri" charset="0"/>
                <a:ea typeface="굴림" charset="0"/>
                <a:cs typeface="굴림" charset="0"/>
              </a:rPr>
              <a:t>and cooperates  the likelihood ratio term of </a:t>
            </a:r>
            <a:r>
              <a:rPr lang="en-US" altLang="ko-KR" i="1">
                <a:latin typeface="Calibri" charset="0"/>
                <a:ea typeface="굴림" charset="0"/>
                <a:cs typeface="굴림" charset="0"/>
              </a:rPr>
              <a:t>m measurements at time t</a:t>
            </a:r>
          </a:p>
          <a:p>
            <a:pPr eaLnBrk="1" hangingPunct="1">
              <a:lnSpc>
                <a:spcPct val="80000"/>
              </a:lnSpc>
              <a:spcBef>
                <a:spcPct val="0"/>
              </a:spcBef>
            </a:pPr>
            <a:r>
              <a:rPr lang="en-US" altLang="ko-KR">
                <a:latin typeface="NimbusRomNo9L-Regu" charset="0"/>
                <a:ea typeface="굴림" charset="0"/>
                <a:cs typeface="굴림" charset="0"/>
              </a:rPr>
              <a:t>S_t is the cumulate the likelihood ratio from each time, Lt- the log likelihood ratio for m measurements at time t,</a:t>
            </a:r>
          </a:p>
          <a:p>
            <a:pPr eaLnBrk="1" hangingPunct="1">
              <a:lnSpc>
                <a:spcPct val="80000"/>
              </a:lnSpc>
              <a:spcBef>
                <a:spcPct val="0"/>
              </a:spcBef>
            </a:pPr>
            <a:endParaRPr lang="en-US" altLang="ko-KR">
              <a:latin typeface="NimbusRomNo9L-Regu" charset="0"/>
              <a:ea typeface="굴림" charset="0"/>
              <a:cs typeface="굴림" charset="0"/>
            </a:endParaRPr>
          </a:p>
          <a:p>
            <a:pPr eaLnBrk="1" hangingPunct="1">
              <a:lnSpc>
                <a:spcPct val="80000"/>
              </a:lnSpc>
              <a:spcBef>
                <a:spcPct val="0"/>
              </a:spcBef>
            </a:pPr>
            <a:r>
              <a:rPr lang="en-US" altLang="ko-KR">
                <a:latin typeface="NimbusRomNo9L-Regu" charset="0"/>
                <a:ea typeface="굴림" charset="0"/>
                <a:cs typeface="굴림" charset="0"/>
              </a:rPr>
              <a:t>Lt is the sum of …., in which f1 is PDF of H1 given the active intruder </a:t>
            </a:r>
          </a:p>
          <a:p>
            <a:pPr eaLnBrk="1" hangingPunct="1">
              <a:lnSpc>
                <a:spcPct val="80000"/>
              </a:lnSpc>
              <a:spcBef>
                <a:spcPct val="0"/>
              </a:spcBef>
            </a:pPr>
            <a:r>
              <a:rPr lang="en-US" altLang="ko-KR">
                <a:latin typeface="NimbusRomNo9L-Regu" charset="0"/>
                <a:ea typeface="굴림" charset="0"/>
                <a:cs typeface="굴림" charset="0"/>
              </a:rPr>
              <a:t>.</a:t>
            </a:r>
          </a:p>
          <a:p>
            <a:pPr eaLnBrk="1" hangingPunct="1">
              <a:lnSpc>
                <a:spcPct val="80000"/>
              </a:lnSpc>
              <a:spcBef>
                <a:spcPct val="0"/>
              </a:spcBef>
            </a:pPr>
            <a:r>
              <a:rPr lang="en-US" altLang="ko-KR">
                <a:latin typeface="NimbusRomNo9L-Regu" charset="0"/>
                <a:ea typeface="굴림" charset="0"/>
                <a:cs typeface="굴림" charset="0"/>
              </a:rPr>
              <a:t>And, we can describe CUM statistic by recursion at time t, given that current St is the sum of previous CUSUM statistic + the current culative sum of log likelihood ratio of m measurements. In order to have accurate result, zero is our base line.</a:t>
            </a:r>
          </a:p>
          <a:p>
            <a:pPr eaLnBrk="1" hangingPunct="1">
              <a:lnSpc>
                <a:spcPct val="80000"/>
              </a:lnSpc>
              <a:spcBef>
                <a:spcPct val="0"/>
              </a:spcBef>
            </a:pPr>
            <a:endParaRPr lang="en-US" altLang="ko-KR">
              <a:latin typeface="NimbusRomNo9L-Regu" charset="0"/>
              <a:ea typeface="굴림" charset="0"/>
              <a:cs typeface="굴림" charset="0"/>
            </a:endParaRPr>
          </a:p>
          <a:p>
            <a:pPr eaLnBrk="1" hangingPunct="1">
              <a:lnSpc>
                <a:spcPct val="80000"/>
              </a:lnSpc>
              <a:spcBef>
                <a:spcPct val="0"/>
              </a:spcBef>
            </a:pPr>
            <a:r>
              <a:rPr lang="en-US" altLang="ko-KR">
                <a:latin typeface="NimbusRomNo9L-Regu" charset="0"/>
                <a:ea typeface="굴림" charset="0"/>
                <a:cs typeface="굴림" charset="0"/>
              </a:rPr>
              <a:t>St will keep cumulating time by time until it excess the predefined value “h”[click] as shown here…..</a:t>
            </a:r>
          </a:p>
          <a:p>
            <a:pPr>
              <a:lnSpc>
                <a:spcPct val="80000"/>
              </a:lnSpc>
            </a:pPr>
            <a:endParaRPr lang="en-US" altLang="ko-KR" i="1">
              <a:latin typeface="Calibri" charset="0"/>
              <a:ea typeface="굴림" charset="0"/>
              <a:cs typeface="굴림" charset="0"/>
            </a:endParaRPr>
          </a:p>
          <a:p>
            <a:pPr>
              <a:lnSpc>
                <a:spcPct val="80000"/>
              </a:lnSpc>
            </a:pPr>
            <a:r>
              <a:rPr lang="en-US" altLang="ko-KR" i="1">
                <a:latin typeface="Calibri" charset="0"/>
                <a:ea typeface="굴림" charset="0"/>
                <a:cs typeface="굴림" charset="0"/>
              </a:rPr>
              <a:t>However, there is the unknown in the prob density function H1, so, can we deal with it?</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B2905B3-524E-1246-B429-0CEB89B99CA5}" type="slidenum">
              <a:rPr lang="en-US" altLang="ko-KR" sz="1200">
                <a:latin typeface="Times New Roman" charset="0"/>
                <a:ea typeface="굴림" charset="0"/>
                <a:cs typeface="굴림" charset="0"/>
              </a:rPr>
              <a:pPr eaLnBrk="1" hangingPunct="1"/>
              <a:t>58</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val="4271502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a:latin typeface="Calibri" charset="0"/>
                <a:ea typeface="굴림" charset="0"/>
                <a:cs typeface="굴림" charset="0"/>
              </a:rPr>
              <a:t>we consider the Rao test [18], which is the asymptotically equivalent test model of GLRT. GLRT is to min the worst case effect by maximizing the unknown using ML estimation. But giving us high Complexity, near impossible to implement in the reality. </a:t>
            </a:r>
          </a:p>
          <a:p>
            <a:endParaRPr lang="en-US" altLang="ko-KR">
              <a:latin typeface="Calibri" charset="0"/>
              <a:ea typeface="굴림" charset="0"/>
              <a:cs typeface="굴림" charset="0"/>
            </a:endParaRPr>
          </a:p>
          <a:p>
            <a:r>
              <a:rPr lang="en-US" altLang="ko-KR">
                <a:latin typeface="Calibri" charset="0"/>
                <a:ea typeface="굴림" charset="0"/>
                <a:cs typeface="굴림" charset="0"/>
              </a:rPr>
              <a:t>The derivation of Rao test is similar to the locally most powerful (LMP) test but only much simpler; Rao test has the straight-forward calculation by taking derivative with respect to the unknown parameter evaluated at the unknown parameter equal to zero. Thus, for at near ^ a0 t , we can achieve approximate maximum outcome with a certain level of FAR by maximizing @fe(Ztjat) @at</a:t>
            </a:r>
          </a:p>
          <a:p>
            <a:endParaRPr lang="en-US" altLang="ko-KR">
              <a:latin typeface="Calibri" charset="0"/>
              <a:ea typeface="굴림" charset="0"/>
              <a:cs typeface="굴림" charset="0"/>
            </a:endParaRPr>
          </a:p>
          <a:p>
            <a:r>
              <a:rPr lang="en-US" altLang="ko-KR">
                <a:latin typeface="Calibri" charset="0"/>
                <a:ea typeface="굴림" charset="0"/>
                <a:cs typeface="굴림" charset="0"/>
              </a:rPr>
              <a:t>By inspected the EQ, we can omitting the ne…… it is damend for multi parameter envirement. , then we can simplify the quadratic form because the unknown is always greater the zero. So, the our part of proposed scheme : linear unknown solver will be just a partial dervative of PDF over unknown while repecting the unknown to close zero.</a:t>
            </a:r>
          </a:p>
          <a:p>
            <a:endParaRPr lang="en-US" altLang="ko-KR">
              <a:latin typeface="Calibri" charset="0"/>
              <a:ea typeface="굴림" charset="0"/>
              <a:cs typeface="굴림" charset="0"/>
            </a:endParaRPr>
          </a:p>
          <a:p>
            <a:r>
              <a:rPr lang="en-US" altLang="ko-KR">
                <a:latin typeface="Calibri" charset="0"/>
                <a:ea typeface="굴림" charset="0"/>
                <a:cs typeface="굴림" charset="0"/>
              </a:rPr>
              <a:t>By the recursion and partial dervative of likelihood function repect to zero, the unknwon will be no longer existed in the system. </a:t>
            </a:r>
          </a:p>
          <a:p>
            <a:endParaRPr lang="en-US" altLang="ko-KR">
              <a:latin typeface="Calibri" charset="0"/>
              <a:ea typeface="굴림" charset="0"/>
              <a:cs typeface="굴림"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2E4D526-F152-CB4A-8A47-ED3E5BDDFF08}" type="slidenum">
              <a:rPr lang="en-US" altLang="ko-KR" sz="1200">
                <a:latin typeface="Times New Roman" charset="0"/>
                <a:ea typeface="굴림" charset="0"/>
                <a:cs typeface="굴림" charset="0"/>
              </a:rPr>
              <a:pPr eaLnBrk="1" hangingPunct="1"/>
              <a:t>59</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val="283756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70000"/>
              </a:lnSpc>
            </a:pPr>
            <a:r>
              <a:rPr lang="en-US" altLang="ko-KR" sz="900" dirty="0">
                <a:latin typeface="Calibri" charset="0"/>
                <a:ea typeface="굴림" charset="0"/>
                <a:cs typeface="굴림" charset="0"/>
              </a:rPr>
              <a:t>The 1</a:t>
            </a:r>
            <a:r>
              <a:rPr lang="en-US" altLang="ko-KR" sz="900" baseline="30000" dirty="0">
                <a:latin typeface="Calibri" charset="0"/>
                <a:ea typeface="굴림" charset="0"/>
                <a:cs typeface="굴림" charset="0"/>
              </a:rPr>
              <a:t>st</a:t>
            </a:r>
            <a:r>
              <a:rPr lang="en-US" altLang="ko-KR" sz="900" dirty="0">
                <a:latin typeface="Calibri" charset="0"/>
                <a:ea typeface="굴림" charset="0"/>
                <a:cs typeface="굴림" charset="0"/>
              </a:rPr>
              <a:t> simulation of the proposed scheme is shown with 2 case : case 1 has FAR of 1% and case 2 as the 0.1%. The attacker becomes active at time 6, where the a change distribution from H0 to H1, The proposed algorithm </a:t>
            </a:r>
            <a:r>
              <a:rPr lang="en-US" altLang="ko-KR" sz="900" dirty="0" err="1">
                <a:latin typeface="Calibri" charset="0"/>
                <a:ea typeface="굴림" charset="0"/>
                <a:cs typeface="굴림" charset="0"/>
              </a:rPr>
              <a:t>singal</a:t>
            </a:r>
            <a:r>
              <a:rPr lang="en-US" altLang="ko-KR" sz="900" dirty="0">
                <a:latin typeface="Calibri" charset="0"/>
                <a:ea typeface="굴림" charset="0"/>
                <a:cs typeface="굴림" charset="0"/>
              </a:rPr>
              <a:t> the alarm and terminates the </a:t>
            </a:r>
            <a:r>
              <a:rPr lang="en-US" altLang="ko-KR" sz="900" dirty="0" err="1">
                <a:latin typeface="Calibri" charset="0"/>
                <a:ea typeface="굴림" charset="0"/>
                <a:cs typeface="굴림" charset="0"/>
              </a:rPr>
              <a:t>pdetection</a:t>
            </a:r>
            <a:r>
              <a:rPr lang="en-US" altLang="ko-KR" sz="900" dirty="0">
                <a:latin typeface="Calibri" charset="0"/>
                <a:ea typeface="굴림" charset="0"/>
                <a:cs typeface="굴림" charset="0"/>
              </a:rPr>
              <a:t> process at time 7, for case 2 is time 8, each has  its own threshold h1 h2 </a:t>
            </a:r>
            <a:r>
              <a:rPr lang="en-US" altLang="ko-KR" sz="900" dirty="0" err="1">
                <a:latin typeface="Calibri" charset="0"/>
                <a:ea typeface="굴림" charset="0"/>
                <a:cs typeface="굴림" charset="0"/>
              </a:rPr>
              <a:t>repectively</a:t>
            </a:r>
            <a:r>
              <a:rPr lang="en-US" altLang="ko-KR" sz="900" dirty="0">
                <a:latin typeface="Calibri" charset="0"/>
                <a:ea typeface="굴림" charset="0"/>
                <a:cs typeface="굴림" charset="0"/>
              </a:rPr>
              <a:t>, in term of different FAR . As you can see the missing detection occurs , for case is </a:t>
            </a:r>
            <a:r>
              <a:rPr lang="en-US" altLang="ko-KR" sz="900" dirty="0" err="1">
                <a:latin typeface="Calibri" charset="0"/>
                <a:ea typeface="굴림" charset="0"/>
                <a:cs typeface="굴림" charset="0"/>
              </a:rPr>
              <a:t>T_d</a:t>
            </a:r>
            <a:r>
              <a:rPr lang="en-US" altLang="ko-KR" sz="900" dirty="0">
                <a:latin typeface="Calibri" charset="0"/>
                <a:ea typeface="굴림" charset="0"/>
                <a:cs typeface="굴림" charset="0"/>
              </a:rPr>
              <a:t> =1 and case 2 is </a:t>
            </a:r>
            <a:r>
              <a:rPr lang="en-US" altLang="ko-KR" sz="900" dirty="0" err="1">
                <a:latin typeface="Calibri" charset="0"/>
                <a:ea typeface="굴림" charset="0"/>
                <a:cs typeface="굴림" charset="0"/>
              </a:rPr>
              <a:t>T_d</a:t>
            </a:r>
            <a:r>
              <a:rPr lang="en-US" altLang="ko-KR" sz="900" dirty="0">
                <a:latin typeface="Calibri" charset="0"/>
                <a:ea typeface="굴림" charset="0"/>
                <a:cs typeface="굴림" charset="0"/>
              </a:rPr>
              <a:t>=2. We also can conclude that the higher constraint will need more time to make decision, therefore, the slower detection,. That why we have longer detection delay in case 2.</a:t>
            </a:r>
          </a:p>
          <a:p>
            <a:pPr>
              <a:lnSpc>
                <a:spcPct val="70000"/>
              </a:lnSpc>
            </a:pPr>
            <a:endParaRPr lang="en-US" altLang="ko-KR" sz="900" dirty="0">
              <a:latin typeface="Calibri" charset="0"/>
              <a:ea typeface="굴림" charset="0"/>
              <a:cs typeface="굴림" charset="0"/>
            </a:endParaRPr>
          </a:p>
          <a:p>
            <a:pPr>
              <a:lnSpc>
                <a:spcPct val="70000"/>
              </a:lnSpc>
            </a:pPr>
            <a:endParaRPr lang="en-US" altLang="ko-KR" sz="900" dirty="0">
              <a:latin typeface="Calibri" charset="0"/>
              <a:ea typeface="굴림" charset="0"/>
              <a:cs typeface="굴림" charset="0"/>
            </a:endParaRPr>
          </a:p>
          <a:p>
            <a:pPr>
              <a:lnSpc>
                <a:spcPct val="70000"/>
              </a:lnSpc>
            </a:pPr>
            <a:endParaRPr lang="en-US" altLang="ko-KR" sz="900" dirty="0">
              <a:latin typeface="Calibri" charset="0"/>
              <a:ea typeface="굴림" charset="0"/>
              <a:cs typeface="굴림" charset="0"/>
            </a:endParaRPr>
          </a:p>
          <a:p>
            <a:pPr>
              <a:lnSpc>
                <a:spcPct val="70000"/>
              </a:lnSpc>
            </a:pPr>
            <a:r>
              <a:rPr lang="en-US" altLang="ko-KR" sz="900" dirty="0">
                <a:latin typeface="Calibri" charset="0"/>
                <a:ea typeface="굴림" charset="0"/>
                <a:cs typeface="굴림" charset="0"/>
              </a:rPr>
              <a:t>(FAR is 1% as same as MDR). </a:t>
            </a:r>
          </a:p>
          <a:p>
            <a:pPr>
              <a:lnSpc>
                <a:spcPct val="70000"/>
              </a:lnSpc>
            </a:pPr>
            <a:endParaRPr lang="en-US" altLang="ko-KR" sz="900" dirty="0">
              <a:latin typeface="Calibri" charset="0"/>
              <a:ea typeface="굴림" charset="0"/>
              <a:cs typeface="굴림" charset="0"/>
            </a:endParaRPr>
          </a:p>
          <a:p>
            <a:pPr>
              <a:lnSpc>
                <a:spcPct val="70000"/>
              </a:lnSpc>
            </a:pPr>
            <a:r>
              <a:rPr lang="en-US" altLang="ko-KR" sz="900" dirty="0">
                <a:latin typeface="Calibri" charset="0"/>
                <a:ea typeface="굴림" charset="0"/>
                <a:cs typeface="굴림" charset="0"/>
              </a:rPr>
              <a:t>The adversary becomes</a:t>
            </a:r>
          </a:p>
          <a:p>
            <a:pPr>
              <a:lnSpc>
                <a:spcPct val="70000"/>
              </a:lnSpc>
            </a:pPr>
            <a:r>
              <a:rPr lang="en-US" altLang="ko-KR" sz="900" dirty="0">
                <a:latin typeface="Calibri" charset="0"/>
                <a:ea typeface="굴림" charset="0"/>
                <a:cs typeface="굴림" charset="0"/>
              </a:rPr>
              <a:t>active and injects the malicious data at time </a:t>
            </a:r>
            <a:r>
              <a:rPr lang="en-US" altLang="ko-KR" sz="900" i="1" dirty="0">
                <a:latin typeface="Calibri" charset="0"/>
                <a:ea typeface="굴림" charset="0"/>
                <a:cs typeface="굴림" charset="0"/>
              </a:rPr>
              <a:t>t = 6. In other</a:t>
            </a:r>
          </a:p>
          <a:p>
            <a:pPr>
              <a:lnSpc>
                <a:spcPct val="70000"/>
              </a:lnSpc>
            </a:pPr>
            <a:r>
              <a:rPr lang="en-US" altLang="ko-KR" sz="900" dirty="0">
                <a:latin typeface="Calibri" charset="0"/>
                <a:ea typeface="굴림" charset="0"/>
                <a:cs typeface="굴림" charset="0"/>
              </a:rPr>
              <a:t>words, a change distribution is at </a:t>
            </a:r>
            <a:r>
              <a:rPr lang="en-US" altLang="ko-KR" sz="900" i="1" dirty="0">
                <a:latin typeface="Calibri" charset="0"/>
                <a:ea typeface="굴림" charset="0"/>
                <a:cs typeface="굴림" charset="0"/>
              </a:rPr>
              <a:t>τ = 6 from N(0,z)</a:t>
            </a:r>
          </a:p>
          <a:p>
            <a:pPr>
              <a:lnSpc>
                <a:spcPct val="70000"/>
              </a:lnSpc>
            </a:pPr>
            <a:r>
              <a:rPr lang="en-US" altLang="ko-KR" sz="900" dirty="0">
                <a:latin typeface="Calibri" charset="0"/>
                <a:ea typeface="굴림" charset="0"/>
                <a:cs typeface="굴림" charset="0"/>
              </a:rPr>
              <a:t>to </a:t>
            </a:r>
            <a:r>
              <a:rPr lang="en-US" altLang="ko-KR" sz="900" i="1" dirty="0">
                <a:latin typeface="Calibri" charset="0"/>
                <a:ea typeface="굴림" charset="0"/>
                <a:cs typeface="굴림" charset="0"/>
              </a:rPr>
              <a:t>N(</a:t>
            </a:r>
            <a:r>
              <a:rPr lang="en-US" altLang="ko-KR" sz="900" b="1" i="1" dirty="0" err="1">
                <a:latin typeface="Calibri" charset="0"/>
                <a:ea typeface="굴림" charset="0"/>
                <a:cs typeface="굴림" charset="0"/>
              </a:rPr>
              <a:t>a,z</a:t>
            </a:r>
            <a:r>
              <a:rPr lang="en-US" altLang="ko-KR" sz="900" b="1" i="1" dirty="0">
                <a:latin typeface="Calibri" charset="0"/>
                <a:ea typeface="굴림" charset="0"/>
                <a:cs typeface="굴림" charset="0"/>
              </a:rPr>
              <a:t>), where a is unknown. The curve of adaptive</a:t>
            </a:r>
          </a:p>
          <a:p>
            <a:pPr>
              <a:lnSpc>
                <a:spcPct val="70000"/>
              </a:lnSpc>
            </a:pPr>
            <a:r>
              <a:rPr lang="en-US" altLang="ko-KR" sz="900" dirty="0">
                <a:latin typeface="Calibri" charset="0"/>
                <a:ea typeface="굴림" charset="0"/>
                <a:cs typeface="굴림" charset="0"/>
              </a:rPr>
              <a:t>CUSUM statistic (</a:t>
            </a:r>
            <a:r>
              <a:rPr lang="en-US" altLang="ko-KR" sz="900" i="1" dirty="0">
                <a:latin typeface="Calibri" charset="0"/>
                <a:ea typeface="굴림" charset="0"/>
                <a:cs typeface="굴림" charset="0"/>
              </a:rPr>
              <a:t>St) shows the sudden increase right after</a:t>
            </a:r>
          </a:p>
          <a:p>
            <a:pPr>
              <a:lnSpc>
                <a:spcPct val="70000"/>
              </a:lnSpc>
            </a:pPr>
            <a:r>
              <a:rPr lang="en-US" altLang="ko-KR" sz="900" dirty="0">
                <a:latin typeface="Calibri" charset="0"/>
                <a:ea typeface="굴림" charset="0"/>
                <a:cs typeface="굴림" charset="0"/>
              </a:rPr>
              <a:t>a change of distributions. The proposed algorithm quickly</a:t>
            </a:r>
          </a:p>
          <a:p>
            <a:pPr>
              <a:lnSpc>
                <a:spcPct val="70000"/>
              </a:lnSpc>
            </a:pPr>
            <a:r>
              <a:rPr lang="en-US" altLang="ko-KR" sz="900" dirty="0">
                <a:latin typeface="Calibri" charset="0"/>
                <a:ea typeface="굴림" charset="0"/>
                <a:cs typeface="굴림" charset="0"/>
              </a:rPr>
              <a:t>responses the abnormal event by signaling an alarm of out-of control.</a:t>
            </a:r>
          </a:p>
          <a:p>
            <a:pPr>
              <a:lnSpc>
                <a:spcPct val="70000"/>
              </a:lnSpc>
            </a:pPr>
            <a:r>
              <a:rPr lang="en-US" altLang="ko-KR" sz="900" dirty="0">
                <a:latin typeface="Calibri" charset="0"/>
                <a:ea typeface="굴림" charset="0"/>
                <a:cs typeface="굴림" charset="0"/>
              </a:rPr>
              <a:t>As a result, ARL (</a:t>
            </a:r>
            <a:r>
              <a:rPr lang="en-US" altLang="ko-KR" sz="900" i="1" dirty="0" err="1">
                <a:latin typeface="Calibri" charset="0"/>
                <a:ea typeface="굴림" charset="0"/>
                <a:cs typeface="굴림" charset="0"/>
              </a:rPr>
              <a:t>Th</a:t>
            </a:r>
            <a:r>
              <a:rPr lang="en-US" altLang="ko-KR" sz="900" i="1" dirty="0">
                <a:latin typeface="Calibri" charset="0"/>
                <a:ea typeface="굴림" charset="0"/>
                <a:cs typeface="굴림" charset="0"/>
              </a:rPr>
              <a:t>) of adaptive CUSUM algorithm</a:t>
            </a:r>
          </a:p>
          <a:p>
            <a:pPr>
              <a:lnSpc>
                <a:spcPct val="70000"/>
              </a:lnSpc>
            </a:pPr>
            <a:r>
              <a:rPr lang="en-US" altLang="ko-KR" sz="900" dirty="0">
                <a:latin typeface="Calibri" charset="0"/>
                <a:ea typeface="굴림" charset="0"/>
                <a:cs typeface="굴림" charset="0"/>
              </a:rPr>
              <a:t>is 7 at </a:t>
            </a:r>
            <a:r>
              <a:rPr lang="en-US" altLang="ko-KR" sz="900" i="1" dirty="0">
                <a:latin typeface="Calibri" charset="0"/>
                <a:ea typeface="굴림" charset="0"/>
                <a:cs typeface="굴림" charset="0"/>
              </a:rPr>
              <a:t>St = 13.2351, and ARL (Td) of detection delay is 1</a:t>
            </a:r>
          </a:p>
          <a:p>
            <a:pPr>
              <a:lnSpc>
                <a:spcPct val="70000"/>
              </a:lnSpc>
            </a:pPr>
            <a:r>
              <a:rPr lang="en-US" altLang="ko-KR" sz="900" dirty="0">
                <a:latin typeface="Calibri" charset="0"/>
                <a:ea typeface="굴림" charset="0"/>
                <a:cs typeface="굴림" charset="0"/>
              </a:rPr>
              <a:t>in this simulation. </a:t>
            </a:r>
          </a:p>
          <a:p>
            <a:pPr>
              <a:lnSpc>
                <a:spcPct val="70000"/>
              </a:lnSpc>
            </a:pPr>
            <a:endParaRPr lang="en-US" altLang="ko-KR" sz="900" dirty="0">
              <a:latin typeface="Calibri" charset="0"/>
              <a:ea typeface="굴림" charset="0"/>
              <a:cs typeface="굴림" charset="0"/>
            </a:endParaRPr>
          </a:p>
          <a:p>
            <a:pPr>
              <a:lnSpc>
                <a:spcPct val="70000"/>
              </a:lnSpc>
            </a:pPr>
            <a:r>
              <a:rPr lang="en-US" altLang="ko-KR" sz="900" dirty="0">
                <a:latin typeface="Calibri" charset="0"/>
                <a:ea typeface="굴림" charset="0"/>
                <a:cs typeface="굴림" charset="0"/>
              </a:rPr>
              <a:t>The proposed algorithm signals the alarm</a:t>
            </a:r>
          </a:p>
          <a:p>
            <a:pPr>
              <a:lnSpc>
                <a:spcPct val="70000"/>
              </a:lnSpc>
            </a:pPr>
            <a:r>
              <a:rPr lang="en-US" altLang="ko-KR" sz="900" dirty="0">
                <a:latin typeface="Calibri" charset="0"/>
                <a:ea typeface="굴림" charset="0"/>
                <a:cs typeface="굴림" charset="0"/>
              </a:rPr>
              <a:t>and terminates the process at time 7 ; the detection delay</a:t>
            </a:r>
          </a:p>
          <a:p>
            <a:pPr>
              <a:lnSpc>
                <a:spcPct val="70000"/>
              </a:lnSpc>
            </a:pPr>
            <a:r>
              <a:rPr lang="en-US" altLang="ko-KR" sz="900" dirty="0">
                <a:latin typeface="Calibri" charset="0"/>
                <a:ea typeface="굴림" charset="0"/>
                <a:cs typeface="굴림" charset="0"/>
              </a:rPr>
              <a:t>occurs because of the missing detection at time 6 as shown in</a:t>
            </a:r>
          </a:p>
          <a:p>
            <a:pPr>
              <a:lnSpc>
                <a:spcPct val="70000"/>
              </a:lnSpc>
            </a:pPr>
            <a:r>
              <a:rPr lang="en-US" altLang="ko-KR" sz="900" dirty="0">
                <a:latin typeface="Calibri" charset="0"/>
                <a:ea typeface="굴림" charset="0"/>
                <a:cs typeface="굴림" charset="0"/>
              </a:rPr>
              <a:t>Figure 3. The system </a:t>
            </a:r>
            <a:r>
              <a:rPr lang="en-US" altLang="ko-KR" sz="900" dirty="0" err="1">
                <a:latin typeface="Calibri" charset="0"/>
                <a:ea typeface="굴림" charset="0"/>
                <a:cs typeface="굴림" charset="0"/>
              </a:rPr>
              <a:t>continuos</a:t>
            </a:r>
            <a:r>
              <a:rPr lang="en-US" altLang="ko-KR" sz="900" dirty="0">
                <a:latin typeface="Calibri" charset="0"/>
                <a:ea typeface="굴림" charset="0"/>
                <a:cs typeface="굴림" charset="0"/>
              </a:rPr>
              <a:t> the detection process until the</a:t>
            </a:r>
          </a:p>
          <a:p>
            <a:pPr>
              <a:lnSpc>
                <a:spcPct val="70000"/>
              </a:lnSpc>
            </a:pPr>
            <a:r>
              <a:rPr lang="en-US" altLang="ko-KR" sz="900" dirty="0">
                <a:latin typeface="Calibri" charset="0"/>
                <a:ea typeface="굴림" charset="0"/>
                <a:cs typeface="굴림" charset="0"/>
              </a:rPr>
              <a:t>CUSUM statistic </a:t>
            </a:r>
            <a:r>
              <a:rPr lang="en-US" altLang="ko-KR" sz="900" i="1" dirty="0">
                <a:latin typeface="Calibri" charset="0"/>
                <a:ea typeface="굴림" charset="0"/>
                <a:cs typeface="굴림" charset="0"/>
              </a:rPr>
              <a:t>St, which excesses the threshold. However,</a:t>
            </a:r>
          </a:p>
          <a:p>
            <a:pPr>
              <a:lnSpc>
                <a:spcPct val="70000"/>
              </a:lnSpc>
            </a:pPr>
            <a:r>
              <a:rPr lang="en-US" altLang="ko-KR" sz="900" dirty="0">
                <a:latin typeface="Calibri" charset="0"/>
                <a:ea typeface="굴림" charset="0"/>
                <a:cs typeface="굴림" charset="0"/>
              </a:rPr>
              <a:t>the detection accuracy of the proposed scheme is comparable</a:t>
            </a:r>
          </a:p>
          <a:p>
            <a:pPr>
              <a:lnSpc>
                <a:spcPct val="70000"/>
              </a:lnSpc>
            </a:pPr>
            <a:r>
              <a:rPr lang="en-US" altLang="ko-KR" sz="900" dirty="0">
                <a:latin typeface="Calibri" charset="0"/>
                <a:ea typeface="굴림" charset="0"/>
                <a:cs typeface="굴림" charset="0"/>
              </a:rPr>
              <a:t>high while maintaining a certain level of detection error rate.</a:t>
            </a:r>
          </a:p>
          <a:p>
            <a:pPr>
              <a:lnSpc>
                <a:spcPct val="70000"/>
              </a:lnSpc>
            </a:pPr>
            <a:endParaRPr lang="en-US" altLang="ko-KR" sz="800" dirty="0">
              <a:latin typeface="Calibri" charset="0"/>
              <a:ea typeface="굴림" charset="0"/>
              <a:cs typeface="굴림"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44288C5-8873-DA4B-B67B-2D2B607F341B}" type="slidenum">
              <a:rPr lang="en-US" altLang="ko-KR" sz="1200">
                <a:latin typeface="Times New Roman" charset="0"/>
                <a:ea typeface="굴림" charset="0"/>
                <a:cs typeface="굴림" charset="0"/>
              </a:rPr>
              <a:pPr eaLnBrk="1" hangingPunct="1"/>
              <a:t>60</a:t>
            </a:fld>
            <a:endParaRPr lang="en-US" altLang="ko-KR" sz="1200">
              <a:latin typeface="Times New Roman" charset="0"/>
              <a:ea typeface="굴림" charset="0"/>
              <a:cs typeface="굴림" charset="0"/>
            </a:endParaRPr>
          </a:p>
        </p:txBody>
      </p:sp>
    </p:spTree>
    <p:extLst>
      <p:ext uri="{BB962C8B-B14F-4D97-AF65-F5344CB8AC3E}">
        <p14:creationId xmlns:p14="http://schemas.microsoft.com/office/powerpoint/2010/main" val="2408033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备注占位符 2"/>
          <p:cNvSpPr>
            <a:spLocks noGrp="1"/>
          </p:cNvSpPr>
          <p:nvPr>
            <p:ph type="body" idx="1"/>
          </p:nvPr>
        </p:nvSpPr>
        <p:spPr/>
        <p:txBody>
          <a:bodyPr wrap="square" numCol="1" anchor="t" anchorCtr="0" compatLnSpc="1">
            <a:prstTxWarp prst="textNoShape">
              <a:avLst/>
            </a:prstTxWarp>
          </a:bodyPr>
          <a:lstStyle/>
          <a:p>
            <a:pPr>
              <a:lnSpc>
                <a:spcPct val="80000"/>
              </a:lnSpc>
            </a:pPr>
            <a:r>
              <a:rPr lang="en-US" altLang="zh-CN" sz="1100">
                <a:latin typeface="Calibri" charset="0"/>
                <a:ea typeface="MS PGothic" charset="0"/>
              </a:rPr>
              <a:t>Due to increase in electricity demand and limited energy resources, power systems become more and more complex in</a:t>
            </a:r>
          </a:p>
          <a:p>
            <a:pPr>
              <a:lnSpc>
                <a:spcPct val="80000"/>
              </a:lnSpc>
            </a:pPr>
            <a:r>
              <a:rPr lang="en-US" altLang="zh-CN" sz="1100">
                <a:latin typeface="Calibri" charset="0"/>
                <a:ea typeface="MS PGothic" charset="0"/>
              </a:rPr>
              <a:t>structure and should operate in a secure and optimal conditions. After deregulation, the physical and financial operations</a:t>
            </a:r>
          </a:p>
          <a:p>
            <a:pPr>
              <a:lnSpc>
                <a:spcPct val="80000"/>
              </a:lnSpc>
            </a:pPr>
            <a:r>
              <a:rPr lang="en-US" altLang="zh-CN" sz="1100">
                <a:latin typeface="Calibri" charset="0"/>
                <a:ea typeface="MS PGothic" charset="0"/>
              </a:rPr>
              <a:t>of electric power systems become significantly different and challenging. State estimation (SE), introduced to improve the</a:t>
            </a:r>
          </a:p>
          <a:p>
            <a:pPr>
              <a:lnSpc>
                <a:spcPct val="80000"/>
              </a:lnSpc>
            </a:pPr>
            <a:r>
              <a:rPr lang="en-US" altLang="zh-CN" sz="1100">
                <a:latin typeface="Calibri" charset="0"/>
                <a:ea typeface="MS PGothic" charset="0"/>
              </a:rPr>
              <a:t>operating point of the power system from both technical and economical viewpoints, helped engineers in energy control</a:t>
            </a:r>
          </a:p>
          <a:p>
            <a:pPr>
              <a:lnSpc>
                <a:spcPct val="80000"/>
              </a:lnSpc>
            </a:pPr>
            <a:r>
              <a:rPr lang="en-US" altLang="zh-CN" sz="1100">
                <a:latin typeface="Calibri" charset="0"/>
                <a:ea typeface="MS PGothic" charset="0"/>
              </a:rPr>
              <a:t>centers (ECC) to monitor all states of the power system, which was previously not practical (or economical) to monitor.</a:t>
            </a:r>
          </a:p>
          <a:p>
            <a:pPr>
              <a:lnSpc>
                <a:spcPct val="80000"/>
              </a:lnSpc>
            </a:pPr>
            <a:endParaRPr lang="en-US" altLang="zh-CN" sz="1100">
              <a:latin typeface="Calibri" charset="0"/>
              <a:ea typeface="MS PGothic" charset="0"/>
            </a:endParaRPr>
          </a:p>
          <a:p>
            <a:pPr>
              <a:lnSpc>
                <a:spcPct val="80000"/>
              </a:lnSpc>
            </a:pPr>
            <a:r>
              <a:rPr lang="en-US" altLang="zh-CN" sz="1100">
                <a:latin typeface="Calibri" charset="0"/>
                <a:ea typeface="MS PGothic" charset="0"/>
              </a:rPr>
              <a:t>Currently, SE plays an important rule in secure and optimal operation of power systems. Accuracy of state estimation</a:t>
            </a:r>
          </a:p>
          <a:p>
            <a:pPr>
              <a:lnSpc>
                <a:spcPct val="80000"/>
              </a:lnSpc>
            </a:pPr>
            <a:r>
              <a:rPr lang="en-US" altLang="zh-CN" sz="1100">
                <a:latin typeface="Calibri" charset="0"/>
                <a:ea typeface="MS PGothic" charset="0"/>
              </a:rPr>
              <a:t>can be affected by bad data in measurements. These bad data could be caused by unintended measurement abnormalities</a:t>
            </a:r>
          </a:p>
          <a:p>
            <a:pPr>
              <a:lnSpc>
                <a:spcPct val="80000"/>
              </a:lnSpc>
            </a:pPr>
            <a:r>
              <a:rPr lang="en-US" altLang="zh-CN" sz="1100">
                <a:latin typeface="Calibri" charset="0"/>
                <a:ea typeface="MS PGothic" charset="0"/>
              </a:rPr>
              <a:t>or topology errors, or even by injection of malicious attacks. Cyber-attacks can be increased by integrating more advanced</a:t>
            </a:r>
          </a:p>
          <a:p>
            <a:pPr>
              <a:lnSpc>
                <a:spcPct val="80000"/>
              </a:lnSpc>
            </a:pPr>
            <a:r>
              <a:rPr lang="en-US" altLang="zh-CN" sz="1100">
                <a:latin typeface="Calibri" charset="0"/>
                <a:ea typeface="MS PGothic" charset="0"/>
              </a:rPr>
              <a:t>cyber technologies into the energy management system (EMS) and can cause major technical problems such as blackouts</a:t>
            </a:r>
          </a:p>
          <a:p>
            <a:pPr>
              <a:lnSpc>
                <a:spcPct val="80000"/>
              </a:lnSpc>
            </a:pPr>
            <a:r>
              <a:rPr lang="en-US" altLang="zh-CN" sz="1100">
                <a:latin typeface="Calibri" charset="0"/>
                <a:ea typeface="MS PGothic" charset="0"/>
              </a:rPr>
              <a:t>in a power system. These attacks also can be designed for illicit financial benefit by changing the optimal operation of</a:t>
            </a:r>
          </a:p>
          <a:p>
            <a:pPr>
              <a:lnSpc>
                <a:spcPct val="80000"/>
              </a:lnSpc>
            </a:pPr>
            <a:r>
              <a:rPr lang="en-US" altLang="zh-CN" sz="1100">
                <a:latin typeface="Calibri" charset="0"/>
                <a:ea typeface="MS PGothic" charset="0"/>
              </a:rPr>
              <a:t>the system, thereby increasing the net cost of electricity for consumers.</a:t>
            </a:r>
            <a:endParaRPr lang="zh-CN" altLang="en-US" sz="1100">
              <a:latin typeface="Calibri" charset="0"/>
              <a:ea typeface="MS PGothic" charset="0"/>
            </a:endParaRPr>
          </a:p>
        </p:txBody>
      </p:sp>
      <p:sp>
        <p:nvSpPr>
          <p:cNvPr id="12186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DBBBB4A5-086F-A641-9CA0-8B54AF912EC5}" type="slidenum">
              <a:rPr lang="en-US" altLang="zh-CN"/>
              <a:pPr eaLnBrk="1" hangingPunct="1"/>
              <a:t>67</a:t>
            </a:fld>
            <a:endParaRPr lang="en-US" altLang="zh-CN"/>
          </a:p>
        </p:txBody>
      </p:sp>
    </p:spTree>
    <p:extLst>
      <p:ext uri="{BB962C8B-B14F-4D97-AF65-F5344CB8AC3E}">
        <p14:creationId xmlns:p14="http://schemas.microsoft.com/office/powerpoint/2010/main" val="1566216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595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latin typeface="Calibri" charset="0"/>
                <a:ea typeface="MS PGothic" charset="0"/>
              </a:rPr>
              <a:t>DC Optimal Power Flow</a:t>
            </a:r>
          </a:p>
          <a:p>
            <a:r>
              <a:rPr lang="en-US" altLang="zh-CN" dirty="0" smtClean="0">
                <a:latin typeface="Calibri" charset="0"/>
                <a:ea typeface="MS PGothic" charset="0"/>
              </a:rPr>
              <a:t>In </a:t>
            </a:r>
            <a:r>
              <a:rPr lang="en-US" altLang="zh-CN" dirty="0">
                <a:latin typeface="Calibri" charset="0"/>
                <a:ea typeface="MS PGothic" charset="0"/>
              </a:rPr>
              <a:t>the Ex-Ante model, the generation dispatches and LMPs are obtained from the same optimization model. In the Ex-Post model, the dispatch is performed at Ex-Ante, while the LMP is calculated after the cycle of the spot market, i.e., at Ex-Post such as after the 5-minute or hourly real-time market, using an incremental dispatch model. The problem formulation is given as above.</a:t>
            </a:r>
          </a:p>
          <a:p>
            <a:r>
              <a:rPr lang="en-US" altLang="zh-CN" dirty="0">
                <a:latin typeface="Calibri" charset="0"/>
                <a:ea typeface="MS PGothic" charset="0"/>
              </a:rPr>
              <a:t>where CG is bid vector for supplying active power, CD is bid vector for consumption of active power, PG is the active power generation vector in Mega-Watt (MW), PD is the active power consumption vector in Mega-Watt (MW), PL = H</a:t>
            </a:r>
            <a:r>
              <a:rPr lang="el-GR" altLang="zh-CN" dirty="0">
                <a:latin typeface="Calibri" charset="0"/>
                <a:ea typeface="MS PGothic" charset="0"/>
              </a:rPr>
              <a:t>θ</a:t>
            </a:r>
            <a:r>
              <a:rPr lang="en-US" altLang="zh-CN" dirty="0">
                <a:latin typeface="Calibri" charset="0"/>
                <a:ea typeface="MS PGothic" charset="0"/>
              </a:rPr>
              <a:t> is the vector of transmitted active power, and B is defined as </a:t>
            </a:r>
            <a:r>
              <a:rPr lang="en-US" altLang="zh-CN" dirty="0" err="1">
                <a:latin typeface="Calibri" charset="0"/>
                <a:ea typeface="MS PGothic" charset="0"/>
              </a:rPr>
              <a:t>Bij</a:t>
            </a:r>
            <a:r>
              <a:rPr lang="en-US" altLang="zh-CN" dirty="0">
                <a:latin typeface="Calibri" charset="0"/>
                <a:ea typeface="MS PGothic" charset="0"/>
              </a:rPr>
              <a:t> = − 1/</a:t>
            </a:r>
            <a:r>
              <a:rPr lang="en-US" altLang="zh-CN" dirty="0" err="1">
                <a:latin typeface="Calibri" charset="0"/>
                <a:ea typeface="MS PGothic" charset="0"/>
              </a:rPr>
              <a:t>Xij</a:t>
            </a:r>
            <a:endParaRPr lang="en-US" altLang="zh-CN" dirty="0">
              <a:latin typeface="Calibri" charset="0"/>
              <a:ea typeface="MS PGothic" charset="0"/>
            </a:endParaRPr>
          </a:p>
          <a:p>
            <a:r>
              <a:rPr lang="en-US" altLang="zh-CN" dirty="0">
                <a:latin typeface="Calibri" charset="0"/>
                <a:ea typeface="MS PGothic" charset="0"/>
              </a:rPr>
              <a:t>and </a:t>
            </a:r>
            <a:r>
              <a:rPr lang="en-US" altLang="zh-CN" dirty="0" err="1">
                <a:latin typeface="Calibri" charset="0"/>
                <a:ea typeface="MS PGothic" charset="0"/>
              </a:rPr>
              <a:t>Bii</a:t>
            </a:r>
            <a:r>
              <a:rPr lang="en-US" altLang="zh-CN" dirty="0">
                <a:latin typeface="Calibri" charset="0"/>
                <a:ea typeface="MS PGothic" charset="0"/>
              </a:rPr>
              <a:t> = </a:t>
            </a:r>
            <a:r>
              <a:rPr lang="el-GR" altLang="zh-CN" dirty="0">
                <a:latin typeface="Calibri" charset="0"/>
                <a:ea typeface="MS PGothic" charset="0"/>
              </a:rPr>
              <a:t>Σ</a:t>
            </a:r>
            <a:r>
              <a:rPr lang="en-US" altLang="zh-CN" dirty="0">
                <a:latin typeface="Calibri" charset="0"/>
                <a:ea typeface="MS PGothic" charset="0"/>
              </a:rPr>
              <a:t>j </a:t>
            </a:r>
            <a:r>
              <a:rPr lang="en-US" altLang="zh-CN" dirty="0" err="1">
                <a:latin typeface="Calibri" charset="0"/>
                <a:ea typeface="MS PGothic" charset="0"/>
              </a:rPr>
              <a:t>Xij</a:t>
            </a:r>
            <a:r>
              <a:rPr lang="en-US" altLang="zh-CN" dirty="0">
                <a:latin typeface="Calibri" charset="0"/>
                <a:ea typeface="MS PGothic" charset="0"/>
              </a:rPr>
              <a:t>.</a:t>
            </a:r>
          </a:p>
          <a:p>
            <a:r>
              <a:rPr lang="en-US" altLang="zh-CN" dirty="0">
                <a:latin typeface="Calibri" charset="0"/>
                <a:ea typeface="MS PGothic" charset="0"/>
              </a:rPr>
              <a:t>First constraint of this optimization shows the balance between generation and consumption of active power in each bus. Second, third and fourth constraints consider the thermal limitation in transmission lines, active power generation limits, and active power consumption limits, respectively</a:t>
            </a:r>
            <a:r>
              <a:rPr lang="en-US" altLang="zh-CN" dirty="0" smtClean="0">
                <a:latin typeface="Calibri" charset="0"/>
                <a:ea typeface="MS PGothic" charset="0"/>
              </a:rPr>
              <a:t>.</a:t>
            </a:r>
          </a:p>
          <a:p>
            <a:endParaRPr lang="en-US" altLang="zh-CN" dirty="0" smtClean="0">
              <a:latin typeface="Calibri" charset="0"/>
              <a:ea typeface="MS PGothic" charset="0"/>
            </a:endParaRPr>
          </a:p>
          <a:p>
            <a:r>
              <a:rPr lang="en-US" altLang="zh-CN" dirty="0" smtClean="0">
                <a:latin typeface="Calibri" charset="0"/>
                <a:ea typeface="MS PGothic" charset="0"/>
              </a:rPr>
              <a:t>Objective Function</a:t>
            </a:r>
          </a:p>
          <a:p>
            <a:r>
              <a:rPr lang="en-US" altLang="zh-CN" dirty="0" smtClean="0">
                <a:latin typeface="Calibri" charset="0"/>
                <a:ea typeface="MS PGothic" charset="0"/>
              </a:rPr>
              <a:t>The attacker can compromise the measurement vector and change the state of the system. Changing in transmitted power can modify congestion levels, which is also closely related to the price of trading electricity in most of electricity markets. We formulate the problem to increase or decrease transmitted active power</a:t>
            </a:r>
          </a:p>
          <a:p>
            <a:r>
              <a:rPr lang="en-US" altLang="zh-CN" dirty="0" smtClean="0">
                <a:latin typeface="Calibri" charset="0"/>
                <a:ea typeface="MS PGothic" charset="0"/>
              </a:rPr>
              <a:t>in the desired transmission lines by injecting bad data.</a:t>
            </a:r>
          </a:p>
          <a:p>
            <a:r>
              <a:rPr lang="en-US" altLang="zh-CN" dirty="0" smtClean="0">
                <a:latin typeface="Calibri" charset="0"/>
                <a:ea typeface="MS PGothic" charset="0"/>
              </a:rPr>
              <a:t>The objective of the above optimization is to decrease and increase transmitted power, respectively, in group M and N of transmission lines represented by {</a:t>
            </a:r>
            <a:r>
              <a:rPr lang="en-US" altLang="zh-CN" dirty="0" err="1" smtClean="0">
                <a:latin typeface="Calibri" charset="0"/>
                <a:ea typeface="MS PGothic" charset="0"/>
              </a:rPr>
              <a:t>ij</a:t>
            </a:r>
            <a:r>
              <a:rPr lang="en-US" altLang="zh-CN" dirty="0" smtClean="0">
                <a:latin typeface="Calibri" charset="0"/>
                <a:ea typeface="MS PGothic" charset="0"/>
              </a:rPr>
              <a:t>}.</a:t>
            </a:r>
          </a:p>
          <a:p>
            <a:endParaRPr lang="en-US" altLang="zh-CN" dirty="0">
              <a:latin typeface="Calibri" charset="0"/>
              <a:ea typeface="MS PGothic" charset="0"/>
            </a:endParaRPr>
          </a:p>
          <a:p>
            <a:endParaRPr lang="zh-CN" altLang="en-US" dirty="0">
              <a:latin typeface="Calibri" charset="0"/>
              <a:ea typeface="MS PGothic" charset="0"/>
            </a:endParaRPr>
          </a:p>
        </p:txBody>
      </p:sp>
      <p:sp>
        <p:nvSpPr>
          <p:cNvPr id="12595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27A28910-93B6-4D4F-B3A7-692016784782}" type="slidenum">
              <a:rPr lang="en-US" altLang="zh-CN"/>
              <a:pPr eaLnBrk="1" hangingPunct="1"/>
              <a:t>69</a:t>
            </a:fld>
            <a:endParaRPr lang="en-US" altLang="zh-CN"/>
          </a:p>
        </p:txBody>
      </p:sp>
    </p:spTree>
    <p:extLst>
      <p:ext uri="{BB962C8B-B14F-4D97-AF65-F5344CB8AC3E}">
        <p14:creationId xmlns:p14="http://schemas.microsoft.com/office/powerpoint/2010/main" val="1967615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Peak clipping is generally considered as the reduction of peak load by using direct load control. Direct load control</a:t>
            </a:r>
          </a:p>
          <a:p>
            <a:r>
              <a:rPr lang="en-US" altLang="zh-CN" sz="1200" b="0" i="0" u="none" strike="noStrike" kern="1200" baseline="0" dirty="0" smtClean="0">
                <a:solidFill>
                  <a:schemeClr val="tx1"/>
                </a:solidFill>
                <a:latin typeface="+mn-lt"/>
                <a:ea typeface="+mn-ea"/>
                <a:cs typeface="+mn-cs"/>
              </a:rPr>
              <a:t>is most commonly practiced by direct utility control of customer‘s appliances.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Valley filling encompasses building off-peak loads. This may be particularly desirable for those times of the year where the long-run incremental cost is less than the average price of electricity. Adding properly priced off-peak load under those circumstances decreases the average cost to customers.</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Load Shifting </a:t>
            </a:r>
            <a:r>
              <a:rPr lang="en-US" altLang="zh-CN" sz="1200" b="0" i="0" u="none" strike="noStrike" kern="1200" baseline="0" dirty="0" smtClean="0">
                <a:solidFill>
                  <a:schemeClr val="tx1"/>
                </a:solidFill>
                <a:latin typeface="+mn-lt"/>
                <a:ea typeface="+mn-ea"/>
                <a:cs typeface="+mn-cs"/>
              </a:rPr>
              <a:t>is the last classic form of load management. This involves shifting load from on-peak to off-peak periods.</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Strategic Conservation </a:t>
            </a:r>
            <a:r>
              <a:rPr lang="en-US" altLang="zh-CN" sz="1200" b="0" i="0" u="none" strike="noStrike" kern="1200" baseline="0" dirty="0" smtClean="0">
                <a:solidFill>
                  <a:schemeClr val="tx1"/>
                </a:solidFill>
                <a:latin typeface="+mn-lt"/>
                <a:ea typeface="+mn-ea"/>
                <a:cs typeface="+mn-cs"/>
              </a:rPr>
              <a:t>is the load-shape change that results from utility-stimulated programs directed at end-use</a:t>
            </a:r>
          </a:p>
          <a:p>
            <a:r>
              <a:rPr lang="en-US" altLang="zh-CN" sz="1200" b="0" i="0" u="none" strike="noStrike" kern="1200" baseline="0" dirty="0" smtClean="0">
                <a:solidFill>
                  <a:schemeClr val="tx1"/>
                </a:solidFill>
                <a:latin typeface="+mn-lt"/>
                <a:ea typeface="+mn-ea"/>
                <a:cs typeface="+mn-cs"/>
              </a:rPr>
              <a:t>consumption. The change reflects a modification of the load shape involving a reduction in sales often as well as a</a:t>
            </a:r>
          </a:p>
          <a:p>
            <a:r>
              <a:rPr lang="en-US" altLang="zh-CN" sz="1200" b="0" i="0" u="none" strike="noStrike" kern="1200" baseline="0" dirty="0" smtClean="0">
                <a:solidFill>
                  <a:schemeClr val="tx1"/>
                </a:solidFill>
                <a:latin typeface="+mn-lt"/>
                <a:ea typeface="+mn-ea"/>
                <a:cs typeface="+mn-cs"/>
              </a:rPr>
              <a:t>change in the pattern of use.</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Strategic Load Growth </a:t>
            </a:r>
            <a:r>
              <a:rPr lang="en-US" altLang="zh-CN" sz="1200" b="0" i="0" u="none" strike="noStrike" kern="1200" baseline="0" dirty="0" smtClean="0">
                <a:solidFill>
                  <a:schemeClr val="tx1"/>
                </a:solidFill>
                <a:latin typeface="+mn-lt"/>
                <a:ea typeface="+mn-ea"/>
                <a:cs typeface="+mn-cs"/>
              </a:rPr>
              <a:t>is the load-shape change that refers to a general increase in sales, stimulated by the utility, beyond the valley filling described previously. Load growth may involve increased market share of loads that are, or can be, served by competing fuels, as well </a:t>
            </a:r>
            <a:r>
              <a:rPr lang="en-US" altLang="zh-CN" sz="1200" b="1" i="0" u="none" strike="noStrike" kern="1200" baseline="0" dirty="0" smtClean="0">
                <a:solidFill>
                  <a:schemeClr val="tx1"/>
                </a:solidFill>
                <a:latin typeface="+mn-lt"/>
                <a:ea typeface="+mn-ea"/>
                <a:cs typeface="+mn-cs"/>
              </a:rPr>
              <a:t>as </a:t>
            </a:r>
            <a:r>
              <a:rPr lang="en-US" altLang="zh-CN" sz="1200" b="0" i="0" u="none" strike="noStrike" kern="1200" baseline="0" dirty="0" smtClean="0">
                <a:solidFill>
                  <a:schemeClr val="tx1"/>
                </a:solidFill>
                <a:latin typeface="+mn-lt"/>
                <a:ea typeface="+mn-ea"/>
                <a:cs typeface="+mn-cs"/>
              </a:rPr>
              <a:t>economic development in the service area.</a:t>
            </a:r>
          </a:p>
          <a:p>
            <a:endParaRPr lang="en-US" altLang="zh-CN" sz="1200" b="0" i="0" u="none" strike="noStrike" kern="1200" baseline="0" dirty="0" smtClean="0">
              <a:solidFill>
                <a:schemeClr val="tx1"/>
              </a:solidFill>
              <a:latin typeface="+mn-lt"/>
              <a:ea typeface="+mn-ea"/>
              <a:cs typeface="+mn-cs"/>
            </a:endParaRPr>
          </a:p>
          <a:p>
            <a:r>
              <a:rPr lang="en-US" altLang="zh-CN" sz="1200" b="1" i="1" u="none" strike="noStrike" kern="1200" baseline="0" dirty="0" smtClean="0">
                <a:solidFill>
                  <a:schemeClr val="tx1"/>
                </a:solidFill>
                <a:latin typeface="+mn-lt"/>
                <a:ea typeface="+mn-ea"/>
                <a:cs typeface="+mn-cs"/>
              </a:rPr>
              <a:t>Flexible Load Shape </a:t>
            </a:r>
            <a:r>
              <a:rPr lang="en-US" altLang="zh-CN" sz="1200" b="0" i="0" u="none" strike="noStrike" kern="1200" baseline="0" dirty="0" smtClean="0">
                <a:solidFill>
                  <a:schemeClr val="tx1"/>
                </a:solidFill>
                <a:latin typeface="+mn-lt"/>
                <a:ea typeface="+mn-ea"/>
                <a:cs typeface="+mn-cs"/>
              </a:rPr>
              <a:t>is a concept related to reliability, a planning constraint. Once the anticipated load shape, including demand-side activities, is forecast over the planning horizon, the power supply planner studies the final optimum supply-side options.</a:t>
            </a:r>
          </a:p>
          <a:p>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We can</a:t>
            </a:r>
            <a:r>
              <a:rPr lang="en-US" altLang="zh-CN" sz="1200" b="1" kern="1200" baseline="0" dirty="0" smtClean="0">
                <a:solidFill>
                  <a:schemeClr val="tx1"/>
                </a:solidFill>
                <a:effectLst/>
                <a:latin typeface="+mn-lt"/>
                <a:ea typeface="+mn-ea"/>
                <a:cs typeface="+mn-cs"/>
              </a:rPr>
              <a:t> see that the DSM mainly deal with power resources allocation problems, in which we consider it possible to apply auction games. We can let the consumers  be the bidders and the energy provider the auctioneer.</a:t>
            </a:r>
            <a:endParaRPr lang="en-US" altLang="zh-CN" sz="1200" b="1"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72</a:t>
            </a:fld>
            <a:endParaRPr lang="zh-CN" altLang="en-US"/>
          </a:p>
        </p:txBody>
      </p:sp>
    </p:spTree>
    <p:extLst>
      <p:ext uri="{BB962C8B-B14F-4D97-AF65-F5344CB8AC3E}">
        <p14:creationId xmlns:p14="http://schemas.microsoft.com/office/powerpoint/2010/main" val="1798210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One of the most serious contenders and a popular research topic in the DSM research arena is RTP. Instead of shielding the customer completely from the real fluctuations of energy costs in the spot market (as it is done when using flat rates and TOU tariffs), in RTP, price signals delivered to the customers will act as an economic incentive to modify their demand and alleviate the pressure on the grid, with the</a:t>
            </a:r>
          </a:p>
          <a:p>
            <a:r>
              <a:rPr lang="en-US" altLang="zh-CN" sz="1200" b="0" i="0" u="none" strike="noStrike" kern="1200" baseline="0" dirty="0" smtClean="0">
                <a:solidFill>
                  <a:schemeClr val="tx1"/>
                </a:solidFill>
                <a:latin typeface="+mn-lt"/>
                <a:ea typeface="+mn-ea"/>
                <a:cs typeface="+mn-cs"/>
              </a:rPr>
              <a:t>reward of lowering their bill. The key difference in the RTP model, as the name suggests, is that the price is updated and</a:t>
            </a:r>
          </a:p>
          <a:p>
            <a:r>
              <a:rPr lang="en-US" altLang="zh-CN" sz="1200" b="0" i="0" u="none" strike="noStrike" kern="1200" baseline="0" dirty="0" smtClean="0">
                <a:solidFill>
                  <a:schemeClr val="tx1"/>
                </a:solidFill>
                <a:latin typeface="+mn-lt"/>
                <a:ea typeface="+mn-ea"/>
                <a:cs typeface="+mn-cs"/>
              </a:rPr>
              <a:t>provided only hours/minutes before consumption, so that the signal can reflect actual grid congestion.</a:t>
            </a:r>
          </a:p>
          <a:p>
            <a:endParaRPr lang="en-US" altLang="zh-CN" sz="1200" b="1" i="0" u="none" strike="noStrike" kern="1200" baseline="0" dirty="0" smtClean="0">
              <a:solidFill>
                <a:schemeClr val="tx1"/>
              </a:solidFill>
              <a:latin typeface="+mn-lt"/>
              <a:ea typeface="+mn-ea"/>
              <a:cs typeface="+mn-cs"/>
            </a:endParaRPr>
          </a:p>
          <a:p>
            <a:r>
              <a:rPr lang="en-US" altLang="zh-CN" sz="1200" b="1" i="0" u="none" strike="noStrike" kern="1200" baseline="0" dirty="0" smtClean="0">
                <a:solidFill>
                  <a:schemeClr val="tx1"/>
                </a:solidFill>
                <a:latin typeface="+mn-lt"/>
                <a:ea typeface="+mn-ea"/>
                <a:cs typeface="+mn-cs"/>
              </a:rPr>
              <a:t>In TOU pricing strategies, the price is usually decided months or years before the actual TOU. </a:t>
            </a:r>
            <a:r>
              <a:rPr lang="en-US" altLang="zh-CN" sz="1200" b="0" i="0" u="none" strike="noStrike" kern="1200" baseline="0" dirty="0" smtClean="0">
                <a:solidFill>
                  <a:schemeClr val="tx1"/>
                </a:solidFill>
                <a:latin typeface="+mn-lt"/>
                <a:ea typeface="+mn-ea"/>
                <a:cs typeface="+mn-cs"/>
              </a:rPr>
              <a:t>Due to their slow update rate, TOU rates do</a:t>
            </a:r>
          </a:p>
          <a:p>
            <a:r>
              <a:rPr lang="en-US" altLang="zh-CN" sz="1200" b="0" i="0" u="none" strike="noStrike" kern="1200" baseline="0" dirty="0" smtClean="0">
                <a:solidFill>
                  <a:schemeClr val="tx1"/>
                </a:solidFill>
                <a:latin typeface="+mn-lt"/>
                <a:ea typeface="+mn-ea"/>
                <a:cs typeface="+mn-cs"/>
              </a:rPr>
              <a:t>not require substantial communication with customers. One of the problems with TOU rates is that they are </a:t>
            </a:r>
            <a:r>
              <a:rPr lang="en-US" altLang="zh-CN" sz="1200" b="1" i="0" u="none" strike="noStrike" kern="1200" baseline="0" dirty="0" smtClean="0">
                <a:solidFill>
                  <a:schemeClr val="tx1"/>
                </a:solidFill>
                <a:latin typeface="+mn-lt"/>
                <a:ea typeface="+mn-ea"/>
                <a:cs typeface="+mn-cs"/>
              </a:rPr>
              <a:t>not dynamic</a:t>
            </a:r>
            <a:r>
              <a:rPr lang="en-US" altLang="zh-CN" sz="1200" b="0" i="0" u="none" strike="noStrike" kern="1200" baseline="0" dirty="0" smtClean="0">
                <a:solidFill>
                  <a:schemeClr val="tx1"/>
                </a:solidFill>
                <a:latin typeface="+mn-lt"/>
                <a:ea typeface="+mn-ea"/>
                <a:cs typeface="+mn-cs"/>
              </a:rPr>
              <a:t>,</a:t>
            </a:r>
          </a:p>
          <a:p>
            <a:r>
              <a:rPr lang="en-US" altLang="zh-CN" sz="1200" b="0" i="0" u="none" strike="noStrike" kern="1200" baseline="0" dirty="0" smtClean="0">
                <a:solidFill>
                  <a:schemeClr val="tx1"/>
                </a:solidFill>
                <a:latin typeface="+mn-lt"/>
                <a:ea typeface="+mn-ea"/>
                <a:cs typeface="+mn-cs"/>
              </a:rPr>
              <a:t>so they only enable a response to the gross diurnal differences in peak load and not to specific circumstances occurring in</a:t>
            </a:r>
          </a:p>
          <a:p>
            <a:r>
              <a:rPr lang="en-US" altLang="zh-CN" sz="1200" b="0" i="0" u="none" strike="noStrike" kern="1200" baseline="0" dirty="0" smtClean="0">
                <a:solidFill>
                  <a:schemeClr val="tx1"/>
                </a:solidFill>
                <a:latin typeface="+mn-lt"/>
                <a:ea typeface="+mn-ea"/>
                <a:cs typeface="+mn-cs"/>
              </a:rPr>
              <a:t>real time.</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Recently, more complex </a:t>
            </a:r>
            <a:r>
              <a:rPr lang="en-US" altLang="zh-CN" sz="1200" b="0" i="0" u="none" strike="noStrike" kern="1200" baseline="0" dirty="0" err="1" smtClean="0">
                <a:solidFill>
                  <a:schemeClr val="tx1"/>
                </a:solidFill>
                <a:latin typeface="+mn-lt"/>
                <a:ea typeface="+mn-ea"/>
                <a:cs typeface="+mn-cs"/>
              </a:rPr>
              <a:t>nonflat</a:t>
            </a:r>
            <a:r>
              <a:rPr lang="en-US" altLang="zh-CN" sz="1200" b="0" i="0" u="none" strike="noStrike" kern="1200" baseline="0" dirty="0" smtClean="0">
                <a:solidFill>
                  <a:schemeClr val="tx1"/>
                </a:solidFill>
                <a:latin typeface="+mn-lt"/>
                <a:ea typeface="+mn-ea"/>
                <a:cs typeface="+mn-cs"/>
              </a:rPr>
              <a:t> billing rates have been made possible through the deployment of the so-called advanced metering infrastructure (AMI), with smart meters in the homes. An example of this includes CPP programs, which use TOU rates except for</a:t>
            </a:r>
          </a:p>
          <a:p>
            <a:r>
              <a:rPr lang="en-US" altLang="zh-CN" sz="1200" b="0" i="0" u="none" strike="noStrike" kern="1200" baseline="0" dirty="0" smtClean="0">
                <a:solidFill>
                  <a:schemeClr val="tx1"/>
                </a:solidFill>
                <a:latin typeface="+mn-lt"/>
                <a:ea typeface="+mn-ea"/>
                <a:cs typeface="+mn-cs"/>
              </a:rPr>
              <a:t>the duration of a number of emergency and peak events.</a:t>
            </a:r>
          </a:p>
          <a:p>
            <a:endParaRPr lang="en-US" altLang="zh-CN" sz="1200" b="0" i="0" u="none" strike="noStrike" kern="1200" baseline="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74</a:t>
            </a:fld>
            <a:endParaRPr lang="zh-CN" altLang="en-US"/>
          </a:p>
        </p:txBody>
      </p:sp>
    </p:spTree>
    <p:extLst>
      <p:ext uri="{BB962C8B-B14F-4D97-AF65-F5344CB8AC3E}">
        <p14:creationId xmlns:p14="http://schemas.microsoft.com/office/powerpoint/2010/main" val="266638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cost function should obey the following assumptions [3], which are based on power grid’s operation.</a:t>
            </a:r>
          </a:p>
          <a:p>
            <a:endParaRPr lang="en-US" altLang="zh-CN" sz="1200" b="0" i="1" u="none" strike="noStrike" kern="1200" baseline="0" dirty="0" smtClean="0">
              <a:solidFill>
                <a:schemeClr val="tx1"/>
              </a:solidFill>
              <a:latin typeface="+mn-lt"/>
              <a:ea typeface="+mn-ea"/>
              <a:cs typeface="+mn-cs"/>
            </a:endParaRPr>
          </a:p>
          <a:p>
            <a:r>
              <a:rPr lang="en-US" altLang="zh-CN" sz="1200" b="0" i="1" u="none" strike="noStrike" kern="1200" baseline="0" dirty="0" smtClean="0">
                <a:solidFill>
                  <a:schemeClr val="tx1"/>
                </a:solidFill>
                <a:latin typeface="+mn-lt"/>
                <a:ea typeface="+mn-ea"/>
                <a:cs typeface="+mn-cs"/>
              </a:rPr>
              <a:t>Assumption 1: </a:t>
            </a:r>
            <a:r>
              <a:rPr lang="en-US" altLang="zh-CN" sz="1200" b="0" i="0" u="none" strike="noStrike" kern="1200" baseline="0" dirty="0" smtClean="0">
                <a:solidFill>
                  <a:schemeClr val="tx1"/>
                </a:solidFill>
                <a:latin typeface="+mn-lt"/>
                <a:ea typeface="+mn-ea"/>
                <a:cs typeface="+mn-cs"/>
              </a:rPr>
              <a:t>The cost functions are monotonously increasing to the aggregate offered energy capacity, since it will cost</a:t>
            </a:r>
          </a:p>
          <a:p>
            <a:r>
              <a:rPr lang="en-US" altLang="zh-CN" sz="1200" b="0" i="0" u="none" strike="noStrike" kern="1200" baseline="0" dirty="0" smtClean="0">
                <a:solidFill>
                  <a:schemeClr val="tx1"/>
                </a:solidFill>
                <a:latin typeface="+mn-lt"/>
                <a:ea typeface="+mn-ea"/>
                <a:cs typeface="+mn-cs"/>
              </a:rPr>
              <a:t>more fuel and sources.</a:t>
            </a:r>
          </a:p>
          <a:p>
            <a:endParaRPr lang="en-US" altLang="zh-CN" sz="1200" b="0" i="1" u="none" strike="noStrike" kern="1200" baseline="0" dirty="0" smtClean="0">
              <a:solidFill>
                <a:schemeClr val="tx1"/>
              </a:solidFill>
              <a:latin typeface="+mn-lt"/>
              <a:ea typeface="+mn-ea"/>
              <a:cs typeface="+mn-cs"/>
            </a:endParaRPr>
          </a:p>
          <a:p>
            <a:r>
              <a:rPr lang="en-US" altLang="zh-CN" sz="1200" b="0" i="1" u="none" strike="noStrike" kern="1200" baseline="0" dirty="0" smtClean="0">
                <a:solidFill>
                  <a:schemeClr val="tx1"/>
                </a:solidFill>
                <a:latin typeface="+mn-lt"/>
                <a:ea typeface="+mn-ea"/>
                <a:cs typeface="+mn-cs"/>
              </a:rPr>
              <a:t>Assumption 2: </a:t>
            </a:r>
            <a:r>
              <a:rPr lang="en-US" altLang="zh-CN" sz="1200" b="0" i="0" u="none" strike="noStrike" kern="1200" baseline="0" dirty="0" smtClean="0">
                <a:solidFill>
                  <a:schemeClr val="tx1"/>
                </a:solidFill>
                <a:latin typeface="+mn-lt"/>
                <a:ea typeface="+mn-ea"/>
                <a:cs typeface="+mn-cs"/>
              </a:rPr>
              <a:t>The cost functions are strictly convex.</a:t>
            </a:r>
          </a:p>
          <a:p>
            <a:endParaRPr lang="en-US" altLang="zh-CN" sz="1200" b="0" i="0" u="none" strike="noStrike" kern="1200" baseline="0" dirty="0" smtClean="0">
              <a:solidFill>
                <a:schemeClr val="tx1"/>
              </a:solidFill>
              <a:latin typeface="+mn-lt"/>
              <a:ea typeface="+mn-ea"/>
              <a:cs typeface="+mn-cs"/>
            </a:endParaRPr>
          </a:p>
          <a:p>
            <a:r>
              <a:rPr lang="en-US" altLang="zh-CN" sz="1200" b="0" i="1" u="none" strike="noStrike" kern="1200" baseline="0" dirty="0" smtClean="0">
                <a:solidFill>
                  <a:schemeClr val="tx1"/>
                </a:solidFill>
                <a:latin typeface="+mn-lt"/>
                <a:ea typeface="+mn-ea"/>
                <a:cs typeface="+mn-cs"/>
              </a:rPr>
              <a:t>Assumption 3: </a:t>
            </a:r>
            <a:r>
              <a:rPr lang="en-US" altLang="zh-CN" sz="1200" b="0" i="0" u="none" strike="noStrike" kern="1200" baseline="0" dirty="0" smtClean="0">
                <a:solidFill>
                  <a:schemeClr val="tx1"/>
                </a:solidFill>
                <a:latin typeface="+mn-lt"/>
                <a:ea typeface="+mn-ea"/>
                <a:cs typeface="+mn-cs"/>
              </a:rPr>
              <a:t>The cost function is differentiable.</a:t>
            </a:r>
            <a:endParaRPr lang="zh-CN" altLang="en-US" dirty="0"/>
          </a:p>
        </p:txBody>
      </p:sp>
      <p:sp>
        <p:nvSpPr>
          <p:cNvPr id="4" name="灯片编号占位符 3"/>
          <p:cNvSpPr>
            <a:spLocks noGrp="1"/>
          </p:cNvSpPr>
          <p:nvPr>
            <p:ph type="sldNum" sz="quarter" idx="10"/>
          </p:nvPr>
        </p:nvSpPr>
        <p:spPr/>
        <p:txBody>
          <a:bodyPr/>
          <a:lstStyle/>
          <a:p>
            <a:fld id="{4297F4A7-3131-4B35-BB05-E747BE126883}" type="slidenum">
              <a:rPr lang="zh-CN" altLang="en-US" smtClean="0"/>
              <a:pPr/>
              <a:t>77</a:t>
            </a:fld>
            <a:endParaRPr lang="zh-CN" altLang="en-US"/>
          </a:p>
        </p:txBody>
      </p:sp>
    </p:spTree>
    <p:extLst>
      <p:ext uri="{BB962C8B-B14F-4D97-AF65-F5344CB8AC3E}">
        <p14:creationId xmlns:p14="http://schemas.microsoft.com/office/powerpoint/2010/main" val="195172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978493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7F4A7-3131-4B35-BB05-E747BE126883}" type="slidenum">
              <a:rPr lang="zh-CN" altLang="en-US" smtClean="0"/>
              <a:pPr/>
              <a:t>86</a:t>
            </a:fld>
            <a:endParaRPr lang="zh-CN" altLang="en-US"/>
          </a:p>
        </p:txBody>
      </p:sp>
    </p:spTree>
    <p:extLst>
      <p:ext uri="{BB962C8B-B14F-4D97-AF65-F5344CB8AC3E}">
        <p14:creationId xmlns:p14="http://schemas.microsoft.com/office/powerpoint/2010/main" val="1861497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90</a:t>
            </a:fld>
            <a:endParaRPr lang="en-US"/>
          </a:p>
        </p:txBody>
      </p:sp>
    </p:spTree>
    <p:extLst>
      <p:ext uri="{BB962C8B-B14F-4D97-AF65-F5344CB8AC3E}">
        <p14:creationId xmlns:p14="http://schemas.microsoft.com/office/powerpoint/2010/main" val="368392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92</a:t>
            </a:fld>
            <a:endParaRPr lang="en-US"/>
          </a:p>
        </p:txBody>
      </p:sp>
    </p:spTree>
    <p:extLst>
      <p:ext uri="{BB962C8B-B14F-4D97-AF65-F5344CB8AC3E}">
        <p14:creationId xmlns:p14="http://schemas.microsoft.com/office/powerpoint/2010/main" val="2118671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93</a:t>
            </a:fld>
            <a:endParaRPr lang="en-US"/>
          </a:p>
        </p:txBody>
      </p:sp>
    </p:spTree>
    <p:extLst>
      <p:ext uri="{BB962C8B-B14F-4D97-AF65-F5344CB8AC3E}">
        <p14:creationId xmlns:p14="http://schemas.microsoft.com/office/powerpoint/2010/main" val="1583059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94</a:t>
            </a:fld>
            <a:endParaRPr lang="en-US"/>
          </a:p>
        </p:txBody>
      </p:sp>
    </p:spTree>
    <p:extLst>
      <p:ext uri="{BB962C8B-B14F-4D97-AF65-F5344CB8AC3E}">
        <p14:creationId xmlns:p14="http://schemas.microsoft.com/office/powerpoint/2010/main" val="1501891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95</a:t>
            </a:fld>
            <a:endParaRPr lang="en-US"/>
          </a:p>
        </p:txBody>
      </p:sp>
    </p:spTree>
    <p:extLst>
      <p:ext uri="{BB962C8B-B14F-4D97-AF65-F5344CB8AC3E}">
        <p14:creationId xmlns:p14="http://schemas.microsoft.com/office/powerpoint/2010/main" val="86533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96</a:t>
            </a:fld>
            <a:endParaRPr lang="en-US"/>
          </a:p>
        </p:txBody>
      </p:sp>
    </p:spTree>
    <p:extLst>
      <p:ext uri="{BB962C8B-B14F-4D97-AF65-F5344CB8AC3E}">
        <p14:creationId xmlns:p14="http://schemas.microsoft.com/office/powerpoint/2010/main" val="619866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97</a:t>
            </a:fld>
            <a:endParaRPr lang="en-US"/>
          </a:p>
        </p:txBody>
      </p:sp>
    </p:spTree>
    <p:extLst>
      <p:ext uri="{BB962C8B-B14F-4D97-AF65-F5344CB8AC3E}">
        <p14:creationId xmlns:p14="http://schemas.microsoft.com/office/powerpoint/2010/main" val="2074734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98</a:t>
            </a:fld>
            <a:endParaRPr lang="en-US"/>
          </a:p>
        </p:txBody>
      </p:sp>
    </p:spTree>
    <p:extLst>
      <p:ext uri="{BB962C8B-B14F-4D97-AF65-F5344CB8AC3E}">
        <p14:creationId xmlns:p14="http://schemas.microsoft.com/office/powerpoint/2010/main" val="2062634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99</a:t>
            </a:fld>
            <a:endParaRPr lang="en-US"/>
          </a:p>
        </p:txBody>
      </p:sp>
    </p:spTree>
    <p:extLst>
      <p:ext uri="{BB962C8B-B14F-4D97-AF65-F5344CB8AC3E}">
        <p14:creationId xmlns:p14="http://schemas.microsoft.com/office/powerpoint/2010/main" val="16662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492A44-1B3A-4435-9C65-5934524FF68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734152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100</a:t>
            </a:fld>
            <a:endParaRPr lang="en-US"/>
          </a:p>
        </p:txBody>
      </p:sp>
    </p:spTree>
    <p:extLst>
      <p:ext uri="{BB962C8B-B14F-4D97-AF65-F5344CB8AC3E}">
        <p14:creationId xmlns:p14="http://schemas.microsoft.com/office/powerpoint/2010/main" val="1552770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101</a:t>
            </a:fld>
            <a:endParaRPr lang="en-US"/>
          </a:p>
        </p:txBody>
      </p:sp>
    </p:spTree>
    <p:extLst>
      <p:ext uri="{BB962C8B-B14F-4D97-AF65-F5344CB8AC3E}">
        <p14:creationId xmlns:p14="http://schemas.microsoft.com/office/powerpoint/2010/main" val="1447207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102</a:t>
            </a:fld>
            <a:endParaRPr lang="en-US"/>
          </a:p>
        </p:txBody>
      </p:sp>
    </p:spTree>
    <p:extLst>
      <p:ext uri="{BB962C8B-B14F-4D97-AF65-F5344CB8AC3E}">
        <p14:creationId xmlns:p14="http://schemas.microsoft.com/office/powerpoint/2010/main" val="38427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103</a:t>
            </a:fld>
            <a:endParaRPr lang="en-US"/>
          </a:p>
        </p:txBody>
      </p:sp>
    </p:spTree>
    <p:extLst>
      <p:ext uri="{BB962C8B-B14F-4D97-AF65-F5344CB8AC3E}">
        <p14:creationId xmlns:p14="http://schemas.microsoft.com/office/powerpoint/2010/main" val="2139355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104</a:t>
            </a:fld>
            <a:endParaRPr lang="en-US"/>
          </a:p>
        </p:txBody>
      </p:sp>
    </p:spTree>
    <p:extLst>
      <p:ext uri="{BB962C8B-B14F-4D97-AF65-F5344CB8AC3E}">
        <p14:creationId xmlns:p14="http://schemas.microsoft.com/office/powerpoint/2010/main" val="181858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105</a:t>
            </a:fld>
            <a:endParaRPr lang="en-US"/>
          </a:p>
        </p:txBody>
      </p:sp>
    </p:spTree>
    <p:extLst>
      <p:ext uri="{BB962C8B-B14F-4D97-AF65-F5344CB8AC3E}">
        <p14:creationId xmlns:p14="http://schemas.microsoft.com/office/powerpoint/2010/main" val="861568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106</a:t>
            </a:fld>
            <a:endParaRPr lang="en-US"/>
          </a:p>
        </p:txBody>
      </p:sp>
    </p:spTree>
    <p:extLst>
      <p:ext uri="{BB962C8B-B14F-4D97-AF65-F5344CB8AC3E}">
        <p14:creationId xmlns:p14="http://schemas.microsoft.com/office/powerpoint/2010/main" val="837146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1313" lvl="1" indent="0">
              <a:buNone/>
            </a:pPr>
            <a:endParaRPr lang="en-US" altLang="zh-CN" sz="12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11081F11-FC82-44F9-BCE5-9B9DB1DC22F0}" type="slidenum">
              <a:rPr lang="en-US" smtClean="0"/>
              <a:t>107</a:t>
            </a:fld>
            <a:endParaRPr lang="en-US"/>
          </a:p>
        </p:txBody>
      </p:sp>
    </p:spTree>
    <p:extLst>
      <p:ext uri="{BB962C8B-B14F-4D97-AF65-F5344CB8AC3E}">
        <p14:creationId xmlns:p14="http://schemas.microsoft.com/office/powerpoint/2010/main" val="941287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140</a:t>
            </a:fld>
            <a:endParaRPr lang="en-US"/>
          </a:p>
        </p:txBody>
      </p:sp>
    </p:spTree>
    <p:extLst>
      <p:ext uri="{BB962C8B-B14F-4D97-AF65-F5344CB8AC3E}">
        <p14:creationId xmlns:p14="http://schemas.microsoft.com/office/powerpoint/2010/main" val="1182375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141</a:t>
            </a:fld>
            <a:endParaRPr lang="en-US"/>
          </a:p>
        </p:txBody>
      </p:sp>
    </p:spTree>
    <p:extLst>
      <p:ext uri="{BB962C8B-B14F-4D97-AF65-F5344CB8AC3E}">
        <p14:creationId xmlns:p14="http://schemas.microsoft.com/office/powerpoint/2010/main" val="2072064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In brief, with a common digitalized platform, in the smart</a:t>
            </a:r>
          </a:p>
          <a:p>
            <a:pPr eaLnBrk="1" hangingPunct="1">
              <a:spcBef>
                <a:spcPct val="0"/>
              </a:spcBef>
            </a:pPr>
            <a:r>
              <a:rPr lang="en-US" altLang="zh-CN">
                <a:latin typeface="Calibri" charset="0"/>
                <a:ea typeface="MS PGothic" charset="0"/>
              </a:rPr>
              <a:t>transmission grid it is possible to enable more flexibility in</a:t>
            </a:r>
          </a:p>
          <a:p>
            <a:pPr eaLnBrk="1" hangingPunct="1">
              <a:spcBef>
                <a:spcPct val="0"/>
              </a:spcBef>
            </a:pPr>
            <a:r>
              <a:rPr lang="en-US" altLang="zh-CN">
                <a:latin typeface="Calibri" charset="0"/>
                <a:ea typeface="MS PGothic" charset="0"/>
              </a:rPr>
              <a:t>control and operation, allow for embedded intelligence, and</a:t>
            </a:r>
          </a:p>
          <a:p>
            <a:pPr eaLnBrk="1" hangingPunct="1">
              <a:spcBef>
                <a:spcPct val="0"/>
              </a:spcBef>
            </a:pPr>
            <a:r>
              <a:rPr lang="en-US" altLang="zh-CN">
                <a:latin typeface="Calibri" charset="0"/>
                <a:ea typeface="MS PGothic" charset="0"/>
              </a:rPr>
              <a:t>foster the resilience and sustainability of the grid.</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335FAC3E-356F-CD45-A661-BEFE52D05D49}" type="slidenum">
              <a:rPr lang="en-US" altLang="zh-CN" sz="1200"/>
              <a:pPr eaLnBrk="1" hangingPunct="1"/>
              <a:t>15</a:t>
            </a:fld>
            <a:endParaRPr lang="en-US" altLang="zh-CN" sz="1200"/>
          </a:p>
        </p:txBody>
      </p:sp>
    </p:spTree>
    <p:extLst>
      <p:ext uri="{BB962C8B-B14F-4D97-AF65-F5344CB8AC3E}">
        <p14:creationId xmlns:p14="http://schemas.microsoft.com/office/powerpoint/2010/main" val="1990078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142</a:t>
            </a:fld>
            <a:endParaRPr lang="en-US"/>
          </a:p>
        </p:txBody>
      </p:sp>
    </p:spTree>
    <p:extLst>
      <p:ext uri="{BB962C8B-B14F-4D97-AF65-F5344CB8AC3E}">
        <p14:creationId xmlns:p14="http://schemas.microsoft.com/office/powerpoint/2010/main" val="407369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143</a:t>
            </a:fld>
            <a:endParaRPr lang="en-US"/>
          </a:p>
        </p:txBody>
      </p:sp>
    </p:spTree>
    <p:extLst>
      <p:ext uri="{BB962C8B-B14F-4D97-AF65-F5344CB8AC3E}">
        <p14:creationId xmlns:p14="http://schemas.microsoft.com/office/powerpoint/2010/main" val="331094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144</a:t>
            </a:fld>
            <a:endParaRPr lang="en-US"/>
          </a:p>
        </p:txBody>
      </p:sp>
    </p:spTree>
    <p:extLst>
      <p:ext uri="{BB962C8B-B14F-4D97-AF65-F5344CB8AC3E}">
        <p14:creationId xmlns:p14="http://schemas.microsoft.com/office/powerpoint/2010/main" val="837176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145</a:t>
            </a:fld>
            <a:endParaRPr lang="en-US"/>
          </a:p>
        </p:txBody>
      </p:sp>
    </p:spTree>
    <p:extLst>
      <p:ext uri="{BB962C8B-B14F-4D97-AF65-F5344CB8AC3E}">
        <p14:creationId xmlns:p14="http://schemas.microsoft.com/office/powerpoint/2010/main" val="758111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146</a:t>
            </a:fld>
            <a:endParaRPr lang="en-US"/>
          </a:p>
        </p:txBody>
      </p:sp>
    </p:spTree>
    <p:extLst>
      <p:ext uri="{BB962C8B-B14F-4D97-AF65-F5344CB8AC3E}">
        <p14:creationId xmlns:p14="http://schemas.microsoft.com/office/powerpoint/2010/main" val="40479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147</a:t>
            </a:fld>
            <a:endParaRPr lang="en-US"/>
          </a:p>
        </p:txBody>
      </p:sp>
    </p:spTree>
    <p:extLst>
      <p:ext uri="{BB962C8B-B14F-4D97-AF65-F5344CB8AC3E}">
        <p14:creationId xmlns:p14="http://schemas.microsoft.com/office/powerpoint/2010/main" val="227980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148</a:t>
            </a:fld>
            <a:endParaRPr lang="en-US"/>
          </a:p>
        </p:txBody>
      </p:sp>
    </p:spTree>
    <p:extLst>
      <p:ext uri="{BB962C8B-B14F-4D97-AF65-F5344CB8AC3E}">
        <p14:creationId xmlns:p14="http://schemas.microsoft.com/office/powerpoint/2010/main" val="148633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149</a:t>
            </a:fld>
            <a:endParaRPr lang="en-US"/>
          </a:p>
        </p:txBody>
      </p:sp>
    </p:spTree>
    <p:extLst>
      <p:ext uri="{BB962C8B-B14F-4D97-AF65-F5344CB8AC3E}">
        <p14:creationId xmlns:p14="http://schemas.microsoft.com/office/powerpoint/2010/main" val="1684238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150</a:t>
            </a:fld>
            <a:endParaRPr lang="en-US"/>
          </a:p>
        </p:txBody>
      </p:sp>
    </p:spTree>
    <p:extLst>
      <p:ext uri="{BB962C8B-B14F-4D97-AF65-F5344CB8AC3E}">
        <p14:creationId xmlns:p14="http://schemas.microsoft.com/office/powerpoint/2010/main" val="196844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Times New Roman" charset="0"/>
                <a:ea typeface="MS PGothic" charset="0"/>
              </a:rPr>
              <a:t>More specifically,</a:t>
            </a:r>
          </a:p>
          <a:p>
            <a:pPr eaLnBrk="1" hangingPunct="1">
              <a:spcBef>
                <a:spcPct val="0"/>
              </a:spcBef>
            </a:pPr>
            <a:r>
              <a:rPr lang="en-US" altLang="zh-CN">
                <a:latin typeface="Times New Roman" charset="0"/>
                <a:ea typeface="MS PGothic" charset="0"/>
              </a:rPr>
              <a:t>supplied electricity from energy sources is divided into several</a:t>
            </a:r>
          </a:p>
          <a:p>
            <a:pPr eaLnBrk="1" hangingPunct="1">
              <a:spcBef>
                <a:spcPct val="0"/>
              </a:spcBef>
            </a:pPr>
            <a:r>
              <a:rPr lang="en-US" altLang="zh-CN">
                <a:latin typeface="Times New Roman" charset="0"/>
                <a:ea typeface="MS PGothic" charset="0"/>
              </a:rPr>
              <a:t>units of payload. A header and a footer are attached to the unit</a:t>
            </a:r>
          </a:p>
          <a:p>
            <a:pPr eaLnBrk="1" hangingPunct="1">
              <a:spcBef>
                <a:spcPct val="0"/>
              </a:spcBef>
            </a:pPr>
            <a:r>
              <a:rPr lang="en-US" altLang="zh-CN">
                <a:latin typeface="Times New Roman" charset="0"/>
                <a:ea typeface="MS PGothic" charset="0"/>
              </a:rPr>
              <a:t>to form an electric energy packet. When the router receives</a:t>
            </a:r>
          </a:p>
          <a:p>
            <a:pPr eaLnBrk="1" hangingPunct="1">
              <a:spcBef>
                <a:spcPct val="0"/>
              </a:spcBef>
            </a:pPr>
            <a:r>
              <a:rPr lang="en-US" altLang="zh-CN">
                <a:latin typeface="Calibri" charset="0"/>
                <a:ea typeface="MS PGothic" charset="0"/>
              </a:rPr>
              <a:t>packets, they are sorted according to the addresses in the</a:t>
            </a:r>
          </a:p>
          <a:p>
            <a:pPr eaLnBrk="1" hangingPunct="1">
              <a:spcBef>
                <a:spcPct val="0"/>
              </a:spcBef>
            </a:pPr>
            <a:r>
              <a:rPr lang="en-US" altLang="zh-CN">
                <a:latin typeface="Calibri" charset="0"/>
                <a:ea typeface="MS PGothic" charset="0"/>
              </a:rPr>
              <a:t>headers and then sent to the corresponding loads. Using energy</a:t>
            </a:r>
          </a:p>
          <a:p>
            <a:pPr eaLnBrk="1" hangingPunct="1">
              <a:spcBef>
                <a:spcPct val="0"/>
              </a:spcBef>
            </a:pPr>
            <a:r>
              <a:rPr lang="en-US" altLang="zh-CN">
                <a:latin typeface="Calibri" charset="0"/>
                <a:ea typeface="MS PGothic" charset="0"/>
              </a:rPr>
              <a:t>packet, providing power is easily regulated by controlling the</a:t>
            </a:r>
          </a:p>
          <a:p>
            <a:pPr eaLnBrk="1" hangingPunct="1">
              <a:spcBef>
                <a:spcPct val="0"/>
              </a:spcBef>
            </a:pPr>
            <a:r>
              <a:rPr lang="en-US" altLang="zh-CN">
                <a:latin typeface="Calibri" charset="0"/>
                <a:ea typeface="MS PGothic" charset="0"/>
              </a:rPr>
              <a:t>number of sent packets. In addition, many in-home electric</a:t>
            </a:r>
          </a:p>
          <a:p>
            <a:pPr eaLnBrk="1" hangingPunct="1">
              <a:spcBef>
                <a:spcPct val="0"/>
              </a:spcBef>
            </a:pPr>
            <a:r>
              <a:rPr lang="en-US" altLang="zh-CN">
                <a:latin typeface="Calibri" charset="0"/>
                <a:ea typeface="MS PGothic" charset="0"/>
              </a:rPr>
              <a:t>devices are driven by DC power and have built-in power</a:t>
            </a:r>
          </a:p>
          <a:p>
            <a:pPr eaLnBrk="1" hangingPunct="1">
              <a:spcBef>
                <a:spcPct val="0"/>
              </a:spcBef>
            </a:pPr>
            <a:r>
              <a:rPr lang="en-US" altLang="zh-CN">
                <a:latin typeface="Calibri" charset="0"/>
                <a:ea typeface="MS PGothic" charset="0"/>
              </a:rPr>
              <a:t>conversion circuits to commutate AC input voltage. Thus, DCbased</a:t>
            </a:r>
          </a:p>
          <a:p>
            <a:pPr eaLnBrk="1" hangingPunct="1">
              <a:spcBef>
                <a:spcPct val="0"/>
              </a:spcBef>
            </a:pPr>
            <a:r>
              <a:rPr lang="en-US" altLang="zh-CN">
                <a:latin typeface="Calibri" charset="0"/>
                <a:ea typeface="MS PGothic" charset="0"/>
              </a:rPr>
              <a:t>power distribution is feasible. These systems will make</a:t>
            </a:r>
          </a:p>
          <a:p>
            <a:pPr eaLnBrk="1" hangingPunct="1">
              <a:spcBef>
                <a:spcPct val="0"/>
              </a:spcBef>
            </a:pPr>
            <a:r>
              <a:rPr lang="en-US" altLang="zh-CN">
                <a:latin typeface="Calibri" charset="0"/>
                <a:ea typeface="MS PGothic" charset="0"/>
              </a:rPr>
              <a:t>in-home power distribution systems more efficient and easier</a:t>
            </a:r>
          </a:p>
          <a:p>
            <a:pPr eaLnBrk="1" hangingPunct="1">
              <a:spcBef>
                <a:spcPct val="0"/>
              </a:spcBef>
            </a:pPr>
            <a:r>
              <a:rPr lang="en-US" altLang="zh-CN">
                <a:latin typeface="Calibri" charset="0"/>
                <a:ea typeface="MS PGothic" charset="0"/>
              </a:rPr>
              <a:t>to control energy flow.</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A57BD1E-A251-E540-885E-8F74D9A0D2FA}" type="slidenum">
              <a:rPr lang="en-US" altLang="zh-CN" sz="1200"/>
              <a:pPr eaLnBrk="1" hangingPunct="1"/>
              <a:t>16</a:t>
            </a:fld>
            <a:endParaRPr lang="en-US" altLang="zh-CN" sz="1200"/>
          </a:p>
        </p:txBody>
      </p:sp>
    </p:spTree>
    <p:extLst>
      <p:ext uri="{BB962C8B-B14F-4D97-AF65-F5344CB8AC3E}">
        <p14:creationId xmlns:p14="http://schemas.microsoft.com/office/powerpoint/2010/main" val="378082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Calibri" charset="0"/>
                <a:ea typeface="MS PGothic" charset="0"/>
              </a:rPr>
              <a:t>In this subsection, we describe two of the most important</a:t>
            </a:r>
          </a:p>
          <a:p>
            <a:pPr eaLnBrk="1" hangingPunct="1">
              <a:spcBef>
                <a:spcPct val="0"/>
              </a:spcBef>
            </a:pPr>
            <a:r>
              <a:rPr lang="en-US" altLang="zh-CN">
                <a:latin typeface="Calibri" charset="0"/>
                <a:ea typeface="MS PGothic" charset="0"/>
              </a:rPr>
              <a:t>new grid paradigms, which benefit from smart energy subsystem</a:t>
            </a:r>
          </a:p>
          <a:p>
            <a:pPr eaLnBrk="1" hangingPunct="1">
              <a:spcBef>
                <a:spcPct val="0"/>
              </a:spcBef>
            </a:pPr>
            <a:r>
              <a:rPr lang="en-US" altLang="zh-CN">
                <a:latin typeface="Calibri" charset="0"/>
                <a:ea typeface="MS PGothic" charset="0"/>
              </a:rPr>
              <a:t>technologies and also further promote the development of</a:t>
            </a:r>
          </a:p>
          <a:p>
            <a:pPr eaLnBrk="1" hangingPunct="1">
              <a:spcBef>
                <a:spcPct val="0"/>
              </a:spcBef>
            </a:pPr>
            <a:r>
              <a:rPr lang="en-US" altLang="zh-CN">
                <a:latin typeface="Calibri" charset="0"/>
                <a:ea typeface="MS PGothic" charset="0"/>
              </a:rPr>
              <a:t>SG. These two paradigms are widely regarded as important</a:t>
            </a:r>
          </a:p>
          <a:p>
            <a:pPr eaLnBrk="1" hangingPunct="1">
              <a:spcBef>
                <a:spcPct val="0"/>
              </a:spcBef>
            </a:pPr>
            <a:r>
              <a:rPr lang="en-US" altLang="zh-CN">
                <a:latin typeface="Calibri" charset="0"/>
                <a:ea typeface="MS PGothic" charset="0"/>
              </a:rPr>
              <a:t>components of the future SG. Note that these two paradigms</a:t>
            </a:r>
          </a:p>
          <a:p>
            <a:pPr eaLnBrk="1" hangingPunct="1">
              <a:spcBef>
                <a:spcPct val="0"/>
              </a:spcBef>
            </a:pPr>
            <a:r>
              <a:rPr lang="en-US" altLang="zh-CN">
                <a:latin typeface="Calibri" charset="0"/>
                <a:ea typeface="MS PGothic" charset="0"/>
              </a:rPr>
              <a:t>also take advantage of other SG technologies as we will</a:t>
            </a:r>
          </a:p>
          <a:p>
            <a:pPr eaLnBrk="1" hangingPunct="1">
              <a:spcBef>
                <a:spcPct val="0"/>
              </a:spcBef>
            </a:pPr>
            <a:r>
              <a:rPr lang="en-US" altLang="zh-CN">
                <a:latin typeface="Calibri" charset="0"/>
                <a:ea typeface="MS PGothic" charset="0"/>
              </a:rPr>
              <a:t>explain in the corresponding sections.</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2A1350A-B48B-9A4B-A758-F5B59A40D7BF}" type="slidenum">
              <a:rPr lang="en-US" altLang="zh-CN" sz="1200"/>
              <a:pPr eaLnBrk="1" hangingPunct="1"/>
              <a:t>17</a:t>
            </a:fld>
            <a:endParaRPr lang="en-US" altLang="zh-CN" sz="1200"/>
          </a:p>
        </p:txBody>
      </p:sp>
    </p:spTree>
    <p:extLst>
      <p:ext uri="{BB962C8B-B14F-4D97-AF65-F5344CB8AC3E}">
        <p14:creationId xmlns:p14="http://schemas.microsoft.com/office/powerpoint/2010/main" val="287561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latin typeface="Times New Roman" charset="0"/>
                <a:ea typeface="MS PGothic" charset="0"/>
              </a:rPr>
              <a:t>Note that particle swarm optimization is an iterative</a:t>
            </a:r>
          </a:p>
          <a:p>
            <a:pPr eaLnBrk="1" hangingPunct="1">
              <a:spcBef>
                <a:spcPct val="0"/>
              </a:spcBef>
            </a:pPr>
            <a:r>
              <a:rPr lang="en-US" altLang="zh-CN">
                <a:latin typeface="Times New Roman" charset="0"/>
                <a:ea typeface="MS PGothic" charset="0"/>
              </a:rPr>
              <a:t>stochastic optimization algorithm. The solution search</a:t>
            </a:r>
          </a:p>
          <a:p>
            <a:pPr eaLnBrk="1" hangingPunct="1">
              <a:spcBef>
                <a:spcPct val="0"/>
              </a:spcBef>
            </a:pPr>
            <a:r>
              <a:rPr lang="en-US" altLang="zh-CN">
                <a:latin typeface="Times New Roman" charset="0"/>
                <a:ea typeface="MS PGothic" charset="0"/>
              </a:rPr>
              <a:t>is performed in a stochastic nature allowing the algorithm</a:t>
            </a:r>
          </a:p>
          <a:p>
            <a:pPr eaLnBrk="1" hangingPunct="1">
              <a:spcBef>
                <a:spcPct val="0"/>
              </a:spcBef>
            </a:pPr>
            <a:r>
              <a:rPr lang="en-US" altLang="zh-CN">
                <a:latin typeface="Times New Roman" charset="0"/>
                <a:ea typeface="MS PGothic" charset="0"/>
              </a:rPr>
              <a:t>to overcome nonlinear, non-differentiable, and discontinuous</a:t>
            </a:r>
          </a:p>
          <a:p>
            <a:pPr eaLnBrk="1" hangingPunct="1">
              <a:spcBef>
                <a:spcPct val="0"/>
              </a:spcBef>
            </a:pPr>
            <a:r>
              <a:rPr lang="en-US" altLang="zh-CN">
                <a:latin typeface="Times New Roman" charset="0"/>
                <a:ea typeface="MS PGothic" charset="0"/>
              </a:rPr>
              <a:t>problems.</a:t>
            </a:r>
            <a:endParaRPr lang="en-US" altLang="zh-CN">
              <a:latin typeface="Calibri" charset="0"/>
              <a:ea typeface="MS PGothic"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E6D73CA-5166-1141-94DD-AD823EB4A127}" type="slidenum">
              <a:rPr lang="en-US" altLang="zh-CN" sz="1200"/>
              <a:pPr eaLnBrk="1" hangingPunct="1"/>
              <a:t>18</a:t>
            </a:fld>
            <a:endParaRPr lang="en-US" altLang="zh-CN" sz="1200"/>
          </a:p>
        </p:txBody>
      </p:sp>
    </p:spTree>
    <p:extLst>
      <p:ext uri="{BB962C8B-B14F-4D97-AF65-F5344CB8AC3E}">
        <p14:creationId xmlns:p14="http://schemas.microsoft.com/office/powerpoint/2010/main" val="4152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zh-CN">
                <a:latin typeface="Calibri" charset="0"/>
                <a:ea typeface="MS PGothic" charset="0"/>
              </a:rPr>
              <a:t>Considering that in practice the power</a:t>
            </a:r>
          </a:p>
          <a:p>
            <a:pPr eaLnBrk="1" hangingPunct="1">
              <a:lnSpc>
                <a:spcPct val="90000"/>
              </a:lnSpc>
              <a:spcBef>
                <a:spcPct val="0"/>
              </a:spcBef>
            </a:pPr>
            <a:r>
              <a:rPr lang="en-US" altLang="zh-CN">
                <a:latin typeface="Calibri" charset="0"/>
                <a:ea typeface="MS PGothic" charset="0"/>
              </a:rPr>
              <a:t>pattern of renewable resources may not follow any simple</a:t>
            </a:r>
          </a:p>
          <a:p>
            <a:pPr eaLnBrk="1" hangingPunct="1">
              <a:lnSpc>
                <a:spcPct val="90000"/>
              </a:lnSpc>
              <a:spcBef>
                <a:spcPct val="0"/>
              </a:spcBef>
            </a:pPr>
            <a:r>
              <a:rPr lang="en-US" altLang="zh-CN">
                <a:latin typeface="Calibri" charset="0"/>
                <a:ea typeface="MS PGothic" charset="0"/>
              </a:rPr>
              <a:t>distribution or Markov process, Fang </a:t>
            </a:r>
            <a:r>
              <a:rPr lang="en-US" altLang="zh-CN" i="1">
                <a:latin typeface="Calibri" charset="0"/>
                <a:ea typeface="MS PGothic" charset="0"/>
              </a:rPr>
              <a:t>et al. </a:t>
            </a:r>
            <a:r>
              <a:rPr lang="en-US" altLang="zh-CN">
                <a:latin typeface="Calibri" charset="0"/>
                <a:ea typeface="MS PGothic" charset="0"/>
              </a:rPr>
              <a:t>[69] further used</a:t>
            </a:r>
          </a:p>
          <a:p>
            <a:pPr eaLnBrk="1" hangingPunct="1">
              <a:lnSpc>
                <a:spcPct val="90000"/>
              </a:lnSpc>
              <a:spcBef>
                <a:spcPct val="0"/>
              </a:spcBef>
            </a:pPr>
            <a:r>
              <a:rPr lang="en-US" altLang="zh-CN">
                <a:latin typeface="Calibri" charset="0"/>
                <a:ea typeface="MS PGothic" charset="0"/>
              </a:rPr>
              <a:t>non-stochastic multi-armed bandit online learning technique</a:t>
            </a:r>
          </a:p>
          <a:p>
            <a:pPr eaLnBrk="1" hangingPunct="1">
              <a:lnSpc>
                <a:spcPct val="90000"/>
              </a:lnSpc>
              <a:spcBef>
                <a:spcPct val="0"/>
              </a:spcBef>
            </a:pPr>
            <a:r>
              <a:rPr lang="en-US" altLang="zh-CN">
                <a:latin typeface="Calibri" charset="0"/>
                <a:ea typeface="MS PGothic" charset="0"/>
              </a:rPr>
              <a:t>to learn the evolution of power pattern of renewable energy</a:t>
            </a:r>
          </a:p>
          <a:p>
            <a:pPr eaLnBrk="1" hangingPunct="1">
              <a:lnSpc>
                <a:spcPct val="90000"/>
              </a:lnSpc>
              <a:spcBef>
                <a:spcPct val="0"/>
              </a:spcBef>
            </a:pPr>
            <a:r>
              <a:rPr lang="en-US" altLang="zh-CN">
                <a:latin typeface="Calibri" charset="0"/>
                <a:ea typeface="MS PGothic" charset="0"/>
              </a:rPr>
              <a:t>source. Note that online learning is a model of induction</a:t>
            </a:r>
          </a:p>
          <a:p>
            <a:pPr eaLnBrk="1" hangingPunct="1">
              <a:lnSpc>
                <a:spcPct val="90000"/>
              </a:lnSpc>
              <a:spcBef>
                <a:spcPct val="0"/>
              </a:spcBef>
            </a:pPr>
            <a:r>
              <a:rPr lang="en-US" altLang="zh-CN">
                <a:latin typeface="Calibri" charset="0"/>
                <a:ea typeface="MS PGothic" charset="0"/>
              </a:rPr>
              <a:t>that learns the label of one instance at a time. The goal in</a:t>
            </a:r>
          </a:p>
          <a:p>
            <a:pPr eaLnBrk="1" hangingPunct="1">
              <a:lnSpc>
                <a:spcPct val="90000"/>
              </a:lnSpc>
              <a:spcBef>
                <a:spcPct val="0"/>
              </a:spcBef>
            </a:pPr>
            <a:r>
              <a:rPr lang="en-US" altLang="zh-CN">
                <a:latin typeface="Calibri" charset="0"/>
                <a:ea typeface="MS PGothic" charset="0"/>
              </a:rPr>
              <a:t>online learning is to predict labels for instances. A typical</a:t>
            </a:r>
          </a:p>
          <a:p>
            <a:pPr eaLnBrk="1" hangingPunct="1">
              <a:lnSpc>
                <a:spcPct val="90000"/>
              </a:lnSpc>
              <a:spcBef>
                <a:spcPct val="0"/>
              </a:spcBef>
            </a:pPr>
            <a:r>
              <a:rPr lang="en-US" altLang="zh-CN">
                <a:latin typeface="Calibri" charset="0"/>
                <a:ea typeface="MS PGothic" charset="0"/>
              </a:rPr>
              <a:t>application could be that the instances are able to describe</a:t>
            </a:r>
          </a:p>
          <a:p>
            <a:pPr eaLnBrk="1" hangingPunct="1">
              <a:lnSpc>
                <a:spcPct val="90000"/>
              </a:lnSpc>
              <a:spcBef>
                <a:spcPct val="0"/>
              </a:spcBef>
            </a:pPr>
            <a:r>
              <a:rPr lang="en-US" altLang="zh-CN">
                <a:latin typeface="Calibri" charset="0"/>
                <a:ea typeface="MS PGothic" charset="0"/>
              </a:rPr>
              <a:t>the current conditions of the renewable sources, and an online</a:t>
            </a:r>
          </a:p>
          <a:p>
            <a:pPr eaLnBrk="1" hangingPunct="1">
              <a:lnSpc>
                <a:spcPct val="90000"/>
              </a:lnSpc>
              <a:spcBef>
                <a:spcPct val="0"/>
              </a:spcBef>
            </a:pPr>
            <a:r>
              <a:rPr lang="en-US" altLang="zh-CN">
                <a:latin typeface="Calibri" charset="0"/>
                <a:ea typeface="MS PGothic" charset="0"/>
              </a:rPr>
              <a:t>algorithm predicts tomorrow</a:t>
            </a:r>
            <a:r>
              <a:rPr lang="en-US">
                <a:latin typeface="Calibri" charset="0"/>
                <a:ea typeface="MS PGothic" charset="0"/>
              </a:rPr>
              <a:t>’</a:t>
            </a:r>
            <a:r>
              <a:rPr lang="en-US" altLang="zh-CN">
                <a:latin typeface="Calibri" charset="0"/>
                <a:ea typeface="MS PGothic" charset="0"/>
              </a:rPr>
              <a:t>s value of a particular source. In</a:t>
            </a:r>
          </a:p>
          <a:p>
            <a:pPr eaLnBrk="1" hangingPunct="1">
              <a:lnSpc>
                <a:spcPct val="90000"/>
              </a:lnSpc>
              <a:spcBef>
                <a:spcPct val="0"/>
              </a:spcBef>
            </a:pPr>
            <a:r>
              <a:rPr lang="en-US" altLang="zh-CN">
                <a:latin typeface="Calibri" charset="0"/>
                <a:ea typeface="MS PGothic" charset="0"/>
              </a:rPr>
              <a:t>summary, in order to effectively utilize the renewable energy,</a:t>
            </a:r>
          </a:p>
          <a:p>
            <a:pPr eaLnBrk="1" hangingPunct="1">
              <a:lnSpc>
                <a:spcPct val="90000"/>
              </a:lnSpc>
              <a:spcBef>
                <a:spcPct val="0"/>
              </a:spcBef>
            </a:pPr>
            <a:r>
              <a:rPr lang="en-US" altLang="zh-CN">
                <a:latin typeface="Calibri" charset="0"/>
                <a:ea typeface="MS PGothic" charset="0"/>
              </a:rPr>
              <a:t>more thorough mathematical analysis on modeling renewable</a:t>
            </a:r>
          </a:p>
          <a:p>
            <a:pPr eaLnBrk="1" hangingPunct="1">
              <a:lnSpc>
                <a:spcPct val="90000"/>
              </a:lnSpc>
              <a:spcBef>
                <a:spcPct val="0"/>
              </a:spcBef>
            </a:pPr>
            <a:r>
              <a:rPr lang="en-US" altLang="zh-CN">
                <a:latin typeface="Calibri" charset="0"/>
                <a:ea typeface="MS PGothic" charset="0"/>
              </a:rPr>
              <a:t>energy is desirable.</a:t>
            </a:r>
          </a:p>
          <a:p>
            <a:pPr eaLnBrk="1" hangingPunct="1">
              <a:lnSpc>
                <a:spcPct val="90000"/>
              </a:lnSpc>
              <a:spcBef>
                <a:spcPct val="0"/>
              </a:spcBef>
            </a:pPr>
            <a:r>
              <a:rPr lang="en-US" altLang="zh-CN">
                <a:latin typeface="Calibri" charset="0"/>
                <a:ea typeface="MS PGothic" charset="0"/>
              </a:rPr>
              <a:t>Another possible research topic is the optimal deployment</a:t>
            </a:r>
          </a:p>
          <a:p>
            <a:pPr eaLnBrk="1" hangingPunct="1">
              <a:lnSpc>
                <a:spcPct val="90000"/>
              </a:lnSpc>
              <a:spcBef>
                <a:spcPct val="0"/>
              </a:spcBef>
            </a:pPr>
            <a:r>
              <a:rPr lang="en-US" altLang="zh-CN">
                <a:latin typeface="Calibri" charset="0"/>
                <a:ea typeface="MS PGothic" charset="0"/>
              </a:rPr>
              <a:t>of the additional ancillary services (e.g. energy reserves) to</a:t>
            </a:r>
          </a:p>
          <a:p>
            <a:pPr eaLnBrk="1" hangingPunct="1">
              <a:lnSpc>
                <a:spcPct val="90000"/>
              </a:lnSpc>
              <a:spcBef>
                <a:spcPct val="0"/>
              </a:spcBef>
            </a:pPr>
            <a:r>
              <a:rPr lang="en-US" altLang="zh-CN">
                <a:latin typeface="Calibri" charset="0"/>
                <a:ea typeface="MS PGothic" charset="0"/>
              </a:rPr>
              <a:t>maintain reliability and meet operational requirements, taking</a:t>
            </a:r>
          </a:p>
          <a:p>
            <a:pPr eaLnBrk="1" hangingPunct="1">
              <a:lnSpc>
                <a:spcPct val="90000"/>
              </a:lnSpc>
              <a:spcBef>
                <a:spcPct val="0"/>
              </a:spcBef>
            </a:pPr>
            <a:r>
              <a:rPr lang="en-US" altLang="zh-CN">
                <a:latin typeface="Calibri" charset="0"/>
                <a:ea typeface="MS PGothic" charset="0"/>
              </a:rPr>
              <a:t>into account the uncertainty and variability of renewable</a:t>
            </a:r>
          </a:p>
          <a:p>
            <a:pPr eaLnBrk="1" hangingPunct="1">
              <a:lnSpc>
                <a:spcPct val="90000"/>
              </a:lnSpc>
              <a:spcBef>
                <a:spcPct val="0"/>
              </a:spcBef>
            </a:pPr>
            <a:r>
              <a:rPr lang="en-US" altLang="zh-CN">
                <a:latin typeface="Calibri" charset="0"/>
                <a:ea typeface="MS PGothic" charset="0"/>
              </a:rPr>
              <a:t>energy resources.</a:t>
            </a:r>
          </a:p>
          <a:p>
            <a:pPr eaLnBrk="1" hangingPunct="1">
              <a:lnSpc>
                <a:spcPct val="90000"/>
              </a:lnSpc>
              <a:spcBef>
                <a:spcPct val="0"/>
              </a:spcBef>
            </a:pPr>
            <a:endParaRPr lang="en-US" altLang="zh-CN">
              <a:latin typeface="Calibri" charset="0"/>
              <a:ea typeface="MS PGothic" charset="0"/>
            </a:endParaRPr>
          </a:p>
          <a:p>
            <a:pPr eaLnBrk="1" hangingPunct="1">
              <a:lnSpc>
                <a:spcPct val="90000"/>
              </a:lnSpc>
              <a:spcBef>
                <a:spcPct val="0"/>
              </a:spcBef>
            </a:pPr>
            <a:endParaRPr lang="en-US" altLang="zh-CN">
              <a:latin typeface="Calibri" charset="0"/>
              <a:ea typeface="MS PGothic" charset="0"/>
            </a:endParaRPr>
          </a:p>
          <a:p>
            <a:pPr eaLnBrk="1" hangingPunct="1">
              <a:lnSpc>
                <a:spcPct val="90000"/>
              </a:lnSpc>
              <a:spcBef>
                <a:spcPct val="0"/>
              </a:spcBef>
            </a:pPr>
            <a:endParaRPr lang="en-US" altLang="zh-CN">
              <a:latin typeface="Calibri" charset="0"/>
              <a:ea typeface="MS PGothic" charset="0"/>
            </a:endParaRPr>
          </a:p>
          <a:p>
            <a:pPr eaLnBrk="1" hangingPunct="1">
              <a:lnSpc>
                <a:spcPct val="90000"/>
              </a:lnSpc>
              <a:spcBef>
                <a:spcPct val="0"/>
              </a:spcBef>
            </a:pPr>
            <a:r>
              <a:rPr lang="en-US" altLang="zh-CN">
                <a:latin typeface="Calibri" charset="0"/>
                <a:ea typeface="MS PGothic" charset="0"/>
              </a:rPr>
              <a:t>we can use probability theory or</a:t>
            </a:r>
          </a:p>
          <a:p>
            <a:pPr eaLnBrk="1" hangingPunct="1">
              <a:lnSpc>
                <a:spcPct val="90000"/>
              </a:lnSpc>
              <a:spcBef>
                <a:spcPct val="0"/>
              </a:spcBef>
            </a:pPr>
            <a:r>
              <a:rPr lang="en-US" altLang="zh-CN">
                <a:latin typeface="Calibri" charset="0"/>
                <a:ea typeface="MS PGothic" charset="0"/>
              </a:rPr>
              <a:t>experiments to model the power request profile for a large</a:t>
            </a:r>
          </a:p>
          <a:p>
            <a:pPr eaLnBrk="1" hangingPunct="1">
              <a:lnSpc>
                <a:spcPct val="90000"/>
              </a:lnSpc>
              <a:spcBef>
                <a:spcPct val="0"/>
              </a:spcBef>
            </a:pPr>
            <a:r>
              <a:rPr lang="en-US" altLang="zh-CN">
                <a:latin typeface="Calibri" charset="0"/>
                <a:ea typeface="MS PGothic" charset="0"/>
              </a:rPr>
              <a:t>number of EVs charging operations, and the total available</a:t>
            </a:r>
          </a:p>
          <a:p>
            <a:pPr eaLnBrk="1" hangingPunct="1">
              <a:lnSpc>
                <a:spcPct val="90000"/>
              </a:lnSpc>
              <a:spcBef>
                <a:spcPct val="0"/>
              </a:spcBef>
            </a:pPr>
            <a:r>
              <a:rPr lang="en-US" altLang="zh-CN">
                <a:latin typeface="Calibri" charset="0"/>
                <a:ea typeface="MS PGothic" charset="0"/>
              </a:rPr>
              <a:t>power profile provided by a large number of EVs. Although</a:t>
            </a:r>
          </a:p>
          <a:p>
            <a:pPr eaLnBrk="1" hangingPunct="1">
              <a:lnSpc>
                <a:spcPct val="90000"/>
              </a:lnSpc>
              <a:spcBef>
                <a:spcPct val="0"/>
              </a:spcBef>
            </a:pPr>
            <a:r>
              <a:rPr lang="en-US" altLang="zh-CN">
                <a:latin typeface="Calibri" charset="0"/>
                <a:ea typeface="MS PGothic" charset="0"/>
              </a:rPr>
              <a:t>we cannot accurately predict the behavior of each EV, it is</a:t>
            </a:r>
          </a:p>
          <a:p>
            <a:pPr eaLnBrk="1" hangingPunct="1">
              <a:lnSpc>
                <a:spcPct val="90000"/>
              </a:lnSpc>
              <a:spcBef>
                <a:spcPct val="0"/>
              </a:spcBef>
            </a:pPr>
            <a:r>
              <a:rPr lang="en-US" altLang="zh-CN">
                <a:latin typeface="Calibri" charset="0"/>
                <a:ea typeface="MS PGothic" charset="0"/>
              </a:rPr>
              <a:t>very likely that over a large dataset, the overall profile must</a:t>
            </a:r>
          </a:p>
          <a:p>
            <a:pPr eaLnBrk="1" hangingPunct="1">
              <a:lnSpc>
                <a:spcPct val="90000"/>
              </a:lnSpc>
              <a:spcBef>
                <a:spcPct val="0"/>
              </a:spcBef>
            </a:pPr>
            <a:r>
              <a:rPr lang="en-US" altLang="zh-CN">
                <a:latin typeface="Calibri" charset="0"/>
                <a:ea typeface="MS PGothic" charset="0"/>
              </a:rPr>
              <a:t>follow some distribution. Let us recall the normal distribution,</a:t>
            </a:r>
          </a:p>
          <a:p>
            <a:pPr eaLnBrk="1" hangingPunct="1">
              <a:lnSpc>
                <a:spcPct val="90000"/>
              </a:lnSpc>
              <a:spcBef>
                <a:spcPct val="0"/>
              </a:spcBef>
            </a:pPr>
            <a:r>
              <a:rPr lang="en-US" altLang="zh-CN">
                <a:latin typeface="Calibri" charset="0"/>
                <a:ea typeface="MS PGothic" charset="0"/>
              </a:rPr>
              <a:t>one of the most famous distributions. According to the central</a:t>
            </a:r>
          </a:p>
          <a:p>
            <a:pPr eaLnBrk="1" hangingPunct="1">
              <a:lnSpc>
                <a:spcPct val="90000"/>
              </a:lnSpc>
              <a:spcBef>
                <a:spcPct val="0"/>
              </a:spcBef>
            </a:pPr>
            <a:r>
              <a:rPr lang="en-US" altLang="zh-CN">
                <a:latin typeface="Calibri" charset="0"/>
                <a:ea typeface="MS PGothic" charset="0"/>
              </a:rPr>
              <a:t>limit theorem [63], the mean of a sufficiently large number</a:t>
            </a:r>
          </a:p>
          <a:p>
            <a:pPr eaLnBrk="1" hangingPunct="1">
              <a:lnSpc>
                <a:spcPct val="90000"/>
              </a:lnSpc>
              <a:spcBef>
                <a:spcPct val="0"/>
              </a:spcBef>
            </a:pPr>
            <a:r>
              <a:rPr lang="en-US" altLang="zh-CN">
                <a:latin typeface="Calibri" charset="0"/>
                <a:ea typeface="MS PGothic" charset="0"/>
              </a:rPr>
              <a:t>of independent random variables, each with finite mean and</a:t>
            </a:r>
          </a:p>
          <a:p>
            <a:pPr eaLnBrk="1" hangingPunct="1">
              <a:lnSpc>
                <a:spcPct val="90000"/>
              </a:lnSpc>
              <a:spcBef>
                <a:spcPct val="0"/>
              </a:spcBef>
            </a:pPr>
            <a:r>
              <a:rPr lang="en-US" altLang="zh-CN">
                <a:latin typeface="Calibri" charset="0"/>
                <a:ea typeface="MS PGothic" charset="0"/>
              </a:rPr>
              <a:t>variance, follows the normal distribution. This analysis can</a:t>
            </a:r>
          </a:p>
          <a:p>
            <a:pPr eaLnBrk="1" hangingPunct="1">
              <a:lnSpc>
                <a:spcPct val="90000"/>
              </a:lnSpc>
              <a:spcBef>
                <a:spcPct val="0"/>
              </a:spcBef>
            </a:pPr>
            <a:r>
              <a:rPr lang="en-US" altLang="zh-CN">
                <a:latin typeface="Calibri" charset="0"/>
                <a:ea typeface="MS PGothic" charset="0"/>
              </a:rPr>
              <a:t>help the operator pre-design the system capacity margins.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D6382606-6687-E74C-8219-7C89D45C2719}" type="slidenum">
              <a:rPr lang="en-US" altLang="zh-CN" sz="1200"/>
              <a:pPr eaLnBrk="1" hangingPunct="1"/>
              <a:t>19</a:t>
            </a:fld>
            <a:endParaRPr lang="en-US" altLang="zh-CN" sz="1200"/>
          </a:p>
        </p:txBody>
      </p:sp>
    </p:spTree>
    <p:extLst>
      <p:ext uri="{BB962C8B-B14F-4D97-AF65-F5344CB8AC3E}">
        <p14:creationId xmlns:p14="http://schemas.microsoft.com/office/powerpoint/2010/main" val="2143050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8"/>
          <p:cNvSpPr>
            <a:spLocks noChangeArrowheads="1"/>
          </p:cNvSpPr>
          <p:nvPr/>
        </p:nvSpPr>
        <p:spPr bwMode="auto">
          <a:xfrm>
            <a:off x="2057400" y="6477000"/>
            <a:ext cx="51816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b"/>
          <a:lstStyle/>
          <a:p>
            <a:pPr fontAlgn="base">
              <a:spcBef>
                <a:spcPct val="0"/>
              </a:spcBef>
              <a:spcAft>
                <a:spcPct val="0"/>
              </a:spcAft>
            </a:pPr>
            <a:endParaRPr lang="zh-CN" altLang="zh-CN" sz="1400" b="1">
              <a:solidFill>
                <a:srgbClr val="000000"/>
              </a:solidFill>
              <a:latin typeface="Arial" pitchFamily="34" charset="0"/>
              <a:ea typeface="ＭＳ Ｐゴシック" pitchFamily="34" charset="-128"/>
            </a:endParaRPr>
          </a:p>
        </p:txBody>
      </p:sp>
      <p:sp>
        <p:nvSpPr>
          <p:cNvPr id="45058" name="Rectangle 1026"/>
          <p:cNvSpPr>
            <a:spLocks noGrp="1" noChangeArrowheads="1"/>
          </p:cNvSpPr>
          <p:nvPr>
            <p:ph type="ctrTitle" sz="quarter"/>
          </p:nvPr>
        </p:nvSpPr>
        <p:spPr>
          <a:xfrm>
            <a:off x="457200" y="1905000"/>
            <a:ext cx="7772400" cy="1533525"/>
          </a:xfrm>
        </p:spPr>
        <p:txBody>
          <a:bodyPr/>
          <a:lstStyle>
            <a:lvl1pPr>
              <a:defRPr sz="3400">
                <a:solidFill>
                  <a:schemeClr val="tx1"/>
                </a:solidFill>
              </a:defRPr>
            </a:lvl1pPr>
          </a:lstStyle>
          <a:p>
            <a:r>
              <a:rPr lang="en-US" dirty="0"/>
              <a:t>Click to edit Master title style</a:t>
            </a:r>
          </a:p>
        </p:txBody>
      </p:sp>
      <p:sp>
        <p:nvSpPr>
          <p:cNvPr id="45059" name="Rectangle 1027"/>
          <p:cNvSpPr>
            <a:spLocks noGrp="1" noChangeArrowheads="1"/>
          </p:cNvSpPr>
          <p:nvPr>
            <p:ph type="subTitle" sz="quarter" idx="1"/>
          </p:nvPr>
        </p:nvSpPr>
        <p:spPr>
          <a:xfrm>
            <a:off x="2895600" y="3962400"/>
            <a:ext cx="5605463" cy="990600"/>
          </a:xfrm>
        </p:spPr>
        <p:txBody>
          <a:bodyPr/>
          <a:lstStyle>
            <a:lvl1pPr marL="0" indent="0" algn="r">
              <a:buFont typeface="Wingdings" pitchFamily="2" charset="2"/>
              <a:buNone/>
              <a:defRPr sz="2000" b="1" i="1"/>
            </a:lvl1pPr>
          </a:lstStyle>
          <a:p>
            <a:endParaRPr lang="en-US" dirty="0"/>
          </a:p>
        </p:txBody>
      </p:sp>
    </p:spTree>
    <p:extLst>
      <p:ext uri="{BB962C8B-B14F-4D97-AF65-F5344CB8AC3E}">
        <p14:creationId xmlns:p14="http://schemas.microsoft.com/office/powerpoint/2010/main" val="656644510"/>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5"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D35D7813-54AA-41B4-9EAC-5CA528ED87BD}"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2279397429"/>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6388" y="333375"/>
            <a:ext cx="2106612" cy="5991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333375"/>
            <a:ext cx="6167438" cy="5991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5"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E56367C3-04B3-4A41-AD8E-6927A2A3978F}"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3469556066"/>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36550"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25975"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8" name="Rectangle 8"/>
          <p:cNvSpPr>
            <a:spLocks noGrp="1" noChangeArrowheads="1"/>
          </p:cNvSpPr>
          <p:nvPr>
            <p:ph type="sldNum" sz="quarter" idx="11"/>
          </p:nvPr>
        </p:nvSpPr>
        <p:spPr/>
        <p:txBody>
          <a:bodyPr/>
          <a:lstStyle>
            <a:lvl1pPr>
              <a:defRPr>
                <a:ea typeface="ＭＳ Ｐゴシック" pitchFamily="34" charset="-128"/>
              </a:defRPr>
            </a:lvl1pPr>
          </a:lstStyle>
          <a:p>
            <a:pPr>
              <a:defRPr/>
            </a:pPr>
            <a:fld id="{BEE1CE01-8C3C-421C-8C14-A7DE349A689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45198630"/>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143000"/>
            <a:ext cx="4137025"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810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7" name="Rectangle 8"/>
          <p:cNvSpPr>
            <a:spLocks noGrp="1" noChangeArrowheads="1"/>
          </p:cNvSpPr>
          <p:nvPr>
            <p:ph type="sldNum" sz="quarter" idx="11"/>
          </p:nvPr>
        </p:nvSpPr>
        <p:spPr>
          <a:xfrm>
            <a:off x="4497387" y="6477000"/>
            <a:ext cx="608013" cy="303213"/>
          </a:xfrm>
        </p:spPr>
        <p:txBody>
          <a:bodyPr/>
          <a:lstStyle>
            <a:lvl1pPr>
              <a:defRPr sz="1600">
                <a:ea typeface="ＭＳ Ｐゴシック" pitchFamily="34" charset="-128"/>
              </a:defRPr>
            </a:lvl1pPr>
          </a:lstStyle>
          <a:p>
            <a:pPr>
              <a:defRPr/>
            </a:pPr>
            <a:fld id="{58632F0E-F31E-41F8-918A-A46A9F054F89}" type="slidenum">
              <a:rPr lang="en-US" altLang="zh-CN" smtClean="0">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216273135"/>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43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36550" y="3810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C0786A45-B847-404D-AEEA-EC73A437B8FB}"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1001414363"/>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33375"/>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43000"/>
            <a:ext cx="4137025"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36550" y="3810000"/>
            <a:ext cx="842645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7"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35530BF0-2523-4835-90CB-850402341313}"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103009517"/>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11277" name="Rectangle 13"/>
          <p:cNvSpPr>
            <a:spLocks noGrp="1" noChangeArrowheads="1"/>
          </p:cNvSpPr>
          <p:nvPr>
            <p:ph type="ctrTitle" sz="quarter"/>
          </p:nvPr>
        </p:nvSpPr>
        <p:spPr>
          <a:xfrm>
            <a:off x="800100" y="2895600"/>
            <a:ext cx="7543800" cy="1866900"/>
          </a:xfrm>
        </p:spPr>
        <p:txBody>
          <a:bodyPr/>
          <a:lstStyle>
            <a:lvl1pPr>
              <a:defRPr sz="3600">
                <a:solidFill>
                  <a:srgbClr val="FFFFFF"/>
                </a:solidFill>
              </a:defRPr>
            </a:lvl1pPr>
          </a:lstStyle>
          <a:p>
            <a:r>
              <a:rPr lang="en-GB" dirty="0"/>
              <a:t>Click to edit Master title style</a:t>
            </a:r>
          </a:p>
        </p:txBody>
      </p:sp>
    </p:spTree>
    <p:extLst>
      <p:ext uri="{BB962C8B-B14F-4D97-AF65-F5344CB8AC3E}">
        <p14:creationId xmlns:p14="http://schemas.microsoft.com/office/powerpoint/2010/main" val="34437984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cxnSp>
        <p:nvCxnSpPr>
          <p:cNvPr id="5" name="直接连接符 6"/>
          <p:cNvCxnSpPr/>
          <p:nvPr userDrawn="1"/>
        </p:nvCxnSpPr>
        <p:spPr>
          <a:xfrm>
            <a:off x="1547813" y="1268413"/>
            <a:ext cx="34559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接连接符 15"/>
          <p:cNvCxnSpPr/>
          <p:nvPr userDrawn="1"/>
        </p:nvCxnSpPr>
        <p:spPr>
          <a:xfrm>
            <a:off x="250825" y="6669088"/>
            <a:ext cx="129698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14"/>
          <p:cNvCxnSpPr/>
          <p:nvPr userDrawn="1"/>
        </p:nvCxnSpPr>
        <p:spPr>
          <a:xfrm>
            <a:off x="7000875" y="6643688"/>
            <a:ext cx="857250" cy="1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19672" y="332656"/>
            <a:ext cx="6336704" cy="1143000"/>
          </a:xfrm>
        </p:spPr>
        <p:txBody>
          <a:bodyPr>
            <a:normAutofit/>
          </a:bodyPr>
          <a:lstStyle>
            <a:lvl1pPr algn="l">
              <a:defRPr sz="4000">
                <a:solidFill>
                  <a:schemeClr val="accent6">
                    <a:lumMod val="50000"/>
                  </a:schemeClr>
                </a:solidFill>
              </a:defRPr>
            </a:lvl1pPr>
          </a:lstStyle>
          <a:p>
            <a:r>
              <a:rPr lang="en-US" altLang="zh-CN" smtClean="0"/>
              <a:t>Click to edit Master title style</a:t>
            </a:r>
            <a:endParaRPr lang="zh-CN" altLang="en-US" dirty="0"/>
          </a:p>
        </p:txBody>
      </p:sp>
      <p:sp>
        <p:nvSpPr>
          <p:cNvPr id="14" name="内容占位符 13"/>
          <p:cNvSpPr>
            <a:spLocks noGrp="1"/>
          </p:cNvSpPr>
          <p:nvPr>
            <p:ph sz="quarter" idx="13"/>
          </p:nvPr>
        </p:nvSpPr>
        <p:spPr>
          <a:xfrm>
            <a:off x="971600" y="1844824"/>
            <a:ext cx="6985000" cy="4105275"/>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0" name="灯片编号占位符 4"/>
          <p:cNvSpPr>
            <a:spLocks noGrp="1"/>
          </p:cNvSpPr>
          <p:nvPr>
            <p:ph type="sldNum" sz="quarter" idx="15"/>
          </p:nvPr>
        </p:nvSpPr>
        <p:spPr>
          <a:xfrm>
            <a:off x="5724525" y="6237288"/>
            <a:ext cx="2133600" cy="365125"/>
          </a:xfrm>
        </p:spPr>
        <p:txBody>
          <a:bodyPr/>
          <a:lstStyle>
            <a:lvl1pPr>
              <a:defRPr sz="1600">
                <a:solidFill>
                  <a:srgbClr val="3C3C3C"/>
                </a:solidFill>
                <a:ea typeface="ＭＳ Ｐゴシック" pitchFamily="34" charset="-128"/>
              </a:defRPr>
            </a:lvl1pPr>
          </a:lstStyle>
          <a:p>
            <a:pPr>
              <a:defRPr/>
            </a:pPr>
            <a:fld id="{AFAD2476-05D5-408D-8117-59C3BCA325FF}" type="slidenum">
              <a:rPr lang="zh-CN" altLang="en-US"/>
              <a:pPr>
                <a:defRPr/>
              </a:pPr>
              <a:t>‹#›</a:t>
            </a:fld>
            <a:endParaRPr lang="zh-CN" altLang="en-US"/>
          </a:p>
        </p:txBody>
      </p:sp>
    </p:spTree>
    <p:extLst>
      <p:ext uri="{BB962C8B-B14F-4D97-AF65-F5344CB8AC3E}">
        <p14:creationId xmlns:p14="http://schemas.microsoft.com/office/powerpoint/2010/main" val="14683653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cxnSp>
        <p:nvCxnSpPr>
          <p:cNvPr id="9" name="直接连接符 15"/>
          <p:cNvCxnSpPr/>
          <p:nvPr userDrawn="1"/>
        </p:nvCxnSpPr>
        <p:spPr>
          <a:xfrm>
            <a:off x="250825" y="6669088"/>
            <a:ext cx="129698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1619672" y="332656"/>
            <a:ext cx="6336704" cy="1143000"/>
          </a:xfrm>
        </p:spPr>
        <p:txBody>
          <a:bodyPr>
            <a:normAutofit/>
          </a:bodyPr>
          <a:lstStyle>
            <a:lvl1pPr algn="l">
              <a:defRPr sz="4000">
                <a:solidFill>
                  <a:schemeClr val="accent6">
                    <a:lumMod val="50000"/>
                  </a:schemeClr>
                </a:solidFill>
              </a:defRPr>
            </a:lvl1pPr>
          </a:lstStyle>
          <a:p>
            <a:r>
              <a:rPr lang="en-US" altLang="zh-CN" dirty="0" smtClean="0"/>
              <a:t>Click to edit Master title style</a:t>
            </a:r>
            <a:endParaRPr lang="zh-CN" altLang="en-US" dirty="0"/>
          </a:p>
        </p:txBody>
      </p:sp>
      <p:sp>
        <p:nvSpPr>
          <p:cNvPr id="14" name="内容占位符 13"/>
          <p:cNvSpPr>
            <a:spLocks noGrp="1"/>
          </p:cNvSpPr>
          <p:nvPr>
            <p:ph sz="quarter" idx="13"/>
          </p:nvPr>
        </p:nvSpPr>
        <p:spPr>
          <a:xfrm>
            <a:off x="971600" y="2500306"/>
            <a:ext cx="3386086" cy="3449793"/>
          </a:xfrm>
        </p:spPr>
        <p:txBody>
          <a:bodyPr>
            <a:normAutofit/>
          </a:bodyPr>
          <a:lstStyle>
            <a:lvl1pPr>
              <a:buFont typeface="Wingdings" pitchFamily="2" charset="2"/>
              <a:buChar char="Ø"/>
              <a:defRPr sz="24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3" name="内容占位符 13"/>
          <p:cNvSpPr>
            <a:spLocks noGrp="1"/>
          </p:cNvSpPr>
          <p:nvPr>
            <p:ph sz="quarter" idx="14"/>
          </p:nvPr>
        </p:nvSpPr>
        <p:spPr>
          <a:xfrm>
            <a:off x="4643438" y="2500306"/>
            <a:ext cx="3386086" cy="3462333"/>
          </a:xfrm>
        </p:spPr>
        <p:txBody>
          <a:bodyPr/>
          <a:lstStyle>
            <a:lvl1pPr>
              <a:buFont typeface="Wingdings" pitchFamily="2" charset="2"/>
              <a:buChar char="Ø"/>
              <a:defRPr sz="24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ltLang="zh-CN" smtClean="0"/>
              <a:t>Click to edit Master text styles</a:t>
            </a:r>
          </a:p>
        </p:txBody>
      </p:sp>
      <p:sp>
        <p:nvSpPr>
          <p:cNvPr id="19" name="文本占位符 18"/>
          <p:cNvSpPr>
            <a:spLocks noGrp="1"/>
          </p:cNvSpPr>
          <p:nvPr>
            <p:ph type="body" sz="quarter" idx="15"/>
          </p:nvPr>
        </p:nvSpPr>
        <p:spPr>
          <a:xfrm>
            <a:off x="1000100" y="1785938"/>
            <a:ext cx="7000925" cy="714368"/>
          </a:xfrm>
        </p:spPr>
        <p:txBody>
          <a:bodyPr>
            <a:normAutofit/>
          </a:bodyPr>
          <a:lstStyle>
            <a:lvl1pPr>
              <a:defRPr lang="zh-CN" altLang="en-US" sz="3200" kern="1200" baseline="0" dirty="0" smtClean="0">
                <a:solidFill>
                  <a:schemeClr val="tx2">
                    <a:lumMod val="75000"/>
                  </a:schemeClr>
                </a:solidFill>
                <a:latin typeface="+mn-lt"/>
                <a:ea typeface="+mn-ea"/>
                <a:cs typeface="+mn-cs"/>
              </a:defRPr>
            </a:lvl1pPr>
          </a:lstStyle>
          <a:p>
            <a:pPr lvl="0"/>
            <a:r>
              <a:rPr lang="en-US" altLang="zh-CN" smtClean="0"/>
              <a:t>Click to edit Master text styles</a:t>
            </a:r>
          </a:p>
        </p:txBody>
      </p:sp>
      <p:sp>
        <p:nvSpPr>
          <p:cNvPr id="12" name="灯片编号占位符 4"/>
          <p:cNvSpPr>
            <a:spLocks noGrp="1"/>
          </p:cNvSpPr>
          <p:nvPr>
            <p:ph type="sldNum" sz="quarter" idx="17"/>
          </p:nvPr>
        </p:nvSpPr>
        <p:spPr>
          <a:xfrm>
            <a:off x="5724525" y="6237288"/>
            <a:ext cx="2133600" cy="365125"/>
          </a:xfrm>
        </p:spPr>
        <p:txBody>
          <a:bodyPr/>
          <a:lstStyle>
            <a:lvl1pPr>
              <a:defRPr sz="1600">
                <a:solidFill>
                  <a:srgbClr val="3C3C3C"/>
                </a:solidFill>
                <a:ea typeface="ＭＳ Ｐゴシック" pitchFamily="34" charset="-128"/>
              </a:defRPr>
            </a:lvl1pPr>
          </a:lstStyle>
          <a:p>
            <a:pPr>
              <a:defRPr/>
            </a:pPr>
            <a:fld id="{75F1DC74-C4C0-48F5-A0CE-461888859B0A}" type="slidenum">
              <a:rPr lang="zh-CN" altLang="en-US"/>
              <a:pPr>
                <a:defRPr/>
              </a:pPr>
              <a:t>‹#›</a:t>
            </a:fld>
            <a:endParaRPr lang="zh-CN" altLang="en-US"/>
          </a:p>
        </p:txBody>
      </p:sp>
    </p:spTree>
    <p:extLst>
      <p:ext uri="{BB962C8B-B14F-4D97-AF65-F5344CB8AC3E}">
        <p14:creationId xmlns:p14="http://schemas.microsoft.com/office/powerpoint/2010/main" val="42052674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6934200" cy="762000"/>
          </a:xfrm>
          <a:prstGeom prst="rect">
            <a:avLst/>
          </a:prstGeom>
          <a:noFill/>
        </p:spPr>
        <p:txBody>
          <a:bodyPr>
            <a:normAutofit/>
          </a:bodyPr>
          <a:lstStyle>
            <a:lvl1pPr algn="l">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191000"/>
          </a:xfrm>
          <a:prstGeom prst="rect">
            <a:avLst/>
          </a:prstGeom>
        </p:spPr>
        <p:txBody>
          <a:bodyPr/>
          <a:lstStyle>
            <a:lvl1pPr>
              <a:defRPr sz="2400"/>
            </a:lvl1pPr>
            <a:lvl2pPr>
              <a:defRPr sz="22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p:nvCxnSpPr>
        <p:spPr>
          <a:xfrm>
            <a:off x="228600" y="1676400"/>
            <a:ext cx="6629400" cy="0"/>
          </a:xfrm>
          <a:prstGeom prst="line">
            <a:avLst/>
          </a:prstGeom>
          <a:ln w="50800" cap="rnd" cmpd="sng">
            <a:gradFill flip="none" rotWithShape="1">
              <a:gsLst>
                <a:gs pos="0">
                  <a:srgbClr val="0000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25400" dir="51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2209800" y="152400"/>
            <a:ext cx="6553200" cy="533400"/>
          </a:xfrm>
          <a:prstGeom prst="rect">
            <a:avLst/>
          </a:prstGeom>
        </p:spPr>
        <p:txBody>
          <a:bodyPr anchor="ctr" anchorCtr="0">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lumMod val="95000"/>
                  </a:schemeClr>
                </a:solidFill>
              </a:defRPr>
            </a:lvl1pPr>
          </a:lstStyle>
          <a:p>
            <a:r>
              <a:rPr lang="en-US" dirty="0" smtClean="0"/>
              <a:t>Nonparametric Bayesian Classification</a:t>
            </a:r>
          </a:p>
        </p:txBody>
      </p:sp>
    </p:spTree>
    <p:extLst>
      <p:ext uri="{BB962C8B-B14F-4D97-AF65-F5344CB8AC3E}">
        <p14:creationId xmlns:p14="http://schemas.microsoft.com/office/powerpoint/2010/main" val="380483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6550" y="1440000"/>
            <a:ext cx="8426450" cy="5181600"/>
          </a:xfrm>
        </p:spPr>
        <p:txBody>
          <a:bodyPr/>
          <a:lstStyle>
            <a:lvl1pPr>
              <a:defRPr b="1">
                <a:latin typeface="Cambria" panose="02040503050406030204" pitchFamily="18"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dirty="0">
              <a:solidFill>
                <a:srgbClr val="000000"/>
              </a:solidFill>
            </a:endParaRPr>
          </a:p>
        </p:txBody>
      </p:sp>
      <p:sp>
        <p:nvSpPr>
          <p:cNvPr id="5" name="Rectangle 8"/>
          <p:cNvSpPr>
            <a:spLocks noGrp="1" noChangeArrowheads="1"/>
          </p:cNvSpPr>
          <p:nvPr>
            <p:ph type="sldNum" sz="quarter" idx="11"/>
          </p:nvPr>
        </p:nvSpPr>
        <p:spPr>
          <a:xfrm>
            <a:off x="4114800" y="6477000"/>
            <a:ext cx="608013" cy="303213"/>
          </a:xfrm>
        </p:spPr>
        <p:txBody>
          <a:bodyPr/>
          <a:lstStyle>
            <a:lvl1pPr>
              <a:defRPr/>
            </a:lvl1pPr>
          </a:lstStyle>
          <a:p>
            <a:pPr>
              <a:defRPr/>
            </a:pPr>
            <a:r>
              <a:rPr lang="en-US" dirty="0">
                <a:solidFill>
                  <a:srgbClr val="000000"/>
                </a:solidFill>
              </a:rPr>
              <a:t>[</a:t>
            </a:r>
            <a:fld id="{76C16D65-260D-406F-A2BF-AB769FEB7B8A}" type="slidenum">
              <a:rPr lang="en-US">
                <a:solidFill>
                  <a:srgbClr val="000000"/>
                </a:solidFill>
              </a:rPr>
              <a:pPr>
                <a:defRPr/>
              </a:pPr>
              <a:t>‹#›</a:t>
            </a:fld>
            <a:r>
              <a:rPr lang="en-US" dirty="0">
                <a:solidFill>
                  <a:srgbClr val="000000"/>
                </a:solidFill>
              </a:rPr>
              <a:t>]</a:t>
            </a:r>
          </a:p>
        </p:txBody>
      </p:sp>
    </p:spTree>
    <p:extLst>
      <p:ext uri="{BB962C8B-B14F-4D97-AF65-F5344CB8AC3E}">
        <p14:creationId xmlns:p14="http://schemas.microsoft.com/office/powerpoint/2010/main" val="2803478930"/>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6934200" cy="762000"/>
          </a:xfrm>
          <a:prstGeom prst="rect">
            <a:avLst/>
          </a:prstGeom>
          <a:noFill/>
        </p:spPr>
        <p:txBody>
          <a:bodyPr>
            <a:normAutofit/>
          </a:bodyPr>
          <a:lstStyle>
            <a:lvl1pPr algn="l">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191000"/>
          </a:xfrm>
          <a:prstGeom prst="rect">
            <a:avLst/>
          </a:prstGeom>
        </p:spPr>
        <p:txBody>
          <a:bodyPr/>
          <a:lstStyle>
            <a:lvl1pPr>
              <a:defRPr sz="2400"/>
            </a:lvl1pPr>
            <a:lvl2pPr>
              <a:defRPr sz="22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p:nvCxnSpPr>
        <p:spPr>
          <a:xfrm>
            <a:off x="228600" y="1676400"/>
            <a:ext cx="6629400" cy="0"/>
          </a:xfrm>
          <a:prstGeom prst="line">
            <a:avLst/>
          </a:prstGeom>
          <a:ln w="50800" cap="rnd" cmpd="sng">
            <a:gradFill flip="none" rotWithShape="1">
              <a:gsLst>
                <a:gs pos="0">
                  <a:srgbClr val="0000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25400" dir="51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2209800" y="152400"/>
            <a:ext cx="6553200" cy="533400"/>
          </a:xfrm>
          <a:prstGeom prst="rect">
            <a:avLst/>
          </a:prstGeom>
        </p:spPr>
        <p:txBody>
          <a:bodyPr anchor="ctr" anchorCtr="0">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lumMod val="95000"/>
                  </a:schemeClr>
                </a:solidFill>
              </a:defRPr>
            </a:lvl1pPr>
          </a:lstStyle>
          <a:p>
            <a:r>
              <a:rPr lang="en-US" dirty="0" smtClean="0"/>
              <a:t>Nonparametric Bayesian Classification</a:t>
            </a:r>
          </a:p>
        </p:txBody>
      </p:sp>
    </p:spTree>
    <p:extLst>
      <p:ext uri="{BB962C8B-B14F-4D97-AF65-F5344CB8AC3E}">
        <p14:creationId xmlns:p14="http://schemas.microsoft.com/office/powerpoint/2010/main" val="3804835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6934200" cy="762000"/>
          </a:xfrm>
          <a:prstGeom prst="rect">
            <a:avLst/>
          </a:prstGeom>
          <a:noFill/>
        </p:spPr>
        <p:txBody>
          <a:bodyPr>
            <a:normAutofit/>
          </a:bodyPr>
          <a:lstStyle>
            <a:lvl1pPr algn="l">
              <a:defRPr sz="320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191000"/>
          </a:xfrm>
          <a:prstGeom prst="rect">
            <a:avLst/>
          </a:prstGeom>
        </p:spPr>
        <p:txBody>
          <a:bodyPr/>
          <a:lstStyle>
            <a:lvl1pPr>
              <a:defRPr sz="2400"/>
            </a:lvl1pPr>
            <a:lvl2pPr>
              <a:defRPr sz="22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p:nvCxnSpPr>
        <p:spPr>
          <a:xfrm>
            <a:off x="228600" y="1676400"/>
            <a:ext cx="6629400" cy="0"/>
          </a:xfrm>
          <a:prstGeom prst="line">
            <a:avLst/>
          </a:prstGeom>
          <a:ln w="50800" cap="rnd" cmpd="sng">
            <a:gradFill flip="none" rotWithShape="1">
              <a:gsLst>
                <a:gs pos="0">
                  <a:srgbClr val="0000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25400" dir="51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2209800" y="152400"/>
            <a:ext cx="6553200" cy="533400"/>
          </a:xfrm>
          <a:prstGeom prst="rect">
            <a:avLst/>
          </a:prstGeom>
        </p:spPr>
        <p:txBody>
          <a:bodyPr anchor="ctr" anchorCtr="0">
            <a:norm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lumMod val="95000"/>
                  </a:schemeClr>
                </a:solidFill>
              </a:defRPr>
            </a:lvl1pPr>
          </a:lstStyle>
          <a:p>
            <a:r>
              <a:rPr lang="en-US" dirty="0" smtClean="0"/>
              <a:t>Nonparametric Bayesian Classification</a:t>
            </a:r>
          </a:p>
        </p:txBody>
      </p:sp>
    </p:spTree>
    <p:extLst>
      <p:ext uri="{BB962C8B-B14F-4D97-AF65-F5344CB8AC3E}">
        <p14:creationId xmlns:p14="http://schemas.microsoft.com/office/powerpoint/2010/main" val="3804835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123661200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97739966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5"/>
          <p:cNvSpPr>
            <a:spLocks noGrp="1"/>
          </p:cNvSpPr>
          <p:nvPr>
            <p:ph type="sldNum" sz="quarter" idx="12"/>
          </p:nvPr>
        </p:nvSpPr>
        <p:spPr>
          <a:xfrm>
            <a:off x="8610600" y="6400800"/>
            <a:ext cx="457200" cy="457200"/>
          </a:xfrm>
          <a:prstGeom prst="rect">
            <a:avLst/>
          </a:prstGeom>
        </p:spPr>
        <p:txBody>
          <a:bodyPr/>
          <a:lstStyle>
            <a:lvl1pPr>
              <a:defRPr/>
            </a:lvl1pPr>
          </a:lstStyle>
          <a:p>
            <a:fld id="{93B48FC9-9484-44C4-B83E-840B380AF361}" type="slidenum">
              <a:rPr lang="en-US" altLang="en-US"/>
              <a:pPr/>
              <a:t>‹#›</a:t>
            </a:fld>
            <a:endParaRPr lang="en-US" altLang="en-US"/>
          </a:p>
        </p:txBody>
      </p:sp>
    </p:spTree>
    <p:extLst>
      <p:ext uri="{BB962C8B-B14F-4D97-AF65-F5344CB8AC3E}">
        <p14:creationId xmlns:p14="http://schemas.microsoft.com/office/powerpoint/2010/main" val="14167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79377365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2750761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107461968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1404297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3927129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5"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801C6EA7-2164-4C82-8303-89971972819E}"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1003578624"/>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34800605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12962023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123965429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9042827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68111935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89807774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566177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1" name="Slide Number Placeholder 5"/>
          <p:cNvSpPr>
            <a:spLocks noGrp="1"/>
          </p:cNvSpPr>
          <p:nvPr>
            <p:ph type="sldNum" sz="quarter" idx="12"/>
          </p:nvPr>
        </p:nvSpPr>
        <p:spPr>
          <a:xfrm>
            <a:off x="8610600" y="6400800"/>
            <a:ext cx="457200" cy="457200"/>
          </a:xfrm>
          <a:prstGeom prst="rect">
            <a:avLst/>
          </a:prstGeom>
        </p:spPr>
        <p:txBody>
          <a:bodyPr/>
          <a:lstStyle>
            <a:lvl1pPr>
              <a:defRPr>
                <a:solidFill>
                  <a:schemeClr val="tx1"/>
                </a:solidFill>
              </a:defRPr>
            </a:lvl1pPr>
          </a:lstStyle>
          <a:p>
            <a:fld id="{93B48FC9-9484-44C4-B83E-840B380AF361}" type="slidenum">
              <a:rPr lang="en-US" altLang="en-US" smtClean="0"/>
              <a:pPr/>
              <a:t>‹#›</a:t>
            </a:fld>
            <a:endParaRPr lang="en-US" altLang="en-US" dirty="0"/>
          </a:p>
        </p:txBody>
      </p:sp>
    </p:spTree>
    <p:extLst>
      <p:ext uri="{BB962C8B-B14F-4D97-AF65-F5344CB8AC3E}">
        <p14:creationId xmlns:p14="http://schemas.microsoft.com/office/powerpoint/2010/main" val="163877422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33326549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5108426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43000"/>
            <a:ext cx="413702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143000"/>
            <a:ext cx="4137025"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4DC748D0-2B87-4AD8-8DD4-9E54CC3EE53E}"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3637993550"/>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59040817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48463084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58124987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1333667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73402320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56542057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55788746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01593018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211301774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9197455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8"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89D98498-6952-446D-957F-EBB445B5C730}"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1333367269"/>
      </p:ext>
    </p:extLst>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95232376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09260853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31105507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77483025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97348325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64714422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36962228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20249109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6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21565001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7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1901957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defRPr>
            </a:lvl1pPr>
          </a:lstStyle>
          <a:p>
            <a:r>
              <a:rPr lang="en-US" dirty="0" smtClean="0"/>
              <a:t>Click to edit Master title style</a:t>
            </a:r>
            <a:endParaRPr lang="en-US" dirty="0"/>
          </a:p>
        </p:txBody>
      </p:sp>
      <p:sp>
        <p:nvSpPr>
          <p:cNvPr id="3"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4"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C285F824-C659-4E88-BC06-F14550A1EB11}"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683042350"/>
      </p:ext>
    </p:extLst>
  </p:cSld>
  <p:clrMapOvr>
    <a:masterClrMapping/>
  </p:clrMapOv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8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81201103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9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160957913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0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83508603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1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62782353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2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
        <p:nvSpPr>
          <p:cNvPr id="10" name="Slide Number Placeholder 4"/>
          <p:cNvSpPr txBox="1">
            <a:spLocks noGrp="1"/>
          </p:cNvSpPr>
          <p:nvPr userDrawn="1"/>
        </p:nvSpPr>
        <p:spPr bwMode="auto">
          <a:xfrm>
            <a:off x="8091405" y="6381328"/>
            <a:ext cx="900195" cy="287358"/>
          </a:xfrm>
          <a:prstGeom prst="rect">
            <a:avLst/>
          </a:prstGeom>
          <a:noFill/>
          <a:ln w="9525">
            <a:noFill/>
            <a:miter lim="800000"/>
            <a:headEnd/>
            <a:tailEnd/>
          </a:ln>
        </p:spPr>
        <p:txBody>
          <a:bodyPr/>
          <a:lstStyle/>
          <a:p>
            <a:pPr algn="r" eaLnBrk="0" fontAlgn="base" hangingPunct="0">
              <a:spcBef>
                <a:spcPct val="0"/>
              </a:spcBef>
              <a:spcAft>
                <a:spcPct val="0"/>
              </a:spcAft>
            </a:pPr>
            <a:fld id="{FE353623-18A7-40A1-AC8E-23054036257D}" type="slidenum">
              <a:rPr lang="ja-JP" altLang="en-US" sz="1600" b="1" smtClean="0">
                <a:solidFill>
                  <a:schemeClr val="tx1"/>
                </a:solidFill>
                <a:latin typeface="Arial" charset="0"/>
              </a:rPr>
              <a:pPr algn="r" eaLnBrk="0" fontAlgn="base" hangingPunct="0">
                <a:spcBef>
                  <a:spcPct val="0"/>
                </a:spcBef>
                <a:spcAft>
                  <a:spcPct val="0"/>
                </a:spcAft>
              </a:pPr>
              <a:t>‹#›</a:t>
            </a:fld>
            <a:endParaRPr lang="en-US" altLang="ja-JP" sz="1600" b="1" dirty="0">
              <a:solidFill>
                <a:schemeClr val="tx1"/>
              </a:solidFill>
              <a:latin typeface="Arial" charset="0"/>
            </a:endParaRPr>
          </a:p>
        </p:txBody>
      </p:sp>
    </p:spTree>
    <p:extLst>
      <p:ext uri="{BB962C8B-B14F-4D97-AF65-F5344CB8AC3E}">
        <p14:creationId xmlns:p14="http://schemas.microsoft.com/office/powerpoint/2010/main" val="20540903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3"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3C35E7F2-B8D7-40DA-8682-7DBE12C5AF13}"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3778439591"/>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C3739F60-DF12-4B84-8C32-14D57A54C7B5}"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2200092143"/>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xfrm>
            <a:off x="1447800" y="6477000"/>
            <a:ext cx="6934200" cy="304800"/>
          </a:xfrm>
          <a:prstGeom prst="rect">
            <a:avLst/>
          </a:prstGeom>
        </p:spPr>
        <p:txBody>
          <a:bodyPr/>
          <a:lstStyle>
            <a:lvl1pPr>
              <a:defRPr/>
            </a:lvl1pPr>
          </a:lstStyle>
          <a:p>
            <a:pPr>
              <a:defRPr/>
            </a:pPr>
            <a:r>
              <a:rPr lang="en-US" altLang="zh-CN" smtClean="0">
                <a:solidFill>
                  <a:srgbClr val="000000"/>
                </a:solidFill>
              </a:rPr>
              <a:t>Wireless Networking, Signal Processing, &amp; Security Lab                            21                           Dept. of ECE, University of Houston, </a:t>
            </a:r>
            <a:endParaRPr lang="zh-CN" altLang="zh-CN">
              <a:solidFill>
                <a:srgbClr val="000000"/>
              </a:solidFill>
            </a:endParaRPr>
          </a:p>
        </p:txBody>
      </p:sp>
      <p:sp>
        <p:nvSpPr>
          <p:cNvPr id="6" name="Rectangle 8"/>
          <p:cNvSpPr>
            <a:spLocks noGrp="1" noChangeArrowheads="1"/>
          </p:cNvSpPr>
          <p:nvPr>
            <p:ph type="sldNum" sz="quarter" idx="11"/>
          </p:nvPr>
        </p:nvSpPr>
        <p:spPr/>
        <p:txBody>
          <a:bodyPr/>
          <a:lstStyle>
            <a:lvl1pPr>
              <a:defRPr/>
            </a:lvl1pPr>
          </a:lstStyle>
          <a:p>
            <a:pPr>
              <a:defRPr/>
            </a:pPr>
            <a:r>
              <a:rPr lang="en-US">
                <a:solidFill>
                  <a:srgbClr val="000000"/>
                </a:solidFill>
              </a:rPr>
              <a:t>[</a:t>
            </a:r>
            <a:fld id="{4BCF78E6-5F4B-427F-8CFC-1CE3106DB15F}" type="slidenum">
              <a:rPr lang="en-US">
                <a:solidFill>
                  <a:srgbClr val="000000"/>
                </a:solidFill>
              </a:rPr>
              <a:pPr>
                <a:defRPr/>
              </a:pPr>
              <a:t>‹#›</a:t>
            </a:fld>
            <a:r>
              <a:rPr lang="en-US">
                <a:solidFill>
                  <a:srgbClr val="000000"/>
                </a:solidFill>
              </a:rPr>
              <a:t>]</a:t>
            </a:r>
          </a:p>
        </p:txBody>
      </p:sp>
    </p:spTree>
    <p:extLst>
      <p:ext uri="{BB962C8B-B14F-4D97-AF65-F5344CB8AC3E}">
        <p14:creationId xmlns:p14="http://schemas.microsoft.com/office/powerpoint/2010/main" val="804801771"/>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theme" Target="../theme/theme1.xml"/><Relationship Id="rId66" Type="http://schemas.openxmlformats.org/officeDocument/2006/relationships/image" Target="../media/image1.png"/><Relationship Id="rId67"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68" Type="http://schemas.openxmlformats.org/officeDocument/2006/relationships/image" Target="../media/image2.jpeg"/><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336550" y="1143000"/>
            <a:ext cx="842645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44035" name="Rectangle 3"/>
          <p:cNvSpPr>
            <a:spLocks noGrp="1" noChangeArrowheads="1"/>
          </p:cNvSpPr>
          <p:nvPr>
            <p:ph type="title"/>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dirty="0" smtClean="0"/>
              <a:t>Click to edit Master title style</a:t>
            </a:r>
          </a:p>
        </p:txBody>
      </p:sp>
      <p:sp>
        <p:nvSpPr>
          <p:cNvPr id="44040" name="Rectangle 8"/>
          <p:cNvSpPr>
            <a:spLocks noGrp="1" noChangeArrowheads="1"/>
          </p:cNvSpPr>
          <p:nvPr>
            <p:ph type="sldNum" sz="quarter" idx="4"/>
          </p:nvPr>
        </p:nvSpPr>
        <p:spPr bwMode="auto">
          <a:xfrm>
            <a:off x="8231622" y="6477000"/>
            <a:ext cx="608013" cy="3032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1200">
                <a:latin typeface="Arial" pitchFamily="34" charset="0"/>
                <a:ea typeface="ＭＳ Ｐゴシック" charset="-128"/>
              </a:defRPr>
            </a:lvl1pPr>
          </a:lstStyle>
          <a:p>
            <a:pPr fontAlgn="base">
              <a:spcBef>
                <a:spcPct val="0"/>
              </a:spcBef>
              <a:spcAft>
                <a:spcPct val="0"/>
              </a:spcAft>
              <a:defRPr/>
            </a:pPr>
            <a:r>
              <a:rPr lang="en-US" dirty="0">
                <a:solidFill>
                  <a:srgbClr val="000000"/>
                </a:solidFill>
              </a:rPr>
              <a:t>[</a:t>
            </a:r>
            <a:fld id="{62859365-413A-491A-8D3B-FEF24E45731F}" type="slidenum">
              <a:rPr lang="en-US">
                <a:solidFill>
                  <a:srgbClr val="000000"/>
                </a:solidFill>
              </a:rPr>
              <a:pPr fontAlgn="base">
                <a:spcBef>
                  <a:spcPct val="0"/>
                </a:spcBef>
                <a:spcAft>
                  <a:spcPct val="0"/>
                </a:spcAft>
                <a:defRPr/>
              </a:pPr>
              <a:t>‹#›</a:t>
            </a:fld>
            <a:r>
              <a:rPr lang="en-US" dirty="0">
                <a:solidFill>
                  <a:srgbClr val="000000"/>
                </a:solidFill>
              </a:rPr>
              <a:t>]</a:t>
            </a:r>
          </a:p>
        </p:txBody>
      </p:sp>
      <p:sp>
        <p:nvSpPr>
          <p:cNvPr id="2054" name="Line 10"/>
          <p:cNvSpPr>
            <a:spLocks noChangeShapeType="1"/>
          </p:cNvSpPr>
          <p:nvPr/>
        </p:nvSpPr>
        <p:spPr bwMode="auto">
          <a:xfrm>
            <a:off x="762000" y="6421438"/>
            <a:ext cx="8228013" cy="0"/>
          </a:xfrm>
          <a:prstGeom prst="line">
            <a:avLst/>
          </a:prstGeom>
          <a:noFill/>
          <a:ln w="28575">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sz="2400">
              <a:solidFill>
                <a:srgbClr val="000000"/>
              </a:solidFill>
              <a:ea typeface="ＭＳ Ｐゴシック" pitchFamily="34" charset="-128"/>
            </a:endParaRPr>
          </a:p>
        </p:txBody>
      </p:sp>
      <p:grpSp>
        <p:nvGrpSpPr>
          <p:cNvPr id="2055" name="Group 14"/>
          <p:cNvGrpSpPr>
            <a:grpSpLocks/>
          </p:cNvGrpSpPr>
          <p:nvPr/>
        </p:nvGrpSpPr>
        <p:grpSpPr bwMode="auto">
          <a:xfrm>
            <a:off x="0" y="2979738"/>
            <a:ext cx="9144000" cy="900112"/>
            <a:chOff x="0" y="416"/>
            <a:chExt cx="5760" cy="567"/>
          </a:xfrm>
        </p:grpSpPr>
        <p:sp>
          <p:nvSpPr>
            <p:cNvPr id="2058" name="Rectangle 11"/>
            <p:cNvSpPr>
              <a:spLocks noChangeArrowheads="1"/>
            </p:cNvSpPr>
            <p:nvPr userDrawn="1"/>
          </p:nvSpPr>
          <p:spPr bwMode="auto">
            <a:xfrm>
              <a:off x="0" y="416"/>
              <a:ext cx="4464" cy="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p>
              <a:pPr fontAlgn="base">
                <a:spcBef>
                  <a:spcPct val="0"/>
                </a:spcBef>
                <a:spcAft>
                  <a:spcPct val="0"/>
                </a:spcAft>
              </a:pPr>
              <a:endParaRPr lang="zh-CN" altLang="zh-CN" sz="2400">
                <a:solidFill>
                  <a:srgbClr val="000000"/>
                </a:solidFill>
                <a:ea typeface="ＭＳ Ｐゴシック" pitchFamily="34" charset="-128"/>
              </a:endParaRPr>
            </a:p>
          </p:txBody>
        </p:sp>
        <p:sp>
          <p:nvSpPr>
            <p:cNvPr id="2059" name="Rectangle 12"/>
            <p:cNvSpPr>
              <a:spLocks noChangeArrowheads="1"/>
            </p:cNvSpPr>
            <p:nvPr userDrawn="1"/>
          </p:nvSpPr>
          <p:spPr bwMode="auto">
            <a:xfrm>
              <a:off x="0" y="416"/>
              <a:ext cx="5760"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lstStyle/>
            <a:p>
              <a:pPr fontAlgn="base">
                <a:spcBef>
                  <a:spcPct val="0"/>
                </a:spcBef>
                <a:spcAft>
                  <a:spcPct val="0"/>
                </a:spcAft>
              </a:pPr>
              <a:r>
                <a:rPr lang="en-US" altLang="zh-CN" sz="900">
                  <a:solidFill>
                    <a:srgbClr val="000000"/>
                  </a:solidFill>
                  <a:latin typeface="Arial" pitchFamily="34" charset="0"/>
                  <a:ea typeface="ＭＳ Ｐゴシック" pitchFamily="34" charset="-128"/>
                </a:rPr>
                <a:t>  </a:t>
              </a:r>
              <a:r>
                <a:rPr lang="en-US" altLang="zh-CN" sz="5300">
                  <a:solidFill>
                    <a:srgbClr val="000000"/>
                  </a:solidFill>
                  <a:latin typeface="Arial" pitchFamily="34" charset="0"/>
                  <a:ea typeface="ＭＳ Ｐゴシック" pitchFamily="34" charset="-128"/>
                </a:rPr>
                <a:t> </a:t>
              </a:r>
              <a:r>
                <a:rPr lang="en-US" altLang="zh-CN" sz="900">
                  <a:solidFill>
                    <a:srgbClr val="000000"/>
                  </a:solidFill>
                  <a:latin typeface="Arial" pitchFamily="34" charset="0"/>
                  <a:ea typeface="ＭＳ Ｐゴシック" pitchFamily="34" charset="-128"/>
                </a:rPr>
                <a:t>                                                          </a:t>
              </a:r>
            </a:p>
          </p:txBody>
        </p:sp>
      </p:grpSp>
      <p:pic>
        <p:nvPicPr>
          <p:cNvPr id="2056" name="Picture 15"/>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304800" y="914400"/>
            <a:ext cx="8458200"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2057" name="Picture 16" descr="http://tbn0.google.com/images?q=tbn:HMEGXKmAqkMYXM:http://content.answers.com/main/content/wp/en/e/ec/University_of_Houston_Logo.jpg">
            <a:hlinkClick r:id="rId67"/>
          </p:cNvPr>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102689" y="6323013"/>
            <a:ext cx="659311"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11004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7"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 id="2147483748" r:id="rId49"/>
    <p:sldLayoutId id="2147483749" r:id="rId50"/>
    <p:sldLayoutId id="2147483750" r:id="rId51"/>
    <p:sldLayoutId id="2147483751" r:id="rId52"/>
    <p:sldLayoutId id="2147483752" r:id="rId53"/>
    <p:sldLayoutId id="2147483753" r:id="rId54"/>
    <p:sldLayoutId id="2147483754" r:id="rId55"/>
    <p:sldLayoutId id="2147483755" r:id="rId56"/>
    <p:sldLayoutId id="2147483756" r:id="rId57"/>
    <p:sldLayoutId id="2147483757" r:id="rId58"/>
    <p:sldLayoutId id="2147483758" r:id="rId59"/>
    <p:sldLayoutId id="2147483759" r:id="rId60"/>
    <p:sldLayoutId id="2147483760" r:id="rId61"/>
    <p:sldLayoutId id="2147483761" r:id="rId62"/>
    <p:sldLayoutId id="2147483762" r:id="rId63"/>
    <p:sldLayoutId id="2147483763" r:id="rId64"/>
  </p:sldLayoutIdLst>
  <p:transition/>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0"/>
        </a:spcBef>
        <a:spcAft>
          <a:spcPct val="25000"/>
        </a:spcAft>
        <a:buClr>
          <a:schemeClr val="tx2"/>
        </a:buClr>
        <a:buChar char="–"/>
        <a:defRPr sz="2200">
          <a:solidFill>
            <a:schemeClr val="tx1"/>
          </a:solidFill>
          <a:latin typeface="+mn-lt"/>
          <a:ea typeface="ＭＳ Ｐゴシック" charset="0"/>
        </a:defRPr>
      </a:lvl2pPr>
      <a:lvl3pPr marL="1085850" indent="-228600" algn="l" rtl="0" eaLnBrk="0" fontAlgn="base" hangingPunct="0">
        <a:spcBef>
          <a:spcPct val="5000"/>
        </a:spcBef>
        <a:spcAft>
          <a:spcPct val="10000"/>
        </a:spcAft>
        <a:buClr>
          <a:schemeClr val="tx2"/>
        </a:buClr>
        <a:buSzPct val="55000"/>
        <a:buFont typeface="Monotype Sorts" charset="2"/>
        <a:buChar char="u"/>
        <a:defRPr sz="2000" i="1">
          <a:solidFill>
            <a:schemeClr val="tx1"/>
          </a:solidFill>
          <a:latin typeface="Georgia" pitchFamily="18" charset="0"/>
          <a:ea typeface="ＭＳ Ｐゴシック" charset="0"/>
        </a:defRPr>
      </a:lvl3pPr>
      <a:lvl4pPr marL="1428750" indent="-228600" algn="l" rtl="0" eaLnBrk="0" fontAlgn="base" hangingPunct="0">
        <a:spcBef>
          <a:spcPct val="10000"/>
        </a:spcBef>
        <a:spcAft>
          <a:spcPct val="0"/>
        </a:spcAft>
        <a:buClr>
          <a:schemeClr val="tx2"/>
        </a:buClr>
        <a:buSzPct val="50000"/>
        <a:buFont typeface="Monotype Sorts" charset="2"/>
        <a:buChar char="l"/>
        <a:defRPr sz="2000">
          <a:solidFill>
            <a:schemeClr val="tx1"/>
          </a:solidFill>
          <a:latin typeface="+mj-lt"/>
          <a:ea typeface="ＭＳ Ｐゴシック" charset="0"/>
        </a:defRPr>
      </a:lvl4pPr>
      <a:lvl5pPr marL="1771650" indent="-228600" algn="l" rtl="0" eaLnBrk="0" fontAlgn="base" hangingPunct="0">
        <a:spcBef>
          <a:spcPct val="10000"/>
        </a:spcBef>
        <a:spcAft>
          <a:spcPct val="0"/>
        </a:spcAft>
        <a:buClr>
          <a:schemeClr val="tx2"/>
        </a:buClr>
        <a:buChar char="–"/>
        <a:defRPr sz="2000">
          <a:solidFill>
            <a:schemeClr val="tx1"/>
          </a:solidFill>
          <a:latin typeface="+mj-lt"/>
          <a:ea typeface="ＭＳ Ｐゴシック" charset="0"/>
        </a:defRPr>
      </a:lvl5pPr>
      <a:lvl6pPr marL="2228850" indent="-228600" algn="l" rtl="0" eaLnBrk="0" fontAlgn="base" hangingPunct="0">
        <a:spcBef>
          <a:spcPct val="10000"/>
        </a:spcBef>
        <a:spcAft>
          <a:spcPct val="0"/>
        </a:spcAft>
        <a:buClr>
          <a:schemeClr val="tx2"/>
        </a:buClr>
        <a:buChar char="–"/>
        <a:defRPr>
          <a:solidFill>
            <a:schemeClr val="tx1"/>
          </a:solidFill>
          <a:latin typeface="+mj-lt"/>
        </a:defRPr>
      </a:lvl6pPr>
      <a:lvl7pPr marL="2686050" indent="-228600" algn="l" rtl="0" eaLnBrk="0" fontAlgn="base" hangingPunct="0">
        <a:spcBef>
          <a:spcPct val="10000"/>
        </a:spcBef>
        <a:spcAft>
          <a:spcPct val="0"/>
        </a:spcAft>
        <a:buClr>
          <a:schemeClr val="tx2"/>
        </a:buClr>
        <a:buChar char="–"/>
        <a:defRPr>
          <a:solidFill>
            <a:schemeClr val="tx1"/>
          </a:solidFill>
          <a:latin typeface="+mj-lt"/>
        </a:defRPr>
      </a:lvl7pPr>
      <a:lvl8pPr marL="3143250" indent="-228600" algn="l" rtl="0" eaLnBrk="0" fontAlgn="base" hangingPunct="0">
        <a:spcBef>
          <a:spcPct val="10000"/>
        </a:spcBef>
        <a:spcAft>
          <a:spcPct val="0"/>
        </a:spcAft>
        <a:buClr>
          <a:schemeClr val="tx2"/>
        </a:buClr>
        <a:buChar char="–"/>
        <a:defRPr>
          <a:solidFill>
            <a:schemeClr val="tx1"/>
          </a:solidFill>
          <a:latin typeface="+mj-lt"/>
        </a:defRPr>
      </a:lvl8pPr>
      <a:lvl9pPr marL="3600450" indent="-228600" algn="l" rtl="0" eaLnBrk="0" fontAlgn="base" hangingPunct="0">
        <a:spcBef>
          <a:spcPct val="10000"/>
        </a:spcBef>
        <a:spcAft>
          <a:spcPct val="0"/>
        </a:spcAft>
        <a:buClr>
          <a:schemeClr val="tx2"/>
        </a:buClr>
        <a:buChar char="–"/>
        <a:defRPr>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5" Type="http://schemas.openxmlformats.org/officeDocument/2006/relationships/hyperlink" Target="http://wireless.egr.uh.edu/research.ht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58.xml"/><Relationship Id="rId2" Type="http://schemas.openxmlformats.org/officeDocument/2006/relationships/notesSlide" Target="../notesSlides/notesSlide40.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59.xml"/><Relationship Id="rId2" Type="http://schemas.openxmlformats.org/officeDocument/2006/relationships/notesSlide" Target="../notesSlides/notesSlide41.xml"/></Relationships>
</file>

<file path=ppt/slides/_rels/slide102.xml.rels><?xml version="1.0" encoding="UTF-8" standalone="yes"?>
<Relationships xmlns="http://schemas.openxmlformats.org/package/2006/relationships"><Relationship Id="rId11" Type="http://schemas.openxmlformats.org/officeDocument/2006/relationships/image" Target="../media/image460.png"/><Relationship Id="rId12" Type="http://schemas.openxmlformats.org/officeDocument/2006/relationships/image" Target="../media/image380.png"/><Relationship Id="rId13" Type="http://schemas.openxmlformats.org/officeDocument/2006/relationships/image" Target="../media/image470.png"/><Relationship Id="rId1" Type="http://schemas.openxmlformats.org/officeDocument/2006/relationships/slideLayout" Target="../slideLayouts/slideLayout60.xml"/><Relationship Id="rId2" Type="http://schemas.openxmlformats.org/officeDocument/2006/relationships/notesSlide" Target="../notesSlides/notesSlide42.xml"/><Relationship Id="rId3" Type="http://schemas.openxmlformats.org/officeDocument/2006/relationships/image" Target="../media/image133.png"/><Relationship Id="rId4" Type="http://schemas.openxmlformats.org/officeDocument/2006/relationships/image" Target="../media/image390.png"/><Relationship Id="rId5" Type="http://schemas.openxmlformats.org/officeDocument/2006/relationships/image" Target="../media/image400.png"/><Relationship Id="rId6" Type="http://schemas.openxmlformats.org/officeDocument/2006/relationships/image" Target="../media/image410.png"/><Relationship Id="rId7" Type="http://schemas.openxmlformats.org/officeDocument/2006/relationships/image" Target="../media/image420.png"/><Relationship Id="rId8" Type="http://schemas.openxmlformats.org/officeDocument/2006/relationships/image" Target="../media/image430.png"/><Relationship Id="rId9" Type="http://schemas.openxmlformats.org/officeDocument/2006/relationships/image" Target="../media/image440.png"/><Relationship Id="rId10" Type="http://schemas.openxmlformats.org/officeDocument/2006/relationships/image" Target="../media/image450.png"/></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61.xml"/><Relationship Id="rId2" Type="http://schemas.openxmlformats.org/officeDocument/2006/relationships/notesSlide" Target="../notesSlides/notesSlide43.xml"/></Relationships>
</file>

<file path=ppt/slides/_rels/slide104.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62.xml"/><Relationship Id="rId2" Type="http://schemas.openxmlformats.org/officeDocument/2006/relationships/notesSlide" Target="../notesSlides/notesSlide4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5.xml"/><Relationship Id="rId3" Type="http://schemas.openxmlformats.org/officeDocument/2006/relationships/image" Target="../media/image138.png"/></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64.xml"/><Relationship Id="rId2" Type="http://schemas.openxmlformats.org/officeDocument/2006/relationships/notesSlide" Target="../notesSlides/notesSlide4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4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 Id="rId3" Type="http://schemas.openxmlformats.org/officeDocument/2006/relationships/image" Target="../media/image14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 Id="rId3" Type="http://schemas.openxmlformats.org/officeDocument/2006/relationships/image" Target="../media/image15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 Id="rId3" Type="http://schemas.openxmlformats.org/officeDocument/2006/relationships/image" Target="../media/image152.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 Id="rId3" Type="http://schemas.openxmlformats.org/officeDocument/2006/relationships/image" Target="../media/image15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emf"/><Relationship Id="rId3" Type="http://schemas.openxmlformats.org/officeDocument/2006/relationships/image" Target="../media/image157.emf"/></Relationships>
</file>

<file path=ppt/slides/_rels/slide119.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emf"/><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emf"/><Relationship Id="rId3" Type="http://schemas.openxmlformats.org/officeDocument/2006/relationships/image" Target="../media/image16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png"/><Relationship Id="rId1" Type="http://schemas.openxmlformats.org/officeDocument/2006/relationships/tags" Target="../tags/tag8.xml"/><Relationship Id="rId2"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3.xml"/><Relationship Id="rId3" Type="http://schemas.openxmlformats.org/officeDocument/2006/relationships/image" Target="../media/image165.png"/></Relationships>
</file>

<file path=ppt/slides/_rels/slide124.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8" Type="http://schemas.openxmlformats.org/officeDocument/2006/relationships/image" Target="../media/image171.png"/><Relationship Id="rId1" Type="http://schemas.openxmlformats.org/officeDocument/2006/relationships/tags" Target="../tags/tag10.xml"/><Relationship Id="rId2"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1.png"/><Relationship Id="rId1" Type="http://schemas.openxmlformats.org/officeDocument/2006/relationships/tags" Target="../tags/tag11.xml"/><Relationship Id="rId2"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1" Type="http://schemas.openxmlformats.org/officeDocument/2006/relationships/tags" Target="../tags/tag12.xml"/><Relationship Id="rId2"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26.xml"/><Relationship Id="rId2" Type="http://schemas.openxmlformats.org/officeDocument/2006/relationships/image" Target="../media/image176.png"/></Relationships>
</file>

<file path=ppt/slides/_rels/slide128.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1" Type="http://schemas.openxmlformats.org/officeDocument/2006/relationships/tags" Target="../tags/tag13.xml"/><Relationship Id="rId2"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8.xml"/><Relationship Id="rId3" Type="http://schemas.openxmlformats.org/officeDocument/2006/relationships/image" Target="../media/image18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84.png"/><Relationship Id="rId3" Type="http://schemas.openxmlformats.org/officeDocument/2006/relationships/image" Target="../media/image185.png"/></Relationships>
</file>

<file path=ppt/slides/_rels/slide131.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1" Type="http://schemas.openxmlformats.org/officeDocument/2006/relationships/slideLayout" Target="../slideLayouts/slideLayout30.xml"/><Relationship Id="rId2" Type="http://schemas.openxmlformats.org/officeDocument/2006/relationships/image" Target="../media/image184.png"/></Relationships>
</file>

<file path=ppt/slides/_rels/slide132.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31.xml"/><Relationship Id="rId2" Type="http://schemas.openxmlformats.org/officeDocument/2006/relationships/image" Target="../media/image18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89.png"/><Relationship Id="rId3" Type="http://schemas.openxmlformats.org/officeDocument/2006/relationships/image" Target="../media/image19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9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93.png"/><Relationship Id="rId3" Type="http://schemas.openxmlformats.org/officeDocument/2006/relationships/image" Target="../media/image19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9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9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9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8.xml"/><Relationship Id="rId3" Type="http://schemas.openxmlformats.org/officeDocument/2006/relationships/image" Target="../media/image198.png"/></Relationships>
</file>

<file path=ppt/slides/_rels/slide141.xml.rels><?xml version="1.0" encoding="UTF-8" standalone="yes"?>
<Relationships xmlns="http://schemas.openxmlformats.org/package/2006/relationships"><Relationship Id="rId11" Type="http://schemas.openxmlformats.org/officeDocument/2006/relationships/image" Target="../media/image207.png"/><Relationship Id="rId12" Type="http://schemas.openxmlformats.org/officeDocument/2006/relationships/image" Target="../media/image208.png"/><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image" Target="../media/image203.png"/><Relationship Id="rId8" Type="http://schemas.openxmlformats.org/officeDocument/2006/relationships/image" Target="../media/image204.png"/><Relationship Id="rId9" Type="http://schemas.openxmlformats.org/officeDocument/2006/relationships/image" Target="../media/image205.png"/><Relationship Id="rId10" Type="http://schemas.openxmlformats.org/officeDocument/2006/relationships/image" Target="../media/image206.png"/></Relationships>
</file>

<file path=ppt/slides/_rels/slide142.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03.png"/><Relationship Id="rId7" Type="http://schemas.openxmlformats.org/officeDocument/2006/relationships/image" Target="../media/image204.png"/><Relationship Id="rId8" Type="http://schemas.openxmlformats.org/officeDocument/2006/relationships/image" Target="../media/image205.png"/><Relationship Id="rId9" Type="http://schemas.openxmlformats.org/officeDocument/2006/relationships/image" Target="../media/image206.png"/><Relationship Id="rId10" Type="http://schemas.openxmlformats.org/officeDocument/2006/relationships/image" Target="../media/image207.png"/><Relationship Id="rId11" Type="http://schemas.openxmlformats.org/officeDocument/2006/relationships/image" Target="../media/image208.png"/><Relationship Id="rId1" Type="http://schemas.openxmlformats.org/officeDocument/2006/relationships/slideLayout" Target="../slideLayouts/slideLayout40.xml"/><Relationship Id="rId2" Type="http://schemas.openxmlformats.org/officeDocument/2006/relationships/notesSlide" Target="../notesSlides/notesSlide50.xml"/></Relationships>
</file>

<file path=ppt/slides/_rels/slide143.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6" Type="http://schemas.openxmlformats.org/officeDocument/2006/relationships/image" Target="../media/image212.png"/><Relationship Id="rId1" Type="http://schemas.openxmlformats.org/officeDocument/2006/relationships/slideLayout" Target="../slideLayouts/slideLayout41.xml"/><Relationship Id="rId2" Type="http://schemas.openxmlformats.org/officeDocument/2006/relationships/notesSlide" Target="../notesSlides/notesSlide5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2.xml"/><Relationship Id="rId3" Type="http://schemas.openxmlformats.org/officeDocument/2006/relationships/image" Target="../media/image213.png"/></Relationships>
</file>

<file path=ppt/slides/_rels/slide145.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48.xml"/><Relationship Id="rId2" Type="http://schemas.openxmlformats.org/officeDocument/2006/relationships/notesSlide" Target="../notesSlides/notesSlide53.xml"/></Relationships>
</file>

<file path=ppt/slides/_rels/slide146.xml.rels><?xml version="1.0" encoding="UTF-8" standalone="yes"?>
<Relationships xmlns="http://schemas.openxmlformats.org/package/2006/relationships"><Relationship Id="rId11" Type="http://schemas.openxmlformats.org/officeDocument/2006/relationships/image" Target="../media/image680.png"/><Relationship Id="rId12" Type="http://schemas.openxmlformats.org/officeDocument/2006/relationships/image" Target="../media/image690.png"/><Relationship Id="rId13" Type="http://schemas.openxmlformats.org/officeDocument/2006/relationships/image" Target="../media/image790.png"/><Relationship Id="rId1" Type="http://schemas.openxmlformats.org/officeDocument/2006/relationships/slideLayout" Target="../slideLayouts/slideLayout43.xml"/><Relationship Id="rId2" Type="http://schemas.openxmlformats.org/officeDocument/2006/relationships/notesSlide" Target="../notesSlides/notesSlide54.xml"/><Relationship Id="rId3" Type="http://schemas.openxmlformats.org/officeDocument/2006/relationships/image" Target="../media/image214.png"/><Relationship Id="rId4" Type="http://schemas.openxmlformats.org/officeDocument/2006/relationships/image" Target="../media/image700.png"/><Relationship Id="rId5" Type="http://schemas.openxmlformats.org/officeDocument/2006/relationships/image" Target="../media/image710.png"/><Relationship Id="rId6" Type="http://schemas.openxmlformats.org/officeDocument/2006/relationships/image" Target="../media/image720.png"/><Relationship Id="rId7" Type="http://schemas.openxmlformats.org/officeDocument/2006/relationships/image" Target="../media/image730.png"/><Relationship Id="rId8" Type="http://schemas.openxmlformats.org/officeDocument/2006/relationships/image" Target="../media/image740.png"/><Relationship Id="rId9" Type="http://schemas.openxmlformats.org/officeDocument/2006/relationships/image" Target="../media/image750.png"/><Relationship Id="rId10" Type="http://schemas.openxmlformats.org/officeDocument/2006/relationships/image" Target="../media/image760.png"/></Relationships>
</file>

<file path=ppt/slides/_rels/slide147.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1" Type="http://schemas.openxmlformats.org/officeDocument/2006/relationships/slideLayout" Target="../slideLayouts/slideLayout44.xml"/><Relationship Id="rId2" Type="http://schemas.openxmlformats.org/officeDocument/2006/relationships/notesSlide" Target="../notesSlides/notesSlide55.xml"/></Relationships>
</file>

<file path=ppt/slides/_rels/slide148.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700.png"/><Relationship Id="rId5" Type="http://schemas.openxmlformats.org/officeDocument/2006/relationships/image" Target="../media/image710.png"/><Relationship Id="rId6" Type="http://schemas.openxmlformats.org/officeDocument/2006/relationships/image" Target="../media/image720.png"/><Relationship Id="rId7" Type="http://schemas.openxmlformats.org/officeDocument/2006/relationships/image" Target="../media/image730.png"/><Relationship Id="rId1" Type="http://schemas.openxmlformats.org/officeDocument/2006/relationships/slideLayout" Target="../slideLayouts/slideLayout45.xml"/><Relationship Id="rId2" Type="http://schemas.openxmlformats.org/officeDocument/2006/relationships/notesSlide" Target="../notesSlides/notesSlide56.xml"/></Relationships>
</file>

<file path=ppt/slides/_rels/slide149.xml.rels><?xml version="1.0" encoding="UTF-8" standalone="yes"?>
<Relationships xmlns="http://schemas.openxmlformats.org/package/2006/relationships"><Relationship Id="rId3" Type="http://schemas.openxmlformats.org/officeDocument/2006/relationships/image" Target="../media/image218.emf"/><Relationship Id="rId4" Type="http://schemas.openxmlformats.org/officeDocument/2006/relationships/image" Target="../media/image219.png"/><Relationship Id="rId1" Type="http://schemas.openxmlformats.org/officeDocument/2006/relationships/slideLayout" Target="../slideLayouts/slideLayout46.xml"/><Relationship Id="rId2" Type="http://schemas.openxmlformats.org/officeDocument/2006/relationships/notesSlide" Target="../notesSlides/notesSlide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8.xml"/><Relationship Id="rId3" Type="http://schemas.openxmlformats.org/officeDocument/2006/relationships/image" Target="../media/image22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jpeg"/></Relationships>
</file>

<file path=ppt/slides/_rels/slide152.xml.rels><?xml version="1.0" encoding="UTF-8" standalone="yes"?>
<Relationships xmlns="http://schemas.openxmlformats.org/package/2006/relationships"><Relationship Id="rId3" Type="http://schemas.openxmlformats.org/officeDocument/2006/relationships/image" Target="../media/image223.png"/><Relationship Id="rId4" Type="http://schemas.openxmlformats.org/officeDocument/2006/relationships/image" Target="../media/image224.png"/><Relationship Id="rId1" Type="http://schemas.openxmlformats.org/officeDocument/2006/relationships/slideLayout" Target="../slideLayouts/slideLayout1.xml"/><Relationship Id="rId2" Type="http://schemas.openxmlformats.org/officeDocument/2006/relationships/image" Target="../media/image222.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5.png"/><Relationship Id="rId3" Type="http://schemas.openxmlformats.org/officeDocument/2006/relationships/image" Target="../media/image226.png"/></Relationships>
</file>

<file path=ppt/slides/_rels/slide154.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230.png"/><Relationship Id="rId6" Type="http://schemas.openxmlformats.org/officeDocument/2006/relationships/image" Target="../media/image231.png"/><Relationship Id="rId1" Type="http://schemas.openxmlformats.org/officeDocument/2006/relationships/slideLayout" Target="../slideLayouts/slideLayout1.xml"/><Relationship Id="rId2" Type="http://schemas.openxmlformats.org/officeDocument/2006/relationships/image" Target="../media/image227.png"/></Relationships>
</file>

<file path=ppt/slides/_rels/slide155.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jpeg"/><Relationship Id="rId1" Type="http://schemas.openxmlformats.org/officeDocument/2006/relationships/slideLayout" Target="../slideLayouts/slideLayout2.xml"/><Relationship Id="rId2" Type="http://schemas.openxmlformats.org/officeDocument/2006/relationships/hyperlink" Target="http://wireless.egr.uh.edu/research.htm"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5.e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jpeg"/><Relationship Id="rId3" Type="http://schemas.openxmlformats.org/officeDocument/2006/relationships/image" Target="../media/image2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png"/></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41.png"/><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2.wmf"/><Relationship Id="rId5" Type="http://schemas.openxmlformats.org/officeDocument/2006/relationships/image" Target="../media/image23.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4.png"/><Relationship Id="rId1" Type="http://schemas.microsoft.com/office/2007/relationships/media" Target="../media/media1.mp4"/><Relationship Id="rId2" Type="http://schemas.openxmlformats.org/officeDocument/2006/relationships/video" Target="../media/media1.mp4"/></Relationships>
</file>

<file path=ppt/slides/_rels/slide52.xml.rels><?xml version="1.0" encoding="UTF-8" standalone="yes"?>
<Relationships xmlns="http://schemas.openxmlformats.org/package/2006/relationships"><Relationship Id="rId11" Type="http://schemas.openxmlformats.org/officeDocument/2006/relationships/image" Target="../media/image28.wmf"/><Relationship Id="rId12" Type="http://schemas.openxmlformats.org/officeDocument/2006/relationships/oleObject" Target="../embeddings/oleObject5.bin"/><Relationship Id="rId13" Type="http://schemas.openxmlformats.org/officeDocument/2006/relationships/image" Target="../media/image29.wmf"/><Relationship Id="rId14" Type="http://schemas.openxmlformats.org/officeDocument/2006/relationships/oleObject" Target="../embeddings/oleObject6.bin"/><Relationship Id="rId15" Type="http://schemas.openxmlformats.org/officeDocument/2006/relationships/image" Target="../media/image30.wmf"/><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image" Target="../media/image31.png"/><Relationship Id="rId4" Type="http://schemas.openxmlformats.org/officeDocument/2006/relationships/oleObject" Target="../embeddings/oleObject1.bin"/><Relationship Id="rId5" Type="http://schemas.openxmlformats.org/officeDocument/2006/relationships/image" Target="../media/image25.wmf"/><Relationship Id="rId6" Type="http://schemas.openxmlformats.org/officeDocument/2006/relationships/oleObject" Target="../embeddings/oleObject2.bin"/><Relationship Id="rId7" Type="http://schemas.openxmlformats.org/officeDocument/2006/relationships/image" Target="../media/image26.wmf"/><Relationship Id="rId8" Type="http://schemas.openxmlformats.org/officeDocument/2006/relationships/oleObject" Target="../embeddings/oleObject3.bin"/><Relationship Id="rId9" Type="http://schemas.openxmlformats.org/officeDocument/2006/relationships/image" Target="../media/image27.wmf"/><Relationship Id="rId10"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11.bin"/><Relationship Id="rId12" Type="http://schemas.openxmlformats.org/officeDocument/2006/relationships/image" Target="../media/image36.wmf"/><Relationship Id="rId13" Type="http://schemas.openxmlformats.org/officeDocument/2006/relationships/oleObject" Target="../embeddings/oleObject12.bin"/><Relationship Id="rId14" Type="http://schemas.openxmlformats.org/officeDocument/2006/relationships/image" Target="../media/image37.wmf"/><Relationship Id="rId15" Type="http://schemas.openxmlformats.org/officeDocument/2006/relationships/oleObject" Target="../embeddings/oleObject13.bin"/><Relationship Id="rId16" Type="http://schemas.openxmlformats.org/officeDocument/2006/relationships/image" Target="../media/image38.wmf"/><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oleObject" Target="../embeddings/oleObject7.bin"/><Relationship Id="rId4" Type="http://schemas.openxmlformats.org/officeDocument/2006/relationships/image" Target="../media/image32.wmf"/><Relationship Id="rId5" Type="http://schemas.openxmlformats.org/officeDocument/2006/relationships/oleObject" Target="../embeddings/oleObject8.bin"/><Relationship Id="rId6" Type="http://schemas.openxmlformats.org/officeDocument/2006/relationships/image" Target="../media/image33.wmf"/><Relationship Id="rId7" Type="http://schemas.openxmlformats.org/officeDocument/2006/relationships/oleObject" Target="../embeddings/oleObject9.bin"/><Relationship Id="rId8" Type="http://schemas.openxmlformats.org/officeDocument/2006/relationships/image" Target="../media/image34.wmf"/><Relationship Id="rId9" Type="http://schemas.openxmlformats.org/officeDocument/2006/relationships/oleObject" Target="../embeddings/oleObject10.bin"/><Relationship Id="rId10" Type="http://schemas.openxmlformats.org/officeDocument/2006/relationships/image" Target="../media/image35.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58.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oleObject" Target="../embeddings/oleObject14.bin"/><Relationship Id="rId13" Type="http://schemas.openxmlformats.org/officeDocument/2006/relationships/image" Target="../media/image46.emf"/><Relationship Id="rId1" Type="http://schemas.openxmlformats.org/officeDocument/2006/relationships/vmlDrawing" Target="../drawings/vmlDrawing3.vml"/><Relationship Id="rId2" Type="http://schemas.openxmlformats.org/officeDocument/2006/relationships/tags" Target="../tags/tag3.xml"/><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oleObject" Target="../embeddings/oleObject15.bin"/><Relationship Id="rId9"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tags" Target="../tags/tag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61.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62.wmf"/><Relationship Id="rId5" Type="http://schemas.openxmlformats.org/officeDocument/2006/relationships/oleObject" Target="../embeddings/oleObject17.bin"/><Relationship Id="rId6" Type="http://schemas.openxmlformats.org/officeDocument/2006/relationships/image" Target="../media/image63.wmf"/><Relationship Id="rId7" Type="http://schemas.openxmlformats.org/officeDocument/2006/relationships/oleObject" Target="../embeddings/oleObject18.bin"/><Relationship Id="rId8" Type="http://schemas.openxmlformats.org/officeDocument/2006/relationships/image" Target="../media/image64.wmf"/><Relationship Id="rId9" Type="http://schemas.openxmlformats.org/officeDocument/2006/relationships/oleObject" Target="../embeddings/oleObject19.bin"/><Relationship Id="rId10" Type="http://schemas.openxmlformats.org/officeDocument/2006/relationships/image" Target="../media/image65.wmf"/><Relationship Id="rId11" Type="http://schemas.openxmlformats.org/officeDocument/2006/relationships/image" Target="../media/image66.jpe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tags" Target="../tags/tag6.xml"/><Relationship Id="rId2"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w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0.bin"/><Relationship Id="rId5" Type="http://schemas.openxmlformats.org/officeDocument/2006/relationships/image" Target="../media/image76.wmf"/><Relationship Id="rId6" Type="http://schemas.openxmlformats.org/officeDocument/2006/relationships/oleObject" Target="../embeddings/oleObject21.bin"/><Relationship Id="rId7" Type="http://schemas.openxmlformats.org/officeDocument/2006/relationships/image" Target="../media/image77.wmf"/><Relationship Id="rId8" Type="http://schemas.openxmlformats.org/officeDocument/2006/relationships/oleObject" Target="../embeddings/oleObject22.bin"/><Relationship Id="rId9" Type="http://schemas.openxmlformats.org/officeDocument/2006/relationships/image" Target="../media/image78.wmf"/><Relationship Id="rId10" Type="http://schemas.openxmlformats.org/officeDocument/2006/relationships/oleObject" Target="../embeddings/oleObject23.bin"/><Relationship Id="rId11" Type="http://schemas.openxmlformats.org/officeDocument/2006/relationships/image" Target="../media/image79.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0.jpeg"/><Relationship Id="rId5" Type="http://schemas.openxmlformats.org/officeDocument/2006/relationships/oleObject" Target="../embeddings/oleObject24.bin"/><Relationship Id="rId6" Type="http://schemas.openxmlformats.org/officeDocument/2006/relationships/image" Target="../media/image76.wmf"/><Relationship Id="rId7" Type="http://schemas.openxmlformats.org/officeDocument/2006/relationships/image" Target="../media/image81.jpeg"/><Relationship Id="rId8" Type="http://schemas.openxmlformats.org/officeDocument/2006/relationships/image" Target="../media/image82.jpeg"/><Relationship Id="rId1" Type="http://schemas.openxmlformats.org/officeDocument/2006/relationships/vmlDrawing" Target="../drawings/vmlDrawing7.vml"/><Relationship Id="rId2" Type="http://schemas.openxmlformats.org/officeDocument/2006/relationships/tags" Target="../tags/tag7.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76.wmf"/><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76.wmf"/><Relationship Id="rId5" Type="http://schemas.openxmlformats.org/officeDocument/2006/relationships/image" Target="../media/image85.jpeg"/><Relationship Id="rId6" Type="http://schemas.openxmlformats.org/officeDocument/2006/relationships/image" Target="../media/image86.jpe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76.wmf"/><Relationship Id="rId5" Type="http://schemas.openxmlformats.org/officeDocument/2006/relationships/image" Target="../media/image87.jpeg"/><Relationship Id="rId6" Type="http://schemas.openxmlformats.org/officeDocument/2006/relationships/image" Target="../media/image88.jpe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76.wmf"/><Relationship Id="rId5" Type="http://schemas.openxmlformats.org/officeDocument/2006/relationships/image" Target="../media/image89.jpe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image" Target="../media/image97.png"/><Relationship Id="rId1" Type="http://schemas.openxmlformats.org/officeDocument/2006/relationships/slideLayout" Target="../slideLayouts/slideLayout49.xml"/><Relationship Id="rId2" Type="http://schemas.openxmlformats.org/officeDocument/2006/relationships/notesSlide" Target="../notesSlides/notesSlide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50.xml"/><Relationship Id="rId2" Type="http://schemas.openxmlformats.org/officeDocument/2006/relationships/notesSlide" Target="../notesSlides/notesSlide3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png"/><Relationship Id="rId1" Type="http://schemas.openxmlformats.org/officeDocument/2006/relationships/slideLayout" Target="../slideLayouts/slideLayout51.xml"/><Relationship Id="rId2" Type="http://schemas.openxmlformats.org/officeDocument/2006/relationships/notesSlide" Target="../notesSlides/notesSlide33.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52.xml"/><Relationship Id="rId2" Type="http://schemas.openxmlformats.org/officeDocument/2006/relationships/notesSlide" Target="../notesSlides/notesSlide34.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53.xml"/><Relationship Id="rId2" Type="http://schemas.openxmlformats.org/officeDocument/2006/relationships/notesSlide" Target="../notesSlides/notesSlide35.xml"/></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1" Type="http://schemas.openxmlformats.org/officeDocument/2006/relationships/slideLayout" Target="../slideLayouts/slideLayout54.xml"/><Relationship Id="rId2" Type="http://schemas.openxmlformats.org/officeDocument/2006/relationships/notesSlide" Target="../notesSlides/notesSlide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7.xml"/><Relationship Id="rId3" Type="http://schemas.openxmlformats.org/officeDocument/2006/relationships/image" Target="../media/image120.jpe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56.xml"/><Relationship Id="rId2" Type="http://schemas.openxmlformats.org/officeDocument/2006/relationships/notesSlide" Target="../notesSlides/notesSlide38.xml"/></Relationships>
</file>

<file path=ppt/slides/_rels/slide99.xml.rels><?xml version="1.0" encoding="UTF-8" standalone="yes"?>
<Relationships xmlns="http://schemas.openxmlformats.org/package/2006/relationships"><Relationship Id="rId3" Type="http://schemas.openxmlformats.org/officeDocument/2006/relationships/image" Target="../media/image124.emf"/><Relationship Id="rId4" Type="http://schemas.openxmlformats.org/officeDocument/2006/relationships/image" Target="../media/image125.emf"/><Relationship Id="rId5" Type="http://schemas.openxmlformats.org/officeDocument/2006/relationships/image" Target="../media/image126.emf"/><Relationship Id="rId1" Type="http://schemas.openxmlformats.org/officeDocument/2006/relationships/slideLayout" Target="../slideLayouts/slideLayout57.xml"/><Relationship Id="rId2" Type="http://schemas.openxmlformats.org/officeDocument/2006/relationships/notesSlide" Target="../notesSlides/notesSlide3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7"/>
          <p:cNvSpPr>
            <a:spLocks noChangeArrowheads="1"/>
          </p:cNvSpPr>
          <p:nvPr/>
        </p:nvSpPr>
        <p:spPr bwMode="auto">
          <a:xfrm>
            <a:off x="107950" y="1844675"/>
            <a:ext cx="9036050" cy="1470025"/>
          </a:xfrm>
          <a:prstGeom prst="rect">
            <a:avLst/>
          </a:prstGeom>
          <a:noFill/>
          <a:ln w="9525">
            <a:noFill/>
            <a:miter lim="800000"/>
            <a:headEnd/>
            <a:tailEnd/>
          </a:ln>
        </p:spPr>
        <p:txBody>
          <a:bodyPr anchor="ctr"/>
          <a:lstStyle/>
          <a:p>
            <a:pPr algn="ctr" fontAlgn="base">
              <a:spcBef>
                <a:spcPct val="0"/>
              </a:spcBef>
              <a:spcAft>
                <a:spcPct val="0"/>
              </a:spcAft>
            </a:pPr>
            <a:endParaRPr lang="en-US" altLang="zh-CN" sz="4200" b="1" dirty="0" smtClean="0">
              <a:solidFill>
                <a:srgbClr val="1F497D"/>
              </a:solidFill>
              <a:latin typeface="Cambria" panose="02040503050406030204" pitchFamily="18" charset="0"/>
              <a:ea typeface="黑体" pitchFamily="49" charset="-122"/>
            </a:endParaRPr>
          </a:p>
        </p:txBody>
      </p:sp>
      <p:sp>
        <p:nvSpPr>
          <p:cNvPr id="4099" name="Text Box 8"/>
          <p:cNvSpPr txBox="1">
            <a:spLocks noChangeArrowheads="1"/>
          </p:cNvSpPr>
          <p:nvPr/>
        </p:nvSpPr>
        <p:spPr bwMode="auto">
          <a:xfrm>
            <a:off x="250825" y="6226175"/>
            <a:ext cx="184150" cy="457200"/>
          </a:xfrm>
          <a:prstGeom prst="rect">
            <a:avLst/>
          </a:prstGeom>
          <a:noFill/>
          <a:ln w="9525">
            <a:noFill/>
            <a:miter lim="800000"/>
            <a:headEnd/>
            <a:tailEnd/>
          </a:ln>
        </p:spPr>
        <p:txBody>
          <a:bodyPr wrap="none">
            <a:spAutoFit/>
          </a:bodyPr>
          <a:lstStyle/>
          <a:p>
            <a:pPr fontAlgn="base">
              <a:spcBef>
                <a:spcPct val="0"/>
              </a:spcBef>
              <a:spcAft>
                <a:spcPct val="0"/>
              </a:spcAft>
            </a:pPr>
            <a:endParaRPr lang="en-US" altLang="zh-CN" sz="2400" b="1" smtClean="0">
              <a:solidFill>
                <a:prstClr val="black"/>
              </a:solidFill>
              <a:latin typeface="Verdana" pitchFamily="34" charset="0"/>
            </a:endParaRPr>
          </a:p>
        </p:txBody>
      </p:sp>
      <p:sp>
        <p:nvSpPr>
          <p:cNvPr id="6" name="副标题 5"/>
          <p:cNvSpPr>
            <a:spLocks noGrp="1"/>
          </p:cNvSpPr>
          <p:nvPr>
            <p:ph type="subTitle" sz="quarter" idx="1"/>
          </p:nvPr>
        </p:nvSpPr>
        <p:spPr>
          <a:xfrm>
            <a:off x="511175" y="3191178"/>
            <a:ext cx="8229600" cy="1079797"/>
          </a:xfrm>
        </p:spPr>
        <p:txBody>
          <a:bodyPr/>
          <a:lstStyle/>
          <a:p>
            <a:pPr marL="342900" lvl="0" indent="-342900" algn="ctr" eaLnBrk="1" hangingPunct="1">
              <a:lnSpc>
                <a:spcPct val="100000"/>
              </a:lnSpc>
              <a:spcBef>
                <a:spcPct val="20000"/>
              </a:spcBef>
              <a:spcAft>
                <a:spcPct val="0"/>
              </a:spcAft>
              <a:buClrTx/>
              <a:buSzTx/>
            </a:pPr>
            <a:r>
              <a:rPr lang="en-US" altLang="zh-CN" sz="2800" i="0" dirty="0" smtClean="0">
                <a:solidFill>
                  <a:srgbClr val="000000"/>
                </a:solidFill>
                <a:latin typeface="Cambria" panose="02040503050406030204" pitchFamily="18" charset="0"/>
                <a:ea typeface="Arial Unicode MS" pitchFamily="34" charset="-122"/>
                <a:cs typeface="Arial Unicode MS" pitchFamily="34" charset="-122"/>
              </a:rPr>
              <a:t>Zhu Han</a:t>
            </a:r>
            <a:endParaRPr lang="en-US" altLang="zh-CN" sz="2800" i="0" baseline="30000" dirty="0">
              <a:solidFill>
                <a:srgbClr val="000000"/>
              </a:solidFill>
              <a:latin typeface="Cambria" panose="02040503050406030204" pitchFamily="18" charset="0"/>
              <a:ea typeface="Arial Unicode MS" pitchFamily="34" charset="-122"/>
              <a:cs typeface="Arial Unicode MS" pitchFamily="34" charset="-122"/>
            </a:endParaRPr>
          </a:p>
          <a:p>
            <a:pPr marL="342900" lvl="0" indent="-342900" algn="ctr" eaLnBrk="1" hangingPunct="1">
              <a:lnSpc>
                <a:spcPct val="100000"/>
              </a:lnSpc>
              <a:spcBef>
                <a:spcPct val="20000"/>
              </a:spcBef>
              <a:spcAft>
                <a:spcPct val="0"/>
              </a:spcAft>
              <a:buClrTx/>
              <a:buSzTx/>
            </a:pPr>
            <a:endParaRPr lang="en-US" altLang="zh-CN" b="0" i="0" baseline="30000" dirty="0" smtClean="0">
              <a:solidFill>
                <a:srgbClr val="000000"/>
              </a:solidFill>
              <a:latin typeface="Cambria" panose="02040503050406030204" pitchFamily="18" charset="0"/>
              <a:ea typeface="Arial Unicode MS" pitchFamily="34" charset="-122"/>
              <a:cs typeface="Arial Unicode MS" pitchFamily="34" charset="-122"/>
            </a:endParaRPr>
          </a:p>
          <a:p>
            <a:pPr marL="342900" lvl="0" indent="-342900" algn="ctr" eaLnBrk="1" hangingPunct="1">
              <a:lnSpc>
                <a:spcPct val="100000"/>
              </a:lnSpc>
              <a:spcBef>
                <a:spcPct val="20000"/>
              </a:spcBef>
              <a:spcAft>
                <a:spcPct val="0"/>
              </a:spcAft>
              <a:buClrTx/>
              <a:buSzTx/>
            </a:pPr>
            <a:r>
              <a:rPr lang="en-US" altLang="zh-CN" b="0" i="0" dirty="0" smtClean="0">
                <a:solidFill>
                  <a:srgbClr val="000000"/>
                </a:solidFill>
                <a:latin typeface="Cambria" panose="02040503050406030204" pitchFamily="18" charset="0"/>
                <a:ea typeface="Arial Unicode MS" pitchFamily="34" charset="-122"/>
                <a:cs typeface="Arial Unicode MS" pitchFamily="34" charset="-122"/>
              </a:rPr>
              <a:t>Department </a:t>
            </a:r>
            <a:r>
              <a:rPr lang="en-US" altLang="zh-CN" b="0" i="0" dirty="0">
                <a:solidFill>
                  <a:srgbClr val="000000"/>
                </a:solidFill>
                <a:latin typeface="Cambria" panose="02040503050406030204" pitchFamily="18" charset="0"/>
                <a:ea typeface="Arial Unicode MS" pitchFamily="34" charset="-122"/>
                <a:cs typeface="Arial Unicode MS" pitchFamily="34" charset="-122"/>
              </a:rPr>
              <a:t>of Electrical and Computer Engineering</a:t>
            </a:r>
          </a:p>
          <a:p>
            <a:pPr marL="342900" lvl="0" indent="-342900" algn="ctr" eaLnBrk="1" hangingPunct="1">
              <a:lnSpc>
                <a:spcPct val="100000"/>
              </a:lnSpc>
              <a:spcBef>
                <a:spcPct val="20000"/>
              </a:spcBef>
              <a:spcAft>
                <a:spcPct val="0"/>
              </a:spcAft>
              <a:buClrTx/>
              <a:buSzTx/>
            </a:pPr>
            <a:r>
              <a:rPr lang="en-US" altLang="zh-CN" b="0" i="0" dirty="0">
                <a:solidFill>
                  <a:srgbClr val="000000"/>
                </a:solidFill>
                <a:latin typeface="Cambria" panose="02040503050406030204" pitchFamily="18" charset="0"/>
                <a:ea typeface="Arial Unicode MS" pitchFamily="34" charset="-122"/>
                <a:cs typeface="Arial Unicode MS" pitchFamily="34" charset="-122"/>
              </a:rPr>
              <a:t>University of Houston, Houston, TX, USA</a:t>
            </a:r>
          </a:p>
          <a:p>
            <a:pPr marL="342900" lvl="0" indent="-342900" algn="ctr">
              <a:lnSpc>
                <a:spcPct val="100000"/>
              </a:lnSpc>
              <a:spcBef>
                <a:spcPct val="20000"/>
              </a:spcBef>
              <a:spcAft>
                <a:spcPct val="0"/>
              </a:spcAft>
              <a:buClrTx/>
              <a:buSzTx/>
            </a:pPr>
            <a:endParaRPr lang="en-US" altLang="zh-CN" sz="1100" b="0" i="0" dirty="0">
              <a:solidFill>
                <a:srgbClr val="000000"/>
              </a:solidFill>
              <a:latin typeface="Arial Unicode MS" pitchFamily="34" charset="-122"/>
              <a:ea typeface="Arial Unicode MS" pitchFamily="34" charset="-122"/>
              <a:cs typeface="Arial Unicode MS" pitchFamily="34" charset="-122"/>
            </a:endParaRPr>
          </a:p>
          <a:p>
            <a:pPr algn="ctr"/>
            <a:endParaRPr lang="zh-CN" altLang="en-US" dirty="0"/>
          </a:p>
        </p:txBody>
      </p:sp>
      <p:pic>
        <p:nvPicPr>
          <p:cNvPr id="7" name="Picture 12" descr="http://tbn0.google.com/images?q=tbn:HMEGXKmAqkMYXM:http://content.answers.com/main/content/wp/en/e/ec/University_of_Houston_Logo.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2737" y="5077474"/>
            <a:ext cx="1006475"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ctrTitle" sz="quarter"/>
          </p:nvPr>
        </p:nvSpPr>
        <p:spPr>
          <a:xfrm>
            <a:off x="216056" y="851154"/>
            <a:ext cx="8753360" cy="1533525"/>
          </a:xfrm>
        </p:spPr>
        <p:txBody>
          <a:bodyPr/>
          <a:lstStyle/>
          <a:p>
            <a:r>
              <a:rPr lang="en-US" altLang="zh-CN" sz="4000" dirty="0">
                <a:solidFill>
                  <a:schemeClr val="accent6">
                    <a:lumMod val="75000"/>
                  </a:schemeClr>
                </a:solidFill>
                <a:effectLst>
                  <a:outerShdw blurRad="38100" dist="38100" dir="2700000" algn="tl">
                    <a:srgbClr val="000000">
                      <a:alpha val="43137"/>
                    </a:srgbClr>
                  </a:outerShdw>
                </a:effectLst>
                <a:ea typeface="黑体" pitchFamily="49" charset="-122"/>
              </a:rPr>
              <a:t>Smart </a:t>
            </a:r>
            <a:r>
              <a:rPr lang="en-US" altLang="zh-CN" sz="4000" dirty="0" smtClean="0">
                <a:solidFill>
                  <a:schemeClr val="accent6">
                    <a:lumMod val="75000"/>
                  </a:schemeClr>
                </a:solidFill>
                <a:effectLst>
                  <a:outerShdw blurRad="38100" dist="38100" dir="2700000" algn="tl">
                    <a:srgbClr val="000000">
                      <a:alpha val="43137"/>
                    </a:srgbClr>
                  </a:outerShdw>
                </a:effectLst>
                <a:ea typeface="黑体" pitchFamily="49" charset="-122"/>
              </a:rPr>
              <a:t>Grid </a:t>
            </a:r>
            <a:br>
              <a:rPr lang="en-US" altLang="zh-CN" sz="4000" dirty="0" smtClean="0">
                <a:solidFill>
                  <a:schemeClr val="accent6">
                    <a:lumMod val="75000"/>
                  </a:schemeClr>
                </a:solidFill>
                <a:effectLst>
                  <a:outerShdw blurRad="38100" dist="38100" dir="2700000" algn="tl">
                    <a:srgbClr val="000000">
                      <a:alpha val="43137"/>
                    </a:srgbClr>
                  </a:outerShdw>
                </a:effectLst>
                <a:ea typeface="黑体" pitchFamily="49" charset="-122"/>
              </a:rPr>
            </a:br>
            <a:r>
              <a:rPr lang="en-US" sz="4000" dirty="0" smtClean="0">
                <a:solidFill>
                  <a:schemeClr val="accent6">
                    <a:lumMod val="75000"/>
                  </a:schemeClr>
                </a:solidFill>
                <a:effectLst>
                  <a:outerShdw blurRad="38100" dist="38100" dir="2700000" algn="tl">
                    <a:srgbClr val="000000">
                      <a:alpha val="43137"/>
                    </a:srgbClr>
                  </a:outerShdw>
                </a:effectLst>
                <a:ea typeface="黑体" pitchFamily="49" charset="-122"/>
              </a:rPr>
              <a:t>Communications </a:t>
            </a:r>
            <a:r>
              <a:rPr lang="en-US" sz="4000" dirty="0">
                <a:solidFill>
                  <a:schemeClr val="accent6">
                    <a:lumMod val="75000"/>
                  </a:schemeClr>
                </a:solidFill>
                <a:effectLst>
                  <a:outerShdw blurRad="38100" dist="38100" dir="2700000" algn="tl">
                    <a:srgbClr val="000000">
                      <a:alpha val="43137"/>
                    </a:srgbClr>
                  </a:outerShdw>
                </a:effectLst>
                <a:ea typeface="黑体" pitchFamily="49" charset="-122"/>
              </a:rPr>
              <a:t>and </a:t>
            </a:r>
            <a:r>
              <a:rPr lang="en-US" sz="4000" dirty="0" smtClean="0">
                <a:solidFill>
                  <a:schemeClr val="accent6">
                    <a:lumMod val="75000"/>
                  </a:schemeClr>
                </a:solidFill>
                <a:effectLst>
                  <a:outerShdw blurRad="38100" dist="38100" dir="2700000" algn="tl">
                    <a:srgbClr val="000000">
                      <a:alpha val="43137"/>
                    </a:srgbClr>
                  </a:outerShdw>
                </a:effectLst>
                <a:ea typeface="黑体" pitchFamily="49" charset="-122"/>
              </a:rPr>
              <a:t>Networking</a:t>
            </a:r>
            <a:endParaRPr lang="zh-CN" altLang="en-US" sz="3200" dirty="0"/>
          </a:p>
        </p:txBody>
      </p:sp>
      <p:sp>
        <p:nvSpPr>
          <p:cNvPr id="3" name="Rectangle 2"/>
          <p:cNvSpPr/>
          <p:nvPr/>
        </p:nvSpPr>
        <p:spPr>
          <a:xfrm>
            <a:off x="2744625" y="6041509"/>
            <a:ext cx="3762697" cy="369332"/>
          </a:xfrm>
          <a:prstGeom prst="rect">
            <a:avLst/>
          </a:prstGeom>
        </p:spPr>
        <p:txBody>
          <a:bodyPr wrap="none">
            <a:spAutoFit/>
          </a:bodyPr>
          <a:lstStyle/>
          <a:p>
            <a:r>
              <a:rPr lang="en-US" dirty="0">
                <a:hlinkClick r:id="rId5"/>
              </a:rPr>
              <a:t>http://wireless.egr.uh.edu/research.htm</a:t>
            </a:r>
            <a:endParaRPr lang="en-US" dirty="0"/>
          </a:p>
        </p:txBody>
      </p:sp>
    </p:spTree>
    <p:extLst>
      <p:ext uri="{BB962C8B-B14F-4D97-AF65-F5344CB8AC3E}">
        <p14:creationId xmlns:p14="http://schemas.microsoft.com/office/powerpoint/2010/main" val="994377963"/>
      </p:ext>
    </p:extLst>
  </p:cSld>
  <p:clrMapOvr>
    <a:masterClrMapping/>
  </p:clrMapOvr>
  <p:transition advTm="2726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FF0000"/>
                </a:solidFill>
                <a:latin typeface="Cambria" panose="02040503050406030204" pitchFamily="18" charset="0"/>
              </a:rPr>
              <a:t>Major </a:t>
            </a:r>
            <a:r>
              <a:rPr lang="en-US" altLang="zh-CN" sz="2400" b="1" dirty="0">
                <a:solidFill>
                  <a:srgbClr val="FF0000"/>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Smart Infrastructure </a:t>
            </a:r>
            <a:r>
              <a:rPr lang="en-US" altLang="zh-CN" sz="2000" b="1" dirty="0" smtClean="0">
                <a:solidFill>
                  <a:srgbClr val="FF0000"/>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FF0000"/>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FF0000"/>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rgbClr val="FF0000"/>
                </a:solidFill>
                <a:latin typeface="Cambria" panose="02040503050406030204" pitchFamily="18" charset="0"/>
              </a:rPr>
              <a:t>Smart communication </a:t>
            </a:r>
            <a:r>
              <a:rPr lang="en-US" altLang="zh-CN" sz="2000" b="1" dirty="0" smtClean="0">
                <a:solidFill>
                  <a:srgbClr val="FF0000"/>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2330604396"/>
      </p:ext>
    </p:extLst>
  </p:cSld>
  <p:clrMapOvr>
    <a:masterClrMapping/>
  </p:clrMapOvr>
  <p:transition advTm="22012"/>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Distributed algorithms for NBS</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2" name="TextBox 1"/>
          <p:cNvSpPr txBox="1"/>
          <p:nvPr/>
        </p:nvSpPr>
        <p:spPr>
          <a:xfrm>
            <a:off x="152400" y="926068"/>
            <a:ext cx="3719544" cy="369332"/>
          </a:xfrm>
          <a:prstGeom prst="rect">
            <a:avLst/>
          </a:prstGeom>
          <a:noFill/>
        </p:spPr>
        <p:txBody>
          <a:bodyPr wrap="none" rtlCol="0">
            <a:spAutoFit/>
          </a:bodyPr>
          <a:lstStyle/>
          <a:p>
            <a:r>
              <a:rPr lang="en-US" dirty="0" smtClean="0">
                <a:solidFill>
                  <a:srgbClr val="FF0000"/>
                </a:solidFill>
              </a:rPr>
              <a:t>Transform into an equivalent problem</a:t>
            </a:r>
            <a:endParaRPr lang="en-US" dirty="0">
              <a:solidFill>
                <a:srgbClr val="FF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209" y="1371600"/>
            <a:ext cx="5187583" cy="2715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971800" y="3048000"/>
            <a:ext cx="1828800" cy="41563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600" y="4202668"/>
            <a:ext cx="3570465" cy="369332"/>
          </a:xfrm>
          <a:prstGeom prst="rect">
            <a:avLst/>
          </a:prstGeom>
          <a:noFill/>
        </p:spPr>
        <p:txBody>
          <a:bodyPr wrap="none" rtlCol="0">
            <a:spAutoFit/>
          </a:bodyPr>
          <a:lstStyle/>
          <a:p>
            <a:r>
              <a:rPr lang="en-US" dirty="0" smtClean="0"/>
              <a:t>The augmented </a:t>
            </a:r>
            <a:r>
              <a:rPr lang="en-US" dirty="0" err="1" smtClean="0"/>
              <a:t>Lagrangian</a:t>
            </a:r>
            <a:r>
              <a:rPr lang="en-US" dirty="0" smtClean="0"/>
              <a:t> function</a:t>
            </a:r>
            <a:endParaRPr lang="en-US"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4838700"/>
            <a:ext cx="70993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3848100" y="4419600"/>
            <a:ext cx="2019300" cy="1066800"/>
            <a:chOff x="2667000" y="3886200"/>
            <a:chExt cx="2019300" cy="1066800"/>
          </a:xfrm>
        </p:grpSpPr>
        <p:sp>
          <p:nvSpPr>
            <p:cNvPr id="14" name="TextBox 13"/>
            <p:cNvSpPr txBox="1"/>
            <p:nvPr/>
          </p:nvSpPr>
          <p:spPr>
            <a:xfrm>
              <a:off x="2667000" y="3886200"/>
              <a:ext cx="2019300" cy="369332"/>
            </a:xfrm>
            <a:prstGeom prst="rect">
              <a:avLst/>
            </a:prstGeom>
            <a:noFill/>
            <a:ln>
              <a:solidFill>
                <a:srgbClr val="00B050"/>
              </a:solidFill>
            </a:ln>
          </p:spPr>
          <p:txBody>
            <a:bodyPr wrap="square" rtlCol="0">
              <a:spAutoFit/>
            </a:bodyPr>
            <a:lstStyle/>
            <a:p>
              <a:r>
                <a:rPr lang="en-US" dirty="0" smtClean="0">
                  <a:solidFill>
                    <a:srgbClr val="00B050"/>
                  </a:solidFill>
                </a:rPr>
                <a:t>Lagrange multiplier</a:t>
              </a:r>
              <a:endParaRPr lang="en-US" dirty="0">
                <a:solidFill>
                  <a:srgbClr val="00B050"/>
                </a:solidFill>
              </a:endParaRPr>
            </a:p>
          </p:txBody>
        </p:sp>
        <p:sp>
          <p:nvSpPr>
            <p:cNvPr id="15" name="椭圆 123"/>
            <p:cNvSpPr/>
            <p:nvPr/>
          </p:nvSpPr>
          <p:spPr bwMode="auto">
            <a:xfrm>
              <a:off x="2817354" y="4495800"/>
              <a:ext cx="687846" cy="457200"/>
            </a:xfrm>
            <a:prstGeom prst="ellipse">
              <a:avLst/>
            </a:prstGeom>
            <a:noFill/>
            <a:ln w="25400" cap="flat" cmpd="sng" algn="ctr">
              <a:solidFill>
                <a:srgbClr val="00B050"/>
              </a:solidFill>
              <a:prstDash val="solid"/>
              <a:round/>
              <a:headEnd type="none" w="med" len="med"/>
              <a:tailEnd type="none" w="med" len="med"/>
            </a:ln>
            <a:effectLst>
              <a:outerShdw blurRad="50800" dist="50800" dir="3180000" algn="ctr" rotWithShape="0">
                <a:srgbClr val="000000">
                  <a:alpha val="43137"/>
                </a:srgbClr>
              </a:outerShdw>
            </a:effectLst>
          </p:spPr>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eaLnBrk="0" hangingPunct="0">
                <a:defRPr/>
              </a:pPr>
              <a:endParaRPr lang="zh-CN" altLang="en-US">
                <a:ea typeface="华文新魏" pitchFamily="2" charset="-122"/>
              </a:endParaRPr>
            </a:p>
          </p:txBody>
        </p:sp>
        <p:cxnSp>
          <p:nvCxnSpPr>
            <p:cNvPr id="16" name="Straight Arrow Connector 15"/>
            <p:cNvCxnSpPr>
              <a:stCxn id="15" idx="0"/>
            </p:cNvCxnSpPr>
            <p:nvPr/>
          </p:nvCxnSpPr>
          <p:spPr>
            <a:xfrm flipV="1">
              <a:off x="3161277" y="4255532"/>
              <a:ext cx="189477" cy="24026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5943600" y="4218887"/>
            <a:ext cx="2178051" cy="1267513"/>
            <a:chOff x="6565900" y="3238699"/>
            <a:chExt cx="1636402" cy="952301"/>
          </a:xfrm>
        </p:grpSpPr>
        <p:sp>
          <p:nvSpPr>
            <p:cNvPr id="18" name="TextBox 17"/>
            <p:cNvSpPr txBox="1"/>
            <p:nvPr/>
          </p:nvSpPr>
          <p:spPr>
            <a:xfrm>
              <a:off x="7146995" y="3238699"/>
              <a:ext cx="1055307" cy="277485"/>
            </a:xfrm>
            <a:prstGeom prst="rect">
              <a:avLst/>
            </a:prstGeom>
            <a:noFill/>
            <a:ln>
              <a:solidFill>
                <a:srgbClr val="00B050"/>
              </a:solidFill>
            </a:ln>
          </p:spPr>
          <p:txBody>
            <a:bodyPr wrap="square" rtlCol="0">
              <a:spAutoFit/>
            </a:bodyPr>
            <a:lstStyle/>
            <a:p>
              <a:r>
                <a:rPr lang="en-US" dirty="0" smtClean="0">
                  <a:solidFill>
                    <a:srgbClr val="00B050"/>
                  </a:solidFill>
                </a:rPr>
                <a:t>Penalty term</a:t>
              </a:r>
              <a:endParaRPr lang="en-US" dirty="0">
                <a:solidFill>
                  <a:srgbClr val="00B050"/>
                </a:solidFill>
              </a:endParaRPr>
            </a:p>
          </p:txBody>
        </p:sp>
        <p:sp>
          <p:nvSpPr>
            <p:cNvPr id="19" name="椭圆 123"/>
            <p:cNvSpPr/>
            <p:nvPr/>
          </p:nvSpPr>
          <p:spPr bwMode="auto">
            <a:xfrm>
              <a:off x="6565900" y="3733800"/>
              <a:ext cx="1206500" cy="457200"/>
            </a:xfrm>
            <a:prstGeom prst="ellipse">
              <a:avLst/>
            </a:prstGeom>
            <a:noFill/>
            <a:ln w="25400" cap="flat" cmpd="sng" algn="ctr">
              <a:solidFill>
                <a:srgbClr val="00B050"/>
              </a:solidFill>
              <a:prstDash val="solid"/>
              <a:round/>
              <a:headEnd type="none" w="med" len="med"/>
              <a:tailEnd type="none" w="med" len="med"/>
            </a:ln>
            <a:effectLst>
              <a:outerShdw blurRad="50800" dist="50800" dir="3180000" algn="ctr" rotWithShape="0">
                <a:srgbClr val="000000">
                  <a:alpha val="43137"/>
                </a:srgbClr>
              </a:outerShdw>
            </a:effectLst>
          </p:spPr>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eaLnBrk="0" hangingPunct="0">
                <a:defRPr/>
              </a:pPr>
              <a:endParaRPr lang="zh-CN" altLang="en-US">
                <a:ea typeface="华文新魏" pitchFamily="2" charset="-122"/>
              </a:endParaRPr>
            </a:p>
          </p:txBody>
        </p:sp>
        <p:cxnSp>
          <p:nvCxnSpPr>
            <p:cNvPr id="20" name="Straight Arrow Connector 19"/>
            <p:cNvCxnSpPr/>
            <p:nvPr/>
          </p:nvCxnSpPr>
          <p:spPr>
            <a:xfrm flipV="1">
              <a:off x="7162800" y="3493532"/>
              <a:ext cx="304800" cy="24026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48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down)">
                                      <p:cBhvr>
                                        <p:cTn id="16" dur="500"/>
                                        <p:tgtEl>
                                          <p:spTgt spid="51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Problem decomposition</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7" name="TextBox 6"/>
          <p:cNvSpPr txBox="1"/>
          <p:nvPr/>
        </p:nvSpPr>
        <p:spPr>
          <a:xfrm>
            <a:off x="152400" y="6260068"/>
            <a:ext cx="2279791" cy="369332"/>
          </a:xfrm>
          <a:prstGeom prst="rect">
            <a:avLst/>
          </a:prstGeom>
          <a:noFill/>
        </p:spPr>
        <p:txBody>
          <a:bodyPr wrap="none" rtlCol="0">
            <a:spAutoFit/>
          </a:bodyPr>
          <a:lstStyle/>
          <a:p>
            <a:r>
              <a:rPr lang="en-US" dirty="0" smtClean="0">
                <a:solidFill>
                  <a:srgbClr val="FF3300"/>
                </a:solidFill>
              </a:rPr>
              <a:t>Dual variables </a:t>
            </a:r>
            <a:r>
              <a:rPr lang="en-US" dirty="0" smtClean="0"/>
              <a:t>update:</a:t>
            </a:r>
            <a:endParaRPr lang="en-US" dirty="0"/>
          </a:p>
        </p:txBody>
      </p:sp>
      <p:sp>
        <p:nvSpPr>
          <p:cNvPr id="10" name="TextBox 9"/>
          <p:cNvSpPr txBox="1"/>
          <p:nvPr/>
        </p:nvSpPr>
        <p:spPr>
          <a:xfrm>
            <a:off x="152400" y="2554069"/>
            <a:ext cx="1676400" cy="369332"/>
          </a:xfrm>
          <a:prstGeom prst="rect">
            <a:avLst/>
          </a:prstGeom>
          <a:noFill/>
        </p:spPr>
        <p:txBody>
          <a:bodyPr wrap="square" rtlCol="0">
            <a:spAutoFit/>
          </a:bodyPr>
          <a:lstStyle/>
          <a:p>
            <a:r>
              <a:rPr lang="en-US" dirty="0" smtClean="0">
                <a:solidFill>
                  <a:srgbClr val="FF3300"/>
                </a:solidFill>
              </a:rPr>
              <a:t>DSO </a:t>
            </a:r>
            <a:r>
              <a:rPr lang="en-US" dirty="0" smtClean="0"/>
              <a:t>problem</a:t>
            </a:r>
            <a:endParaRPr lang="en-US" dirty="0"/>
          </a:p>
        </p:txBody>
      </p:sp>
      <p:sp>
        <p:nvSpPr>
          <p:cNvPr id="11" name="TextBox 10"/>
          <p:cNvSpPr txBox="1"/>
          <p:nvPr/>
        </p:nvSpPr>
        <p:spPr>
          <a:xfrm>
            <a:off x="228600" y="4840069"/>
            <a:ext cx="1676400" cy="923330"/>
          </a:xfrm>
          <a:prstGeom prst="rect">
            <a:avLst/>
          </a:prstGeom>
          <a:noFill/>
        </p:spPr>
        <p:txBody>
          <a:bodyPr wrap="square" rtlCol="0">
            <a:spAutoFit/>
          </a:bodyPr>
          <a:lstStyle/>
          <a:p>
            <a:r>
              <a:rPr lang="en-US" dirty="0" smtClean="0">
                <a:solidFill>
                  <a:srgbClr val="FF3300"/>
                </a:solidFill>
              </a:rPr>
              <a:t>Individual </a:t>
            </a:r>
            <a:r>
              <a:rPr lang="en-US" dirty="0" err="1" smtClean="0">
                <a:solidFill>
                  <a:srgbClr val="FF3300"/>
                </a:solidFill>
              </a:rPr>
              <a:t>microgrid</a:t>
            </a:r>
            <a:r>
              <a:rPr lang="en-US" dirty="0" smtClean="0">
                <a:solidFill>
                  <a:srgbClr val="FF3300"/>
                </a:solidFill>
              </a:rPr>
              <a:t> </a:t>
            </a:r>
            <a:r>
              <a:rPr lang="en-US" dirty="0" smtClean="0"/>
              <a:t>problem</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956310"/>
            <a:ext cx="7718425" cy="754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057400"/>
            <a:ext cx="6181725" cy="1762125"/>
          </a:xfrm>
          <a:prstGeom prst="rect">
            <a:avLst/>
          </a:prstGeom>
          <a:noFill/>
          <a:ln w="25400">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1600200" y="1524000"/>
            <a:ext cx="5791200" cy="914400"/>
            <a:chOff x="1600200" y="1524000"/>
            <a:chExt cx="5791200" cy="914400"/>
          </a:xfrm>
        </p:grpSpPr>
        <p:cxnSp>
          <p:nvCxnSpPr>
            <p:cNvPr id="17" name="Straight Arrow Connector 16"/>
            <p:cNvCxnSpPr/>
            <p:nvPr/>
          </p:nvCxnSpPr>
          <p:spPr>
            <a:xfrm>
              <a:off x="1600200" y="1524000"/>
              <a:ext cx="1676400" cy="8382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048000" y="1524000"/>
              <a:ext cx="1852612" cy="914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896100" y="1524000"/>
              <a:ext cx="495300" cy="7620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133850"/>
            <a:ext cx="6096000" cy="1657350"/>
          </a:xfrm>
          <a:prstGeom prst="rect">
            <a:avLst/>
          </a:prstGeom>
          <a:noFill/>
          <a:ln w="25400">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cxnSp>
        <p:nvCxnSpPr>
          <p:cNvPr id="24" name="Straight Arrow Connector 23"/>
          <p:cNvCxnSpPr/>
          <p:nvPr/>
        </p:nvCxnSpPr>
        <p:spPr>
          <a:xfrm flipH="1">
            <a:off x="4038600" y="1524000"/>
            <a:ext cx="554319" cy="284018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465481" y="1524000"/>
            <a:ext cx="554319" cy="284018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162800" y="1524000"/>
            <a:ext cx="685801" cy="284018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6096000"/>
            <a:ext cx="40005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9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
                                        <p:tgtEl>
                                          <p:spTgt spid="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6147"/>
                                        </p:tgtEl>
                                        <p:attrNameLst>
                                          <p:attrName>style.visibility</p:attrName>
                                        </p:attrNameLst>
                                      </p:cBhvr>
                                      <p:to>
                                        <p:strVal val="visible"/>
                                      </p:to>
                                    </p:set>
                                    <p:animEffect transition="in" filter="barn(inVertical)">
                                      <p:cBhvr>
                                        <p:cTn id="16" dur="500"/>
                                        <p:tgtEl>
                                          <p:spTgt spid="61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par>
                                <p:cTn id="32" presetID="22" presetClass="entr" presetSubtype="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6148"/>
                                        </p:tgtEl>
                                        <p:attrNameLst>
                                          <p:attrName>style.visibility</p:attrName>
                                        </p:attrNameLst>
                                      </p:cBhvr>
                                      <p:to>
                                        <p:strVal val="visible"/>
                                      </p:to>
                                    </p:set>
                                    <p:animEffect transition="in" filter="barn(inVertical)">
                                      <p:cBhvr>
                                        <p:cTn id="41" dur="500"/>
                                        <p:tgtEl>
                                          <p:spTgt spid="61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nodeType="withEffect">
                                  <p:stCondLst>
                                    <p:cond delay="0"/>
                                  </p:stCondLst>
                                  <p:childTnLst>
                                    <p:set>
                                      <p:cBhvr>
                                        <p:cTn id="59" dur="1" fill="hold">
                                          <p:stCondLst>
                                            <p:cond delay="0"/>
                                          </p:stCondLst>
                                        </p:cTn>
                                        <p:tgtEl>
                                          <p:spTgt spid="6149"/>
                                        </p:tgtEl>
                                        <p:attrNameLst>
                                          <p:attrName>style.visibility</p:attrName>
                                        </p:attrNameLst>
                                      </p:cBhvr>
                                      <p:to>
                                        <p:strVal val="visible"/>
                                      </p:to>
                                    </p:set>
                                    <p:animEffect transition="in" filter="barn(inVertical)">
                                      <p:cBhvr>
                                        <p:cTn id="60"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Synchronous ADMM</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066800"/>
            <a:ext cx="4489450" cy="530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7386913" y="2674714"/>
            <a:ext cx="290464" cy="304699"/>
          </a:xfrm>
          <a:prstGeom prst="rect">
            <a:avLst/>
          </a:prstGeom>
          <a:noFill/>
        </p:spPr>
        <p:txBody>
          <a:bodyPr wrap="none" rtlCol="0">
            <a:spAutoFit/>
          </a:bodyPr>
          <a:lstStyle/>
          <a:p>
            <a:r>
              <a:rPr lang="en-US" sz="1200" dirty="0" smtClean="0"/>
              <a:t>…</a:t>
            </a:r>
            <a:endParaRPr lang="en-US" sz="1200" dirty="0"/>
          </a:p>
        </p:txBody>
      </p:sp>
      <p:grpSp>
        <p:nvGrpSpPr>
          <p:cNvPr id="5" name="Group 4"/>
          <p:cNvGrpSpPr/>
          <p:nvPr/>
        </p:nvGrpSpPr>
        <p:grpSpPr>
          <a:xfrm>
            <a:off x="5506693" y="1973210"/>
            <a:ext cx="977555" cy="579621"/>
            <a:chOff x="5506693" y="1973210"/>
            <a:chExt cx="977555" cy="579621"/>
          </a:xfrm>
        </p:grpSpPr>
        <p:cxnSp>
          <p:nvCxnSpPr>
            <p:cNvPr id="36" name="Straight Arrow Connector 35"/>
            <p:cNvCxnSpPr/>
            <p:nvPr/>
          </p:nvCxnSpPr>
          <p:spPr>
            <a:xfrm flipH="1">
              <a:off x="5506693" y="1973210"/>
              <a:ext cx="894668" cy="579621"/>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6096000" y="2049954"/>
                  <a:ext cx="388248" cy="312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200" i="1" smtClean="0">
                                <a:solidFill>
                                  <a:srgbClr val="FF0000"/>
                                </a:solidFill>
                                <a:latin typeface="Cambria Math" charset="0"/>
                              </a:rPr>
                            </m:ctrlPr>
                          </m:sSubSupPr>
                          <m:e>
                            <m:r>
                              <a:rPr lang="en-US" sz="1200" b="1" i="1">
                                <a:solidFill>
                                  <a:srgbClr val="FF0000"/>
                                </a:solidFill>
                                <a:latin typeface="Cambria Math"/>
                              </a:rPr>
                              <m:t>𝒅</m:t>
                            </m:r>
                          </m:e>
                          <m:sub>
                            <m:r>
                              <a:rPr lang="en-US" sz="1200" b="0" i="1" smtClean="0">
                                <a:solidFill>
                                  <a:srgbClr val="FF0000"/>
                                </a:solidFill>
                                <a:latin typeface="Cambria Math"/>
                              </a:rPr>
                              <m:t>1</m:t>
                            </m:r>
                          </m:sub>
                          <m:sup>
                            <m:r>
                              <a:rPr lang="en-US" sz="1200" i="1">
                                <a:solidFill>
                                  <a:srgbClr val="FF0000"/>
                                </a:solidFill>
                                <a:latin typeface="Cambria Math"/>
                              </a:rPr>
                              <m:t>^</m:t>
                            </m:r>
                          </m:sup>
                        </m:sSubSup>
                      </m:oMath>
                    </m:oMathPara>
                  </a14:m>
                  <a:endParaRPr lang="en-US" sz="1200" dirty="0"/>
                </a:p>
              </p:txBody>
            </p:sp>
          </mc:Choice>
          <mc:Fallback xmlns="">
            <p:sp>
              <p:nvSpPr>
                <p:cNvPr id="44" name="Rectangle 43"/>
                <p:cNvSpPr>
                  <a:spLocks noRot="1" noChangeAspect="1" noMove="1" noResize="1" noEditPoints="1" noAdjustHandles="1" noChangeArrowheads="1" noChangeShapeType="1" noTextEdit="1"/>
                </p:cNvSpPr>
                <p:nvPr/>
              </p:nvSpPr>
              <p:spPr>
                <a:xfrm>
                  <a:off x="6096000" y="2049954"/>
                  <a:ext cx="388248" cy="312246"/>
                </a:xfrm>
                <a:prstGeom prst="rect">
                  <a:avLst/>
                </a:prstGeom>
                <a:blipFill rotWithShape="1">
                  <a:blip r:embed="rId6"/>
                  <a:stretch>
                    <a:fillRect/>
                  </a:stretch>
                </a:blipFill>
              </p:spPr>
              <p:txBody>
                <a:bodyPr/>
                <a:lstStyle/>
                <a:p>
                  <a:r>
                    <a:rPr lang="en-US">
                      <a:noFill/>
                    </a:rPr>
                    <a:t> </a:t>
                  </a:r>
                </a:p>
              </p:txBody>
            </p:sp>
          </mc:Fallback>
        </mc:AlternateContent>
      </p:grpSp>
      <p:grpSp>
        <p:nvGrpSpPr>
          <p:cNvPr id="6" name="Group 5"/>
          <p:cNvGrpSpPr/>
          <p:nvPr/>
        </p:nvGrpSpPr>
        <p:grpSpPr>
          <a:xfrm>
            <a:off x="6786758" y="1975489"/>
            <a:ext cx="391925" cy="583324"/>
            <a:chOff x="6786758" y="1975489"/>
            <a:chExt cx="391925" cy="583324"/>
          </a:xfrm>
        </p:grpSpPr>
        <p:cxnSp>
          <p:nvCxnSpPr>
            <p:cNvPr id="37" name="Straight Arrow Connector 36"/>
            <p:cNvCxnSpPr>
              <a:stCxn id="40" idx="2"/>
            </p:cNvCxnSpPr>
            <p:nvPr/>
          </p:nvCxnSpPr>
          <p:spPr>
            <a:xfrm flipH="1">
              <a:off x="6786758" y="2036160"/>
              <a:ext cx="41919" cy="522653"/>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ectangle 44"/>
                <p:cNvSpPr/>
                <p:nvPr/>
              </p:nvSpPr>
              <p:spPr>
                <a:xfrm>
                  <a:off x="6787229" y="1975489"/>
                  <a:ext cx="391454" cy="3126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200" i="1" smtClean="0">
                                <a:solidFill>
                                  <a:srgbClr val="FF0000"/>
                                </a:solidFill>
                                <a:latin typeface="Cambria Math" charset="0"/>
                              </a:rPr>
                            </m:ctrlPr>
                          </m:sSubSupPr>
                          <m:e>
                            <m:r>
                              <a:rPr lang="en-US" sz="1200" b="1" i="1">
                                <a:solidFill>
                                  <a:srgbClr val="FF0000"/>
                                </a:solidFill>
                                <a:latin typeface="Cambria Math"/>
                              </a:rPr>
                              <m:t>𝒅</m:t>
                            </m:r>
                          </m:e>
                          <m:sub>
                            <m:r>
                              <a:rPr lang="en-US" sz="1200" b="0" i="1" smtClean="0">
                                <a:solidFill>
                                  <a:srgbClr val="FF0000"/>
                                </a:solidFill>
                                <a:latin typeface="Cambria Math"/>
                              </a:rPr>
                              <m:t>2</m:t>
                            </m:r>
                          </m:sub>
                          <m:sup>
                            <m:r>
                              <a:rPr lang="en-US" sz="1200" i="1">
                                <a:solidFill>
                                  <a:srgbClr val="FF0000"/>
                                </a:solidFill>
                                <a:latin typeface="Cambria Math"/>
                              </a:rPr>
                              <m:t>^</m:t>
                            </m:r>
                          </m:sup>
                        </m:sSubSup>
                      </m:oMath>
                    </m:oMathPara>
                  </a14:m>
                  <a:endParaRPr lang="en-US" sz="1200" dirty="0"/>
                </a:p>
              </p:txBody>
            </p:sp>
          </mc:Choice>
          <mc:Fallback xmlns="">
            <p:sp>
              <p:nvSpPr>
                <p:cNvPr id="45" name="Rectangle 44"/>
                <p:cNvSpPr>
                  <a:spLocks noRot="1" noChangeAspect="1" noMove="1" noResize="1" noEditPoints="1" noAdjustHandles="1" noChangeArrowheads="1" noChangeShapeType="1" noTextEdit="1"/>
                </p:cNvSpPr>
                <p:nvPr/>
              </p:nvSpPr>
              <p:spPr>
                <a:xfrm>
                  <a:off x="6787229" y="1975489"/>
                  <a:ext cx="391454" cy="312670"/>
                </a:xfrm>
                <a:prstGeom prst="rect">
                  <a:avLst/>
                </a:prstGeom>
                <a:blipFill rotWithShape="1">
                  <a:blip r:embed="rId7"/>
                  <a:stretch>
                    <a:fillRect/>
                  </a:stretch>
                </a:blipFill>
              </p:spPr>
              <p:txBody>
                <a:bodyPr/>
                <a:lstStyle/>
                <a:p>
                  <a:r>
                    <a:rPr lang="en-US">
                      <a:noFill/>
                    </a:rPr>
                    <a:t> </a:t>
                  </a:r>
                </a:p>
              </p:txBody>
            </p:sp>
          </mc:Fallback>
        </mc:AlternateContent>
      </p:grpSp>
      <p:grpSp>
        <p:nvGrpSpPr>
          <p:cNvPr id="7" name="Group 6"/>
          <p:cNvGrpSpPr/>
          <p:nvPr/>
        </p:nvGrpSpPr>
        <p:grpSpPr>
          <a:xfrm>
            <a:off x="7468083" y="1896990"/>
            <a:ext cx="761517" cy="616756"/>
            <a:chOff x="7468083" y="1896990"/>
            <a:chExt cx="761517" cy="616756"/>
          </a:xfrm>
        </p:grpSpPr>
        <p:cxnSp>
          <p:nvCxnSpPr>
            <p:cNvPr id="38" name="Straight Arrow Connector 37"/>
            <p:cNvCxnSpPr/>
            <p:nvPr/>
          </p:nvCxnSpPr>
          <p:spPr>
            <a:xfrm>
              <a:off x="7468083" y="1896990"/>
              <a:ext cx="761517" cy="616756"/>
            </a:xfrm>
            <a:prstGeom prst="straightConnector1">
              <a:avLst/>
            </a:prstGeom>
            <a:ln w="38100">
              <a:solidFill>
                <a:schemeClr val="accent2"/>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45"/>
                <p:cNvSpPr/>
                <p:nvPr/>
              </p:nvSpPr>
              <p:spPr>
                <a:xfrm>
                  <a:off x="7740082" y="1896990"/>
                  <a:ext cx="413318" cy="312810"/>
                </a:xfrm>
                <a:prstGeom prst="rect">
                  <a:avLst/>
                </a:prstGeom>
              </p:spPr>
              <p:txBody>
                <a:bodyPr wrap="none">
                  <a:spAutoFit/>
                </a:bodyPr>
                <a:lstStyle/>
                <a:p>
                  <a14:m>
                    <m:oMath xmlns:m="http://schemas.openxmlformats.org/officeDocument/2006/math">
                      <m:sSubSup>
                        <m:sSubSupPr>
                          <m:ctrlPr>
                            <a:rPr lang="en-US" sz="1200" i="1" smtClean="0">
                              <a:solidFill>
                                <a:srgbClr val="FF0000"/>
                              </a:solidFill>
                              <a:latin typeface="Cambria Math" charset="0"/>
                            </a:rPr>
                          </m:ctrlPr>
                        </m:sSubSupPr>
                        <m:e>
                          <m:r>
                            <a:rPr lang="en-US" sz="1200" b="1" i="1">
                              <a:solidFill>
                                <a:srgbClr val="FF0000"/>
                              </a:solidFill>
                              <a:latin typeface="Cambria Math"/>
                            </a:rPr>
                            <m:t>𝒅</m:t>
                          </m:r>
                        </m:e>
                        <m:sub>
                          <m:r>
                            <a:rPr lang="en-US" sz="1200" b="0" i="1" smtClean="0">
                              <a:solidFill>
                                <a:srgbClr val="FF0000"/>
                              </a:solidFill>
                              <a:latin typeface="Cambria Math"/>
                            </a:rPr>
                            <m:t>𝑁</m:t>
                          </m:r>
                        </m:sub>
                        <m:sup>
                          <m:r>
                            <a:rPr lang="en-US" sz="1200" i="1">
                              <a:solidFill>
                                <a:srgbClr val="FF0000"/>
                              </a:solidFill>
                              <a:latin typeface="Cambria Math"/>
                            </a:rPr>
                            <m:t>^</m:t>
                          </m:r>
                        </m:sup>
                      </m:sSubSup>
                    </m:oMath>
                  </a14:m>
                  <a:r>
                    <a:rPr lang="en-US" sz="1200" dirty="0" smtClean="0">
                      <a:solidFill>
                        <a:srgbClr val="FF0000"/>
                      </a:solidFill>
                    </a:rPr>
                    <a:t> </a:t>
                  </a:r>
                  <a:endParaRPr lang="en-US" sz="1200" dirty="0"/>
                </a:p>
              </p:txBody>
            </p:sp>
          </mc:Choice>
          <mc:Fallback xmlns="">
            <p:sp>
              <p:nvSpPr>
                <p:cNvPr id="46" name="Rectangle 45"/>
                <p:cNvSpPr>
                  <a:spLocks noRot="1" noChangeAspect="1" noMove="1" noResize="1" noEditPoints="1" noAdjustHandles="1" noChangeArrowheads="1" noChangeShapeType="1" noTextEdit="1"/>
                </p:cNvSpPr>
                <p:nvPr/>
              </p:nvSpPr>
              <p:spPr>
                <a:xfrm>
                  <a:off x="7740082" y="1896990"/>
                  <a:ext cx="413318" cy="312810"/>
                </a:xfrm>
                <a:prstGeom prst="rect">
                  <a:avLst/>
                </a:prstGeom>
                <a:blipFill rotWithShape="1">
                  <a:blip r:embed="rId8"/>
                  <a:stretch>
                    <a:fillRect/>
                  </a:stretch>
                </a:blipFill>
              </p:spPr>
              <p:txBody>
                <a:bodyPr/>
                <a:lstStyle/>
                <a:p>
                  <a:r>
                    <a:rPr lang="en-US">
                      <a:noFill/>
                    </a:rPr>
                    <a:t> </a:t>
                  </a:r>
                </a:p>
              </p:txBody>
            </p:sp>
          </mc:Fallback>
        </mc:AlternateContent>
      </p:grpSp>
      <p:grpSp>
        <p:nvGrpSpPr>
          <p:cNvPr id="8" name="Group 7"/>
          <p:cNvGrpSpPr/>
          <p:nvPr/>
        </p:nvGrpSpPr>
        <p:grpSpPr>
          <a:xfrm>
            <a:off x="4896943" y="1925177"/>
            <a:ext cx="1292327" cy="584958"/>
            <a:chOff x="4896943" y="1925177"/>
            <a:chExt cx="1292327" cy="584958"/>
          </a:xfrm>
        </p:grpSpPr>
        <p:cxnSp>
          <p:nvCxnSpPr>
            <p:cNvPr id="47" name="Straight Arrow Connector 46"/>
            <p:cNvCxnSpPr>
              <a:stCxn id="54" idx="0"/>
            </p:cNvCxnSpPr>
            <p:nvPr/>
          </p:nvCxnSpPr>
          <p:spPr>
            <a:xfrm flipV="1">
              <a:off x="5276795" y="1925177"/>
              <a:ext cx="912475" cy="584958"/>
            </a:xfrm>
            <a:prstGeom prst="straightConnector1">
              <a:avLst/>
            </a:prstGeom>
            <a:ln w="381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47"/>
                <p:cNvSpPr/>
                <p:nvPr/>
              </p:nvSpPr>
              <p:spPr>
                <a:xfrm>
                  <a:off x="4896943" y="2133600"/>
                  <a:ext cx="589457" cy="304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3">
                                    <a:lumMod val="75000"/>
                                  </a:schemeClr>
                                </a:solidFill>
                                <a:latin typeface="Cambria Math" charset="0"/>
                              </a:rPr>
                            </m:ctrlPr>
                          </m:sSubPr>
                          <m:e>
                            <m:r>
                              <m:rPr>
                                <m:sty m:val="p"/>
                              </m:rPr>
                              <a:rPr lang="el-GR" sz="1200" i="1" smtClean="0">
                                <a:solidFill>
                                  <a:schemeClr val="accent3">
                                    <a:lumMod val="75000"/>
                                  </a:schemeClr>
                                </a:solidFill>
                                <a:latin typeface="Cambria Math"/>
                              </a:rPr>
                              <m:t>λ</m:t>
                            </m:r>
                          </m:e>
                          <m:sub>
                            <m:r>
                              <a:rPr lang="en-US" sz="1200" b="0" i="1" smtClean="0">
                                <a:solidFill>
                                  <a:schemeClr val="accent3">
                                    <a:lumMod val="75000"/>
                                  </a:schemeClr>
                                </a:solidFill>
                                <a:latin typeface="Cambria Math"/>
                              </a:rPr>
                              <m:t>1</m:t>
                            </m:r>
                          </m:sub>
                        </m:sSub>
                        <m:r>
                          <a:rPr lang="en-US" sz="1200" b="0" i="1" smtClean="0">
                            <a:solidFill>
                              <a:schemeClr val="accent3">
                                <a:lumMod val="75000"/>
                              </a:schemeClr>
                            </a:solidFill>
                            <a:latin typeface="Cambria Math"/>
                          </a:rPr>
                          <m:t>,</m:t>
                        </m:r>
                        <m:sSubSup>
                          <m:sSubSupPr>
                            <m:ctrlPr>
                              <a:rPr lang="en-US" sz="1200" i="1">
                                <a:solidFill>
                                  <a:schemeClr val="accent3">
                                    <a:lumMod val="75000"/>
                                  </a:schemeClr>
                                </a:solidFill>
                                <a:latin typeface="Cambria Math" charset="0"/>
                              </a:rPr>
                            </m:ctrlPr>
                          </m:sSubSupPr>
                          <m:e>
                            <m:r>
                              <a:rPr lang="en-US" sz="1200" b="1" i="1">
                                <a:solidFill>
                                  <a:schemeClr val="accent3">
                                    <a:lumMod val="75000"/>
                                  </a:schemeClr>
                                </a:solidFill>
                                <a:latin typeface="Cambria Math"/>
                              </a:rPr>
                              <m:t>𝒅</m:t>
                            </m:r>
                          </m:e>
                          <m:sub>
                            <m:r>
                              <a:rPr lang="en-US" sz="1200" b="0" i="1" smtClean="0">
                                <a:solidFill>
                                  <a:schemeClr val="accent3">
                                    <a:lumMod val="75000"/>
                                  </a:schemeClr>
                                </a:solidFill>
                                <a:latin typeface="Cambria Math"/>
                              </a:rPr>
                              <m:t>1</m:t>
                            </m:r>
                          </m:sub>
                          <m:sup/>
                        </m:sSubSup>
                      </m:oMath>
                    </m:oMathPara>
                  </a14:m>
                  <a:endParaRPr lang="en-US" sz="1200" dirty="0">
                    <a:solidFill>
                      <a:schemeClr val="accent3">
                        <a:lumMod val="75000"/>
                      </a:schemeClr>
                    </a:solidFill>
                  </a:endParaRPr>
                </a:p>
              </p:txBody>
            </p:sp>
          </mc:Choice>
          <mc:Fallback xmlns="">
            <p:sp>
              <p:nvSpPr>
                <p:cNvPr id="48" name="Rectangle 47"/>
                <p:cNvSpPr>
                  <a:spLocks noRot="1" noChangeAspect="1" noMove="1" noResize="1" noEditPoints="1" noAdjustHandles="1" noChangeArrowheads="1" noChangeShapeType="1" noTextEdit="1"/>
                </p:cNvSpPr>
                <p:nvPr/>
              </p:nvSpPr>
              <p:spPr>
                <a:xfrm>
                  <a:off x="4896943" y="2133600"/>
                  <a:ext cx="589457" cy="304699"/>
                </a:xfrm>
                <a:prstGeom prst="rect">
                  <a:avLst/>
                </a:prstGeom>
                <a:blipFill rotWithShape="1">
                  <a:blip r:embed="rId9"/>
                  <a:stretch>
                    <a:fillRect/>
                  </a:stretch>
                </a:blipFill>
              </p:spPr>
              <p:txBody>
                <a:bodyPr/>
                <a:lstStyle/>
                <a:p>
                  <a:r>
                    <a:rPr lang="en-US">
                      <a:noFill/>
                    </a:rPr>
                    <a:t> </a:t>
                  </a:r>
                </a:p>
              </p:txBody>
            </p:sp>
          </mc:Fallback>
        </mc:AlternateContent>
      </p:grpSp>
      <p:grpSp>
        <p:nvGrpSpPr>
          <p:cNvPr id="7168" name="Group 7167"/>
          <p:cNvGrpSpPr/>
          <p:nvPr/>
        </p:nvGrpSpPr>
        <p:grpSpPr>
          <a:xfrm>
            <a:off x="6189270" y="1143000"/>
            <a:ext cx="1278813" cy="838281"/>
            <a:chOff x="6189270" y="1143000"/>
            <a:chExt cx="1278813" cy="838281"/>
          </a:xfrm>
        </p:grpSpPr>
        <mc:AlternateContent xmlns:mc="http://schemas.openxmlformats.org/markup-compatibility/2006" xmlns:a14="http://schemas.microsoft.com/office/drawing/2010/main">
          <mc:Choice Requires="a14">
            <p:sp>
              <p:nvSpPr>
                <p:cNvPr id="40" name="Rounded Rectangle 39"/>
                <p:cNvSpPr/>
                <p:nvPr/>
              </p:nvSpPr>
              <p:spPr>
                <a:xfrm>
                  <a:off x="6189270" y="1166129"/>
                  <a:ext cx="1278813" cy="815152"/>
                </a:xfrm>
                <a:prstGeom prst="roundRect">
                  <a:avLst/>
                </a:prstGeom>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dirty="0" smtClean="0"/>
                </a:p>
                <a:p>
                  <a:pPr algn="ctr"/>
                  <a:r>
                    <a:rPr lang="en-US" sz="1200" dirty="0" smtClean="0"/>
                    <a:t>Solve local problem for </a:t>
                  </a:r>
                  <a14:m>
                    <m:oMath xmlns:m="http://schemas.openxmlformats.org/officeDocument/2006/math">
                      <m:r>
                        <m:rPr>
                          <m:sty m:val="p"/>
                        </m:rPr>
                        <a:rPr lang="el-GR" sz="1200" i="1" smtClean="0">
                          <a:latin typeface="Cambria Math"/>
                          <a:ea typeface="Cambria Math"/>
                        </a:rPr>
                        <m:t>Γ</m:t>
                      </m:r>
                      <m:r>
                        <a:rPr lang="en-US" sz="1200" b="0" i="1" smtClean="0">
                          <a:latin typeface="Cambria Math"/>
                          <a:ea typeface="Cambria Math"/>
                        </a:rPr>
                        <m:t>,</m:t>
                      </m:r>
                    </m:oMath>
                  </a14:m>
                  <a:r>
                    <a:rPr lang="en-US" sz="1200" dirty="0"/>
                    <a:t> </a:t>
                  </a:r>
                  <a14:m>
                    <m:oMath xmlns:m="http://schemas.openxmlformats.org/officeDocument/2006/math">
                      <m:sSubSup>
                        <m:sSubSupPr>
                          <m:ctrlPr>
                            <a:rPr lang="en-US" sz="1200" i="1">
                              <a:latin typeface="Cambria Math" charset="0"/>
                            </a:rPr>
                          </m:ctrlPr>
                        </m:sSubSupPr>
                        <m:e>
                          <m:r>
                            <a:rPr lang="en-US" sz="1200" b="1" i="1">
                              <a:latin typeface="Cambria Math"/>
                            </a:rPr>
                            <m:t>𝒅</m:t>
                          </m:r>
                        </m:e>
                        <m:sub>
                          <m:r>
                            <a:rPr lang="en-US" sz="1200" i="1">
                              <a:latin typeface="Cambria Math"/>
                            </a:rPr>
                            <m:t>𝑛</m:t>
                          </m:r>
                        </m:sub>
                        <m:sup>
                          <m:r>
                            <a:rPr lang="en-US" sz="1200" i="1">
                              <a:latin typeface="Cambria Math"/>
                            </a:rPr>
                            <m:t>^</m:t>
                          </m:r>
                        </m:sup>
                      </m:sSubSup>
                      <m:r>
                        <a:rPr lang="en-US" sz="1200" b="0" i="1" smtClean="0">
                          <a:latin typeface="Cambria Math"/>
                        </a:rPr>
                        <m:t>, </m:t>
                      </m:r>
                      <m:r>
                        <a:rPr lang="en-US" sz="1200" b="1" i="1" smtClean="0">
                          <a:latin typeface="Cambria Math"/>
                        </a:rPr>
                        <m:t>𝒓</m:t>
                      </m:r>
                    </m:oMath>
                  </a14:m>
                  <a:r>
                    <a:rPr lang="en-US" sz="1200" dirty="0"/>
                    <a:t> </a:t>
                  </a:r>
                </a:p>
              </p:txBody>
            </p:sp>
          </mc:Choice>
          <mc:Fallback xmlns="">
            <p:sp>
              <p:nvSpPr>
                <p:cNvPr id="40" name="Rounded Rectangle 39"/>
                <p:cNvSpPr>
                  <a:spLocks noRot="1" noChangeAspect="1" noMove="1" noResize="1" noEditPoints="1" noAdjustHandles="1" noChangeArrowheads="1" noChangeShapeType="1" noTextEdit="1"/>
                </p:cNvSpPr>
                <p:nvPr/>
              </p:nvSpPr>
              <p:spPr>
                <a:xfrm>
                  <a:off x="6189270" y="1166129"/>
                  <a:ext cx="1278813" cy="815152"/>
                </a:xfrm>
                <a:prstGeom prst="roundRect">
                  <a:avLst/>
                </a:prstGeom>
                <a:blipFill rotWithShape="1">
                  <a:blip r:embed="rId10"/>
                  <a:stretch>
                    <a:fillRect/>
                  </a:stretch>
                </a:blipFill>
                <a:ln w="38100"/>
              </p:spPr>
              <p:txBody>
                <a:bodyPr/>
                <a:lstStyle/>
                <a:p>
                  <a:r>
                    <a:rPr lang="en-US">
                      <a:noFill/>
                    </a:rPr>
                    <a:t> </a:t>
                  </a:r>
                </a:p>
              </p:txBody>
            </p:sp>
          </mc:Fallback>
        </mc:AlternateContent>
        <p:cxnSp>
          <p:nvCxnSpPr>
            <p:cNvPr id="51" name="Straight Connector 50"/>
            <p:cNvCxnSpPr/>
            <p:nvPr/>
          </p:nvCxnSpPr>
          <p:spPr>
            <a:xfrm>
              <a:off x="6189270" y="1389285"/>
              <a:ext cx="1278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572619" y="1143000"/>
              <a:ext cx="503664" cy="304699"/>
            </a:xfrm>
            <a:prstGeom prst="rect">
              <a:avLst/>
            </a:prstGeom>
            <a:noFill/>
          </p:spPr>
          <p:txBody>
            <a:bodyPr wrap="none" rtlCol="0">
              <a:spAutoFit/>
            </a:bodyPr>
            <a:lstStyle/>
            <a:p>
              <a:pPr algn="ctr"/>
              <a:r>
                <a:rPr lang="en-US" sz="1200" dirty="0" smtClean="0">
                  <a:latin typeface="Book Antiqua" pitchFamily="18" charset="0"/>
                  <a:ea typeface="Arial Unicode MS" pitchFamily="34" charset="-122"/>
                  <a:cs typeface="Arial Unicode MS" pitchFamily="34" charset="-122"/>
                </a:rPr>
                <a:t>DSO</a:t>
              </a:r>
              <a:endParaRPr lang="en-US" sz="1200" dirty="0"/>
            </a:p>
          </p:txBody>
        </p:sp>
      </p:grpSp>
      <p:grpSp>
        <p:nvGrpSpPr>
          <p:cNvPr id="7169" name="Group 7168"/>
          <p:cNvGrpSpPr/>
          <p:nvPr/>
        </p:nvGrpSpPr>
        <p:grpSpPr>
          <a:xfrm>
            <a:off x="4667081" y="2510135"/>
            <a:ext cx="1278814" cy="849776"/>
            <a:chOff x="4667081" y="2510135"/>
            <a:chExt cx="1278814" cy="849776"/>
          </a:xfrm>
        </p:grpSpPr>
        <mc:AlternateContent xmlns:mc="http://schemas.openxmlformats.org/markup-compatibility/2006" xmlns:a14="http://schemas.microsoft.com/office/drawing/2010/main">
          <mc:Choice Requires="a14">
            <p:sp>
              <p:nvSpPr>
                <p:cNvPr id="41" name="Rounded Rectangle 40"/>
                <p:cNvSpPr/>
                <p:nvPr/>
              </p:nvSpPr>
              <p:spPr>
                <a:xfrm>
                  <a:off x="4667082" y="2544759"/>
                  <a:ext cx="1278813" cy="815152"/>
                </a:xfrm>
                <a:prstGeom prst="roundRect">
                  <a:avLst/>
                </a:prstGeom>
                <a:ln w="38100">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dirty="0" smtClean="0"/>
                </a:p>
                <a:p>
                  <a:pPr algn="ctr"/>
                  <a:r>
                    <a:rPr lang="en-US" sz="1200" dirty="0" smtClean="0"/>
                    <a:t>Solve local problem </a:t>
                  </a:r>
                  <a:r>
                    <a:rPr lang="en-US" sz="1200" dirty="0"/>
                    <a:t>for</a:t>
                  </a:r>
                  <a14:m>
                    <m:oMath xmlns:m="http://schemas.openxmlformats.org/officeDocument/2006/math">
                      <m:r>
                        <a:rPr lang="en-US" sz="1200" b="0" i="0" smtClean="0">
                          <a:latin typeface="Cambria Math"/>
                        </a:rPr>
                        <m:t> </m:t>
                      </m:r>
                      <m:sSubSup>
                        <m:sSubSupPr>
                          <m:ctrlPr>
                            <a:rPr lang="en-US" sz="1200" i="1">
                              <a:latin typeface="Cambria Math" charset="0"/>
                            </a:rPr>
                          </m:ctrlPr>
                        </m:sSubSupPr>
                        <m:e>
                          <m:r>
                            <a:rPr lang="en-US" sz="1200" b="1" i="1">
                              <a:latin typeface="Cambria Math"/>
                            </a:rPr>
                            <m:t>𝒅</m:t>
                          </m:r>
                        </m:e>
                        <m:sub>
                          <m:r>
                            <a:rPr lang="en-US" sz="1200" i="1">
                              <a:latin typeface="Cambria Math"/>
                            </a:rPr>
                            <m:t>1</m:t>
                          </m:r>
                        </m:sub>
                        <m:sup/>
                      </m:sSubSup>
                    </m:oMath>
                  </a14:m>
                  <a:endParaRPr lang="en-US" sz="1200" dirty="0"/>
                </a:p>
                <a:p>
                  <a:pPr algn="ctr"/>
                  <a:r>
                    <a:rPr lang="en-US" sz="1200" dirty="0" smtClean="0"/>
                    <a:t>Update </a:t>
                  </a:r>
                  <a14:m>
                    <m:oMath xmlns:m="http://schemas.openxmlformats.org/officeDocument/2006/math">
                      <m:sSub>
                        <m:sSubPr>
                          <m:ctrlPr>
                            <a:rPr lang="en-US" sz="1200" i="1">
                              <a:latin typeface="Cambria Math" charset="0"/>
                            </a:rPr>
                          </m:ctrlPr>
                        </m:sSubPr>
                        <m:e>
                          <m:r>
                            <m:rPr>
                              <m:sty m:val="p"/>
                            </m:rPr>
                            <a:rPr lang="el-GR" sz="1200" i="1">
                              <a:latin typeface="Cambria Math"/>
                            </a:rPr>
                            <m:t>λ</m:t>
                          </m:r>
                        </m:e>
                        <m:sub>
                          <m:r>
                            <a:rPr lang="en-US" sz="1200" i="1">
                              <a:latin typeface="Cambria Math"/>
                            </a:rPr>
                            <m:t>1</m:t>
                          </m:r>
                        </m:sub>
                      </m:sSub>
                    </m:oMath>
                  </a14:m>
                  <a:endParaRPr lang="en-US" sz="1200" dirty="0"/>
                </a:p>
              </p:txBody>
            </p:sp>
          </mc:Choice>
          <mc:Fallback xmlns="">
            <p:sp>
              <p:nvSpPr>
                <p:cNvPr id="41" name="Rounded Rectangle 40"/>
                <p:cNvSpPr>
                  <a:spLocks noRot="1" noChangeAspect="1" noMove="1" noResize="1" noEditPoints="1" noAdjustHandles="1" noChangeArrowheads="1" noChangeShapeType="1" noTextEdit="1"/>
                </p:cNvSpPr>
                <p:nvPr/>
              </p:nvSpPr>
              <p:spPr>
                <a:xfrm>
                  <a:off x="4667082" y="2544759"/>
                  <a:ext cx="1278813" cy="815152"/>
                </a:xfrm>
                <a:prstGeom prst="roundRect">
                  <a:avLst/>
                </a:prstGeom>
                <a:blipFill rotWithShape="1">
                  <a:blip r:embed="rId11"/>
                  <a:stretch>
                    <a:fillRect/>
                  </a:stretch>
                </a:blipFill>
                <a:ln w="38100">
                  <a:solidFill>
                    <a:schemeClr val="accent3">
                      <a:lumMod val="75000"/>
                    </a:schemeClr>
                  </a:solidFill>
                </a:ln>
              </p:spPr>
              <p:txBody>
                <a:bodyPr/>
                <a:lstStyle/>
                <a:p>
                  <a:r>
                    <a:rPr lang="en-US">
                      <a:noFill/>
                    </a:rPr>
                    <a:t> </a:t>
                  </a:r>
                </a:p>
              </p:txBody>
            </p:sp>
          </mc:Fallback>
        </mc:AlternateContent>
        <p:cxnSp>
          <p:nvCxnSpPr>
            <p:cNvPr id="53" name="Straight Connector 52"/>
            <p:cNvCxnSpPr/>
            <p:nvPr/>
          </p:nvCxnSpPr>
          <p:spPr>
            <a:xfrm>
              <a:off x="4667081" y="2777273"/>
              <a:ext cx="1278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724400" y="2510135"/>
              <a:ext cx="1104790" cy="461665"/>
            </a:xfrm>
            <a:prstGeom prst="rect">
              <a:avLst/>
            </a:prstGeom>
            <a:noFill/>
          </p:spPr>
          <p:txBody>
            <a:bodyPr wrap="none" rtlCol="0">
              <a:spAutoFit/>
            </a:bodyPr>
            <a:lstStyle/>
            <a:p>
              <a:r>
                <a:rPr lang="en-US" altLang="zh-CN" sz="1200" dirty="0" smtClean="0">
                  <a:latin typeface="Book Antiqua" pitchFamily="18" charset="0"/>
                  <a:ea typeface="Arial Unicode MS" pitchFamily="34" charset="-122"/>
                  <a:cs typeface="Arial Unicode MS" pitchFamily="34" charset="-122"/>
                </a:rPr>
                <a:t>   </a:t>
              </a:r>
              <a:r>
                <a:rPr lang="en-US" altLang="zh-CN" sz="1200" dirty="0" err="1" smtClean="0">
                  <a:latin typeface="Book Antiqua" pitchFamily="18" charset="0"/>
                  <a:ea typeface="Arial Unicode MS" pitchFamily="34" charset="-122"/>
                  <a:cs typeface="Arial Unicode MS" pitchFamily="34" charset="-122"/>
                </a:rPr>
                <a:t>Microgrid</a:t>
              </a:r>
              <a:r>
                <a:rPr lang="en-US" altLang="zh-CN" sz="1200" dirty="0" smtClean="0">
                  <a:latin typeface="Book Antiqua" pitchFamily="18" charset="0"/>
                  <a:ea typeface="Arial Unicode MS" pitchFamily="34" charset="-122"/>
                  <a:cs typeface="Arial Unicode MS" pitchFamily="34" charset="-122"/>
                </a:rPr>
                <a:t> 1</a:t>
              </a:r>
              <a:endParaRPr lang="zh-CN" altLang="en-US" sz="1200" i="1" dirty="0">
                <a:latin typeface="Book Antiqua" pitchFamily="18" charset="0"/>
                <a:ea typeface="Arial Unicode MS" pitchFamily="34" charset="-122"/>
                <a:cs typeface="Arial Unicode MS" pitchFamily="34" charset="-122"/>
              </a:endParaRPr>
            </a:p>
            <a:p>
              <a:endParaRPr lang="en-US" sz="1200" dirty="0"/>
            </a:p>
          </p:txBody>
        </p:sp>
      </p:grpSp>
      <p:grpSp>
        <p:nvGrpSpPr>
          <p:cNvPr id="11" name="Group 10"/>
          <p:cNvGrpSpPr/>
          <p:nvPr/>
        </p:nvGrpSpPr>
        <p:grpSpPr>
          <a:xfrm>
            <a:off x="6037864" y="2514600"/>
            <a:ext cx="1283820" cy="845311"/>
            <a:chOff x="6037864" y="2514600"/>
            <a:chExt cx="1283820" cy="845311"/>
          </a:xfrm>
        </p:grpSpPr>
        <p:grpSp>
          <p:nvGrpSpPr>
            <p:cNvPr id="2" name="Group 1"/>
            <p:cNvGrpSpPr/>
            <p:nvPr/>
          </p:nvGrpSpPr>
          <p:grpSpPr>
            <a:xfrm>
              <a:off x="6037864" y="2544759"/>
              <a:ext cx="1283820" cy="815152"/>
              <a:chOff x="6037864" y="2544759"/>
              <a:chExt cx="1283820" cy="815152"/>
            </a:xfrm>
          </p:grpSpPr>
          <mc:AlternateContent xmlns:mc="http://schemas.openxmlformats.org/markup-compatibility/2006" xmlns:a14="http://schemas.microsoft.com/office/drawing/2010/main">
            <mc:Choice Requires="a14">
              <p:sp>
                <p:nvSpPr>
                  <p:cNvPr id="42" name="Rounded Rectangle 41"/>
                  <p:cNvSpPr/>
                  <p:nvPr/>
                </p:nvSpPr>
                <p:spPr>
                  <a:xfrm>
                    <a:off x="6037864" y="2544759"/>
                    <a:ext cx="1278813" cy="815152"/>
                  </a:xfrm>
                  <a:prstGeom prst="roundRect">
                    <a:avLst/>
                  </a:prstGeom>
                  <a:ln w="38100">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dirty="0" smtClean="0"/>
                  </a:p>
                  <a:p>
                    <a:pPr algn="ctr"/>
                    <a:r>
                      <a:rPr lang="en-US" sz="1200" dirty="0" smtClean="0"/>
                      <a:t>Solve </a:t>
                    </a:r>
                    <a:r>
                      <a:rPr lang="en-US" sz="1200" dirty="0"/>
                      <a:t>local problem for</a:t>
                    </a:r>
                    <a14:m>
                      <m:oMath xmlns:m="http://schemas.openxmlformats.org/officeDocument/2006/math">
                        <m:r>
                          <a:rPr lang="en-US" sz="1200">
                            <a:latin typeface="Cambria Math"/>
                          </a:rPr>
                          <m:t> </m:t>
                        </m:r>
                        <m:sSubSup>
                          <m:sSubSupPr>
                            <m:ctrlPr>
                              <a:rPr lang="en-US" sz="1200" i="1">
                                <a:latin typeface="Cambria Math" charset="0"/>
                              </a:rPr>
                            </m:ctrlPr>
                          </m:sSubSupPr>
                          <m:e>
                            <m:r>
                              <a:rPr lang="en-US" sz="1200" b="1" i="1">
                                <a:latin typeface="Cambria Math"/>
                              </a:rPr>
                              <m:t>𝒅</m:t>
                            </m:r>
                          </m:e>
                          <m:sub>
                            <m:r>
                              <a:rPr lang="en-US" sz="1200" b="0" i="1" smtClean="0">
                                <a:latin typeface="Cambria Math"/>
                              </a:rPr>
                              <m:t>2</m:t>
                            </m:r>
                          </m:sub>
                          <m:sup/>
                        </m:sSubSup>
                      </m:oMath>
                    </a14:m>
                    <a:endParaRPr lang="en-US" sz="1200" dirty="0"/>
                  </a:p>
                  <a:p>
                    <a:pPr algn="ctr"/>
                    <a:r>
                      <a:rPr lang="en-US" sz="1200" dirty="0"/>
                      <a:t>Update</a:t>
                    </a:r>
                    <a:r>
                      <a:rPr lang="en-US" sz="1200" dirty="0" smtClean="0"/>
                      <a:t> </a:t>
                    </a:r>
                    <a14:m>
                      <m:oMath xmlns:m="http://schemas.openxmlformats.org/officeDocument/2006/math">
                        <m:sSub>
                          <m:sSubPr>
                            <m:ctrlPr>
                              <a:rPr lang="en-US" sz="1200" i="1">
                                <a:latin typeface="Cambria Math" charset="0"/>
                              </a:rPr>
                            </m:ctrlPr>
                          </m:sSubPr>
                          <m:e>
                            <m:r>
                              <m:rPr>
                                <m:sty m:val="p"/>
                              </m:rPr>
                              <a:rPr lang="el-GR" sz="1200" i="1">
                                <a:latin typeface="Cambria Math"/>
                              </a:rPr>
                              <m:t>λ</m:t>
                            </m:r>
                          </m:e>
                          <m:sub>
                            <m:r>
                              <a:rPr lang="en-US" sz="1200" b="0" i="1" smtClean="0">
                                <a:latin typeface="Cambria Math"/>
                                <a:ea typeface="Cambria Math"/>
                              </a:rPr>
                              <m:t>2</m:t>
                            </m:r>
                          </m:sub>
                        </m:sSub>
                      </m:oMath>
                    </a14:m>
                    <a:endParaRPr lang="en-US" sz="1200" dirty="0"/>
                  </a:p>
                </p:txBody>
              </p:sp>
            </mc:Choice>
            <mc:Fallback xmlns="">
              <p:sp>
                <p:nvSpPr>
                  <p:cNvPr id="42" name="Rounded Rectangle 41"/>
                  <p:cNvSpPr>
                    <a:spLocks noRot="1" noChangeAspect="1" noMove="1" noResize="1" noEditPoints="1" noAdjustHandles="1" noChangeArrowheads="1" noChangeShapeType="1" noTextEdit="1"/>
                  </p:cNvSpPr>
                  <p:nvPr/>
                </p:nvSpPr>
                <p:spPr>
                  <a:xfrm>
                    <a:off x="6037864" y="2544759"/>
                    <a:ext cx="1278813" cy="815152"/>
                  </a:xfrm>
                  <a:prstGeom prst="roundRect">
                    <a:avLst/>
                  </a:prstGeom>
                  <a:blipFill rotWithShape="1">
                    <a:blip r:embed="rId4"/>
                    <a:stretch>
                      <a:fillRect/>
                    </a:stretch>
                  </a:blipFill>
                  <a:ln w="38100">
                    <a:solidFill>
                      <a:schemeClr val="accent3">
                        <a:lumMod val="75000"/>
                      </a:schemeClr>
                    </a:solidFill>
                  </a:ln>
                </p:spPr>
                <p:txBody>
                  <a:bodyPr/>
                  <a:lstStyle/>
                  <a:p>
                    <a:r>
                      <a:rPr lang="en-US">
                        <a:noFill/>
                      </a:rPr>
                      <a:t> </a:t>
                    </a:r>
                  </a:p>
                </p:txBody>
              </p:sp>
            </mc:Fallback>
          </mc:AlternateContent>
          <p:cxnSp>
            <p:nvCxnSpPr>
              <p:cNvPr id="55" name="Straight Connector 54"/>
              <p:cNvCxnSpPr/>
              <p:nvPr/>
            </p:nvCxnSpPr>
            <p:spPr>
              <a:xfrm>
                <a:off x="6042871" y="2777273"/>
                <a:ext cx="1278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6096000" y="2514600"/>
              <a:ext cx="1104790" cy="507832"/>
            </a:xfrm>
            <a:prstGeom prst="rect">
              <a:avLst/>
            </a:prstGeom>
            <a:noFill/>
          </p:spPr>
          <p:txBody>
            <a:bodyPr wrap="none" rtlCol="0">
              <a:spAutoFit/>
            </a:bodyPr>
            <a:lstStyle/>
            <a:p>
              <a:r>
                <a:rPr lang="en-US" altLang="zh-CN" sz="1200" dirty="0" smtClean="0">
                  <a:latin typeface="Book Antiqua" pitchFamily="18" charset="0"/>
                  <a:ea typeface="Arial Unicode MS" pitchFamily="34" charset="-122"/>
                  <a:cs typeface="Arial Unicode MS" pitchFamily="34" charset="-122"/>
                </a:rPr>
                <a:t>   </a:t>
              </a:r>
              <a:r>
                <a:rPr lang="en-US" altLang="zh-CN" sz="1200" dirty="0" err="1" smtClean="0">
                  <a:latin typeface="Book Antiqua" pitchFamily="18" charset="0"/>
                  <a:ea typeface="Arial Unicode MS" pitchFamily="34" charset="-122"/>
                  <a:cs typeface="Arial Unicode MS" pitchFamily="34" charset="-122"/>
                </a:rPr>
                <a:t>Microgrid</a:t>
              </a:r>
              <a:r>
                <a:rPr lang="en-US" altLang="zh-CN" sz="1200" dirty="0" smtClean="0">
                  <a:latin typeface="Book Antiqua" pitchFamily="18" charset="0"/>
                  <a:ea typeface="Arial Unicode MS" pitchFamily="34" charset="-122"/>
                  <a:cs typeface="Arial Unicode MS" pitchFamily="34" charset="-122"/>
                </a:rPr>
                <a:t> 2</a:t>
              </a:r>
              <a:endParaRPr lang="zh-CN" altLang="en-US" sz="1200" i="1" dirty="0">
                <a:latin typeface="Book Antiqua" pitchFamily="18" charset="0"/>
                <a:ea typeface="Arial Unicode MS" pitchFamily="34" charset="-122"/>
                <a:cs typeface="Arial Unicode MS" pitchFamily="34" charset="-122"/>
              </a:endParaRPr>
            </a:p>
            <a:p>
              <a:endParaRPr lang="en-US" sz="1200" dirty="0"/>
            </a:p>
          </p:txBody>
        </p:sp>
      </p:grpSp>
      <p:grpSp>
        <p:nvGrpSpPr>
          <p:cNvPr id="12" name="Group 11"/>
          <p:cNvGrpSpPr/>
          <p:nvPr/>
        </p:nvGrpSpPr>
        <p:grpSpPr>
          <a:xfrm>
            <a:off x="7712787" y="2510135"/>
            <a:ext cx="1278813" cy="849776"/>
            <a:chOff x="7712787" y="2510135"/>
            <a:chExt cx="1278813" cy="849776"/>
          </a:xfrm>
        </p:grpSpPr>
        <p:grpSp>
          <p:nvGrpSpPr>
            <p:cNvPr id="4" name="Group 3"/>
            <p:cNvGrpSpPr/>
            <p:nvPr/>
          </p:nvGrpSpPr>
          <p:grpSpPr>
            <a:xfrm>
              <a:off x="7712787" y="2544759"/>
              <a:ext cx="1278813" cy="815152"/>
              <a:chOff x="7712787" y="2544759"/>
              <a:chExt cx="1278813" cy="815152"/>
            </a:xfrm>
          </p:grpSpPr>
          <mc:AlternateContent xmlns:mc="http://schemas.openxmlformats.org/markup-compatibility/2006" xmlns:a14="http://schemas.microsoft.com/office/drawing/2010/main">
            <mc:Choice Requires="a14">
              <p:sp>
                <p:nvSpPr>
                  <p:cNvPr id="43" name="Rounded Rectangle 42"/>
                  <p:cNvSpPr/>
                  <p:nvPr/>
                </p:nvSpPr>
                <p:spPr>
                  <a:xfrm>
                    <a:off x="7712787" y="2544759"/>
                    <a:ext cx="1278813" cy="815152"/>
                  </a:xfrm>
                  <a:prstGeom prst="roundRect">
                    <a:avLst/>
                  </a:prstGeom>
                  <a:ln w="38100">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200" dirty="0" smtClean="0"/>
                  </a:p>
                  <a:p>
                    <a:pPr algn="ctr"/>
                    <a:r>
                      <a:rPr lang="en-US" sz="1200" dirty="0" smtClean="0"/>
                      <a:t>Solve </a:t>
                    </a:r>
                    <a:r>
                      <a:rPr lang="en-US" sz="1200" dirty="0"/>
                      <a:t>local problem for</a:t>
                    </a:r>
                    <a14:m>
                      <m:oMath xmlns:m="http://schemas.openxmlformats.org/officeDocument/2006/math">
                        <m:r>
                          <a:rPr lang="en-US" sz="1200">
                            <a:latin typeface="Cambria Math"/>
                          </a:rPr>
                          <m:t> </m:t>
                        </m:r>
                        <m:sSubSup>
                          <m:sSubSupPr>
                            <m:ctrlPr>
                              <a:rPr lang="en-US" sz="1200" i="1">
                                <a:latin typeface="Cambria Math" charset="0"/>
                              </a:rPr>
                            </m:ctrlPr>
                          </m:sSubSupPr>
                          <m:e>
                            <m:r>
                              <a:rPr lang="en-US" sz="1200" b="1" i="1">
                                <a:latin typeface="Cambria Math"/>
                              </a:rPr>
                              <m:t>𝒅</m:t>
                            </m:r>
                          </m:e>
                          <m:sub>
                            <m:r>
                              <a:rPr lang="en-US" sz="1200" b="0" i="1" smtClean="0">
                                <a:latin typeface="Cambria Math"/>
                              </a:rPr>
                              <m:t>𝑁</m:t>
                            </m:r>
                          </m:sub>
                          <m:sup/>
                        </m:sSubSup>
                      </m:oMath>
                    </a14:m>
                    <a:endParaRPr lang="en-US" sz="1200" dirty="0"/>
                  </a:p>
                  <a:p>
                    <a:pPr algn="ctr"/>
                    <a:r>
                      <a:rPr lang="en-US" sz="1200" dirty="0"/>
                      <a:t>Update</a:t>
                    </a:r>
                    <a14:m>
                      <m:oMath xmlns:m="http://schemas.openxmlformats.org/officeDocument/2006/math">
                        <m:sSub>
                          <m:sSubPr>
                            <m:ctrlPr>
                              <a:rPr lang="en-US" sz="1200" i="1">
                                <a:latin typeface="Cambria Math" charset="0"/>
                              </a:rPr>
                            </m:ctrlPr>
                          </m:sSubPr>
                          <m:e>
                            <m:r>
                              <a:rPr lang="en-US" sz="1200" b="0" i="1" smtClean="0">
                                <a:latin typeface="Cambria Math"/>
                              </a:rPr>
                              <m:t> </m:t>
                            </m:r>
                            <m:r>
                              <m:rPr>
                                <m:sty m:val="p"/>
                              </m:rPr>
                              <a:rPr lang="el-GR" sz="1200" i="1">
                                <a:latin typeface="Cambria Math"/>
                              </a:rPr>
                              <m:t>λ</m:t>
                            </m:r>
                          </m:e>
                          <m:sub>
                            <m:r>
                              <a:rPr lang="en-US" sz="1200" b="0" i="1" smtClean="0">
                                <a:latin typeface="Cambria Math"/>
                                <a:ea typeface="Cambria Math"/>
                              </a:rPr>
                              <m:t>𝑁</m:t>
                            </m:r>
                          </m:sub>
                        </m:sSub>
                      </m:oMath>
                    </a14:m>
                    <a:endParaRPr lang="en-US" sz="1200" dirty="0"/>
                  </a:p>
                </p:txBody>
              </p:sp>
            </mc:Choice>
            <mc:Fallback xmlns="">
              <p:sp>
                <p:nvSpPr>
                  <p:cNvPr id="43" name="Rounded Rectangle 42"/>
                  <p:cNvSpPr>
                    <a:spLocks noRot="1" noChangeAspect="1" noMove="1" noResize="1" noEditPoints="1" noAdjustHandles="1" noChangeArrowheads="1" noChangeShapeType="1" noTextEdit="1"/>
                  </p:cNvSpPr>
                  <p:nvPr/>
                </p:nvSpPr>
                <p:spPr>
                  <a:xfrm>
                    <a:off x="7712787" y="2544759"/>
                    <a:ext cx="1278813" cy="815152"/>
                  </a:xfrm>
                  <a:prstGeom prst="roundRect">
                    <a:avLst/>
                  </a:prstGeom>
                  <a:blipFill rotWithShape="1">
                    <a:blip r:embed="rId5"/>
                    <a:stretch>
                      <a:fillRect/>
                    </a:stretch>
                  </a:blipFill>
                  <a:ln w="38100">
                    <a:solidFill>
                      <a:schemeClr val="accent3">
                        <a:lumMod val="75000"/>
                      </a:schemeClr>
                    </a:solidFill>
                  </a:ln>
                </p:spPr>
                <p:txBody>
                  <a:bodyPr/>
                  <a:lstStyle/>
                  <a:p>
                    <a:r>
                      <a:rPr lang="en-US">
                        <a:noFill/>
                      </a:rPr>
                      <a:t> </a:t>
                    </a:r>
                  </a:p>
                </p:txBody>
              </p:sp>
            </mc:Fallback>
          </mc:AlternateContent>
          <p:cxnSp>
            <p:nvCxnSpPr>
              <p:cNvPr id="57" name="Straight Connector 56"/>
              <p:cNvCxnSpPr/>
              <p:nvPr/>
            </p:nvCxnSpPr>
            <p:spPr>
              <a:xfrm>
                <a:off x="7712787" y="2777273"/>
                <a:ext cx="1278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7772400" y="2510135"/>
              <a:ext cx="1156086" cy="461665"/>
            </a:xfrm>
            <a:prstGeom prst="rect">
              <a:avLst/>
            </a:prstGeom>
            <a:noFill/>
          </p:spPr>
          <p:txBody>
            <a:bodyPr wrap="none" rtlCol="0">
              <a:spAutoFit/>
            </a:bodyPr>
            <a:lstStyle/>
            <a:p>
              <a:r>
                <a:rPr lang="en-US" altLang="zh-CN" sz="1200" dirty="0" smtClean="0">
                  <a:latin typeface="Book Antiqua" pitchFamily="18" charset="0"/>
                  <a:ea typeface="Arial Unicode MS" pitchFamily="34" charset="-122"/>
                  <a:cs typeface="Arial Unicode MS" pitchFamily="34" charset="-122"/>
                </a:rPr>
                <a:t>   </a:t>
              </a:r>
              <a:r>
                <a:rPr lang="en-US" altLang="zh-CN" sz="1200" dirty="0" err="1" smtClean="0">
                  <a:latin typeface="Book Antiqua" pitchFamily="18" charset="0"/>
                  <a:ea typeface="Arial Unicode MS" pitchFamily="34" charset="-122"/>
                  <a:cs typeface="Arial Unicode MS" pitchFamily="34" charset="-122"/>
                </a:rPr>
                <a:t>Microgrid</a:t>
              </a:r>
              <a:r>
                <a:rPr lang="en-US" altLang="zh-CN" sz="1200" dirty="0" smtClean="0">
                  <a:latin typeface="Book Antiqua" pitchFamily="18" charset="0"/>
                  <a:ea typeface="Arial Unicode MS" pitchFamily="34" charset="-122"/>
                  <a:cs typeface="Arial Unicode MS" pitchFamily="34" charset="-122"/>
                </a:rPr>
                <a:t> N</a:t>
              </a:r>
              <a:endParaRPr lang="zh-CN" altLang="en-US" sz="1200" i="1" dirty="0">
                <a:latin typeface="Book Antiqua" pitchFamily="18" charset="0"/>
                <a:ea typeface="Arial Unicode MS" pitchFamily="34" charset="-122"/>
                <a:cs typeface="Arial Unicode MS" pitchFamily="34" charset="-122"/>
              </a:endParaRPr>
            </a:p>
            <a:p>
              <a:endParaRPr lang="en-US" sz="1200" dirty="0"/>
            </a:p>
          </p:txBody>
        </p:sp>
      </p:grpSp>
      <p:grpSp>
        <p:nvGrpSpPr>
          <p:cNvPr id="9" name="Group 8"/>
          <p:cNvGrpSpPr/>
          <p:nvPr/>
        </p:nvGrpSpPr>
        <p:grpSpPr>
          <a:xfrm>
            <a:off x="6148645" y="1999557"/>
            <a:ext cx="596638" cy="526929"/>
            <a:chOff x="6148645" y="1999557"/>
            <a:chExt cx="596638" cy="526929"/>
          </a:xfrm>
        </p:grpSpPr>
        <p:cxnSp>
          <p:nvCxnSpPr>
            <p:cNvPr id="49" name="Straight Arrow Connector 48"/>
            <p:cNvCxnSpPr/>
            <p:nvPr/>
          </p:nvCxnSpPr>
          <p:spPr>
            <a:xfrm flipV="1">
              <a:off x="6662201" y="1999557"/>
              <a:ext cx="55793" cy="526929"/>
            </a:xfrm>
            <a:prstGeom prst="straightConnector1">
              <a:avLst/>
            </a:prstGeom>
            <a:ln w="381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p:cNvSpPr/>
                <p:nvPr/>
              </p:nvSpPr>
              <p:spPr>
                <a:xfrm>
                  <a:off x="6148645" y="2209800"/>
                  <a:ext cx="596638" cy="304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3">
                                    <a:lumMod val="75000"/>
                                  </a:schemeClr>
                                </a:solidFill>
                                <a:latin typeface="Cambria Math" charset="0"/>
                              </a:rPr>
                            </m:ctrlPr>
                          </m:sSubPr>
                          <m:e>
                            <m:r>
                              <m:rPr>
                                <m:sty m:val="p"/>
                              </m:rPr>
                              <a:rPr lang="el-GR" sz="1200" i="1">
                                <a:solidFill>
                                  <a:schemeClr val="accent3">
                                    <a:lumMod val="75000"/>
                                  </a:schemeClr>
                                </a:solidFill>
                                <a:latin typeface="Cambria Math"/>
                              </a:rPr>
                              <m:t>λ</m:t>
                            </m:r>
                          </m:e>
                          <m:sub>
                            <m:r>
                              <a:rPr lang="en-US" sz="1200" b="0" i="1" smtClean="0">
                                <a:solidFill>
                                  <a:schemeClr val="accent3">
                                    <a:lumMod val="75000"/>
                                  </a:schemeClr>
                                </a:solidFill>
                                <a:latin typeface="Cambria Math"/>
                              </a:rPr>
                              <m:t>2</m:t>
                            </m:r>
                          </m:sub>
                        </m:sSub>
                        <m:r>
                          <a:rPr lang="en-US" sz="1200" b="0" i="1" smtClean="0">
                            <a:solidFill>
                              <a:schemeClr val="accent3">
                                <a:lumMod val="75000"/>
                              </a:schemeClr>
                            </a:solidFill>
                            <a:latin typeface="Cambria Math"/>
                          </a:rPr>
                          <m:t>,</m:t>
                        </m:r>
                        <m:sSubSup>
                          <m:sSubSupPr>
                            <m:ctrlPr>
                              <a:rPr lang="en-US" sz="1200" i="1">
                                <a:solidFill>
                                  <a:schemeClr val="accent3">
                                    <a:lumMod val="75000"/>
                                  </a:schemeClr>
                                </a:solidFill>
                                <a:latin typeface="Cambria Math" charset="0"/>
                              </a:rPr>
                            </m:ctrlPr>
                          </m:sSubSupPr>
                          <m:e>
                            <m:r>
                              <a:rPr lang="en-US" sz="1200" b="1" i="1">
                                <a:solidFill>
                                  <a:schemeClr val="accent3">
                                    <a:lumMod val="75000"/>
                                  </a:schemeClr>
                                </a:solidFill>
                                <a:latin typeface="Cambria Math"/>
                              </a:rPr>
                              <m:t>𝒅</m:t>
                            </m:r>
                          </m:e>
                          <m:sub>
                            <m:r>
                              <a:rPr lang="en-US" sz="1200" b="0" i="1" smtClean="0">
                                <a:solidFill>
                                  <a:schemeClr val="accent3">
                                    <a:lumMod val="75000"/>
                                  </a:schemeClr>
                                </a:solidFill>
                                <a:latin typeface="Cambria Math"/>
                              </a:rPr>
                              <m:t>2</m:t>
                            </m:r>
                          </m:sub>
                          <m:sup/>
                        </m:sSubSup>
                      </m:oMath>
                    </m:oMathPara>
                  </a14:m>
                  <a:endParaRPr lang="en-US" sz="1200" dirty="0">
                    <a:solidFill>
                      <a:schemeClr val="accent3">
                        <a:lumMod val="75000"/>
                      </a:schemeClr>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6148645" y="2209800"/>
                  <a:ext cx="596638" cy="304699"/>
                </a:xfrm>
                <a:prstGeom prst="rect">
                  <a:avLst/>
                </a:prstGeom>
                <a:blipFill rotWithShape="0">
                  <a:blip r:embed="rId12"/>
                  <a:stretch>
                    <a:fillRect/>
                  </a:stretch>
                </a:blipFill>
              </p:spPr>
              <p:txBody>
                <a:bodyPr/>
                <a:lstStyle/>
                <a:p>
                  <a:r>
                    <a:rPr lang="en-US">
                      <a:noFill/>
                    </a:rPr>
                    <a:t> </a:t>
                  </a:r>
                </a:p>
              </p:txBody>
            </p:sp>
          </mc:Fallback>
        </mc:AlternateContent>
      </p:grpSp>
      <p:grpSp>
        <p:nvGrpSpPr>
          <p:cNvPr id="10" name="Group 9"/>
          <p:cNvGrpSpPr/>
          <p:nvPr/>
        </p:nvGrpSpPr>
        <p:grpSpPr>
          <a:xfrm>
            <a:off x="7239000" y="1999557"/>
            <a:ext cx="765109" cy="591243"/>
            <a:chOff x="7239000" y="1999557"/>
            <a:chExt cx="765109" cy="591243"/>
          </a:xfrm>
        </p:grpSpPr>
        <p:cxnSp>
          <p:nvCxnSpPr>
            <p:cNvPr id="50" name="Straight Arrow Connector 49"/>
            <p:cNvCxnSpPr/>
            <p:nvPr/>
          </p:nvCxnSpPr>
          <p:spPr>
            <a:xfrm flipH="1" flipV="1">
              <a:off x="7321684" y="1999557"/>
              <a:ext cx="682425" cy="539754"/>
            </a:xfrm>
            <a:prstGeom prst="straightConnector1">
              <a:avLst/>
            </a:prstGeom>
            <a:ln w="381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p:cNvSpPr/>
                <p:nvPr/>
              </p:nvSpPr>
              <p:spPr>
                <a:xfrm>
                  <a:off x="7239000" y="2286101"/>
                  <a:ext cx="640368" cy="304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accent3">
                                    <a:lumMod val="75000"/>
                                  </a:schemeClr>
                                </a:solidFill>
                                <a:latin typeface="Cambria Math" charset="0"/>
                              </a:rPr>
                            </m:ctrlPr>
                          </m:sSubPr>
                          <m:e>
                            <m:r>
                              <m:rPr>
                                <m:sty m:val="p"/>
                              </m:rPr>
                              <a:rPr lang="el-GR" sz="1200" i="1">
                                <a:solidFill>
                                  <a:schemeClr val="accent3">
                                    <a:lumMod val="75000"/>
                                  </a:schemeClr>
                                </a:solidFill>
                                <a:latin typeface="Cambria Math"/>
                              </a:rPr>
                              <m:t>λ</m:t>
                            </m:r>
                          </m:e>
                          <m:sub>
                            <m:r>
                              <a:rPr lang="en-US" sz="1200" b="0" i="1" smtClean="0">
                                <a:solidFill>
                                  <a:schemeClr val="accent3">
                                    <a:lumMod val="75000"/>
                                  </a:schemeClr>
                                </a:solidFill>
                                <a:latin typeface="Cambria Math"/>
                              </a:rPr>
                              <m:t>𝑁</m:t>
                            </m:r>
                          </m:sub>
                        </m:sSub>
                        <m:r>
                          <a:rPr lang="en-US" sz="1200" b="0" i="1" smtClean="0">
                            <a:solidFill>
                              <a:schemeClr val="accent3">
                                <a:lumMod val="75000"/>
                              </a:schemeClr>
                            </a:solidFill>
                            <a:latin typeface="Cambria Math"/>
                          </a:rPr>
                          <m:t>,</m:t>
                        </m:r>
                        <m:sSubSup>
                          <m:sSubSupPr>
                            <m:ctrlPr>
                              <a:rPr lang="en-US" sz="1200" i="1">
                                <a:solidFill>
                                  <a:schemeClr val="accent3">
                                    <a:lumMod val="75000"/>
                                  </a:schemeClr>
                                </a:solidFill>
                                <a:latin typeface="Cambria Math" charset="0"/>
                              </a:rPr>
                            </m:ctrlPr>
                          </m:sSubSupPr>
                          <m:e>
                            <m:r>
                              <a:rPr lang="en-US" sz="1200" b="1" i="1">
                                <a:solidFill>
                                  <a:schemeClr val="accent3">
                                    <a:lumMod val="75000"/>
                                  </a:schemeClr>
                                </a:solidFill>
                                <a:latin typeface="Cambria Math"/>
                              </a:rPr>
                              <m:t>𝒅</m:t>
                            </m:r>
                          </m:e>
                          <m:sub>
                            <m:r>
                              <a:rPr lang="en-US" sz="1200" b="0" i="1" smtClean="0">
                                <a:solidFill>
                                  <a:schemeClr val="accent3">
                                    <a:lumMod val="75000"/>
                                  </a:schemeClr>
                                </a:solidFill>
                                <a:latin typeface="Cambria Math"/>
                              </a:rPr>
                              <m:t>𝑁</m:t>
                            </m:r>
                          </m:sub>
                          <m:sup/>
                        </m:sSubSup>
                      </m:oMath>
                    </m:oMathPara>
                  </a14:m>
                  <a:endParaRPr lang="en-US" sz="1200" dirty="0">
                    <a:solidFill>
                      <a:schemeClr val="accent3">
                        <a:lumMod val="75000"/>
                      </a:schemeClr>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7239000" y="2286101"/>
                  <a:ext cx="640368" cy="304699"/>
                </a:xfrm>
                <a:prstGeom prst="rect">
                  <a:avLst/>
                </a:prstGeom>
                <a:blipFill rotWithShape="0">
                  <a:blip r:embed="rId13"/>
                  <a:stretch>
                    <a:fillRect/>
                  </a:stretch>
                </a:blipFill>
              </p:spPr>
              <p:txBody>
                <a:bodyPr/>
                <a:lstStyle/>
                <a:p>
                  <a:r>
                    <a:rPr lang="en-US">
                      <a:noFill/>
                    </a:rPr>
                    <a:t> </a:t>
                  </a:r>
                </a:p>
              </p:txBody>
            </p:sp>
          </mc:Fallback>
        </mc:AlternateContent>
      </p:grpSp>
      <p:sp>
        <p:nvSpPr>
          <p:cNvPr id="68" name="TextBox 67"/>
          <p:cNvSpPr txBox="1"/>
          <p:nvPr/>
        </p:nvSpPr>
        <p:spPr>
          <a:xfrm>
            <a:off x="4477701" y="4476438"/>
            <a:ext cx="505267" cy="307777"/>
          </a:xfrm>
          <a:prstGeom prst="rect">
            <a:avLst/>
          </a:prstGeom>
          <a:noFill/>
        </p:spPr>
        <p:txBody>
          <a:bodyPr wrap="none" rtlCol="0">
            <a:spAutoFit/>
          </a:bodyPr>
          <a:lstStyle/>
          <a:p>
            <a:r>
              <a:rPr lang="en-US" sz="1400" b="1" dirty="0" smtClean="0"/>
              <a:t>DSO</a:t>
            </a:r>
            <a:endParaRPr lang="en-US" sz="1400" b="1" dirty="0"/>
          </a:p>
        </p:txBody>
      </p:sp>
      <p:sp>
        <p:nvSpPr>
          <p:cNvPr id="69" name="TextBox 68"/>
          <p:cNvSpPr txBox="1"/>
          <p:nvPr/>
        </p:nvSpPr>
        <p:spPr>
          <a:xfrm>
            <a:off x="4267200" y="4711076"/>
            <a:ext cx="1041695" cy="307777"/>
          </a:xfrm>
          <a:prstGeom prst="rect">
            <a:avLst/>
          </a:prstGeom>
          <a:noFill/>
        </p:spPr>
        <p:txBody>
          <a:bodyPr wrap="none" rtlCol="0">
            <a:spAutoFit/>
          </a:bodyPr>
          <a:lstStyle/>
          <a:p>
            <a:r>
              <a:rPr lang="en-US" sz="1400" b="1" dirty="0" err="1" smtClean="0"/>
              <a:t>Microgrid</a:t>
            </a:r>
            <a:r>
              <a:rPr lang="en-US" sz="1400" b="1" dirty="0" smtClean="0"/>
              <a:t> 1</a:t>
            </a:r>
            <a:endParaRPr lang="en-US" sz="1400" b="1" dirty="0"/>
          </a:p>
        </p:txBody>
      </p:sp>
      <p:sp>
        <p:nvSpPr>
          <p:cNvPr id="70" name="TextBox 69"/>
          <p:cNvSpPr txBox="1"/>
          <p:nvPr/>
        </p:nvSpPr>
        <p:spPr>
          <a:xfrm>
            <a:off x="4267200" y="4940341"/>
            <a:ext cx="1060931" cy="338554"/>
          </a:xfrm>
          <a:prstGeom prst="rect">
            <a:avLst/>
          </a:prstGeom>
          <a:noFill/>
        </p:spPr>
        <p:txBody>
          <a:bodyPr wrap="none" rtlCol="0">
            <a:spAutoFit/>
          </a:bodyPr>
          <a:lstStyle/>
          <a:p>
            <a:r>
              <a:rPr lang="en-US" sz="1400" b="1" dirty="0" err="1" smtClean="0"/>
              <a:t>Microgrid</a:t>
            </a:r>
            <a:r>
              <a:rPr lang="en-US" sz="1600" b="1" dirty="0" smtClean="0"/>
              <a:t> 2</a:t>
            </a:r>
            <a:endParaRPr lang="en-US" sz="1600" b="1" dirty="0"/>
          </a:p>
        </p:txBody>
      </p:sp>
      <p:sp>
        <p:nvSpPr>
          <p:cNvPr id="71" name="TextBox 70"/>
          <p:cNvSpPr txBox="1"/>
          <p:nvPr/>
        </p:nvSpPr>
        <p:spPr>
          <a:xfrm>
            <a:off x="4267200" y="5302773"/>
            <a:ext cx="1068947" cy="307777"/>
          </a:xfrm>
          <a:prstGeom prst="rect">
            <a:avLst/>
          </a:prstGeom>
          <a:noFill/>
        </p:spPr>
        <p:txBody>
          <a:bodyPr wrap="none" rtlCol="0">
            <a:spAutoFit/>
          </a:bodyPr>
          <a:lstStyle/>
          <a:p>
            <a:r>
              <a:rPr lang="en-US" sz="1400" b="1" dirty="0" err="1" smtClean="0"/>
              <a:t>Microgrid</a:t>
            </a:r>
            <a:r>
              <a:rPr lang="en-US" sz="1400" b="1" dirty="0" smtClean="0"/>
              <a:t> N</a:t>
            </a:r>
            <a:endParaRPr lang="en-US" sz="1400" b="1" dirty="0"/>
          </a:p>
        </p:txBody>
      </p:sp>
      <p:sp>
        <p:nvSpPr>
          <p:cNvPr id="72" name="Rectangle 71"/>
          <p:cNvSpPr/>
          <p:nvPr/>
        </p:nvSpPr>
        <p:spPr>
          <a:xfrm>
            <a:off x="5314680" y="4543021"/>
            <a:ext cx="218848"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88" name="Straight Connector 87"/>
          <p:cNvCxnSpPr/>
          <p:nvPr/>
        </p:nvCxnSpPr>
        <p:spPr>
          <a:xfrm flipV="1">
            <a:off x="6882338" y="4572000"/>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8440101" y="4592891"/>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5548630" y="4769065"/>
            <a:ext cx="1313448" cy="739359"/>
            <a:chOff x="5548630" y="4769065"/>
            <a:chExt cx="1313448" cy="739359"/>
          </a:xfrm>
        </p:grpSpPr>
        <p:grpSp>
          <p:nvGrpSpPr>
            <p:cNvPr id="14" name="Group 13"/>
            <p:cNvGrpSpPr/>
            <p:nvPr/>
          </p:nvGrpSpPr>
          <p:grpSpPr>
            <a:xfrm>
              <a:off x="5552706" y="5036628"/>
              <a:ext cx="1309371" cy="144972"/>
              <a:chOff x="5552706" y="5036628"/>
              <a:chExt cx="1309371" cy="144972"/>
            </a:xfrm>
          </p:grpSpPr>
          <p:sp>
            <p:nvSpPr>
              <p:cNvPr id="73" name="Rectangle 72"/>
              <p:cNvSpPr/>
              <p:nvPr/>
            </p:nvSpPr>
            <p:spPr>
              <a:xfrm>
                <a:off x="5850892" y="5036628"/>
                <a:ext cx="1011185" cy="144972"/>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idle</a:t>
                </a:r>
                <a:endParaRPr lang="en-US" dirty="0">
                  <a:solidFill>
                    <a:schemeClr val="tx1"/>
                  </a:solidFill>
                </a:endParaRPr>
              </a:p>
            </p:txBody>
          </p:sp>
          <p:sp>
            <p:nvSpPr>
              <p:cNvPr id="74" name="Rectangle 73"/>
              <p:cNvSpPr/>
              <p:nvPr/>
            </p:nvSpPr>
            <p:spPr>
              <a:xfrm>
                <a:off x="5552706" y="5036628"/>
                <a:ext cx="2981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p:cNvSpPr/>
            <p:nvPr/>
          </p:nvSpPr>
          <p:spPr>
            <a:xfrm>
              <a:off x="5552707" y="5363452"/>
              <a:ext cx="1309371"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548630" y="4769065"/>
              <a:ext cx="1309370" cy="159469"/>
              <a:chOff x="5548630" y="4769065"/>
              <a:chExt cx="1309370" cy="159469"/>
            </a:xfrm>
          </p:grpSpPr>
          <p:sp>
            <p:nvSpPr>
              <p:cNvPr id="96" name="Rectangle 95"/>
              <p:cNvSpPr/>
              <p:nvPr/>
            </p:nvSpPr>
            <p:spPr>
              <a:xfrm>
                <a:off x="6084843" y="4769065"/>
                <a:ext cx="773157" cy="159469"/>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idle</a:t>
                </a:r>
                <a:endParaRPr lang="en-US" dirty="0">
                  <a:solidFill>
                    <a:schemeClr val="tx1"/>
                  </a:solidFill>
                </a:endParaRPr>
              </a:p>
            </p:txBody>
          </p:sp>
          <p:sp>
            <p:nvSpPr>
              <p:cNvPr id="97" name="Rectangle 96"/>
              <p:cNvSpPr/>
              <p:nvPr/>
            </p:nvSpPr>
            <p:spPr>
              <a:xfrm>
                <a:off x="5548630" y="4769065"/>
                <a:ext cx="536214" cy="159469"/>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p:cNvGrpSpPr/>
          <p:nvPr/>
        </p:nvGrpSpPr>
        <p:grpSpPr>
          <a:xfrm>
            <a:off x="5326996" y="5804107"/>
            <a:ext cx="242607" cy="144972"/>
            <a:chOff x="5326996" y="5798369"/>
            <a:chExt cx="242607" cy="144972"/>
          </a:xfrm>
        </p:grpSpPr>
        <p:cxnSp>
          <p:nvCxnSpPr>
            <p:cNvPr id="86" name="Straight Connector 85"/>
            <p:cNvCxnSpPr/>
            <p:nvPr/>
          </p:nvCxnSpPr>
          <p:spPr>
            <a:xfrm>
              <a:off x="5334000" y="5798369"/>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5326996" y="5866470"/>
              <a:ext cx="242607" cy="1"/>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5470937" y="5870854"/>
            <a:ext cx="1420826" cy="301346"/>
            <a:chOff x="5470937" y="5870854"/>
            <a:chExt cx="1420826" cy="301346"/>
          </a:xfrm>
        </p:grpSpPr>
        <p:sp>
          <p:nvSpPr>
            <p:cNvPr id="93" name="TextBox 92"/>
            <p:cNvSpPr txBox="1"/>
            <p:nvPr/>
          </p:nvSpPr>
          <p:spPr>
            <a:xfrm>
              <a:off x="5470937" y="5882663"/>
              <a:ext cx="1008932" cy="289537"/>
            </a:xfrm>
            <a:prstGeom prst="rect">
              <a:avLst/>
            </a:prstGeom>
            <a:noFill/>
          </p:spPr>
          <p:txBody>
            <a:bodyPr wrap="none" rtlCol="0">
              <a:spAutoFit/>
            </a:bodyPr>
            <a:lstStyle/>
            <a:p>
              <a:r>
                <a:rPr lang="en-US" dirty="0" smtClean="0"/>
                <a:t>Iteration </a:t>
              </a:r>
              <a:r>
                <a:rPr lang="en-US" i="1" dirty="0" smtClean="0"/>
                <a:t>k = 0</a:t>
              </a:r>
              <a:endParaRPr lang="en-US" i="1" dirty="0"/>
            </a:p>
          </p:txBody>
        </p:sp>
        <p:cxnSp>
          <p:nvCxnSpPr>
            <p:cNvPr id="76" name="Straight Arrow Connector 75"/>
            <p:cNvCxnSpPr/>
            <p:nvPr/>
          </p:nvCxnSpPr>
          <p:spPr>
            <a:xfrm flipV="1">
              <a:off x="5542885" y="5870854"/>
              <a:ext cx="1348878" cy="1"/>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870458" y="4543021"/>
            <a:ext cx="242607" cy="1326481"/>
            <a:chOff x="6870458" y="4543021"/>
            <a:chExt cx="242607" cy="1326481"/>
          </a:xfrm>
        </p:grpSpPr>
        <p:sp>
          <p:nvSpPr>
            <p:cNvPr id="80" name="Rectangle 79"/>
            <p:cNvSpPr/>
            <p:nvPr/>
          </p:nvSpPr>
          <p:spPr>
            <a:xfrm>
              <a:off x="6882338" y="4543021"/>
              <a:ext cx="218848"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Arrow Connector 98"/>
            <p:cNvCxnSpPr/>
            <p:nvPr/>
          </p:nvCxnSpPr>
          <p:spPr>
            <a:xfrm flipV="1">
              <a:off x="6870458" y="5869501"/>
              <a:ext cx="242607" cy="1"/>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057773" y="4783562"/>
            <a:ext cx="1388197" cy="1376831"/>
            <a:chOff x="7057773" y="4783562"/>
            <a:chExt cx="1388197" cy="1376831"/>
          </a:xfrm>
        </p:grpSpPr>
        <p:grpSp>
          <p:nvGrpSpPr>
            <p:cNvPr id="20" name="Group 19"/>
            <p:cNvGrpSpPr/>
            <p:nvPr/>
          </p:nvGrpSpPr>
          <p:grpSpPr>
            <a:xfrm>
              <a:off x="7120363" y="4783562"/>
              <a:ext cx="1295432" cy="724862"/>
              <a:chOff x="7120363" y="4783562"/>
              <a:chExt cx="1295432" cy="724862"/>
            </a:xfrm>
          </p:grpSpPr>
          <p:sp>
            <p:nvSpPr>
              <p:cNvPr id="81" name="Rectangle 80"/>
              <p:cNvSpPr/>
              <p:nvPr/>
            </p:nvSpPr>
            <p:spPr>
              <a:xfrm>
                <a:off x="7418550" y="4783562"/>
                <a:ext cx="997245" cy="144972"/>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idle</a:t>
                </a:r>
                <a:endParaRPr lang="en-US" dirty="0">
                  <a:solidFill>
                    <a:schemeClr val="tx1"/>
                  </a:solidFill>
                </a:endParaRPr>
              </a:p>
            </p:txBody>
          </p:sp>
          <p:sp>
            <p:nvSpPr>
              <p:cNvPr id="82" name="Rectangle 81"/>
              <p:cNvSpPr/>
              <p:nvPr/>
            </p:nvSpPr>
            <p:spPr>
              <a:xfrm>
                <a:off x="7120363" y="4783562"/>
                <a:ext cx="2981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656577" y="5001021"/>
                <a:ext cx="759218" cy="144972"/>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idle</a:t>
                </a:r>
                <a:endParaRPr lang="en-US" dirty="0">
                  <a:solidFill>
                    <a:schemeClr val="tx1"/>
                  </a:solidFill>
                </a:endParaRPr>
              </a:p>
            </p:txBody>
          </p:sp>
          <p:sp>
            <p:nvSpPr>
              <p:cNvPr id="84" name="Rectangle 83"/>
              <p:cNvSpPr/>
              <p:nvPr/>
            </p:nvSpPr>
            <p:spPr>
              <a:xfrm>
                <a:off x="7120363" y="5001021"/>
                <a:ext cx="536214"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120363" y="5363452"/>
                <a:ext cx="1295431"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057773" y="5868371"/>
              <a:ext cx="1388197" cy="292022"/>
              <a:chOff x="7057773" y="5868371"/>
              <a:chExt cx="1388197" cy="292022"/>
            </a:xfrm>
          </p:grpSpPr>
          <p:sp>
            <p:nvSpPr>
              <p:cNvPr id="94" name="TextBox 93"/>
              <p:cNvSpPr txBox="1"/>
              <p:nvPr/>
            </p:nvSpPr>
            <p:spPr>
              <a:xfrm>
                <a:off x="7057773" y="5870856"/>
                <a:ext cx="1008932" cy="289537"/>
              </a:xfrm>
              <a:prstGeom prst="rect">
                <a:avLst/>
              </a:prstGeom>
              <a:noFill/>
            </p:spPr>
            <p:txBody>
              <a:bodyPr wrap="none" rtlCol="0">
                <a:spAutoFit/>
              </a:bodyPr>
              <a:lstStyle/>
              <a:p>
                <a:r>
                  <a:rPr lang="en-US" dirty="0" smtClean="0"/>
                  <a:t>Iteration </a:t>
                </a:r>
                <a:r>
                  <a:rPr lang="en-US" i="1" dirty="0" smtClean="0"/>
                  <a:t>k = 1</a:t>
                </a:r>
                <a:endParaRPr lang="en-US" i="1" dirty="0"/>
              </a:p>
            </p:txBody>
          </p:sp>
          <p:cxnSp>
            <p:nvCxnSpPr>
              <p:cNvPr id="100" name="Straight Arrow Connector 99"/>
              <p:cNvCxnSpPr/>
              <p:nvPr/>
            </p:nvCxnSpPr>
            <p:spPr>
              <a:xfrm flipV="1">
                <a:off x="7097095" y="5868371"/>
                <a:ext cx="1348875" cy="1"/>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p:nvPr/>
        </p:nvGrpSpPr>
        <p:grpSpPr>
          <a:xfrm>
            <a:off x="8432198" y="4543125"/>
            <a:ext cx="677718" cy="1324276"/>
            <a:chOff x="8432198" y="4543125"/>
            <a:chExt cx="677718" cy="1324276"/>
          </a:xfrm>
        </p:grpSpPr>
        <p:sp>
          <p:nvSpPr>
            <p:cNvPr id="91" name="Rectangle 90"/>
            <p:cNvSpPr/>
            <p:nvPr/>
          </p:nvSpPr>
          <p:spPr>
            <a:xfrm>
              <a:off x="8452483" y="4543125"/>
              <a:ext cx="218848"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8610600" y="4856048"/>
              <a:ext cx="499316" cy="380016"/>
            </a:xfrm>
            <a:prstGeom prst="rect">
              <a:avLst/>
            </a:prstGeom>
            <a:noFill/>
          </p:spPr>
          <p:txBody>
            <a:bodyPr wrap="none" rtlCol="0">
              <a:spAutoFit/>
            </a:bodyPr>
            <a:lstStyle/>
            <a:p>
              <a:r>
                <a:rPr lang="en-US" sz="1500" dirty="0"/>
                <a:t>……</a:t>
              </a:r>
            </a:p>
          </p:txBody>
        </p:sp>
        <p:cxnSp>
          <p:nvCxnSpPr>
            <p:cNvPr id="101" name="Straight Arrow Connector 100"/>
            <p:cNvCxnSpPr/>
            <p:nvPr/>
          </p:nvCxnSpPr>
          <p:spPr>
            <a:xfrm flipV="1">
              <a:off x="8432198" y="5867400"/>
              <a:ext cx="572055" cy="1"/>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9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fade">
                                      <p:cBhvr>
                                        <p:cTn id="7" dur="500"/>
                                        <p:tgtEl>
                                          <p:spTgt spid="7168"/>
                                        </p:tgtEl>
                                      </p:cBhvr>
                                    </p:animEffect>
                                  </p:childTnLst>
                                </p:cTn>
                              </p:par>
                              <p:par>
                                <p:cTn id="8" presetID="10" presetClass="entr" presetSubtype="0" fill="hold" nodeType="withEffect">
                                  <p:stCondLst>
                                    <p:cond delay="0"/>
                                  </p:stCondLst>
                                  <p:childTnLst>
                                    <p:set>
                                      <p:cBhvr>
                                        <p:cTn id="9" dur="1" fill="hold">
                                          <p:stCondLst>
                                            <p:cond delay="0"/>
                                          </p:stCondLst>
                                        </p:cTn>
                                        <p:tgtEl>
                                          <p:spTgt spid="7169"/>
                                        </p:tgtEl>
                                        <p:attrNameLst>
                                          <p:attrName>style.visibility</p:attrName>
                                        </p:attrNameLst>
                                      </p:cBhvr>
                                      <p:to>
                                        <p:strVal val="visible"/>
                                      </p:to>
                                    </p:set>
                                    <p:animEffect transition="in" filter="fade">
                                      <p:cBhvr>
                                        <p:cTn id="10" dur="500"/>
                                        <p:tgtEl>
                                          <p:spTgt spid="716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168"/>
                                        </p:tgtEl>
                                      </p:cBhvr>
                                    </p:animEffect>
                                    <p:animScale>
                                      <p:cBhvr>
                                        <p:cTn id="24" dur="250" autoRev="1" fill="hold"/>
                                        <p:tgtEl>
                                          <p:spTgt spid="716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par>
                                <p:cTn id="30" presetID="3" presetClass="entr" presetSubtype="1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par>
                                <p:cTn id="33" presetID="3"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7169"/>
                                        </p:tgtEl>
                                      </p:cBhvr>
                                    </p:animEffect>
                                    <p:animScale>
                                      <p:cBhvr>
                                        <p:cTn id="40" dur="250" autoRev="1" fill="hold"/>
                                        <p:tgtEl>
                                          <p:spTgt spid="7169"/>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12"/>
                                        </p:tgtEl>
                                      </p:cBhvr>
                                    </p:animEffect>
                                    <p:animScale>
                                      <p:cBhvr>
                                        <p:cTn id="46" dur="250" autoRev="1" fill="hold"/>
                                        <p:tgtEl>
                                          <p:spTgt spid="1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heckerboard(across)">
                                      <p:cBhvr>
                                        <p:cTn id="62" dur="500"/>
                                        <p:tgtEl>
                                          <p:spTgt spid="8"/>
                                        </p:tgtEl>
                                      </p:cBhvr>
                                    </p:animEffect>
                                  </p:childTnLst>
                                </p:cTn>
                              </p:par>
                              <p:par>
                                <p:cTn id="63" presetID="5" presetClass="entr" presetSubtype="1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checkerboard(across)">
                                      <p:cBhvr>
                                        <p:cTn id="65" dur="500"/>
                                        <p:tgtEl>
                                          <p:spTgt spid="9"/>
                                        </p:tgtEl>
                                      </p:cBhvr>
                                    </p:animEffect>
                                  </p:childTnLst>
                                </p:cTn>
                              </p:par>
                              <p:par>
                                <p:cTn id="66" presetID="5"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checkerboard(across)">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wipe(left)">
                                      <p:cBhvr>
                                        <p:cTn id="87" dur="2000"/>
                                        <p:tgtEl>
                                          <p:spTgt spid="72"/>
                                        </p:tgtEl>
                                      </p:cBhvr>
                                    </p:animEffect>
                                  </p:childTnLst>
                                </p:cTn>
                              </p:par>
                              <p:par>
                                <p:cTn id="88" presetID="22" presetClass="entr" presetSubtype="8"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left)">
                                      <p:cBhvr>
                                        <p:cTn id="90" dur="3000"/>
                                        <p:tgtEl>
                                          <p:spTgt spid="16"/>
                                        </p:tgtEl>
                                      </p:cBhvr>
                                    </p:animEffect>
                                  </p:childTnLst>
                                </p:cTn>
                              </p:par>
                            </p:childTnLst>
                          </p:cTn>
                        </p:par>
                        <p:par>
                          <p:cTn id="91" fill="hold">
                            <p:stCondLst>
                              <p:cond delay="3000"/>
                            </p:stCondLst>
                            <p:childTnLst>
                              <p:par>
                                <p:cTn id="92" presetID="22" presetClass="entr" presetSubtype="8" fill="hold"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0"/>
                                        <p:tgtEl>
                                          <p:spTgt spid="15"/>
                                        </p:tgtEl>
                                      </p:cBhvr>
                                    </p:animEffect>
                                  </p:childTnLst>
                                </p:cTn>
                              </p:par>
                              <p:par>
                                <p:cTn id="95" presetID="22" presetClass="entr" presetSubtype="8" fill="hold"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left)">
                                      <p:cBhvr>
                                        <p:cTn id="97" dur="5000"/>
                                        <p:tgtEl>
                                          <p:spTgt spid="17"/>
                                        </p:tgtEl>
                                      </p:cBhvr>
                                    </p:animEffect>
                                  </p:childTnLst>
                                </p:cTn>
                              </p:par>
                            </p:childTnLst>
                          </p:cTn>
                        </p:par>
                        <p:par>
                          <p:cTn id="98" fill="hold">
                            <p:stCondLst>
                              <p:cond delay="8000"/>
                            </p:stCondLst>
                            <p:childTnLst>
                              <p:par>
                                <p:cTn id="99" presetID="10" presetClass="entr" presetSubtype="0" fill="hold"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fade">
                                      <p:cBhvr>
                                        <p:cTn id="101" dur="500"/>
                                        <p:tgtEl>
                                          <p:spTgt spid="88"/>
                                        </p:tgtEl>
                                      </p:cBhvr>
                                    </p:animEffect>
                                  </p:childTnLst>
                                </p:cTn>
                              </p:par>
                            </p:childTnLst>
                          </p:cTn>
                        </p:par>
                        <p:par>
                          <p:cTn id="102" fill="hold">
                            <p:stCondLst>
                              <p:cond delay="8500"/>
                            </p:stCondLst>
                            <p:childTnLst>
                              <p:par>
                                <p:cTn id="103" presetID="22" presetClass="entr" presetSubtype="8" fill="hold" nodeType="after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left)">
                                      <p:cBhvr>
                                        <p:cTn id="105" dur="1000"/>
                                        <p:tgtEl>
                                          <p:spTgt spid="19"/>
                                        </p:tgtEl>
                                      </p:cBhvr>
                                    </p:animEffect>
                                  </p:childTnLst>
                                </p:cTn>
                              </p:par>
                            </p:childTnLst>
                          </p:cTn>
                        </p:par>
                        <p:par>
                          <p:cTn id="106" fill="hold">
                            <p:stCondLst>
                              <p:cond delay="9500"/>
                            </p:stCondLst>
                            <p:childTnLst>
                              <p:par>
                                <p:cTn id="107" presetID="22" presetClass="entr" presetSubtype="8" fill="hold" nodeType="after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wipe(left)">
                                      <p:cBhvr>
                                        <p:cTn id="109" dur="2000"/>
                                        <p:tgtEl>
                                          <p:spTgt spid="21"/>
                                        </p:tgtEl>
                                      </p:cBhvr>
                                    </p:animEffect>
                                  </p:childTnLst>
                                </p:cTn>
                              </p:par>
                            </p:childTnLst>
                          </p:cTn>
                        </p:par>
                        <p:par>
                          <p:cTn id="110" fill="hold">
                            <p:stCondLst>
                              <p:cond delay="11500"/>
                            </p:stCondLst>
                            <p:childTnLst>
                              <p:par>
                                <p:cTn id="111" presetID="10" presetClass="entr" presetSubtype="0" fill="hold" nodeType="afterEffect">
                                  <p:stCondLst>
                                    <p:cond delay="0"/>
                                  </p:stCondLst>
                                  <p:childTnLst>
                                    <p:set>
                                      <p:cBhvr>
                                        <p:cTn id="112" dur="1" fill="hold">
                                          <p:stCondLst>
                                            <p:cond delay="0"/>
                                          </p:stCondLst>
                                        </p:cTn>
                                        <p:tgtEl>
                                          <p:spTgt spid="90"/>
                                        </p:tgtEl>
                                        <p:attrNameLst>
                                          <p:attrName>style.visibility</p:attrName>
                                        </p:attrNameLst>
                                      </p:cBhvr>
                                      <p:to>
                                        <p:strVal val="visible"/>
                                      </p:to>
                                    </p:set>
                                    <p:animEffect transition="in" filter="fade">
                                      <p:cBhvr>
                                        <p:cTn id="113" dur="500"/>
                                        <p:tgtEl>
                                          <p:spTgt spid="90"/>
                                        </p:tgtEl>
                                      </p:cBhvr>
                                    </p:animEffect>
                                  </p:childTnLst>
                                </p:cTn>
                              </p:par>
                            </p:childTnLst>
                          </p:cTn>
                        </p:par>
                        <p:par>
                          <p:cTn id="114" fill="hold">
                            <p:stCondLst>
                              <p:cond delay="12000"/>
                            </p:stCondLst>
                            <p:childTnLst>
                              <p:par>
                                <p:cTn id="115" presetID="22" presetClass="entr" presetSubtype="8" fill="hold"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wipe(left)">
                                      <p:cBhvr>
                                        <p:cTn id="1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8" grpId="0"/>
      <p:bldP spid="69" grpId="0"/>
      <p:bldP spid="70" grpId="0"/>
      <p:bldP spid="71" grpId="0"/>
      <p:bldP spid="7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152400"/>
            <a:ext cx="65532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 Asynchronous ADMM</a:t>
            </a: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3200400"/>
            <a:ext cx="6086475" cy="2514600"/>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00200"/>
            <a:ext cx="4048125" cy="962025"/>
          </a:xfrm>
          <a:prstGeom prst="rect">
            <a:avLst/>
          </a:prstGeom>
          <a:noFill/>
          <a:ln w="254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066800" y="1143000"/>
            <a:ext cx="3376758" cy="369332"/>
          </a:xfrm>
          <a:prstGeom prst="rect">
            <a:avLst/>
          </a:prstGeom>
          <a:noFill/>
        </p:spPr>
        <p:txBody>
          <a:bodyPr wrap="none" rtlCol="0">
            <a:spAutoFit/>
          </a:bodyPr>
          <a:lstStyle/>
          <a:p>
            <a:r>
              <a:rPr lang="en-US" dirty="0" smtClean="0"/>
              <a:t>Consider an optimization problem</a:t>
            </a:r>
            <a:endParaRPr lang="en-US" dirty="0"/>
          </a:p>
        </p:txBody>
      </p:sp>
      <p:grpSp>
        <p:nvGrpSpPr>
          <p:cNvPr id="9" name="Group 8"/>
          <p:cNvGrpSpPr/>
          <p:nvPr/>
        </p:nvGrpSpPr>
        <p:grpSpPr>
          <a:xfrm>
            <a:off x="4155281" y="2652712"/>
            <a:ext cx="3260460" cy="485775"/>
            <a:chOff x="4155281" y="2652712"/>
            <a:chExt cx="3260460" cy="485775"/>
          </a:xfrm>
        </p:grpSpPr>
        <p:sp>
          <p:nvSpPr>
            <p:cNvPr id="6" name="Down Arrow 5"/>
            <p:cNvSpPr/>
            <p:nvPr/>
          </p:nvSpPr>
          <p:spPr>
            <a:xfrm>
              <a:off x="4155281" y="2652712"/>
              <a:ext cx="271462" cy="485775"/>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19600" y="2667000"/>
              <a:ext cx="2996141" cy="369332"/>
            </a:xfrm>
            <a:prstGeom prst="rect">
              <a:avLst/>
            </a:prstGeom>
            <a:noFill/>
          </p:spPr>
          <p:txBody>
            <a:bodyPr wrap="none" rtlCol="0">
              <a:spAutoFit/>
            </a:bodyPr>
            <a:lstStyle/>
            <a:p>
              <a:r>
                <a:rPr lang="en-US" dirty="0" smtClean="0"/>
                <a:t>Solve in </a:t>
              </a:r>
              <a:r>
                <a:rPr lang="en-US" dirty="0" smtClean="0">
                  <a:solidFill>
                    <a:srgbClr val="FF3300"/>
                  </a:solidFill>
                </a:rPr>
                <a:t>asynchronous</a:t>
              </a:r>
              <a:r>
                <a:rPr lang="en-US" dirty="0" smtClean="0"/>
                <a:t> fashion</a:t>
              </a:r>
              <a:endParaRPr lang="en-US" dirty="0"/>
            </a:p>
          </p:txBody>
        </p:sp>
      </p:grpSp>
    </p:spTree>
    <p:extLst>
      <p:ext uri="{BB962C8B-B14F-4D97-AF65-F5344CB8AC3E}">
        <p14:creationId xmlns:p14="http://schemas.microsoft.com/office/powerpoint/2010/main" val="34498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barn(inVertical)">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down)">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a:solidFill>
                  <a:schemeClr val="bg1">
                    <a:lumMod val="95000"/>
                  </a:schemeClr>
                </a:solidFill>
                <a:effectLst>
                  <a:outerShdw blurRad="38100" dist="38100" dir="2700000" algn="tl">
                    <a:srgbClr val="000000">
                      <a:alpha val="43137"/>
                    </a:srgbClr>
                  </a:outerShdw>
                </a:effectLst>
                <a:latin typeface="Eras Bold ITC" pitchFamily="34" charset="0"/>
              </a:rPr>
              <a:t> Asynchronous ADMM</a:t>
            </a:r>
          </a:p>
          <a:p>
            <a:pPr algn="ctr">
              <a:buNone/>
            </a:pP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10" name="TextBox 9"/>
          <p:cNvSpPr txBox="1"/>
          <p:nvPr/>
        </p:nvSpPr>
        <p:spPr>
          <a:xfrm>
            <a:off x="228600" y="1676400"/>
            <a:ext cx="1676400" cy="369332"/>
          </a:xfrm>
          <a:prstGeom prst="rect">
            <a:avLst/>
          </a:prstGeom>
          <a:noFill/>
        </p:spPr>
        <p:txBody>
          <a:bodyPr wrap="square" rtlCol="0">
            <a:spAutoFit/>
          </a:bodyPr>
          <a:lstStyle/>
          <a:p>
            <a:r>
              <a:rPr lang="en-US" dirty="0" smtClean="0">
                <a:solidFill>
                  <a:srgbClr val="FF3300"/>
                </a:solidFill>
              </a:rPr>
              <a:t>DSO </a:t>
            </a:r>
            <a:r>
              <a:rPr lang="en-US" dirty="0" smtClean="0"/>
              <a:t>problem</a:t>
            </a:r>
            <a:endParaRPr lang="en-US" dirty="0"/>
          </a:p>
        </p:txBody>
      </p:sp>
      <p:sp>
        <p:nvSpPr>
          <p:cNvPr id="11" name="TextBox 10"/>
          <p:cNvSpPr txBox="1"/>
          <p:nvPr/>
        </p:nvSpPr>
        <p:spPr>
          <a:xfrm>
            <a:off x="228600" y="4267200"/>
            <a:ext cx="1676400" cy="923330"/>
          </a:xfrm>
          <a:prstGeom prst="rect">
            <a:avLst/>
          </a:prstGeom>
          <a:noFill/>
        </p:spPr>
        <p:txBody>
          <a:bodyPr wrap="square" rtlCol="0">
            <a:spAutoFit/>
          </a:bodyPr>
          <a:lstStyle/>
          <a:p>
            <a:r>
              <a:rPr lang="en-US" dirty="0" smtClean="0">
                <a:solidFill>
                  <a:srgbClr val="FF3300"/>
                </a:solidFill>
              </a:rPr>
              <a:t>Individual </a:t>
            </a:r>
            <a:r>
              <a:rPr lang="en-US" dirty="0" err="1" smtClean="0">
                <a:solidFill>
                  <a:srgbClr val="FF3300"/>
                </a:solidFill>
              </a:rPr>
              <a:t>microgrid</a:t>
            </a:r>
            <a:r>
              <a:rPr lang="en-US" dirty="0" smtClean="0">
                <a:solidFill>
                  <a:srgbClr val="FF3300"/>
                </a:solidFill>
              </a:rPr>
              <a:t> </a:t>
            </a:r>
            <a:r>
              <a:rPr lang="en-US" dirty="0" smtClean="0"/>
              <a:t>problem</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066800"/>
            <a:ext cx="5391150" cy="1695450"/>
          </a:xfrm>
          <a:prstGeom prst="rect">
            <a:avLst/>
          </a:prstGeom>
          <a:noFill/>
          <a:ln w="25400">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4095750"/>
            <a:ext cx="5800725" cy="1314450"/>
          </a:xfrm>
          <a:prstGeom prst="rect">
            <a:avLst/>
          </a:prstGeom>
          <a:noFill/>
          <a:ln w="25400">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853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barn(inVertic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wipe(up)">
                                      <p:cBhvr>
                                        <p:cTn id="19"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152400"/>
            <a:ext cx="65532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 Asynchronous ADMM</a:t>
            </a: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1450"/>
            <a:ext cx="4286250" cy="488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Group 71"/>
          <p:cNvGrpSpPr/>
          <p:nvPr/>
        </p:nvGrpSpPr>
        <p:grpSpPr>
          <a:xfrm>
            <a:off x="4038600" y="3360462"/>
            <a:ext cx="5073305" cy="1738779"/>
            <a:chOff x="4038600" y="3360462"/>
            <a:chExt cx="5073305" cy="1738779"/>
          </a:xfrm>
        </p:grpSpPr>
        <p:grpSp>
          <p:nvGrpSpPr>
            <p:cNvPr id="2" name="Group 1"/>
            <p:cNvGrpSpPr/>
            <p:nvPr/>
          </p:nvGrpSpPr>
          <p:grpSpPr>
            <a:xfrm>
              <a:off x="4038600" y="3360462"/>
              <a:ext cx="1068947" cy="1134112"/>
              <a:chOff x="4038600" y="3360462"/>
              <a:chExt cx="1068947" cy="1134112"/>
            </a:xfrm>
          </p:grpSpPr>
          <p:sp>
            <p:nvSpPr>
              <p:cNvPr id="4" name="TextBox 3"/>
              <p:cNvSpPr txBox="1"/>
              <p:nvPr/>
            </p:nvSpPr>
            <p:spPr>
              <a:xfrm>
                <a:off x="4240716" y="3360462"/>
                <a:ext cx="505267" cy="307777"/>
              </a:xfrm>
              <a:prstGeom prst="rect">
                <a:avLst/>
              </a:prstGeom>
              <a:noFill/>
            </p:spPr>
            <p:txBody>
              <a:bodyPr wrap="none" rtlCol="0">
                <a:spAutoFit/>
              </a:bodyPr>
              <a:lstStyle/>
              <a:p>
                <a:r>
                  <a:rPr lang="en-US" sz="1400" b="1" dirty="0" smtClean="0"/>
                  <a:t>DSO</a:t>
                </a:r>
                <a:endParaRPr lang="en-US" sz="1400" b="1" dirty="0"/>
              </a:p>
            </p:txBody>
          </p:sp>
          <p:sp>
            <p:nvSpPr>
              <p:cNvPr id="5" name="TextBox 4"/>
              <p:cNvSpPr txBox="1"/>
              <p:nvPr/>
            </p:nvSpPr>
            <p:spPr>
              <a:xfrm>
                <a:off x="4038600" y="3595100"/>
                <a:ext cx="1041695" cy="307777"/>
              </a:xfrm>
              <a:prstGeom prst="rect">
                <a:avLst/>
              </a:prstGeom>
              <a:noFill/>
            </p:spPr>
            <p:txBody>
              <a:bodyPr wrap="none" rtlCol="0">
                <a:spAutoFit/>
              </a:bodyPr>
              <a:lstStyle/>
              <a:p>
                <a:r>
                  <a:rPr lang="en-US" sz="1400" b="1" dirty="0" err="1" smtClean="0"/>
                  <a:t>Microgrid</a:t>
                </a:r>
                <a:r>
                  <a:rPr lang="en-US" sz="1400" b="1" dirty="0" smtClean="0"/>
                  <a:t> 1</a:t>
                </a:r>
                <a:endParaRPr lang="en-US" sz="1400" b="1" dirty="0"/>
              </a:p>
            </p:txBody>
          </p:sp>
          <p:sp>
            <p:nvSpPr>
              <p:cNvPr id="6" name="TextBox 5"/>
              <p:cNvSpPr txBox="1"/>
              <p:nvPr/>
            </p:nvSpPr>
            <p:spPr>
              <a:xfrm>
                <a:off x="4038600" y="3824365"/>
                <a:ext cx="1041695" cy="307777"/>
              </a:xfrm>
              <a:prstGeom prst="rect">
                <a:avLst/>
              </a:prstGeom>
              <a:noFill/>
            </p:spPr>
            <p:txBody>
              <a:bodyPr wrap="none" rtlCol="0">
                <a:spAutoFit/>
              </a:bodyPr>
              <a:lstStyle/>
              <a:p>
                <a:r>
                  <a:rPr lang="en-US" sz="1400" b="1" dirty="0" err="1" smtClean="0"/>
                  <a:t>Microgrid</a:t>
                </a:r>
                <a:r>
                  <a:rPr lang="en-US" sz="1400" b="1" dirty="0" smtClean="0"/>
                  <a:t> 2</a:t>
                </a:r>
                <a:endParaRPr lang="en-US" sz="1400" b="1" dirty="0"/>
              </a:p>
            </p:txBody>
          </p:sp>
          <p:sp>
            <p:nvSpPr>
              <p:cNvPr id="7" name="TextBox 6"/>
              <p:cNvSpPr txBox="1"/>
              <p:nvPr/>
            </p:nvSpPr>
            <p:spPr>
              <a:xfrm>
                <a:off x="4038600" y="4186797"/>
                <a:ext cx="1068947" cy="307777"/>
              </a:xfrm>
              <a:prstGeom prst="rect">
                <a:avLst/>
              </a:prstGeom>
              <a:noFill/>
            </p:spPr>
            <p:txBody>
              <a:bodyPr wrap="none" rtlCol="0">
                <a:spAutoFit/>
              </a:bodyPr>
              <a:lstStyle/>
              <a:p>
                <a:r>
                  <a:rPr lang="en-US" sz="1400" b="1" dirty="0" err="1" smtClean="0"/>
                  <a:t>Microgrid</a:t>
                </a:r>
                <a:r>
                  <a:rPr lang="en-US" sz="1400" b="1" dirty="0" smtClean="0"/>
                  <a:t> N</a:t>
                </a:r>
                <a:endParaRPr lang="en-US" sz="1400" b="1" dirty="0"/>
              </a:p>
            </p:txBody>
          </p:sp>
          <p:sp>
            <p:nvSpPr>
              <p:cNvPr id="12" name="TextBox 11"/>
              <p:cNvSpPr txBox="1"/>
              <p:nvPr/>
            </p:nvSpPr>
            <p:spPr>
              <a:xfrm>
                <a:off x="4374066" y="3969338"/>
                <a:ext cx="302218" cy="289537"/>
              </a:xfrm>
              <a:prstGeom prst="rect">
                <a:avLst/>
              </a:prstGeom>
              <a:noFill/>
            </p:spPr>
            <p:txBody>
              <a:bodyPr wrap="none" rtlCol="0">
                <a:spAutoFit/>
              </a:bodyPr>
              <a:lstStyle/>
              <a:p>
                <a:r>
                  <a:rPr lang="en-US" dirty="0" smtClean="0"/>
                  <a:t>…</a:t>
                </a:r>
                <a:endParaRPr lang="en-US" dirty="0"/>
              </a:p>
            </p:txBody>
          </p:sp>
        </p:grpSp>
        <p:grpSp>
          <p:nvGrpSpPr>
            <p:cNvPr id="71" name="Group 70"/>
            <p:cNvGrpSpPr/>
            <p:nvPr/>
          </p:nvGrpSpPr>
          <p:grpSpPr>
            <a:xfrm>
              <a:off x="4343400" y="3429000"/>
              <a:ext cx="4768505" cy="1670241"/>
              <a:chOff x="4343400" y="3429000"/>
              <a:chExt cx="4768505" cy="1670241"/>
            </a:xfrm>
          </p:grpSpPr>
          <p:sp>
            <p:nvSpPr>
              <p:cNvPr id="8" name="Rectangle 7"/>
              <p:cNvSpPr/>
              <p:nvPr/>
            </p:nvSpPr>
            <p:spPr>
              <a:xfrm>
                <a:off x="5027979"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81601" y="3667586"/>
                <a:ext cx="2981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81600" y="3885045"/>
                <a:ext cx="533400"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81603" y="4247476"/>
                <a:ext cx="1070102"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5024510" y="4754880"/>
                <a:ext cx="3967090" cy="0"/>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08801" y="46823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612589" y="3740072"/>
                <a:ext cx="499316" cy="380016"/>
              </a:xfrm>
              <a:prstGeom prst="rect">
                <a:avLst/>
              </a:prstGeom>
              <a:noFill/>
            </p:spPr>
            <p:txBody>
              <a:bodyPr wrap="none" rtlCol="0">
                <a:spAutoFit/>
              </a:bodyPr>
              <a:lstStyle/>
              <a:p>
                <a:r>
                  <a:rPr lang="en-US" sz="1500" dirty="0"/>
                  <a:t>……</a:t>
                </a:r>
              </a:p>
            </p:txBody>
          </p:sp>
          <p:sp>
            <p:nvSpPr>
              <p:cNvPr id="16" name="TextBox 15"/>
              <p:cNvSpPr txBox="1"/>
              <p:nvPr/>
            </p:nvSpPr>
            <p:spPr>
              <a:xfrm>
                <a:off x="4343400" y="4815863"/>
                <a:ext cx="1052083" cy="276999"/>
              </a:xfrm>
              <a:prstGeom prst="rect">
                <a:avLst/>
              </a:prstGeom>
              <a:noFill/>
            </p:spPr>
            <p:txBody>
              <a:bodyPr wrap="none" rtlCol="0">
                <a:spAutoFit/>
              </a:bodyPr>
              <a:lstStyle/>
              <a:p>
                <a:r>
                  <a:rPr lang="en-US" sz="1200" dirty="0" smtClean="0"/>
                  <a:t>Iteration </a:t>
                </a:r>
                <a:r>
                  <a:rPr lang="en-US" sz="1200" i="1" dirty="0" smtClean="0"/>
                  <a:t>k = 0</a:t>
                </a:r>
                <a:endParaRPr lang="en-US" sz="1200" i="1" dirty="0"/>
              </a:p>
            </p:txBody>
          </p:sp>
          <p:sp>
            <p:nvSpPr>
              <p:cNvPr id="17" name="TextBox 16"/>
              <p:cNvSpPr txBox="1"/>
              <p:nvPr/>
            </p:nvSpPr>
            <p:spPr>
              <a:xfrm>
                <a:off x="5464610" y="4815863"/>
                <a:ext cx="263214" cy="276999"/>
              </a:xfrm>
              <a:prstGeom prst="rect">
                <a:avLst/>
              </a:prstGeom>
              <a:noFill/>
            </p:spPr>
            <p:txBody>
              <a:bodyPr wrap="none" rtlCol="0">
                <a:spAutoFit/>
              </a:bodyPr>
              <a:lstStyle/>
              <a:p>
                <a:r>
                  <a:rPr lang="en-US" sz="1200" i="1" dirty="0" smtClean="0"/>
                  <a:t>1</a:t>
                </a:r>
                <a:endParaRPr lang="en-US" sz="1200" i="1" dirty="0"/>
              </a:p>
            </p:txBody>
          </p:sp>
          <p:sp>
            <p:nvSpPr>
              <p:cNvPr id="18" name="Rectangle 17"/>
              <p:cNvSpPr/>
              <p:nvPr/>
            </p:nvSpPr>
            <p:spPr>
              <a:xfrm>
                <a:off x="5482543"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45411" y="3665028"/>
                <a:ext cx="2981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15000"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7400" y="3893628"/>
                <a:ext cx="609600"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943600"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486400" y="3429000"/>
                <a:ext cx="0" cy="1400216"/>
                <a:chOff x="2633237" y="150549"/>
                <a:chExt cx="0" cy="1400216"/>
              </a:xfrm>
            </p:grpSpPr>
            <p:cxnSp>
              <p:nvCxnSpPr>
                <p:cNvPr id="24" name="Straight Connector 23"/>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715000" y="3429000"/>
                <a:ext cx="0" cy="1400216"/>
                <a:chOff x="2633237" y="150549"/>
                <a:chExt cx="0" cy="1400216"/>
              </a:xfrm>
            </p:grpSpPr>
            <p:cxnSp>
              <p:nvCxnSpPr>
                <p:cNvPr id="27" name="Straight Connector 26"/>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6102611" y="3657600"/>
                <a:ext cx="3743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248400" y="3436428"/>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248400" y="3429000"/>
                <a:ext cx="0" cy="1400216"/>
                <a:chOff x="2633237" y="150549"/>
                <a:chExt cx="0" cy="1400216"/>
              </a:xfrm>
            </p:grpSpPr>
            <p:cxnSp>
              <p:nvCxnSpPr>
                <p:cNvPr id="32" name="Straight Connector 31"/>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6404657" y="4247476"/>
                <a:ext cx="1070102"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477000"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636011" y="3657600"/>
                <a:ext cx="3743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629400" y="3886200"/>
                <a:ext cx="609600"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006543"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169411" y="3657600"/>
                <a:ext cx="6029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235143"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391400" y="3893628"/>
                <a:ext cx="609600"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67600" y="3429000"/>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623857" y="4247476"/>
                <a:ext cx="1070102"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68543" y="3436428"/>
                <a:ext cx="156257" cy="144972"/>
              </a:xfrm>
              <a:prstGeom prst="rect">
                <a:avLst/>
              </a:prstGeom>
              <a:solidFill>
                <a:srgbClr val="FF5050"/>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931411" y="3665028"/>
                <a:ext cx="602989" cy="144972"/>
              </a:xfrm>
              <a:prstGeom prst="rect">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7010400" y="3429000"/>
                <a:ext cx="0" cy="1400216"/>
                <a:chOff x="2633237" y="150549"/>
                <a:chExt cx="0" cy="1400216"/>
              </a:xfrm>
            </p:grpSpPr>
            <p:cxnSp>
              <p:nvCxnSpPr>
                <p:cNvPr id="47" name="Straight Connector 46"/>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477000" y="3429000"/>
                <a:ext cx="0" cy="1400216"/>
                <a:chOff x="2633237" y="150549"/>
                <a:chExt cx="0" cy="1400216"/>
              </a:xfrm>
            </p:grpSpPr>
            <p:cxnSp>
              <p:nvCxnSpPr>
                <p:cNvPr id="50" name="Straight Connector 49"/>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5943600" y="3429000"/>
                <a:ext cx="0" cy="1400216"/>
                <a:chOff x="2633237" y="150549"/>
                <a:chExt cx="0" cy="1400216"/>
              </a:xfrm>
            </p:grpSpPr>
            <p:cxnSp>
              <p:nvCxnSpPr>
                <p:cNvPr id="53" name="Straight Connector 52"/>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239000" y="3429000"/>
                <a:ext cx="0" cy="1400216"/>
                <a:chOff x="2633237" y="150549"/>
                <a:chExt cx="0" cy="1400216"/>
              </a:xfrm>
            </p:grpSpPr>
            <p:cxnSp>
              <p:nvCxnSpPr>
                <p:cNvPr id="56" name="Straight Connector 55"/>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7467600" y="3429000"/>
                <a:ext cx="0" cy="1400216"/>
                <a:chOff x="2633237" y="150549"/>
                <a:chExt cx="0" cy="1400216"/>
              </a:xfrm>
            </p:grpSpPr>
            <p:cxnSp>
              <p:nvCxnSpPr>
                <p:cNvPr id="59" name="Straight Connector 58"/>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7772400" y="3429000"/>
                <a:ext cx="0" cy="1400216"/>
                <a:chOff x="2633237" y="150549"/>
                <a:chExt cx="0" cy="1400216"/>
              </a:xfrm>
            </p:grpSpPr>
            <p:cxnSp>
              <p:nvCxnSpPr>
                <p:cNvPr id="62" name="Straight Connector 61"/>
                <p:cNvCxnSpPr/>
                <p:nvPr/>
              </p:nvCxnSpPr>
              <p:spPr>
                <a:xfrm>
                  <a:off x="2633237" y="1405793"/>
                  <a:ext cx="0" cy="14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633237" y="150549"/>
                  <a:ext cx="0" cy="1350709"/>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5688743" y="4822242"/>
                <a:ext cx="263214" cy="276999"/>
              </a:xfrm>
              <a:prstGeom prst="rect">
                <a:avLst/>
              </a:prstGeom>
              <a:noFill/>
            </p:spPr>
            <p:txBody>
              <a:bodyPr wrap="none" rtlCol="0">
                <a:spAutoFit/>
              </a:bodyPr>
              <a:lstStyle/>
              <a:p>
                <a:r>
                  <a:rPr lang="en-US" sz="1200" i="1" dirty="0"/>
                  <a:t>2</a:t>
                </a:r>
              </a:p>
            </p:txBody>
          </p:sp>
          <p:sp>
            <p:nvSpPr>
              <p:cNvPr id="65" name="TextBox 64"/>
              <p:cNvSpPr txBox="1"/>
              <p:nvPr/>
            </p:nvSpPr>
            <p:spPr>
              <a:xfrm>
                <a:off x="5943600" y="4822241"/>
                <a:ext cx="263214" cy="276999"/>
              </a:xfrm>
              <a:prstGeom prst="rect">
                <a:avLst/>
              </a:prstGeom>
              <a:noFill/>
            </p:spPr>
            <p:txBody>
              <a:bodyPr wrap="none" rtlCol="0">
                <a:spAutoFit/>
              </a:bodyPr>
              <a:lstStyle/>
              <a:p>
                <a:r>
                  <a:rPr lang="en-US" sz="1200" i="1" dirty="0" smtClean="0"/>
                  <a:t>3</a:t>
                </a:r>
                <a:endParaRPr lang="en-US" sz="1200" i="1" dirty="0"/>
              </a:p>
            </p:txBody>
          </p:sp>
          <p:sp>
            <p:nvSpPr>
              <p:cNvPr id="66" name="TextBox 65"/>
              <p:cNvSpPr txBox="1"/>
              <p:nvPr/>
            </p:nvSpPr>
            <p:spPr>
              <a:xfrm>
                <a:off x="6207070" y="4822240"/>
                <a:ext cx="263214" cy="276999"/>
              </a:xfrm>
              <a:prstGeom prst="rect">
                <a:avLst/>
              </a:prstGeom>
              <a:noFill/>
            </p:spPr>
            <p:txBody>
              <a:bodyPr wrap="none" rtlCol="0">
                <a:spAutoFit/>
              </a:bodyPr>
              <a:lstStyle/>
              <a:p>
                <a:r>
                  <a:rPr lang="en-US" sz="1200" i="1" dirty="0" smtClean="0"/>
                  <a:t>4</a:t>
                </a:r>
                <a:endParaRPr lang="en-US" sz="1200" i="1" dirty="0"/>
              </a:p>
            </p:txBody>
          </p:sp>
          <p:sp>
            <p:nvSpPr>
              <p:cNvPr id="67" name="TextBox 66"/>
              <p:cNvSpPr txBox="1"/>
              <p:nvPr/>
            </p:nvSpPr>
            <p:spPr>
              <a:xfrm>
                <a:off x="6616923" y="4822242"/>
                <a:ext cx="263214" cy="276999"/>
              </a:xfrm>
              <a:prstGeom prst="rect">
                <a:avLst/>
              </a:prstGeom>
              <a:noFill/>
            </p:spPr>
            <p:txBody>
              <a:bodyPr wrap="none" rtlCol="0">
                <a:spAutoFit/>
              </a:bodyPr>
              <a:lstStyle/>
              <a:p>
                <a:r>
                  <a:rPr lang="en-US" sz="1200" i="1" dirty="0" smtClean="0"/>
                  <a:t>5</a:t>
                </a:r>
                <a:endParaRPr lang="en-US" sz="1200" i="1" dirty="0"/>
              </a:p>
            </p:txBody>
          </p:sp>
          <p:sp>
            <p:nvSpPr>
              <p:cNvPr id="68" name="TextBox 67"/>
              <p:cNvSpPr txBox="1"/>
              <p:nvPr/>
            </p:nvSpPr>
            <p:spPr>
              <a:xfrm>
                <a:off x="6974504" y="4822239"/>
                <a:ext cx="263214" cy="276999"/>
              </a:xfrm>
              <a:prstGeom prst="rect">
                <a:avLst/>
              </a:prstGeom>
              <a:noFill/>
            </p:spPr>
            <p:txBody>
              <a:bodyPr wrap="none" rtlCol="0">
                <a:spAutoFit/>
              </a:bodyPr>
              <a:lstStyle/>
              <a:p>
                <a:r>
                  <a:rPr lang="en-US" sz="1200" i="1" dirty="0" smtClean="0"/>
                  <a:t>6</a:t>
                </a:r>
                <a:endParaRPr lang="en-US" sz="1200" i="1" dirty="0"/>
              </a:p>
            </p:txBody>
          </p:sp>
          <p:sp>
            <p:nvSpPr>
              <p:cNvPr id="69" name="TextBox 68"/>
              <p:cNvSpPr txBox="1"/>
              <p:nvPr/>
            </p:nvSpPr>
            <p:spPr>
              <a:xfrm>
                <a:off x="7242183" y="4822238"/>
                <a:ext cx="263214" cy="276999"/>
              </a:xfrm>
              <a:prstGeom prst="rect">
                <a:avLst/>
              </a:prstGeom>
              <a:noFill/>
            </p:spPr>
            <p:txBody>
              <a:bodyPr wrap="none" rtlCol="0">
                <a:spAutoFit/>
              </a:bodyPr>
              <a:lstStyle/>
              <a:p>
                <a:r>
                  <a:rPr lang="en-US" sz="1200" i="1" dirty="0" smtClean="0"/>
                  <a:t>7</a:t>
                </a:r>
                <a:endParaRPr lang="en-US" sz="1200" i="1" dirty="0"/>
              </a:p>
            </p:txBody>
          </p:sp>
          <p:sp>
            <p:nvSpPr>
              <p:cNvPr id="70" name="TextBox 69"/>
              <p:cNvSpPr txBox="1"/>
              <p:nvPr/>
            </p:nvSpPr>
            <p:spPr>
              <a:xfrm>
                <a:off x="7507301" y="4822242"/>
                <a:ext cx="263214" cy="276999"/>
              </a:xfrm>
              <a:prstGeom prst="rect">
                <a:avLst/>
              </a:prstGeom>
              <a:noFill/>
            </p:spPr>
            <p:txBody>
              <a:bodyPr wrap="none" rtlCol="0">
                <a:spAutoFit/>
              </a:bodyPr>
              <a:lstStyle/>
              <a:p>
                <a:r>
                  <a:rPr lang="en-US" sz="1200" i="1" dirty="0" smtClean="0"/>
                  <a:t>8</a:t>
                </a:r>
                <a:endParaRPr lang="en-US" sz="1200" i="1" dirty="0"/>
              </a:p>
            </p:txBody>
          </p:sp>
        </p:grpSp>
      </p:grpSp>
    </p:spTree>
    <p:extLst>
      <p:ext uri="{BB962C8B-B14F-4D97-AF65-F5344CB8AC3E}">
        <p14:creationId xmlns:p14="http://schemas.microsoft.com/office/powerpoint/2010/main" val="124302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3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152400"/>
            <a:ext cx="65532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Simulation </a:t>
            </a:r>
            <a:r>
              <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rPr>
              <a:t>results</a:t>
            </a:r>
          </a:p>
          <a:p>
            <a:pPr algn="ctr">
              <a:buNone/>
            </a:pP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grpSp>
        <p:nvGrpSpPr>
          <p:cNvPr id="2" name="Group 1"/>
          <p:cNvGrpSpPr/>
          <p:nvPr/>
        </p:nvGrpSpPr>
        <p:grpSpPr>
          <a:xfrm>
            <a:off x="228600" y="1527745"/>
            <a:ext cx="4100545" cy="4625584"/>
            <a:chOff x="228600" y="1527745"/>
            <a:chExt cx="4100545" cy="4625584"/>
          </a:xfrm>
        </p:grpSpPr>
        <p:sp>
          <p:nvSpPr>
            <p:cNvPr id="8" name="TextBox 7"/>
            <p:cNvSpPr txBox="1"/>
            <p:nvPr/>
          </p:nvSpPr>
          <p:spPr>
            <a:xfrm>
              <a:off x="381000" y="4953000"/>
              <a:ext cx="3733800" cy="1200329"/>
            </a:xfrm>
            <a:prstGeom prst="rect">
              <a:avLst/>
            </a:prstGeom>
            <a:noFill/>
          </p:spPr>
          <p:txBody>
            <a:bodyPr wrap="square" rtlCol="0">
              <a:spAutoFit/>
            </a:bodyPr>
            <a:lstStyle/>
            <a:p>
              <a:pPr algn="ctr"/>
              <a:r>
                <a:rPr lang="en-US" dirty="0" smtClean="0"/>
                <a:t>Synchronous Alg. 1 converges after about </a:t>
              </a:r>
              <a:r>
                <a:rPr lang="en-US" dirty="0">
                  <a:solidFill>
                    <a:srgbClr val="FF0000"/>
                  </a:solidFill>
                </a:rPr>
                <a:t>7</a:t>
              </a:r>
              <a:r>
                <a:rPr lang="en-US" dirty="0" smtClean="0">
                  <a:solidFill>
                    <a:srgbClr val="FF0000"/>
                  </a:solidFill>
                </a:rPr>
                <a:t>0</a:t>
              </a:r>
              <a:r>
                <a:rPr lang="en-US" dirty="0" smtClean="0"/>
                <a:t> iterations (</a:t>
              </a:r>
              <a:r>
                <a:rPr lang="en-US" dirty="0" smtClean="0">
                  <a:solidFill>
                    <a:srgbClr val="FF0000"/>
                  </a:solidFill>
                </a:rPr>
                <a:t>497</a:t>
              </a:r>
              <a:r>
                <a:rPr lang="en-US" dirty="0" smtClean="0"/>
                <a:t> sec.). Asynchronous Alg. 2 needs </a:t>
              </a:r>
              <a:r>
                <a:rPr lang="en-US" dirty="0" smtClean="0">
                  <a:solidFill>
                    <a:srgbClr val="FF0000"/>
                  </a:solidFill>
                </a:rPr>
                <a:t>250</a:t>
              </a:r>
              <a:r>
                <a:rPr lang="en-US" dirty="0" smtClean="0"/>
                <a:t> iterations (</a:t>
              </a:r>
              <a:r>
                <a:rPr lang="en-US" dirty="0" smtClean="0">
                  <a:solidFill>
                    <a:srgbClr val="FF0000"/>
                  </a:solidFill>
                </a:rPr>
                <a:t>325</a:t>
              </a:r>
              <a:r>
                <a:rPr lang="en-US" dirty="0" smtClean="0"/>
                <a:t> sec.)</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7745"/>
              <a:ext cx="4100545" cy="327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4724400" y="1579177"/>
            <a:ext cx="4267200" cy="4151531"/>
            <a:chOff x="4724400" y="1447800"/>
            <a:chExt cx="4267200" cy="4151531"/>
          </a:xfrm>
        </p:grpSpPr>
        <p:sp>
          <p:nvSpPr>
            <p:cNvPr id="5" name="TextBox 4"/>
            <p:cNvSpPr txBox="1"/>
            <p:nvPr/>
          </p:nvSpPr>
          <p:spPr>
            <a:xfrm>
              <a:off x="5562600" y="4953000"/>
              <a:ext cx="3429000" cy="646331"/>
            </a:xfrm>
            <a:prstGeom prst="rect">
              <a:avLst/>
            </a:prstGeom>
            <a:noFill/>
          </p:spPr>
          <p:txBody>
            <a:bodyPr wrap="square" rtlCol="0">
              <a:spAutoFit/>
            </a:bodyPr>
            <a:lstStyle/>
            <a:p>
              <a:pPr algn="ctr"/>
              <a:r>
                <a:rPr lang="en-US" dirty="0" smtClean="0"/>
                <a:t>Peak ramp reduces </a:t>
              </a:r>
              <a:r>
                <a:rPr lang="en-US" dirty="0" smtClean="0">
                  <a:solidFill>
                    <a:srgbClr val="FF0000"/>
                  </a:solidFill>
                </a:rPr>
                <a:t>53%</a:t>
              </a:r>
              <a:r>
                <a:rPr lang="en-US" dirty="0" smtClean="0"/>
                <a:t> compared to original net load</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447800"/>
              <a:ext cx="4118111" cy="331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962400" y="1601341"/>
            <a:ext cx="4267200" cy="4266059"/>
            <a:chOff x="2611915" y="1180872"/>
            <a:chExt cx="4267200" cy="4266059"/>
          </a:xfrm>
        </p:grpSpPr>
        <p:sp>
          <p:nvSpPr>
            <p:cNvPr id="10" name="TextBox 9"/>
            <p:cNvSpPr txBox="1"/>
            <p:nvPr/>
          </p:nvSpPr>
          <p:spPr>
            <a:xfrm>
              <a:off x="2611915" y="4800600"/>
              <a:ext cx="4267200" cy="646331"/>
            </a:xfrm>
            <a:prstGeom prst="rect">
              <a:avLst/>
            </a:prstGeom>
            <a:noFill/>
          </p:spPr>
          <p:txBody>
            <a:bodyPr wrap="square" rtlCol="0">
              <a:spAutoFit/>
            </a:bodyPr>
            <a:lstStyle/>
            <a:p>
              <a:pPr algn="ctr"/>
              <a:r>
                <a:rPr lang="en-US" dirty="0" err="1" smtClean="0"/>
                <a:t>Microgrids</a:t>
              </a:r>
              <a:r>
                <a:rPr lang="en-US" dirty="0" smtClean="0"/>
                <a:t> receive benefit by participating in peak ramp minimization problem</a:t>
              </a:r>
              <a:endParaRPr lang="en-US"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915" y="1180872"/>
              <a:ext cx="4072570" cy="329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967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
                                        </p:tgtEl>
                                      </p:cBhvr>
                                      <p:by x="65000" y="65000"/>
                                    </p:animScale>
                                  </p:childTnLst>
                                </p:cTn>
                              </p:par>
                              <p:par>
                                <p:cTn id="17" presetID="64" presetClass="path" presetSubtype="0" accel="50000" decel="50000" fill="hold" nodeType="withEffect">
                                  <p:stCondLst>
                                    <p:cond delay="0"/>
                                  </p:stCondLst>
                                  <p:childTnLst>
                                    <p:animMotion origin="layout" path="M -1.94444E-6 -3.7037E-6 L -0.0908 -0.19328 " pathEditMode="relative" rAng="0" ptsTypes="AA">
                                      <p:cBhvr>
                                        <p:cTn id="18" dur="2000" fill="hold"/>
                                        <p:tgtEl>
                                          <p:spTgt spid="2"/>
                                        </p:tgtEl>
                                        <p:attrNameLst>
                                          <p:attrName>ppt_x</p:attrName>
                                          <p:attrName>ppt_y</p:attrName>
                                        </p:attrNameLst>
                                      </p:cBhvr>
                                      <p:rCtr x="-4549" y="-9676"/>
                                    </p:animMotion>
                                  </p:childTnLst>
                                </p:cTn>
                              </p:par>
                              <p:par>
                                <p:cTn id="19" presetID="6" presetClass="emph" presetSubtype="0" fill="hold" nodeType="withEffect">
                                  <p:stCondLst>
                                    <p:cond delay="0"/>
                                  </p:stCondLst>
                                  <p:childTnLst>
                                    <p:animScale>
                                      <p:cBhvr>
                                        <p:cTn id="20" dur="2000" fill="hold"/>
                                        <p:tgtEl>
                                          <p:spTgt spid="4"/>
                                        </p:tgtEl>
                                      </p:cBhvr>
                                      <p:by x="65000" y="65000"/>
                                    </p:animScale>
                                  </p:childTnLst>
                                </p:cTn>
                              </p:par>
                              <p:par>
                                <p:cTn id="21" presetID="35" presetClass="path" presetSubtype="0" accel="50000" decel="50000" fill="hold" nodeType="withEffect">
                                  <p:stCondLst>
                                    <p:cond delay="0"/>
                                  </p:stCondLst>
                                  <p:childTnLst>
                                    <p:animMotion origin="layout" path="M -0.04514 -0.06782 L -0.57847 0.26597 " pathEditMode="relative" rAng="0" ptsTypes="AA">
                                      <p:cBhvr>
                                        <p:cTn id="22" dur="2000" fill="hold"/>
                                        <p:tgtEl>
                                          <p:spTgt spid="4"/>
                                        </p:tgtEl>
                                        <p:attrNameLst>
                                          <p:attrName>ppt_x</p:attrName>
                                          <p:attrName>ppt_y</p:attrName>
                                        </p:attrNameLst>
                                      </p:cBhvr>
                                      <p:rCtr x="-26667" y="16690"/>
                                    </p:animMotion>
                                  </p:childTnLst>
                                </p:cTn>
                              </p:par>
                              <p:par>
                                <p:cTn id="23" presetID="23" presetClass="entr" presetSubtype="16" fill="hold" nodeType="withEffect">
                                  <p:stCondLst>
                                    <p:cond delay="100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fltVal val="0"/>
                                          </p:val>
                                        </p:tav>
                                        <p:tav tm="100000">
                                          <p:val>
                                            <p:strVal val="#ppt_w"/>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69" y="202046"/>
            <a:ext cx="7235687" cy="526774"/>
          </a:xfrm>
        </p:spPr>
        <p:txBody>
          <a:bodyPr/>
          <a:lstStyle/>
          <a:p>
            <a:r>
              <a:rPr lang="en-US" altLang="zh-CN" sz="3000" dirty="0" smtClean="0">
                <a:effectLst/>
                <a:latin typeface="Times New Roman" panose="02020603050405020304" pitchFamily="18" charset="0"/>
                <a:cs typeface="Times New Roman" panose="02020603050405020304" pitchFamily="18" charset="0"/>
              </a:rPr>
              <a:t>PHEV charging</a:t>
            </a:r>
            <a:endParaRPr lang="en-US" sz="3000" dirty="0">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1"/>
          </p:nvPr>
        </p:nvSpPr>
        <p:spPr/>
        <p:txBody>
          <a:bodyPr/>
          <a:lstStyle/>
          <a:p>
            <a:fld id="{A0E1D6EA-C52C-4AC6-B8AF-A758E3C332B1}" type="slidenum">
              <a:rPr lang="en-US" smtClean="0">
                <a:solidFill>
                  <a:schemeClr val="bg1"/>
                </a:solidFill>
              </a:rPr>
              <a:t>107</a:t>
            </a:fld>
            <a:endParaRPr lang="en-US" dirty="0">
              <a:solidFill>
                <a:schemeClr val="bg1"/>
              </a:solidFill>
            </a:endParaRPr>
          </a:p>
        </p:txBody>
      </p:sp>
      <p:sp>
        <p:nvSpPr>
          <p:cNvPr id="7" name="Content Placeholder 2">
            <a:extLst>
              <a:ext uri="{FF2B5EF4-FFF2-40B4-BE49-F238E27FC236}">
                <a16:creationId xmlns="" xmlns:a16="http://schemas.microsoft.com/office/drawing/2014/main" id="{9DE03ED7-42C1-46F1-986D-3DCC4DF50A9E}"/>
              </a:ext>
            </a:extLst>
          </p:cNvPr>
          <p:cNvSpPr txBox="1">
            <a:spLocks/>
          </p:cNvSpPr>
          <p:nvPr/>
        </p:nvSpPr>
        <p:spPr>
          <a:xfrm>
            <a:off x="181757" y="1614058"/>
            <a:ext cx="7289085" cy="2925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altLang="zh-CN" sz="2100" dirty="0">
                <a:latin typeface="Times New Roman" panose="02020603050405020304" pitchFamily="18" charset="0"/>
                <a:cs typeface="Times New Roman" panose="02020603050405020304" pitchFamily="18" charset="0"/>
              </a:rPr>
              <a:t>Investigate the public electric vehicle (EV) charging market</a:t>
            </a:r>
          </a:p>
        </p:txBody>
      </p:sp>
      <p:sp>
        <p:nvSpPr>
          <p:cNvPr id="9" name="Content Placeholder 2">
            <a:extLst>
              <a:ext uri="{FF2B5EF4-FFF2-40B4-BE49-F238E27FC236}">
                <a16:creationId xmlns="" xmlns:a16="http://schemas.microsoft.com/office/drawing/2014/main" id="{9DE03ED7-42C1-46F1-986D-3DCC4DF50A9E}"/>
              </a:ext>
            </a:extLst>
          </p:cNvPr>
          <p:cNvSpPr txBox="1">
            <a:spLocks/>
          </p:cNvSpPr>
          <p:nvPr/>
        </p:nvSpPr>
        <p:spPr>
          <a:xfrm>
            <a:off x="4435286" y="2278125"/>
            <a:ext cx="4315523" cy="24284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altLang="zh-CN" sz="2400" dirty="0">
                <a:solidFill>
                  <a:srgbClr val="FF0000"/>
                </a:solidFill>
                <a:latin typeface="Times New Roman" panose="02020603050405020304" pitchFamily="18" charset="0"/>
                <a:cs typeface="Times New Roman" panose="02020603050405020304" pitchFamily="18" charset="0"/>
              </a:rPr>
              <a:t>Objective: </a:t>
            </a:r>
          </a:p>
          <a:p>
            <a:pPr marL="257175" lvl="1" indent="-257175">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Time-based pricing mechanism for heterogeneous charging stations (CSs)</a:t>
            </a:r>
          </a:p>
          <a:p>
            <a:pPr marL="257175" lvl="1" indent="-257175">
              <a:buFont typeface="Wingdings" panose="05000000000000000000" pitchFamily="2" charset="2"/>
              <a:buChar char="l"/>
            </a:pPr>
            <a:r>
              <a:rPr lang="en-US" altLang="zh-CN" sz="2400" dirty="0">
                <a:latin typeface="Times New Roman" panose="02020603050405020304" pitchFamily="18" charset="0"/>
                <a:cs typeface="Times New Roman" panose="02020603050405020304" pitchFamily="18" charset="0"/>
              </a:rPr>
              <a:t>CS allocation mechanism for EVs</a:t>
            </a:r>
            <a:endParaRPr lang="en-US" altLang="zh-CN" sz="1800" dirty="0">
              <a:latin typeface="Times New Roman" panose="02020603050405020304" pitchFamily="18" charset="0"/>
              <a:cs typeface="Times New Roman" panose="02020603050405020304" pitchFamily="18" charset="0"/>
            </a:endParaRPr>
          </a:p>
          <a:p>
            <a:pPr marL="0" lvl="1" indent="0">
              <a:buNone/>
            </a:pPr>
            <a:endParaRPr lang="en-US" altLang="zh-CN" sz="18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86" y="2099098"/>
            <a:ext cx="3755701" cy="3501245"/>
          </a:xfrm>
          <a:prstGeom prst="rect">
            <a:avLst/>
          </a:prstGeom>
        </p:spPr>
      </p:pic>
    </p:spTree>
    <p:extLst>
      <p:ext uri="{BB962C8B-B14F-4D97-AF65-F5344CB8AC3E}">
        <p14:creationId xmlns:p14="http://schemas.microsoft.com/office/powerpoint/2010/main" val="1631336051"/>
      </p:ext>
    </p:extLst>
  </p:cSld>
  <p:clrMapOvr>
    <a:masterClrMapping/>
  </p:clrMapOvr>
  <p:transition advTm="190646"/>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2418" y="346791"/>
            <a:ext cx="8305800" cy="435769"/>
          </a:xfrm>
        </p:spPr>
        <p:txBody>
          <a:bodyPr/>
          <a:lstStyle/>
          <a:p>
            <a:r>
              <a:rPr lang="en-US" altLang="zh-CN" sz="2800" dirty="0" smtClean="0">
                <a:latin typeface="Times New Roman" panose="02020603050405020304" pitchFamily="18" charset="0"/>
                <a:cs typeface="Times New Roman" panose="02020603050405020304" pitchFamily="18" charset="0"/>
              </a:rPr>
              <a:t>Equilibrium Competition with Equilibrium Constraint</a:t>
            </a:r>
            <a:endParaRPr lang="zh-CN" altLang="en-US" sz="2800" dirty="0"/>
          </a:p>
        </p:txBody>
      </p:sp>
      <p:sp>
        <p:nvSpPr>
          <p:cNvPr id="4" name="灯片编号占位符 3"/>
          <p:cNvSpPr>
            <a:spLocks noGrp="1"/>
          </p:cNvSpPr>
          <p:nvPr>
            <p:ph type="sldNum" sz="quarter" idx="11"/>
          </p:nvPr>
        </p:nvSpPr>
        <p:spPr/>
        <p:txBody>
          <a:bodyPr/>
          <a:lstStyle/>
          <a:p>
            <a:fld id="{A0E1D6EA-C52C-4AC6-B8AF-A758E3C332B1}" type="slidenum">
              <a:rPr lang="en-US" smtClean="0"/>
              <a:t>108</a:t>
            </a:fld>
            <a:endParaRPr lang="en-US"/>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265" y="1556146"/>
            <a:ext cx="4432418" cy="3324314"/>
          </a:xfrm>
        </p:spPr>
      </p:pic>
      <p:sp>
        <p:nvSpPr>
          <p:cNvPr id="8" name="Content Placeholder 2">
            <a:extLst>
              <a:ext uri="{FF2B5EF4-FFF2-40B4-BE49-F238E27FC236}">
                <a16:creationId xmlns="" xmlns:a16="http://schemas.microsoft.com/office/drawing/2014/main" id="{9DE03ED7-42C1-46F1-986D-3DCC4DF50A9E}"/>
              </a:ext>
            </a:extLst>
          </p:cNvPr>
          <p:cNvSpPr txBox="1">
            <a:spLocks/>
          </p:cNvSpPr>
          <p:nvPr/>
        </p:nvSpPr>
        <p:spPr>
          <a:xfrm>
            <a:off x="401288" y="1087499"/>
            <a:ext cx="6532224" cy="37949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altLang="zh-CN" sz="2100" dirty="0">
                <a:latin typeface="Times New Roman" panose="02020603050405020304" pitchFamily="18" charset="0"/>
                <a:cs typeface="Times New Roman" panose="02020603050405020304" pitchFamily="18" charset="0"/>
              </a:rPr>
              <a:t>Charging curve for level 3 charging</a:t>
            </a:r>
          </a:p>
        </p:txBody>
      </p:sp>
      <p:sp>
        <p:nvSpPr>
          <p:cNvPr id="9" name="文本框 8"/>
          <p:cNvSpPr txBox="1"/>
          <p:nvPr/>
        </p:nvSpPr>
        <p:spPr>
          <a:xfrm>
            <a:off x="4765318" y="1464140"/>
            <a:ext cx="3768290" cy="1708160"/>
          </a:xfrm>
          <a:prstGeom prst="rect">
            <a:avLst/>
          </a:prstGeom>
          <a:noFill/>
        </p:spPr>
        <p:txBody>
          <a:bodyPr wrap="square" rtlCol="0">
            <a:spAutoFit/>
          </a:bodyPr>
          <a:lstStyle/>
          <a:p>
            <a:r>
              <a:rPr lang="en-US" altLang="zh-CN" sz="2100" dirty="0">
                <a:solidFill>
                  <a:srgbClr val="FF0000"/>
                </a:solidFill>
              </a:rPr>
              <a:t>Lower-layer Strategy</a:t>
            </a:r>
            <a:r>
              <a:rPr lang="en-US" altLang="zh-CN" sz="2100" dirty="0" smtClean="0">
                <a:solidFill>
                  <a:srgbClr val="FF0000"/>
                </a:solidFill>
              </a:rPr>
              <a:t>:</a:t>
            </a:r>
            <a:endParaRPr lang="en-US" altLang="zh-CN" sz="2100" dirty="0">
              <a:solidFill>
                <a:srgbClr val="FF0000"/>
              </a:solidFill>
            </a:endParaRPr>
          </a:p>
          <a:p>
            <a:pPr marL="214313" indent="-214313">
              <a:buFont typeface="Arial" panose="020B0604020202020204" pitchFamily="34" charset="0"/>
              <a:buChar char="•"/>
            </a:pPr>
            <a:r>
              <a:rPr lang="en-US" altLang="zh-CN" sz="2100" dirty="0"/>
              <a:t>EVs determine optimal charge </a:t>
            </a:r>
            <a:r>
              <a:rPr lang="en-US" altLang="zh-CN" sz="2100" dirty="0" smtClean="0"/>
              <a:t>time</a:t>
            </a:r>
            <a:endParaRPr lang="en-US" altLang="zh-CN" sz="2100" dirty="0"/>
          </a:p>
          <a:p>
            <a:pPr marL="214313" indent="-214313">
              <a:buFont typeface="Arial" panose="020B0604020202020204" pitchFamily="34" charset="0"/>
              <a:buChar char="•"/>
            </a:pPr>
            <a:r>
              <a:rPr lang="en-US" altLang="zh-CN" sz="2100" dirty="0"/>
              <a:t>Apply matching game to solve the CS allocation problem</a:t>
            </a:r>
            <a:endParaRPr lang="en-US" altLang="zh-CN" sz="1350" dirty="0"/>
          </a:p>
        </p:txBody>
      </p:sp>
      <p:sp>
        <p:nvSpPr>
          <p:cNvPr id="10" name="文本框 7"/>
          <p:cNvSpPr txBox="1"/>
          <p:nvPr/>
        </p:nvSpPr>
        <p:spPr>
          <a:xfrm>
            <a:off x="4765318" y="3172300"/>
            <a:ext cx="4175881" cy="1708160"/>
          </a:xfrm>
          <a:prstGeom prst="rect">
            <a:avLst/>
          </a:prstGeom>
          <a:noFill/>
        </p:spPr>
        <p:txBody>
          <a:bodyPr wrap="square" rtlCol="0">
            <a:spAutoFit/>
          </a:bodyPr>
          <a:lstStyle/>
          <a:p>
            <a:r>
              <a:rPr lang="en-US" altLang="zh-CN" sz="2100" dirty="0">
                <a:solidFill>
                  <a:srgbClr val="FF0000"/>
                </a:solidFill>
              </a:rPr>
              <a:t>Upper-layer </a:t>
            </a:r>
            <a:r>
              <a:rPr lang="en-US" altLang="zh-CN" sz="2100">
                <a:solidFill>
                  <a:srgbClr val="FF0000"/>
                </a:solidFill>
              </a:rPr>
              <a:t>Strategy</a:t>
            </a:r>
            <a:r>
              <a:rPr lang="en-US" altLang="zh-CN" sz="2100" smtClean="0">
                <a:solidFill>
                  <a:srgbClr val="FF0000"/>
                </a:solidFill>
              </a:rPr>
              <a:t>:</a:t>
            </a:r>
            <a:endParaRPr lang="en-US" altLang="zh-CN" sz="2100" dirty="0">
              <a:solidFill>
                <a:srgbClr val="FF0000"/>
              </a:solidFill>
            </a:endParaRPr>
          </a:p>
          <a:p>
            <a:pPr marL="214313" indent="-214313">
              <a:buFont typeface="Arial" panose="020B0604020202020204" pitchFamily="34" charset="0"/>
              <a:buChar char="•"/>
            </a:pPr>
            <a:r>
              <a:rPr lang="en-US" altLang="zh-CN" sz="2100" dirty="0"/>
              <a:t>Heterogeneous CSs sets the price at the upper layer as the </a:t>
            </a:r>
            <a:r>
              <a:rPr lang="en-US" altLang="zh-CN" sz="2100" dirty="0" smtClean="0"/>
              <a:t>leader</a:t>
            </a:r>
            <a:endParaRPr lang="en-US" altLang="zh-CN" sz="2100" dirty="0"/>
          </a:p>
          <a:p>
            <a:pPr marL="214313" indent="-214313">
              <a:buFont typeface="Arial" panose="020B0604020202020204" pitchFamily="34" charset="0"/>
              <a:buChar char="•"/>
            </a:pPr>
            <a:r>
              <a:rPr lang="en-US" altLang="zh-CN" sz="2100" dirty="0"/>
              <a:t>Apply the BCD-based method to solve the pricing problem</a:t>
            </a:r>
          </a:p>
        </p:txBody>
      </p:sp>
      <p:sp>
        <p:nvSpPr>
          <p:cNvPr id="11" name="文本框 7"/>
          <p:cNvSpPr txBox="1"/>
          <p:nvPr/>
        </p:nvSpPr>
        <p:spPr>
          <a:xfrm>
            <a:off x="612418" y="5147815"/>
            <a:ext cx="8124985" cy="1061829"/>
          </a:xfrm>
          <a:prstGeom prst="rect">
            <a:avLst/>
          </a:prstGeom>
          <a:noFill/>
        </p:spPr>
        <p:txBody>
          <a:bodyPr wrap="square" rtlCol="0">
            <a:spAutoFit/>
          </a:bodyPr>
          <a:lstStyle/>
          <a:p>
            <a:r>
              <a:rPr lang="en-US" altLang="zh-CN" sz="2100" dirty="0" smtClean="0">
                <a:solidFill>
                  <a:srgbClr val="FF0000"/>
                </a:solidFill>
              </a:rPr>
              <a:t>Equilibrium Programming with Equilibrium Constraint</a:t>
            </a:r>
            <a:endParaRPr lang="en-US" altLang="zh-CN" sz="2100" dirty="0">
              <a:solidFill>
                <a:srgbClr val="FF0000"/>
              </a:solidFill>
            </a:endParaRPr>
          </a:p>
          <a:p>
            <a:pPr marL="214313" indent="-214313">
              <a:buFont typeface="Arial" panose="020B0604020202020204" pitchFamily="34" charset="0"/>
              <a:buChar char="•"/>
            </a:pPr>
            <a:r>
              <a:rPr lang="en-US" altLang="zh-CN" sz="2100" dirty="0" smtClean="0"/>
              <a:t>Two level competitions</a:t>
            </a:r>
          </a:p>
          <a:p>
            <a:pPr marL="214313" indent="-214313">
              <a:buFont typeface="Arial" panose="020B0604020202020204" pitchFamily="34" charset="0"/>
              <a:buChar char="•"/>
            </a:pPr>
            <a:r>
              <a:rPr lang="en-US" altLang="zh-CN" sz="2100" dirty="0" smtClean="0"/>
              <a:t>Within each level competitions.</a:t>
            </a:r>
            <a:endParaRPr lang="en-US" altLang="zh-CN" sz="2100" dirty="0"/>
          </a:p>
        </p:txBody>
      </p:sp>
    </p:spTree>
    <p:extLst>
      <p:ext uri="{BB962C8B-B14F-4D97-AF65-F5344CB8AC3E}">
        <p14:creationId xmlns:p14="http://schemas.microsoft.com/office/powerpoint/2010/main" val="186132595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109</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a:t>
            </a:r>
            <a:r>
              <a:rPr lang="en-US" altLang="zh-CN" sz="2400" b="1" dirty="0" smtClean="0">
                <a:solidFill>
                  <a:srgbClr val="1F497D"/>
                </a:solidFill>
                <a:latin typeface="Cambria" panose="02040503050406030204" pitchFamily="18" charset="0"/>
              </a:rPr>
              <a:t>(Tutorial)</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Infrastructure system</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a:t>
            </a:r>
            <a:r>
              <a:rPr lang="en-US" altLang="zh-CN" sz="2000" b="1" dirty="0">
                <a:solidFill>
                  <a:srgbClr val="1F497D"/>
                </a:solidFill>
                <a:latin typeface="Cambria" panose="02040503050406030204" pitchFamily="18" charset="0"/>
              </a:rPr>
              <a:t>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 (Our Works)</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Demand </a:t>
            </a:r>
            <a:r>
              <a:rPr lang="en-US" altLang="zh-CN" sz="2000" b="1" dirty="0">
                <a:solidFill>
                  <a:srgbClr val="1F497D"/>
                </a:solidFill>
                <a:latin typeface="Cambria" panose="02040503050406030204" pitchFamily="18" charset="0"/>
              </a:rPr>
              <a:t>Side </a:t>
            </a:r>
            <a:r>
              <a:rPr lang="en-US" altLang="zh-CN" sz="2000" b="1" dirty="0" smtClean="0">
                <a:solidFill>
                  <a:srgbClr val="1F497D"/>
                </a:solidFill>
                <a:latin typeface="Cambria" panose="02040503050406030204" pitchFamily="18" charset="0"/>
              </a:rPr>
              <a:t>Management </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Renewable and PHEV</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FF0000"/>
                </a:solidFill>
                <a:latin typeface="Cambria" panose="02040503050406030204" pitchFamily="18" charset="0"/>
              </a:rPr>
              <a:t>Smart Meter</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Building</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City/</a:t>
            </a:r>
            <a:r>
              <a:rPr lang="en-US" altLang="zh-CN" sz="2000" b="1" dirty="0" err="1" smtClean="0">
                <a:solidFill>
                  <a:srgbClr val="1F497D"/>
                </a:solidFill>
                <a:latin typeface="Cambria" panose="02040503050406030204" pitchFamily="18" charset="0"/>
              </a:rPr>
              <a:t>Microgrid</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921563230"/>
      </p:ext>
    </p:extLst>
  </p:cSld>
  <p:clrMapOvr>
    <a:masterClrMapping/>
  </p:clrMapOvr>
  <p:transition advTm="2201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Infrastructure System</a:t>
            </a:r>
            <a:endParaRPr lang="zh-CN" altLang="en-US" kern="0" dirty="0" smtClean="0"/>
          </a:p>
        </p:txBody>
      </p:sp>
      <p:sp>
        <p:nvSpPr>
          <p:cNvPr id="16386" name="Content Placeholder 2"/>
          <p:cNvSpPr>
            <a:spLocks noGrp="1"/>
          </p:cNvSpPr>
          <p:nvPr>
            <p:ph sz="quarter" idx="4294967295"/>
          </p:nvPr>
        </p:nvSpPr>
        <p:spPr>
          <a:xfrm>
            <a:off x="338400" y="1118679"/>
            <a:ext cx="8629650" cy="5043488"/>
          </a:xfrm>
          <a:prstGeom prst="rect">
            <a:avLst/>
          </a:prstGeom>
        </p:spPr>
        <p:txBody>
          <a:bodyPr/>
          <a:lstStyle/>
          <a:p>
            <a:pPr eaLnBrk="1" hangingPunct="1"/>
            <a:r>
              <a:rPr lang="en-US" altLang="zh-CN" b="1" dirty="0">
                <a:latin typeface="Cambria" panose="02040503050406030204" pitchFamily="18" charset="0"/>
                <a:ea typeface="MS PGothic" charset="0"/>
              </a:rPr>
              <a:t>Two-way flows of electricity and information lay the infrastructure foundation for SG. </a:t>
            </a:r>
          </a:p>
        </p:txBody>
      </p:sp>
      <p:pic>
        <p:nvPicPr>
          <p:cNvPr id="16391" name="Picture 10" descr="C:\Users\admin\AppData\Local\Microsoft\Windows\Temporary Internet Files\Content.IE5\VM6R398Z\MP9004422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6047" y="4432746"/>
            <a:ext cx="2236788"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组合 1"/>
          <p:cNvGrpSpPr/>
          <p:nvPr/>
        </p:nvGrpSpPr>
        <p:grpSpPr>
          <a:xfrm>
            <a:off x="228600" y="2089591"/>
            <a:ext cx="8419437" cy="3948432"/>
            <a:chOff x="228600" y="2230912"/>
            <a:chExt cx="8419437" cy="3948432"/>
          </a:xfrm>
        </p:grpSpPr>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037" y="2230912"/>
              <a:ext cx="3313113"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837" y="2230912"/>
              <a:ext cx="3886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3664744"/>
              <a:ext cx="376078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오른쪽 화살표 8"/>
            <p:cNvSpPr>
              <a:spLocks noChangeArrowheads="1"/>
            </p:cNvSpPr>
            <p:nvPr/>
          </p:nvSpPr>
          <p:spPr bwMode="auto">
            <a:xfrm>
              <a:off x="228600" y="2230912"/>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gr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768286229"/>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784591"/>
          </a:xfrm>
        </p:spPr>
        <p:txBody>
          <a:bodyPr/>
          <a:lstStyle/>
          <a:p>
            <a:r>
              <a:rPr lang="en-US" dirty="0" smtClean="0"/>
              <a:t>Load Profiling</a:t>
            </a:r>
            <a:endParaRPr lang="en-US" dirty="0"/>
          </a:p>
        </p:txBody>
      </p:sp>
      <p:sp>
        <p:nvSpPr>
          <p:cNvPr id="3" name="Content Placeholder 2"/>
          <p:cNvSpPr>
            <a:spLocks noGrp="1"/>
          </p:cNvSpPr>
          <p:nvPr>
            <p:ph idx="1"/>
          </p:nvPr>
        </p:nvSpPr>
        <p:spPr>
          <a:xfrm>
            <a:off x="381000" y="1013191"/>
            <a:ext cx="8686800" cy="4625609"/>
          </a:xfrm>
        </p:spPr>
        <p:txBody>
          <a:bodyPr/>
          <a:lstStyle/>
          <a:p>
            <a:r>
              <a:rPr lang="en-US" sz="2400" dirty="0" smtClean="0"/>
              <a:t>From smart meter data, try to tell users’ usage behaviors</a:t>
            </a:r>
          </a:p>
          <a:p>
            <a:pPr lvl="1"/>
            <a:r>
              <a:rPr lang="en-US" sz="2000" dirty="0" smtClean="0"/>
              <a:t>CEO, 1%, audience here</a:t>
            </a:r>
          </a:p>
          <a:p>
            <a:pPr lvl="1"/>
            <a:r>
              <a:rPr lang="en-US" sz="2000" dirty="0" smtClean="0"/>
              <a:t>Worker, middle class, myself</a:t>
            </a:r>
          </a:p>
          <a:p>
            <a:pPr lvl="1"/>
            <a:r>
              <a:rPr lang="en-US" sz="2000" dirty="0" smtClean="0"/>
              <a:t>Homeless, slave, Ph.D. students</a:t>
            </a:r>
            <a:endParaRPr lang="en-US" sz="2000" dirty="0"/>
          </a:p>
          <a:p>
            <a:pPr lvl="1"/>
            <a:endParaRPr lang="en-US" sz="20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15445"/>
            <a:ext cx="4572000" cy="2799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779" y="2718134"/>
            <a:ext cx="4199021" cy="3149266"/>
          </a:xfrm>
          <a:prstGeom prst="rect">
            <a:avLst/>
          </a:prstGeom>
        </p:spPr>
      </p:pic>
      <p:sp>
        <p:nvSpPr>
          <p:cNvPr id="6" name="Slide Number Placeholder 5"/>
          <p:cNvSpPr>
            <a:spLocks noGrp="1"/>
          </p:cNvSpPr>
          <p:nvPr>
            <p:ph type="sldNum" sz="quarter" idx="11"/>
          </p:nvPr>
        </p:nvSpPr>
        <p:spPr/>
        <p:txBody>
          <a:bodyPr/>
          <a:lstStyle/>
          <a:p>
            <a:pPr>
              <a:defRPr/>
            </a:pPr>
            <a:r>
              <a:rPr lang="en-US" dirty="0" smtClean="0">
                <a:solidFill>
                  <a:srgbClr val="FFFFFF"/>
                </a:solidFill>
              </a:rPr>
              <a:t>[</a:t>
            </a:r>
            <a:fld id="{F32758FF-2D2D-7840-AD38-6D36521AFB94}" type="slidenum">
              <a:rPr lang="en-US" smtClean="0">
                <a:solidFill>
                  <a:srgbClr val="FFFFFF"/>
                </a:solidFill>
              </a:rPr>
              <a:pPr>
                <a:defRPr/>
              </a:pPr>
              <a:t>110</a:t>
            </a:fld>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04412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26" y="147653"/>
            <a:ext cx="8501974" cy="581025"/>
          </a:xfrm>
        </p:spPr>
        <p:txBody>
          <a:bodyPr/>
          <a:lstStyle/>
          <a:p>
            <a:r>
              <a:rPr lang="en-US" sz="3600" b="1" smtClean="0"/>
              <a:t>Smart Meter Data and </a:t>
            </a:r>
            <a:r>
              <a:rPr lang="en-US" sz="3600" b="1" dirty="0" smtClean="0"/>
              <a:t>Load Profiles</a:t>
            </a:r>
            <a:endParaRPr lang="en-US" sz="3600" dirty="0"/>
          </a:p>
        </p:txBody>
      </p:sp>
      <p:sp>
        <p:nvSpPr>
          <p:cNvPr id="3" name="Content Placeholder 2"/>
          <p:cNvSpPr>
            <a:spLocks noGrp="1"/>
          </p:cNvSpPr>
          <p:nvPr>
            <p:ph idx="1"/>
          </p:nvPr>
        </p:nvSpPr>
        <p:spPr>
          <a:xfrm>
            <a:off x="4800600" y="990600"/>
            <a:ext cx="3962400" cy="5181600"/>
          </a:xfrm>
        </p:spPr>
        <p:txBody>
          <a:bodyPr/>
          <a:lstStyle/>
          <a:p>
            <a:r>
              <a:rPr lang="en-US" sz="2000" dirty="0" smtClean="0"/>
              <a:t>Load profiles of electricity users</a:t>
            </a:r>
            <a:r>
              <a:rPr lang="en-US" sz="2000" dirty="0"/>
              <a:t>: </a:t>
            </a:r>
            <a:r>
              <a:rPr lang="en-US" sz="2000" dirty="0" smtClean="0"/>
              <a:t>a graph </a:t>
            </a:r>
            <a:r>
              <a:rPr lang="en-US" sz="2000" dirty="0"/>
              <a:t>of the variation in the electrical load versus </a:t>
            </a:r>
            <a:r>
              <a:rPr lang="en-US" sz="2000" dirty="0" smtClean="0"/>
              <a:t>time.</a:t>
            </a:r>
          </a:p>
          <a:p>
            <a:endParaRPr lang="en-US" sz="1800" dirty="0" smtClean="0"/>
          </a:p>
          <a:p>
            <a:pPr marL="0" indent="0">
              <a:buNone/>
            </a:pP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068" y="1959429"/>
            <a:ext cx="4267200" cy="3291005"/>
          </a:xfrm>
          <a:prstGeom prst="rect">
            <a:avLst/>
          </a:prstGeom>
        </p:spPr>
      </p:pic>
      <p:sp>
        <p:nvSpPr>
          <p:cNvPr id="7" name="TextBox 6"/>
          <p:cNvSpPr txBox="1"/>
          <p:nvPr/>
        </p:nvSpPr>
        <p:spPr>
          <a:xfrm>
            <a:off x="4955158" y="5250434"/>
            <a:ext cx="4110484" cy="369332"/>
          </a:xfrm>
          <a:prstGeom prst="rect">
            <a:avLst/>
          </a:prstGeom>
          <a:noFill/>
        </p:spPr>
        <p:txBody>
          <a:bodyPr wrap="none" rtlCol="0">
            <a:spAutoFit/>
          </a:bodyPr>
          <a:lstStyle/>
          <a:p>
            <a:r>
              <a:rPr lang="en-US" dirty="0" smtClean="0"/>
              <a:t>Load profiles of some typical energy users</a:t>
            </a:r>
            <a:endParaRPr lang="en-US" dirty="0"/>
          </a:p>
        </p:txBody>
      </p:sp>
      <p:sp>
        <p:nvSpPr>
          <p:cNvPr id="4" name="Slide Number Placeholder 3"/>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111</a:t>
            </a:fld>
            <a:r>
              <a:rPr lang="en-US" dirty="0" smtClean="0">
                <a:solidFill>
                  <a:schemeClr val="bg1"/>
                </a:solidFill>
              </a:rPr>
              <a:t>]</a:t>
            </a:r>
            <a:endParaRPr lang="en-US" dirty="0">
              <a:solidFill>
                <a:schemeClr val="bg1"/>
              </a:solidFill>
            </a:endParaRPr>
          </a:p>
        </p:txBody>
      </p:sp>
      <p:sp>
        <p:nvSpPr>
          <p:cNvPr id="8" name="Content Placeholder 2"/>
          <p:cNvSpPr txBox="1">
            <a:spLocks/>
          </p:cNvSpPr>
          <p:nvPr/>
        </p:nvSpPr>
        <p:spPr>
          <a:xfrm>
            <a:off x="381000" y="990600"/>
            <a:ext cx="4267200" cy="5181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Data set: smart meter data from the utility company over the entire Houston city area</a:t>
            </a:r>
          </a:p>
          <a:p>
            <a:endParaRPr lang="en-US" sz="2000" dirty="0"/>
          </a:p>
          <a:p>
            <a:r>
              <a:rPr lang="en-US" sz="2000" dirty="0" smtClean="0"/>
              <a:t>Over 2 million users</a:t>
            </a:r>
          </a:p>
          <a:p>
            <a:endParaRPr lang="en-US" sz="2000" dirty="0"/>
          </a:p>
          <a:p>
            <a:r>
              <a:rPr lang="en-US" sz="2000" dirty="0" smtClean="0"/>
              <a:t>Data Sampling frequency: every 15 min</a:t>
            </a:r>
          </a:p>
          <a:p>
            <a:endParaRPr lang="en-US" sz="2000" dirty="0"/>
          </a:p>
          <a:p>
            <a:r>
              <a:rPr lang="en-US" sz="2000" dirty="0" smtClean="0"/>
              <a:t>Recorded from 2013 ~ 2014</a:t>
            </a:r>
          </a:p>
          <a:p>
            <a:endParaRPr lang="en-US" sz="2000" dirty="0"/>
          </a:p>
          <a:p>
            <a:r>
              <a:rPr lang="en-US" sz="2000" dirty="0" smtClean="0"/>
              <a:t>Data size over 150 GB</a:t>
            </a:r>
          </a:p>
          <a:p>
            <a:endParaRPr lang="en-US" sz="1800" dirty="0" smtClean="0"/>
          </a:p>
          <a:p>
            <a:pPr marL="0" indent="0">
              <a:buFont typeface="Arial" pitchFamily="34" charset="0"/>
              <a:buNone/>
            </a:pPr>
            <a:endParaRPr lang="en-US" sz="2000" dirty="0"/>
          </a:p>
        </p:txBody>
      </p:sp>
    </p:spTree>
    <p:extLst>
      <p:ext uri="{BB962C8B-B14F-4D97-AF65-F5344CB8AC3E}">
        <p14:creationId xmlns:p14="http://schemas.microsoft.com/office/powerpoint/2010/main" val="151284944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581025"/>
          </a:xfrm>
        </p:spPr>
        <p:txBody>
          <a:bodyPr/>
          <a:lstStyle/>
          <a:p>
            <a:r>
              <a:rPr lang="en-US" sz="3600" b="1" dirty="0" smtClean="0"/>
              <a:t>Pragmatic Features</a:t>
            </a:r>
            <a:endParaRPr lang="en-US" sz="3600" dirty="0"/>
          </a:p>
        </p:txBody>
      </p:sp>
      <p:sp>
        <p:nvSpPr>
          <p:cNvPr id="3" name="Content Placeholder 2"/>
          <p:cNvSpPr>
            <a:spLocks noGrp="1"/>
          </p:cNvSpPr>
          <p:nvPr>
            <p:ph idx="1"/>
          </p:nvPr>
        </p:nvSpPr>
        <p:spPr>
          <a:xfrm>
            <a:off x="336550" y="990600"/>
            <a:ext cx="8426450" cy="5181600"/>
          </a:xfrm>
        </p:spPr>
        <p:txBody>
          <a:bodyPr/>
          <a:lstStyle/>
          <a:p>
            <a:r>
              <a:rPr lang="en-US" sz="2800" dirty="0" smtClean="0"/>
              <a:t>Data compression by key pragmatic features</a:t>
            </a:r>
          </a:p>
          <a:p>
            <a:endParaRPr lang="en-US" sz="2800" dirty="0"/>
          </a:p>
          <a:p>
            <a:endParaRPr lang="en-US" sz="2800" dirty="0" smtClean="0"/>
          </a:p>
          <a:p>
            <a:endParaRPr lang="en-US" sz="2800" dirty="0"/>
          </a:p>
          <a:p>
            <a:pPr marL="0" indent="0">
              <a:buNone/>
            </a:pPr>
            <a:endParaRPr lang="en-US" sz="2800" dirty="0"/>
          </a:p>
          <a:p>
            <a:r>
              <a:rPr lang="en-US" sz="2800" dirty="0" smtClean="0"/>
              <a:t>Perform Principal Component Analysis (PCA) to pragmatic features</a:t>
            </a:r>
          </a:p>
          <a:p>
            <a:r>
              <a:rPr lang="en-US" sz="2800" dirty="0" smtClean="0"/>
              <a:t>Use PCA results as the input feature points {X} </a:t>
            </a:r>
          </a:p>
          <a:p>
            <a:endParaRPr lang="en-US" sz="2400" dirty="0" smtClean="0"/>
          </a:p>
          <a:p>
            <a:pPr marL="0" indent="0">
              <a:buNone/>
            </a:pP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752600"/>
            <a:ext cx="5514975" cy="129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650" y="3248025"/>
            <a:ext cx="6362700" cy="361950"/>
          </a:xfrm>
          <a:prstGeom prst="rect">
            <a:avLst/>
          </a:prstGeom>
        </p:spPr>
      </p:pic>
      <p:sp>
        <p:nvSpPr>
          <p:cNvPr id="6" name="Slide Number Placeholder 5"/>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112</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54157600"/>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94" y="76200"/>
            <a:ext cx="8618706" cy="581025"/>
          </a:xfrm>
        </p:spPr>
        <p:txBody>
          <a:bodyPr/>
          <a:lstStyle/>
          <a:p>
            <a:r>
              <a:rPr lang="en-US" sz="3600" b="1" dirty="0"/>
              <a:t>Probabilistic Clustering </a:t>
            </a:r>
            <a:r>
              <a:rPr lang="en-US" sz="3600" b="1" dirty="0" smtClean="0"/>
              <a:t>Formulation</a:t>
            </a:r>
            <a:endParaRPr lang="en-US" sz="3600" dirty="0"/>
          </a:p>
        </p:txBody>
      </p:sp>
      <p:sp>
        <p:nvSpPr>
          <p:cNvPr id="3" name="Content Placeholder 2"/>
          <p:cNvSpPr>
            <a:spLocks noGrp="1"/>
          </p:cNvSpPr>
          <p:nvPr>
            <p:ph idx="1"/>
          </p:nvPr>
        </p:nvSpPr>
        <p:spPr>
          <a:xfrm>
            <a:off x="336550" y="1066800"/>
            <a:ext cx="8426450" cy="5181600"/>
          </a:xfrm>
        </p:spPr>
        <p:txBody>
          <a:bodyPr/>
          <a:lstStyle/>
          <a:p>
            <a:r>
              <a:rPr lang="en-US" sz="2800" dirty="0" smtClean="0"/>
              <a:t>Formulate clustering problem:</a:t>
            </a:r>
          </a:p>
          <a:p>
            <a:pPr lvl="1"/>
            <a:r>
              <a:rPr lang="en-US" sz="2400" dirty="0" smtClean="0"/>
              <a:t>M: number of clusters, N: number of users</a:t>
            </a:r>
          </a:p>
          <a:p>
            <a:endParaRPr lang="en-US" sz="2800" dirty="0"/>
          </a:p>
          <a:p>
            <a:endParaRPr lang="en-US" sz="2800" dirty="0" smtClean="0"/>
          </a:p>
          <a:p>
            <a:pPr marL="0" indent="0">
              <a:buNone/>
            </a:pPr>
            <a:endParaRPr lang="en-US" sz="2800" dirty="0" smtClean="0"/>
          </a:p>
          <a:p>
            <a:r>
              <a:rPr lang="en-US" sz="2800" dirty="0" smtClean="0"/>
              <a:t>Clustering objective</a:t>
            </a:r>
          </a:p>
          <a:p>
            <a:endParaRPr lang="en-US" sz="2800" dirty="0"/>
          </a:p>
          <a:p>
            <a:endParaRPr lang="en-US" sz="2800" dirty="0" smtClean="0"/>
          </a:p>
          <a:p>
            <a:endParaRPr lang="en-US" sz="2800" dirty="0"/>
          </a:p>
          <a:p>
            <a:endParaRPr lang="en-US" sz="2800" dirty="0" smtClean="0"/>
          </a:p>
          <a:p>
            <a:endParaRPr lang="en-US" sz="2800" dirty="0"/>
          </a:p>
          <a:p>
            <a:pPr marL="0" indent="0">
              <a:buNone/>
            </a:pPr>
            <a:endParaRPr lang="en-US" sz="2400" dirty="0" smtClean="0"/>
          </a:p>
          <a:p>
            <a:pPr marL="0" indent="0">
              <a:buNone/>
            </a:pP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590800"/>
            <a:ext cx="3121068" cy="762000"/>
          </a:xfrm>
          <a:prstGeom prst="rect">
            <a:avLst/>
          </a:prstGeom>
        </p:spPr>
      </p:pic>
      <p:sp>
        <p:nvSpPr>
          <p:cNvPr id="7" name="TextBox 6"/>
          <p:cNvSpPr txBox="1"/>
          <p:nvPr/>
        </p:nvSpPr>
        <p:spPr>
          <a:xfrm>
            <a:off x="3768945" y="2057400"/>
            <a:ext cx="1723421" cy="369332"/>
          </a:xfrm>
          <a:prstGeom prst="rect">
            <a:avLst/>
          </a:prstGeom>
          <a:noFill/>
        </p:spPr>
        <p:txBody>
          <a:bodyPr wrap="none" rtlCol="0">
            <a:spAutoFit/>
          </a:bodyPr>
          <a:lstStyle/>
          <a:p>
            <a:r>
              <a:rPr lang="en-US" dirty="0" smtClean="0"/>
              <a:t>Cluster indicator</a:t>
            </a:r>
            <a:endParaRPr lang="en-US" dirty="0"/>
          </a:p>
        </p:txBody>
      </p:sp>
      <p:sp>
        <p:nvSpPr>
          <p:cNvPr id="8" name="TextBox 7"/>
          <p:cNvSpPr txBox="1"/>
          <p:nvPr/>
        </p:nvSpPr>
        <p:spPr>
          <a:xfrm>
            <a:off x="5715000" y="2071635"/>
            <a:ext cx="1675780" cy="369332"/>
          </a:xfrm>
          <a:prstGeom prst="rect">
            <a:avLst/>
          </a:prstGeom>
          <a:noFill/>
        </p:spPr>
        <p:txBody>
          <a:bodyPr wrap="none" rtlCol="0">
            <a:spAutoFit/>
          </a:bodyPr>
          <a:lstStyle/>
          <a:p>
            <a:r>
              <a:rPr lang="en-US" dirty="0" smtClean="0"/>
              <a:t>Cluster centroid</a:t>
            </a:r>
            <a:endParaRPr lang="en-US" dirty="0"/>
          </a:p>
        </p:txBody>
      </p:sp>
      <p:sp>
        <p:nvSpPr>
          <p:cNvPr id="9" name="TextBox 8"/>
          <p:cNvSpPr txBox="1"/>
          <p:nvPr/>
        </p:nvSpPr>
        <p:spPr>
          <a:xfrm>
            <a:off x="4565061" y="3593068"/>
            <a:ext cx="1854610" cy="369332"/>
          </a:xfrm>
          <a:prstGeom prst="rect">
            <a:avLst/>
          </a:prstGeom>
          <a:noFill/>
        </p:spPr>
        <p:txBody>
          <a:bodyPr wrap="none" rtlCol="0">
            <a:spAutoFit/>
          </a:bodyPr>
          <a:lstStyle/>
          <a:p>
            <a:r>
              <a:rPr lang="en-US" dirty="0" smtClean="0"/>
              <a:t>Distance measure</a:t>
            </a:r>
            <a:endParaRPr lang="en-US" dirty="0"/>
          </a:p>
        </p:txBody>
      </p:sp>
      <p:sp>
        <p:nvSpPr>
          <p:cNvPr id="10" name="TextBox 9"/>
          <p:cNvSpPr txBox="1"/>
          <p:nvPr/>
        </p:nvSpPr>
        <p:spPr>
          <a:xfrm>
            <a:off x="990600" y="2057400"/>
            <a:ext cx="2671180" cy="369332"/>
          </a:xfrm>
          <a:prstGeom prst="rect">
            <a:avLst/>
          </a:prstGeom>
          <a:noFill/>
        </p:spPr>
        <p:txBody>
          <a:bodyPr wrap="none" rtlCol="0">
            <a:spAutoFit/>
          </a:bodyPr>
          <a:lstStyle/>
          <a:p>
            <a:r>
              <a:rPr lang="en-US" dirty="0" smtClean="0"/>
              <a:t>Total within-cluster scatter</a:t>
            </a:r>
            <a:endParaRPr lang="en-US" dirty="0"/>
          </a:p>
        </p:txBody>
      </p:sp>
      <p:cxnSp>
        <p:nvCxnSpPr>
          <p:cNvPr id="12" name="Straight Connector 11"/>
          <p:cNvCxnSpPr/>
          <p:nvPr/>
        </p:nvCxnSpPr>
        <p:spPr>
          <a:xfrm flipH="1" flipV="1">
            <a:off x="2438400" y="2362200"/>
            <a:ext cx="381000" cy="45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495800" y="2362202"/>
            <a:ext cx="0" cy="4571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62600" y="2362200"/>
            <a:ext cx="990600" cy="4974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876800" y="3124202"/>
            <a:ext cx="0" cy="46886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r="2206"/>
          <a:stretch/>
        </p:blipFill>
        <p:spPr>
          <a:xfrm>
            <a:off x="2906276" y="4602718"/>
            <a:ext cx="2377440" cy="800100"/>
          </a:xfrm>
          <a:prstGeom prst="rect">
            <a:avLst/>
          </a:prstGeom>
        </p:spPr>
      </p:pic>
      <p:sp>
        <p:nvSpPr>
          <p:cNvPr id="27" name="TextBox 26"/>
          <p:cNvSpPr txBox="1"/>
          <p:nvPr/>
        </p:nvSpPr>
        <p:spPr>
          <a:xfrm>
            <a:off x="3113830" y="5802868"/>
            <a:ext cx="2378536" cy="369332"/>
          </a:xfrm>
          <a:prstGeom prst="rect">
            <a:avLst/>
          </a:prstGeom>
          <a:noFill/>
        </p:spPr>
        <p:txBody>
          <a:bodyPr wrap="none" rtlCol="0">
            <a:spAutoFit/>
          </a:bodyPr>
          <a:lstStyle/>
          <a:p>
            <a:r>
              <a:rPr lang="en-US" dirty="0" smtClean="0"/>
              <a:t>Cluster indicator matrix</a:t>
            </a:r>
            <a:endParaRPr lang="en-US" dirty="0"/>
          </a:p>
        </p:txBody>
      </p:sp>
      <p:cxnSp>
        <p:nvCxnSpPr>
          <p:cNvPr id="28" name="Straight Connector 27"/>
          <p:cNvCxnSpPr/>
          <p:nvPr/>
        </p:nvCxnSpPr>
        <p:spPr>
          <a:xfrm flipV="1">
            <a:off x="3316584" y="5332273"/>
            <a:ext cx="0" cy="45719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113</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81809317"/>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581025"/>
          </a:xfrm>
        </p:spPr>
        <p:txBody>
          <a:bodyPr/>
          <a:lstStyle/>
          <a:p>
            <a:r>
              <a:rPr lang="en-US" sz="3600" b="1" dirty="0" smtClean="0"/>
              <a:t>Distance Measure</a:t>
            </a:r>
            <a:endParaRPr lang="en-US" sz="3600" dirty="0"/>
          </a:p>
        </p:txBody>
      </p:sp>
      <p:sp>
        <p:nvSpPr>
          <p:cNvPr id="3" name="Content Placeholder 2"/>
          <p:cNvSpPr>
            <a:spLocks noGrp="1"/>
          </p:cNvSpPr>
          <p:nvPr>
            <p:ph idx="1"/>
          </p:nvPr>
        </p:nvSpPr>
        <p:spPr>
          <a:xfrm>
            <a:off x="336550" y="990600"/>
            <a:ext cx="8426450" cy="5181600"/>
          </a:xfrm>
        </p:spPr>
        <p:txBody>
          <a:bodyPr/>
          <a:lstStyle/>
          <a:p>
            <a:r>
              <a:rPr lang="en-US" sz="2800" dirty="0" smtClean="0"/>
              <a:t>Distance measure: modified </a:t>
            </a:r>
            <a:r>
              <a:rPr lang="en-US" sz="2800" dirty="0" err="1" smtClean="0"/>
              <a:t>Mahalanobis</a:t>
            </a:r>
            <a:r>
              <a:rPr lang="en-US" sz="2800" dirty="0" smtClean="0"/>
              <a:t> distance</a:t>
            </a:r>
            <a:endParaRPr lang="en-US" sz="2800" dirty="0"/>
          </a:p>
          <a:p>
            <a:pPr marL="0" indent="0">
              <a:buNone/>
            </a:pPr>
            <a:endParaRPr lang="en-US" sz="4000" dirty="0" smtClean="0"/>
          </a:p>
          <a:p>
            <a:r>
              <a:rPr lang="en-US" sz="2800" dirty="0" smtClean="0"/>
              <a:t>Clustering algorithm:</a:t>
            </a:r>
          </a:p>
          <a:p>
            <a:endParaRPr lang="en-US" sz="2800" dirty="0"/>
          </a:p>
          <a:p>
            <a:pPr marL="0" indent="0">
              <a:buNone/>
            </a:pPr>
            <a:endParaRPr lang="en-US" sz="2400" dirty="0" smtClean="0"/>
          </a:p>
          <a:p>
            <a:pPr marL="0" indent="0">
              <a:buNone/>
            </a:pP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2286000"/>
            <a:ext cx="4867275" cy="495300"/>
          </a:xfrm>
          <a:prstGeom prst="rect">
            <a:avLst/>
          </a:prstGeom>
        </p:spPr>
      </p:pic>
      <p:sp>
        <p:nvSpPr>
          <p:cNvPr id="5" name="Rectangular Callout 4"/>
          <p:cNvSpPr/>
          <p:nvPr/>
        </p:nvSpPr>
        <p:spPr>
          <a:xfrm>
            <a:off x="3301039" y="1524000"/>
            <a:ext cx="1777721" cy="612648"/>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Mahanalobis distance</a:t>
            </a:r>
            <a:endParaRPr lang="en-US" dirty="0">
              <a:solidFill>
                <a:schemeClr val="tx1"/>
              </a:solidFill>
            </a:endParaRPr>
          </a:p>
        </p:txBody>
      </p:sp>
      <p:sp>
        <p:nvSpPr>
          <p:cNvPr id="19" name="Rectangular Callout 18"/>
          <p:cNvSpPr/>
          <p:nvPr/>
        </p:nvSpPr>
        <p:spPr>
          <a:xfrm>
            <a:off x="5461279" y="1524000"/>
            <a:ext cx="2692121" cy="612648"/>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Determinant of </a:t>
            </a:r>
            <a:r>
              <a:rPr lang="en-US" dirty="0" err="1" smtClean="0">
                <a:solidFill>
                  <a:schemeClr val="tx1"/>
                </a:solidFill>
              </a:rPr>
              <a:t>cov</a:t>
            </a:r>
            <a:r>
              <a:rPr lang="en-US" dirty="0" smtClean="0">
                <a:solidFill>
                  <a:schemeClr val="tx1"/>
                </a:solidFill>
              </a:rPr>
              <a:t> matrix</a:t>
            </a:r>
            <a:endParaRPr lang="en-US" dirty="0">
              <a:solidFill>
                <a:schemeClr val="tx1"/>
              </a:solidFill>
            </a:endParaRPr>
          </a:p>
        </p:txBody>
      </p:sp>
      <p:sp>
        <p:nvSpPr>
          <p:cNvPr id="6" name="Slide Number Placeholder 5"/>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114</a:t>
            </a:fld>
            <a:r>
              <a:rPr lang="en-US" dirty="0" smtClean="0">
                <a:solidFill>
                  <a:schemeClr val="bg1"/>
                </a:solidFill>
              </a:rPr>
              <a:t>]</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669" y="3369023"/>
            <a:ext cx="5569514" cy="3352792"/>
          </a:xfrm>
          <a:prstGeom prst="rect">
            <a:avLst/>
          </a:prstGeom>
        </p:spPr>
      </p:pic>
    </p:spTree>
    <p:extLst>
      <p:ext uri="{BB962C8B-B14F-4D97-AF65-F5344CB8AC3E}">
        <p14:creationId xmlns:p14="http://schemas.microsoft.com/office/powerpoint/2010/main" val="1167749184"/>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581025"/>
          </a:xfrm>
        </p:spPr>
        <p:txBody>
          <a:bodyPr/>
          <a:lstStyle/>
          <a:p>
            <a:r>
              <a:rPr lang="en-US" sz="3600" b="1" dirty="0" smtClean="0"/>
              <a:t>Stopping Rule</a:t>
            </a:r>
            <a:endParaRPr lang="en-US" sz="3600" dirty="0"/>
          </a:p>
        </p:txBody>
      </p:sp>
      <p:sp>
        <p:nvSpPr>
          <p:cNvPr id="3" name="Content Placeholder 2"/>
          <p:cNvSpPr>
            <a:spLocks noGrp="1"/>
          </p:cNvSpPr>
          <p:nvPr>
            <p:ph idx="1"/>
          </p:nvPr>
        </p:nvSpPr>
        <p:spPr>
          <a:xfrm>
            <a:off x="336550" y="990600"/>
            <a:ext cx="8426450" cy="5181600"/>
          </a:xfrm>
        </p:spPr>
        <p:txBody>
          <a:bodyPr/>
          <a:lstStyle/>
          <a:p>
            <a:r>
              <a:rPr lang="en-US" sz="2800" dirty="0" smtClean="0"/>
              <a:t>Stopping rule:</a:t>
            </a:r>
          </a:p>
          <a:p>
            <a:pPr lvl="1"/>
            <a:r>
              <a:rPr lang="en-US" sz="2400" dirty="0" smtClean="0"/>
              <a:t>Stability indicator: clustering shift </a:t>
            </a:r>
            <a:r>
              <a:rPr lang="en-US" sz="2400" dirty="0" err="1" smtClean="0"/>
              <a:t>ξ(k</a:t>
            </a:r>
            <a:r>
              <a:rPr lang="en-US" sz="2400" dirty="0" smtClean="0"/>
              <a:t>)</a:t>
            </a:r>
          </a:p>
          <a:p>
            <a:pPr lvl="1"/>
            <a:endParaRPr lang="en-US" sz="2400" dirty="0" smtClean="0"/>
          </a:p>
          <a:p>
            <a:pPr lvl="1"/>
            <a:endParaRPr lang="en-US" sz="2400" dirty="0" smtClean="0"/>
          </a:p>
          <a:p>
            <a:pPr lvl="1"/>
            <a:endParaRPr lang="en-US" sz="2400" dirty="0" smtClean="0"/>
          </a:p>
          <a:p>
            <a:pPr marL="457200" lvl="1" indent="0">
              <a:buNone/>
            </a:pPr>
            <a:endParaRPr lang="en-US" sz="2400" dirty="0" smtClean="0"/>
          </a:p>
          <a:p>
            <a:endParaRPr lang="en-US" sz="2800" dirty="0" smtClean="0"/>
          </a:p>
          <a:p>
            <a:pPr lvl="1"/>
            <a:endParaRPr lang="en-US" sz="2400" dirty="0"/>
          </a:p>
          <a:p>
            <a:endParaRPr lang="en-US" sz="2800" dirty="0" smtClean="0"/>
          </a:p>
          <a:p>
            <a:pPr>
              <a:buNone/>
            </a:pPr>
            <a:endParaRPr lang="en-US" sz="2800" dirty="0" smtClean="0"/>
          </a:p>
          <a:p>
            <a:endParaRPr lang="en-US" sz="2800" dirty="0"/>
          </a:p>
          <a:p>
            <a:pPr marL="0" indent="0">
              <a:buNone/>
            </a:pPr>
            <a:endParaRPr lang="en-US" sz="2400" dirty="0" smtClean="0"/>
          </a:p>
          <a:p>
            <a:pPr marL="0" indent="0">
              <a:buNone/>
            </a:pPr>
            <a:endParaRPr lang="en-US" sz="2800" dirty="0"/>
          </a:p>
        </p:txBody>
      </p:sp>
      <p:pic>
        <p:nvPicPr>
          <p:cNvPr id="8" name="Picture 7" descr="Screen Shot 2015-11-11 at 9.19.28 PM.png"/>
          <p:cNvPicPr>
            <a:picLocks noChangeAspect="1"/>
          </p:cNvPicPr>
          <p:nvPr/>
        </p:nvPicPr>
        <p:blipFill>
          <a:blip r:embed="rId2"/>
          <a:stretch>
            <a:fillRect/>
          </a:stretch>
        </p:blipFill>
        <p:spPr>
          <a:xfrm>
            <a:off x="2667000" y="2895600"/>
            <a:ext cx="2895600" cy="736600"/>
          </a:xfrm>
          <a:prstGeom prst="rect">
            <a:avLst/>
          </a:prstGeom>
        </p:spPr>
      </p:pic>
      <p:sp>
        <p:nvSpPr>
          <p:cNvPr id="9" name="Rectangular Callout 8"/>
          <p:cNvSpPr/>
          <p:nvPr/>
        </p:nvSpPr>
        <p:spPr>
          <a:xfrm>
            <a:off x="1981200" y="2286000"/>
            <a:ext cx="5334000" cy="612648"/>
          </a:xfrm>
          <a:prstGeom prst="wedgeRectCallout">
            <a:avLst>
              <a:gd name="adj1" fmla="val -5808"/>
              <a:gd name="adj2" fmla="val 646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size of set difference between </a:t>
            </a:r>
            <a:r>
              <a:rPr lang="en-US" dirty="0" err="1" smtClean="0">
                <a:solidFill>
                  <a:schemeClr val="tx1"/>
                </a:solidFill>
              </a:rPr>
              <a:t>CLUm(k</a:t>
            </a:r>
            <a:r>
              <a:rPr lang="en-US" dirty="0" smtClean="0">
                <a:solidFill>
                  <a:schemeClr val="tx1"/>
                </a:solidFill>
              </a:rPr>
              <a:t>) and CLUm(k+1) </a:t>
            </a:r>
            <a:endParaRPr lang="en-US" dirty="0">
              <a:solidFill>
                <a:schemeClr val="tx1"/>
              </a:solidFill>
            </a:endParaRPr>
          </a:p>
        </p:txBody>
      </p:sp>
      <p:sp>
        <p:nvSpPr>
          <p:cNvPr id="10" name="Rectangular Callout 9"/>
          <p:cNvSpPr/>
          <p:nvPr/>
        </p:nvSpPr>
        <p:spPr>
          <a:xfrm>
            <a:off x="1981200" y="3730752"/>
            <a:ext cx="5334000" cy="612648"/>
          </a:xfrm>
          <a:prstGeom prst="wedgeRectCallout">
            <a:avLst>
              <a:gd name="adj1" fmla="val -7108"/>
              <a:gd name="adj2" fmla="val -706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cardinality of the m-</a:t>
            </a:r>
            <a:r>
              <a:rPr lang="en-US" dirty="0" err="1" smtClean="0">
                <a:solidFill>
                  <a:schemeClr val="tx1"/>
                </a:solidFill>
              </a:rPr>
              <a:t>th</a:t>
            </a:r>
            <a:r>
              <a:rPr lang="en-US" dirty="0" smtClean="0">
                <a:solidFill>
                  <a:schemeClr val="tx1"/>
                </a:solidFill>
              </a:rPr>
              <a:t> cluster generated at the k-</a:t>
            </a:r>
            <a:r>
              <a:rPr lang="en-US" dirty="0" err="1" smtClean="0">
                <a:solidFill>
                  <a:schemeClr val="tx1"/>
                </a:solidFill>
              </a:rPr>
              <a:t>th</a:t>
            </a:r>
            <a:r>
              <a:rPr lang="en-US" dirty="0" smtClean="0">
                <a:solidFill>
                  <a:schemeClr val="tx1"/>
                </a:solidFill>
              </a:rPr>
              <a:t> iteration </a:t>
            </a:r>
            <a:endParaRPr lang="en-US" dirty="0">
              <a:solidFill>
                <a:schemeClr val="tx1"/>
              </a:solidFill>
            </a:endParaRPr>
          </a:p>
        </p:txBody>
      </p:sp>
      <p:sp>
        <p:nvSpPr>
          <p:cNvPr id="4" name="Slide Number Placeholder 3"/>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115</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50748555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581025"/>
          </a:xfrm>
        </p:spPr>
        <p:txBody>
          <a:bodyPr/>
          <a:lstStyle/>
          <a:p>
            <a:r>
              <a:rPr lang="en-US" sz="3600" b="1" dirty="0" smtClean="0"/>
              <a:t>Clustering Quality</a:t>
            </a:r>
            <a:endParaRPr lang="en-US" sz="3600" dirty="0"/>
          </a:p>
        </p:txBody>
      </p:sp>
      <p:sp>
        <p:nvSpPr>
          <p:cNvPr id="3" name="Content Placeholder 2"/>
          <p:cNvSpPr>
            <a:spLocks noGrp="1"/>
          </p:cNvSpPr>
          <p:nvPr>
            <p:ph idx="1"/>
          </p:nvPr>
        </p:nvSpPr>
        <p:spPr>
          <a:xfrm>
            <a:off x="336550" y="990600"/>
            <a:ext cx="8426450" cy="5181600"/>
          </a:xfrm>
        </p:spPr>
        <p:txBody>
          <a:bodyPr/>
          <a:lstStyle/>
          <a:p>
            <a:r>
              <a:rPr lang="en-US" dirty="0" smtClean="0"/>
              <a:t>Separation indicator: strong separation index, SEP.</a:t>
            </a:r>
          </a:p>
          <a:p>
            <a:r>
              <a:rPr lang="en-US" dirty="0" smtClean="0"/>
              <a:t>Definition and algorithms for SEP:</a:t>
            </a:r>
            <a:endParaRPr lang="en-US" sz="2000" dirty="0" smtClean="0"/>
          </a:p>
          <a:p>
            <a:endParaRPr lang="en-US" sz="2800" dirty="0" smtClean="0"/>
          </a:p>
          <a:p>
            <a:endParaRPr lang="en-US" sz="2800" dirty="0"/>
          </a:p>
          <a:p>
            <a:endParaRPr lang="en-US" sz="2800" dirty="0" smtClean="0"/>
          </a:p>
          <a:p>
            <a:pPr>
              <a:buNone/>
            </a:pPr>
            <a:endParaRPr lang="en-US" sz="2800" dirty="0" smtClean="0"/>
          </a:p>
          <a:p>
            <a:endParaRPr lang="en-US" sz="2800" dirty="0"/>
          </a:p>
          <a:p>
            <a:pPr marL="0" indent="0">
              <a:buNone/>
            </a:pPr>
            <a:endParaRPr lang="en-US" sz="2400" dirty="0" smtClean="0"/>
          </a:p>
          <a:p>
            <a:pPr marL="0" indent="0">
              <a:buNone/>
            </a:pPr>
            <a:endParaRPr lang="en-US" sz="2800" dirty="0"/>
          </a:p>
        </p:txBody>
      </p:sp>
      <p:pic>
        <p:nvPicPr>
          <p:cNvPr id="7" name="Picture 6" descr="Screen Shot 2015-11-11 at 9.30.04 PM.png"/>
          <p:cNvPicPr>
            <a:picLocks noChangeAspect="1"/>
          </p:cNvPicPr>
          <p:nvPr/>
        </p:nvPicPr>
        <p:blipFill>
          <a:blip r:embed="rId2"/>
          <a:stretch>
            <a:fillRect/>
          </a:stretch>
        </p:blipFill>
        <p:spPr>
          <a:xfrm>
            <a:off x="-5024" y="1964123"/>
            <a:ext cx="6210300" cy="4893877"/>
          </a:xfrm>
          <a:prstGeom prst="rect">
            <a:avLst/>
          </a:prstGeom>
        </p:spPr>
      </p:pic>
      <p:sp>
        <p:nvSpPr>
          <p:cNvPr id="11" name="Content Placeholder 2"/>
          <p:cNvSpPr txBox="1">
            <a:spLocks/>
          </p:cNvSpPr>
          <p:nvPr/>
        </p:nvSpPr>
        <p:spPr>
          <a:xfrm>
            <a:off x="5975350" y="2667000"/>
            <a:ext cx="3168650" cy="1143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Quality of terminal clustering (the smaller the better):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Screen Shot 2015-11-11 at 9.34.55 PM.png"/>
          <p:cNvPicPr>
            <a:picLocks noChangeAspect="1"/>
          </p:cNvPicPr>
          <p:nvPr/>
        </p:nvPicPr>
        <p:blipFill rotWithShape="1">
          <a:blip r:embed="rId3"/>
          <a:srcRect r="3650"/>
          <a:stretch/>
        </p:blipFill>
        <p:spPr>
          <a:xfrm>
            <a:off x="6096000" y="4038600"/>
            <a:ext cx="3017520" cy="457200"/>
          </a:xfrm>
          <a:prstGeom prst="rect">
            <a:avLst/>
          </a:prstGeom>
        </p:spPr>
      </p:pic>
      <p:sp>
        <p:nvSpPr>
          <p:cNvPr id="4" name="Slide Number Placeholder 3"/>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116</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65216064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07" y="80935"/>
            <a:ext cx="8947826" cy="581025"/>
          </a:xfrm>
        </p:spPr>
        <p:txBody>
          <a:bodyPr/>
          <a:lstStyle/>
          <a:p>
            <a:r>
              <a:rPr lang="en-US" sz="3200" b="1" dirty="0" smtClean="0"/>
              <a:t>          Probabilistic </a:t>
            </a:r>
            <a:r>
              <a:rPr lang="en-US" sz="3200" b="1" dirty="0"/>
              <a:t>Clustering: Overall Algorithm</a:t>
            </a:r>
            <a:endParaRPr lang="en-US" sz="3200" dirty="0"/>
          </a:p>
        </p:txBody>
      </p:sp>
      <p:sp>
        <p:nvSpPr>
          <p:cNvPr id="7" name="AutoShape 3"/>
          <p:cNvSpPr>
            <a:spLocks noChangeArrowheads="1"/>
          </p:cNvSpPr>
          <p:nvPr/>
        </p:nvSpPr>
        <p:spPr bwMode="auto">
          <a:xfrm>
            <a:off x="4372979" y="1887449"/>
            <a:ext cx="568088" cy="286583"/>
          </a:xfrm>
          <a:prstGeom prst="downArrow">
            <a:avLst>
              <a:gd name="adj1" fmla="val 50000"/>
              <a:gd name="adj2" fmla="val 25000"/>
            </a:avLst>
          </a:prstGeom>
          <a:solidFill>
            <a:srgbClr val="00B0F0"/>
          </a:solidFill>
          <a:ln w="9525">
            <a:solidFill>
              <a:srgbClr val="FFC000"/>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8" name="AutoShape 4"/>
          <p:cNvSpPr>
            <a:spLocks noChangeArrowheads="1"/>
          </p:cNvSpPr>
          <p:nvPr/>
        </p:nvSpPr>
        <p:spPr bwMode="auto">
          <a:xfrm>
            <a:off x="3047999" y="2174032"/>
            <a:ext cx="3276599" cy="295658"/>
          </a:xfrm>
          <a:prstGeom prst="flowChartProcess">
            <a:avLst/>
          </a:prstGeom>
          <a:solidFill>
            <a:schemeClr val="accent1">
              <a:lumMod val="20000"/>
              <a:lumOff val="80000"/>
            </a:schemeClr>
          </a:solidFill>
          <a:ln w="9525">
            <a:solidFill>
              <a:srgbClr val="00B0F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Arial" pitchFamily="34" charset="0"/>
              </a:rPr>
              <a:t>2&gt; Extract pragmatic features</a:t>
            </a:r>
            <a:endPar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Arial" pitchFamily="34" charset="0"/>
            </a:endParaRPr>
          </a:p>
        </p:txBody>
      </p:sp>
      <p:sp>
        <p:nvSpPr>
          <p:cNvPr id="9" name="AutoShape 5"/>
          <p:cNvSpPr>
            <a:spLocks noChangeArrowheads="1"/>
          </p:cNvSpPr>
          <p:nvPr/>
        </p:nvSpPr>
        <p:spPr bwMode="auto">
          <a:xfrm>
            <a:off x="4372979" y="2469690"/>
            <a:ext cx="568088" cy="243118"/>
          </a:xfrm>
          <a:prstGeom prst="downArrow">
            <a:avLst>
              <a:gd name="adj1" fmla="val 50000"/>
              <a:gd name="adj2" fmla="val 25000"/>
            </a:avLst>
          </a:prstGeom>
          <a:solidFill>
            <a:srgbClr val="00B0F0"/>
          </a:solidFill>
          <a:ln w="9525">
            <a:solidFill>
              <a:srgbClr val="FFC000"/>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10" name="AutoShape 6"/>
          <p:cNvSpPr>
            <a:spLocks noChangeArrowheads="1"/>
          </p:cNvSpPr>
          <p:nvPr/>
        </p:nvSpPr>
        <p:spPr bwMode="auto">
          <a:xfrm>
            <a:off x="1904998" y="2725704"/>
            <a:ext cx="5562601" cy="546485"/>
          </a:xfrm>
          <a:prstGeom prst="flowChartProcess">
            <a:avLst/>
          </a:prstGeom>
          <a:solidFill>
            <a:schemeClr val="accent1">
              <a:lumMod val="20000"/>
              <a:lumOff val="80000"/>
            </a:schemeClr>
          </a:solidFill>
          <a:ln w="9525">
            <a:solidFill>
              <a:srgbClr val="00B0F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Arial" pitchFamily="34" charset="0"/>
              </a:rPr>
              <a:t>3&gt; GMM</a:t>
            </a:r>
            <a:r>
              <a:rPr kumimoji="0" lang="en-US" altLang="zh-CN" b="0" i="0" u="none" strike="noStrike" cap="none" normalizeH="0" dirty="0" smtClean="0">
                <a:ln>
                  <a:noFill/>
                </a:ln>
                <a:solidFill>
                  <a:schemeClr val="tx1"/>
                </a:solidFill>
                <a:effectLst/>
                <a:latin typeface="Calibri" pitchFamily="34" charset="0"/>
                <a:ea typeface="SimSun" pitchFamily="2" charset="-122"/>
                <a:cs typeface="Arial" pitchFamily="34" charset="0"/>
              </a:rPr>
              <a:t> analysis of TOT values for subgroup splitting and outlier detection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AutoShape 7"/>
          <p:cNvSpPr>
            <a:spLocks noChangeArrowheads="1"/>
          </p:cNvSpPr>
          <p:nvPr/>
        </p:nvSpPr>
        <p:spPr bwMode="auto">
          <a:xfrm>
            <a:off x="4372979" y="3272189"/>
            <a:ext cx="568088" cy="267955"/>
          </a:xfrm>
          <a:prstGeom prst="downArrow">
            <a:avLst>
              <a:gd name="adj1" fmla="val 50000"/>
              <a:gd name="adj2" fmla="val 25000"/>
            </a:avLst>
          </a:prstGeom>
          <a:solidFill>
            <a:srgbClr val="00B0F0"/>
          </a:solidFill>
          <a:ln w="9525">
            <a:solidFill>
              <a:srgbClr val="FFC000"/>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12" name="AutoShape 8"/>
          <p:cNvSpPr>
            <a:spLocks noChangeArrowheads="1"/>
          </p:cNvSpPr>
          <p:nvPr/>
        </p:nvSpPr>
        <p:spPr bwMode="auto">
          <a:xfrm>
            <a:off x="2284791" y="3525748"/>
            <a:ext cx="4762288" cy="456653"/>
          </a:xfrm>
          <a:prstGeom prst="flowChartProcess">
            <a:avLst/>
          </a:prstGeom>
          <a:solidFill>
            <a:schemeClr val="accent1">
              <a:lumMod val="20000"/>
              <a:lumOff val="80000"/>
            </a:schemeClr>
          </a:solidFill>
          <a:ln w="9525">
            <a:solidFill>
              <a:srgbClr val="00B0F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Arial" pitchFamily="34" charset="0"/>
              </a:rPr>
              <a:t>4&gt; PCA to de-correlate</a:t>
            </a:r>
            <a:r>
              <a:rPr kumimoji="0" lang="en-US" altLang="zh-CN" b="0" i="0" u="none" strike="noStrike" cap="none" normalizeH="0" dirty="0" smtClean="0">
                <a:ln>
                  <a:noFill/>
                </a:ln>
                <a:solidFill>
                  <a:schemeClr val="tx1"/>
                </a:solidFill>
                <a:effectLst/>
                <a:latin typeface="Calibri" pitchFamily="34" charset="0"/>
                <a:ea typeface="SimSun" pitchFamily="2" charset="-122"/>
                <a:cs typeface="Arial" pitchFamily="34" charset="0"/>
              </a:rPr>
              <a:t> the pragmatic features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AutoShape 9"/>
          <p:cNvSpPr>
            <a:spLocks noChangeArrowheads="1"/>
          </p:cNvSpPr>
          <p:nvPr/>
        </p:nvSpPr>
        <p:spPr bwMode="auto">
          <a:xfrm>
            <a:off x="4372979" y="3961336"/>
            <a:ext cx="568088" cy="248372"/>
          </a:xfrm>
          <a:prstGeom prst="downArrow">
            <a:avLst>
              <a:gd name="adj1" fmla="val 50000"/>
              <a:gd name="adj2" fmla="val 25719"/>
            </a:avLst>
          </a:prstGeom>
          <a:solidFill>
            <a:srgbClr val="00B0F0"/>
          </a:solidFill>
          <a:ln w="9525">
            <a:solidFill>
              <a:srgbClr val="FFC000"/>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14" name="AutoShape 10"/>
          <p:cNvSpPr>
            <a:spLocks noChangeArrowheads="1"/>
          </p:cNvSpPr>
          <p:nvPr/>
        </p:nvSpPr>
        <p:spPr bwMode="auto">
          <a:xfrm>
            <a:off x="1904999" y="4210399"/>
            <a:ext cx="5562600" cy="655289"/>
          </a:xfrm>
          <a:prstGeom prst="flowChartProcess">
            <a:avLst/>
          </a:prstGeom>
          <a:solidFill>
            <a:schemeClr val="accent1">
              <a:lumMod val="20000"/>
              <a:lumOff val="80000"/>
            </a:schemeClr>
          </a:solidFill>
          <a:ln w="9525">
            <a:solidFill>
              <a:srgbClr val="00B0F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Arial" pitchFamily="34" charset="0"/>
              </a:rPr>
              <a:t>5&gt; </a:t>
            </a:r>
            <a:r>
              <a:rPr lang="en-US" altLang="zh-CN" dirty="0" smtClean="0">
                <a:latin typeface="Calibri" pitchFamily="34" charset="0"/>
                <a:ea typeface="SimSun" pitchFamily="2" charset="-122"/>
                <a:cs typeface="Arial" pitchFamily="34" charset="0"/>
              </a:rPr>
              <a:t>Iterate probabilistic clustering with the modified </a:t>
            </a:r>
            <a:r>
              <a:rPr lang="en-US" altLang="zh-CN" dirty="0" err="1" smtClean="0">
                <a:latin typeface="Calibri" pitchFamily="34" charset="0"/>
                <a:ea typeface="SimSun" pitchFamily="2" charset="-122"/>
                <a:cs typeface="Arial" pitchFamily="34" charset="0"/>
              </a:rPr>
              <a:t>Mahalanobis</a:t>
            </a:r>
            <a:r>
              <a:rPr lang="en-US" altLang="zh-CN" dirty="0" smtClean="0">
                <a:latin typeface="Calibri" pitchFamily="34" charset="0"/>
                <a:ea typeface="SimSun" pitchFamily="2" charset="-122"/>
                <a:cs typeface="Arial" pitchFamily="34" charset="0"/>
              </a:rPr>
              <a:t> distance</a:t>
            </a:r>
            <a:endPar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AutoShape 11"/>
          <p:cNvSpPr>
            <a:spLocks noChangeArrowheads="1"/>
          </p:cNvSpPr>
          <p:nvPr/>
        </p:nvSpPr>
        <p:spPr bwMode="auto">
          <a:xfrm>
            <a:off x="4372979" y="4865688"/>
            <a:ext cx="568088" cy="308077"/>
          </a:xfrm>
          <a:prstGeom prst="downArrow">
            <a:avLst>
              <a:gd name="adj1" fmla="val 50000"/>
              <a:gd name="adj2" fmla="val 26242"/>
            </a:avLst>
          </a:prstGeom>
          <a:solidFill>
            <a:srgbClr val="00B0F0"/>
          </a:solidFill>
          <a:ln w="9525">
            <a:solidFill>
              <a:srgbClr val="FFC000"/>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16" name="AutoShape 12"/>
          <p:cNvSpPr>
            <a:spLocks noChangeArrowheads="1"/>
          </p:cNvSpPr>
          <p:nvPr/>
        </p:nvSpPr>
        <p:spPr bwMode="auto">
          <a:xfrm>
            <a:off x="1905000" y="5170488"/>
            <a:ext cx="5562600" cy="571980"/>
          </a:xfrm>
          <a:prstGeom prst="flowChartProcess">
            <a:avLst/>
          </a:prstGeom>
          <a:solidFill>
            <a:schemeClr val="accent1">
              <a:lumMod val="20000"/>
              <a:lumOff val="80000"/>
            </a:schemeClr>
          </a:solidFill>
          <a:ln w="9525">
            <a:solidFill>
              <a:srgbClr val="00B0F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Arial" pitchFamily="34" charset="0"/>
              </a:rPr>
              <a:t>6&gt; </a:t>
            </a:r>
            <a:r>
              <a:rPr lang="en-US" altLang="zh-CN" dirty="0" smtClean="0">
                <a:latin typeface="Calibri" pitchFamily="34" charset="0"/>
                <a:ea typeface="SimSun" pitchFamily="2" charset="-122"/>
                <a:cs typeface="Arial" pitchFamily="34" charset="0"/>
              </a:rPr>
              <a:t>Compute quality of terminal clustering by the strong separation index</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14"/>
          <p:cNvSpPr>
            <a:spLocks noChangeArrowheads="1"/>
          </p:cNvSpPr>
          <p:nvPr/>
        </p:nvSpPr>
        <p:spPr bwMode="auto">
          <a:xfrm>
            <a:off x="2284791" y="1371600"/>
            <a:ext cx="4762288" cy="515849"/>
          </a:xfrm>
          <a:prstGeom prst="flowChartAlternateProcess">
            <a:avLst/>
          </a:prstGeom>
          <a:solidFill>
            <a:schemeClr val="accent1">
              <a:lumMod val="20000"/>
              <a:lumOff val="80000"/>
            </a:schemeClr>
          </a:solidFill>
          <a:ln w="9525">
            <a:solidFill>
              <a:srgbClr val="00B0F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b="0" i="0" u="none" strike="noStrike" cap="none" normalizeH="0" baseline="0" dirty="0" smtClean="0">
                <a:ln>
                  <a:noFill/>
                </a:ln>
                <a:solidFill>
                  <a:schemeClr val="tx1"/>
                </a:solidFill>
                <a:effectLst/>
                <a:latin typeface="Calibri" pitchFamily="34" charset="0"/>
                <a:ea typeface="SimSun" pitchFamily="2" charset="-122"/>
                <a:cs typeface="Arial" pitchFamily="34" charset="0"/>
              </a:rPr>
              <a:t>1&gt; Data preprocessing</a:t>
            </a:r>
            <a:r>
              <a:rPr kumimoji="0" lang="en-US" altLang="zh-CN" b="0" i="0" u="none" strike="noStrike" cap="none" normalizeH="0" dirty="0" smtClean="0">
                <a:ln>
                  <a:noFill/>
                </a:ln>
                <a:solidFill>
                  <a:schemeClr val="tx1"/>
                </a:solidFill>
                <a:effectLst/>
                <a:latin typeface="Calibri" pitchFamily="34" charset="0"/>
                <a:ea typeface="SimSun" pitchFamily="2" charset="-122"/>
                <a:cs typeface="Arial" pitchFamily="34" charset="0"/>
              </a:rPr>
              <a:t> to corrupted recordings</a:t>
            </a:r>
            <a:endPar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Arial" pitchFamily="34" charset="0"/>
            </a:endParaRPr>
          </a:p>
        </p:txBody>
      </p:sp>
      <p:sp>
        <p:nvSpPr>
          <p:cNvPr id="3" name="Slide Number Placeholder 2"/>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117</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900455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581025"/>
          </a:xfrm>
        </p:spPr>
        <p:txBody>
          <a:bodyPr/>
          <a:lstStyle/>
          <a:p>
            <a:r>
              <a:rPr lang="en-US" sz="2800" b="1" dirty="0"/>
              <a:t>Probabilistic </a:t>
            </a:r>
            <a:r>
              <a:rPr lang="en-US" sz="2800" b="1" dirty="0" smtClean="0"/>
              <a:t>Clustering: Numerical Results</a:t>
            </a:r>
            <a:endParaRPr lang="en-US" sz="2800" dirty="0"/>
          </a:p>
        </p:txBody>
      </p:sp>
      <p:sp>
        <p:nvSpPr>
          <p:cNvPr id="3" name="Content Placeholder 2"/>
          <p:cNvSpPr>
            <a:spLocks noGrp="1"/>
          </p:cNvSpPr>
          <p:nvPr>
            <p:ph idx="1"/>
          </p:nvPr>
        </p:nvSpPr>
        <p:spPr>
          <a:xfrm>
            <a:off x="336550" y="990600"/>
            <a:ext cx="8426450" cy="838200"/>
          </a:xfrm>
        </p:spPr>
        <p:txBody>
          <a:bodyPr/>
          <a:lstStyle/>
          <a:p>
            <a:r>
              <a:rPr lang="en-US" sz="2400" dirty="0" smtClean="0"/>
              <a:t>Gap statistic to infer optimal number of clusters</a:t>
            </a:r>
          </a:p>
          <a:p>
            <a:r>
              <a:rPr lang="en-US" sz="2400" dirty="0" smtClean="0"/>
              <a:t>Fast convergence speed</a:t>
            </a:r>
            <a:endParaRPr lang="en-US" sz="2000" dirty="0" smtClean="0"/>
          </a:p>
          <a:p>
            <a:endParaRPr lang="en-US" sz="2400" dirty="0" smtClean="0"/>
          </a:p>
          <a:p>
            <a:endParaRPr lang="en-US" sz="2400" dirty="0"/>
          </a:p>
          <a:p>
            <a:endParaRPr lang="en-US" sz="2400" dirty="0" smtClean="0"/>
          </a:p>
          <a:p>
            <a:pPr>
              <a:buNone/>
            </a:pPr>
            <a:endParaRPr lang="en-US" sz="2400" dirty="0" smtClean="0"/>
          </a:p>
          <a:p>
            <a:endParaRPr lang="en-US" sz="2400" dirty="0"/>
          </a:p>
          <a:p>
            <a:pPr marL="0" indent="0">
              <a:buNone/>
            </a:pPr>
            <a:endParaRPr lang="en-US" sz="2000" dirty="0" smtClean="0"/>
          </a:p>
          <a:p>
            <a:pPr marL="0" indent="0">
              <a:buNone/>
            </a:pPr>
            <a:endParaRPr lang="en-US" sz="2400" dirty="0"/>
          </a:p>
        </p:txBody>
      </p:sp>
      <p:pic>
        <p:nvPicPr>
          <p:cNvPr id="7" name="Picture 6" descr="C1C2C3StabilityConvergence.eps"/>
          <p:cNvPicPr>
            <a:picLocks noChangeAspect="1"/>
          </p:cNvPicPr>
          <p:nvPr/>
        </p:nvPicPr>
        <p:blipFill>
          <a:blip r:embed="rId2"/>
          <a:stretch>
            <a:fillRect/>
          </a:stretch>
        </p:blipFill>
        <p:spPr>
          <a:xfrm>
            <a:off x="4486656" y="1828800"/>
            <a:ext cx="4657344" cy="3493008"/>
          </a:xfrm>
          <a:prstGeom prst="rect">
            <a:avLst/>
          </a:prstGeom>
        </p:spPr>
      </p:pic>
      <p:pic>
        <p:nvPicPr>
          <p:cNvPr id="11" name="Picture 10" descr="residualCurve_GapStatistic5fea.eps"/>
          <p:cNvPicPr>
            <a:picLocks noChangeAspect="1"/>
          </p:cNvPicPr>
          <p:nvPr/>
        </p:nvPicPr>
        <p:blipFill>
          <a:blip r:embed="rId3"/>
          <a:stretch>
            <a:fillRect/>
          </a:stretch>
        </p:blipFill>
        <p:spPr>
          <a:xfrm>
            <a:off x="0" y="1828800"/>
            <a:ext cx="4657344" cy="3493008"/>
          </a:xfrm>
          <a:prstGeom prst="rect">
            <a:avLst/>
          </a:prstGeom>
        </p:spPr>
      </p:pic>
      <p:sp>
        <p:nvSpPr>
          <p:cNvPr id="12" name="TextBox 11"/>
          <p:cNvSpPr txBox="1"/>
          <p:nvPr/>
        </p:nvSpPr>
        <p:spPr>
          <a:xfrm>
            <a:off x="228600" y="5334000"/>
            <a:ext cx="4179374" cy="646331"/>
          </a:xfrm>
          <a:prstGeom prst="rect">
            <a:avLst/>
          </a:prstGeom>
          <a:noFill/>
        </p:spPr>
        <p:txBody>
          <a:bodyPr wrap="none" rtlCol="0">
            <a:spAutoFit/>
          </a:bodyPr>
          <a:lstStyle/>
          <a:p>
            <a:r>
              <a:rPr lang="en-US" dirty="0" smtClean="0"/>
              <a:t>Gap statistic to determine optimal number</a:t>
            </a:r>
          </a:p>
          <a:p>
            <a:r>
              <a:rPr lang="en-US" dirty="0" smtClean="0"/>
              <a:t>of clusters, M</a:t>
            </a:r>
            <a:endParaRPr lang="en-US" dirty="0"/>
          </a:p>
        </p:txBody>
      </p:sp>
      <p:sp>
        <p:nvSpPr>
          <p:cNvPr id="13" name="TextBox 12"/>
          <p:cNvSpPr txBox="1"/>
          <p:nvPr/>
        </p:nvSpPr>
        <p:spPr>
          <a:xfrm>
            <a:off x="4648200" y="5334000"/>
            <a:ext cx="4350244" cy="369332"/>
          </a:xfrm>
          <a:prstGeom prst="rect">
            <a:avLst/>
          </a:prstGeom>
          <a:noFill/>
        </p:spPr>
        <p:txBody>
          <a:bodyPr wrap="none" rtlCol="0">
            <a:spAutoFit/>
          </a:bodyPr>
          <a:lstStyle/>
          <a:p>
            <a:r>
              <a:rPr lang="en-US" dirty="0" smtClean="0"/>
              <a:t>Convergence performance of proposed </a:t>
            </a:r>
            <a:r>
              <a:rPr lang="en-US" dirty="0" err="1" smtClean="0"/>
              <a:t>algo</a:t>
            </a:r>
            <a:r>
              <a:rPr lang="en-US" dirty="0" smtClean="0"/>
              <a:t>.</a:t>
            </a:r>
            <a:endParaRPr lang="en-US" dirty="0"/>
          </a:p>
        </p:txBody>
      </p:sp>
      <p:sp>
        <p:nvSpPr>
          <p:cNvPr id="4" name="Slide Number Placeholder 3"/>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118</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63372297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581025"/>
          </a:xfrm>
        </p:spPr>
        <p:txBody>
          <a:bodyPr/>
          <a:lstStyle/>
          <a:p>
            <a:r>
              <a:rPr lang="en-US" sz="2800" b="1" dirty="0"/>
              <a:t>Probabilistic Clustering: Numerical Results</a:t>
            </a:r>
            <a:endParaRPr lang="en-US" sz="2800" dirty="0"/>
          </a:p>
        </p:txBody>
      </p:sp>
      <p:sp>
        <p:nvSpPr>
          <p:cNvPr id="3" name="Content Placeholder 2"/>
          <p:cNvSpPr>
            <a:spLocks noGrp="1"/>
          </p:cNvSpPr>
          <p:nvPr>
            <p:ph idx="1"/>
          </p:nvPr>
        </p:nvSpPr>
        <p:spPr>
          <a:xfrm>
            <a:off x="336550" y="990600"/>
            <a:ext cx="8426450" cy="838200"/>
          </a:xfrm>
        </p:spPr>
        <p:txBody>
          <a:bodyPr/>
          <a:lstStyle/>
          <a:p>
            <a:r>
              <a:rPr lang="en-US" sz="2800" dirty="0" smtClean="0"/>
              <a:t>Separation quality by SEP and visualization:</a:t>
            </a:r>
            <a:endParaRPr lang="en-US" sz="2400" dirty="0" smtClean="0"/>
          </a:p>
          <a:p>
            <a:endParaRPr lang="en-US" sz="2800" dirty="0" smtClean="0"/>
          </a:p>
          <a:p>
            <a:endParaRPr lang="en-US" sz="2800" dirty="0"/>
          </a:p>
          <a:p>
            <a:endParaRPr lang="en-US" sz="2800" dirty="0" smtClean="0"/>
          </a:p>
          <a:p>
            <a:pPr>
              <a:buNone/>
            </a:pPr>
            <a:endParaRPr lang="en-US" sz="2800" dirty="0" smtClean="0"/>
          </a:p>
          <a:p>
            <a:endParaRPr lang="en-US" sz="2800" dirty="0"/>
          </a:p>
          <a:p>
            <a:pPr marL="0" indent="0">
              <a:buNone/>
            </a:pPr>
            <a:endParaRPr lang="en-US" sz="2400" dirty="0" smtClean="0"/>
          </a:p>
          <a:p>
            <a:pPr marL="0" indent="0">
              <a:buNone/>
            </a:pPr>
            <a:endParaRPr lang="en-US" sz="2800" dirty="0"/>
          </a:p>
        </p:txBody>
      </p:sp>
      <p:sp>
        <p:nvSpPr>
          <p:cNvPr id="13" name="TextBox 12"/>
          <p:cNvSpPr txBox="1"/>
          <p:nvPr/>
        </p:nvSpPr>
        <p:spPr>
          <a:xfrm>
            <a:off x="4953000" y="5715000"/>
            <a:ext cx="3726952" cy="369332"/>
          </a:xfrm>
          <a:prstGeom prst="rect">
            <a:avLst/>
          </a:prstGeom>
          <a:noFill/>
        </p:spPr>
        <p:txBody>
          <a:bodyPr wrap="none" rtlCol="0">
            <a:spAutoFit/>
          </a:bodyPr>
          <a:lstStyle/>
          <a:p>
            <a:r>
              <a:rPr lang="en-US" dirty="0" smtClean="0"/>
              <a:t>3-d visualization of 3 terminal clusters</a:t>
            </a:r>
            <a:endParaRPr lang="en-US" dirty="0"/>
          </a:p>
        </p:txBody>
      </p:sp>
      <p:pic>
        <p:nvPicPr>
          <p:cNvPr id="9" name="Picture 8" descr="Screen Shot 2015-11-11 at 9.57.40 PM.png"/>
          <p:cNvPicPr>
            <a:picLocks noChangeAspect="1"/>
          </p:cNvPicPr>
          <p:nvPr/>
        </p:nvPicPr>
        <p:blipFill>
          <a:blip r:embed="rId2"/>
          <a:stretch>
            <a:fillRect/>
          </a:stretch>
        </p:blipFill>
        <p:spPr>
          <a:xfrm>
            <a:off x="0" y="1447800"/>
            <a:ext cx="4811340" cy="1828800"/>
          </a:xfrm>
          <a:prstGeom prst="rect">
            <a:avLst/>
          </a:prstGeom>
        </p:spPr>
      </p:pic>
      <p:pic>
        <p:nvPicPr>
          <p:cNvPr id="10" name="Picture 9" descr="VisualizationofC1C2C3.eps"/>
          <p:cNvPicPr>
            <a:picLocks noChangeAspect="1"/>
          </p:cNvPicPr>
          <p:nvPr/>
        </p:nvPicPr>
        <p:blipFill>
          <a:blip r:embed="rId3"/>
          <a:stretch>
            <a:fillRect/>
          </a:stretch>
        </p:blipFill>
        <p:spPr>
          <a:xfrm>
            <a:off x="4343400" y="2057400"/>
            <a:ext cx="4800600" cy="3611880"/>
          </a:xfrm>
          <a:prstGeom prst="rect">
            <a:avLst/>
          </a:prstGeom>
        </p:spPr>
      </p:pic>
      <p:pic>
        <p:nvPicPr>
          <p:cNvPr id="15" name="Picture 14" descr="ProfilesPlotC1C2C3.eps"/>
          <p:cNvPicPr>
            <a:picLocks noChangeAspect="1"/>
          </p:cNvPicPr>
          <p:nvPr/>
        </p:nvPicPr>
        <p:blipFill>
          <a:blip r:embed="rId4"/>
          <a:stretch>
            <a:fillRect/>
          </a:stretch>
        </p:blipFill>
        <p:spPr>
          <a:xfrm>
            <a:off x="304800" y="3200400"/>
            <a:ext cx="4114800" cy="3086100"/>
          </a:xfrm>
          <a:prstGeom prst="rect">
            <a:avLst/>
          </a:prstGeom>
        </p:spPr>
      </p:pic>
      <p:sp>
        <p:nvSpPr>
          <p:cNvPr id="4" name="Slide Number Placeholder 3"/>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119</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61060173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Energy Subsystem</a:t>
            </a:r>
            <a:endParaRPr lang="zh-CN" altLang="en-US" kern="0" dirty="0" smtClean="0"/>
          </a:p>
        </p:txBody>
      </p:sp>
      <p:sp>
        <p:nvSpPr>
          <p:cNvPr id="17412"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grpSp>
        <p:nvGrpSpPr>
          <p:cNvPr id="2" name="组合 1"/>
          <p:cNvGrpSpPr/>
          <p:nvPr/>
        </p:nvGrpSpPr>
        <p:grpSpPr>
          <a:xfrm>
            <a:off x="1391184" y="1214906"/>
            <a:ext cx="6270516" cy="4930460"/>
            <a:chOff x="1639674" y="1712988"/>
            <a:chExt cx="5759877" cy="4436497"/>
          </a:xfrm>
        </p:grpSpPr>
        <p:pic>
          <p:nvPicPr>
            <p:cNvPr id="8" name="Picture 2"/>
            <p:cNvPicPr>
              <a:picLocks noChangeAspect="1" noChangeArrowheads="1"/>
            </p:cNvPicPr>
            <p:nvPr/>
          </p:nvPicPr>
          <p:blipFill>
            <a:blip r:embed="rId2" cstate="print"/>
            <a:srcRect/>
            <a:stretch>
              <a:fillRect/>
            </a:stretch>
          </p:blipFill>
          <p:spPr bwMode="auto">
            <a:xfrm>
              <a:off x="1744449" y="1712988"/>
              <a:ext cx="5655102" cy="3903511"/>
            </a:xfrm>
            <a:prstGeom prst="rect">
              <a:avLst/>
            </a:prstGeom>
            <a:noFill/>
            <a:ln w="9525">
              <a:noFill/>
              <a:miter lim="800000"/>
              <a:headEnd/>
              <a:tailEnd/>
            </a:ln>
          </p:spPr>
        </p:pic>
        <p:sp>
          <p:nvSpPr>
            <p:cNvPr id="9" name="矩形 8"/>
            <p:cNvSpPr/>
            <p:nvPr/>
          </p:nvSpPr>
          <p:spPr>
            <a:xfrm>
              <a:off x="1639674" y="5817155"/>
              <a:ext cx="5655102" cy="332330"/>
            </a:xfrm>
            <a:prstGeom prst="rect">
              <a:avLst/>
            </a:prstGeom>
          </p:spPr>
          <p:txBody>
            <a:bodyPr wrap="square">
              <a:spAutoFit/>
            </a:bodyPr>
            <a:lstStyle/>
            <a:p>
              <a:pPr algn="ctr" fontAlgn="base">
                <a:spcBef>
                  <a:spcPct val="20000"/>
                </a:spcBef>
                <a:spcAft>
                  <a:spcPct val="0"/>
                </a:spcAft>
              </a:pPr>
              <a:r>
                <a:rPr lang="en-US" altLang="zh-CN" b="1" dirty="0" smtClean="0">
                  <a:solidFill>
                    <a:prstClr val="black"/>
                  </a:solidFill>
                  <a:latin typeface="Cambria" panose="02040503050406030204" pitchFamily="18" charset="0"/>
                </a:rPr>
                <a:t>Energy subsystem in power grid</a:t>
              </a:r>
            </a:p>
          </p:txBody>
        </p:sp>
      </p:gr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4008955445"/>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239000" cy="581025"/>
          </a:xfrm>
        </p:spPr>
        <p:txBody>
          <a:bodyPr/>
          <a:lstStyle/>
          <a:p>
            <a:r>
              <a:rPr lang="en-US" sz="2800" b="1" dirty="0"/>
              <a:t>Probabilistic Clustering: Numerical Results</a:t>
            </a:r>
            <a:endParaRPr lang="en-US" sz="2800" dirty="0"/>
          </a:p>
        </p:txBody>
      </p:sp>
      <p:sp>
        <p:nvSpPr>
          <p:cNvPr id="3" name="Content Placeholder 2"/>
          <p:cNvSpPr>
            <a:spLocks noGrp="1"/>
          </p:cNvSpPr>
          <p:nvPr>
            <p:ph idx="1"/>
          </p:nvPr>
        </p:nvSpPr>
        <p:spPr>
          <a:xfrm>
            <a:off x="336550" y="990600"/>
            <a:ext cx="8426450" cy="838200"/>
          </a:xfrm>
        </p:spPr>
        <p:txBody>
          <a:bodyPr/>
          <a:lstStyle/>
          <a:p>
            <a:r>
              <a:rPr lang="en-US" sz="2800" dirty="0" smtClean="0"/>
              <a:t>Convergence and separation </a:t>
            </a:r>
            <a:r>
              <a:rPr lang="en-US" sz="2800" dirty="0"/>
              <a:t>quality </a:t>
            </a:r>
            <a:r>
              <a:rPr lang="en-US" sz="2800" dirty="0" smtClean="0"/>
              <a:t>for sub-clustering:</a:t>
            </a:r>
            <a:endParaRPr lang="en-US" sz="2400" dirty="0"/>
          </a:p>
          <a:p>
            <a:pPr marL="0" indent="0">
              <a:buNone/>
            </a:pPr>
            <a:endParaRPr lang="en-US" sz="2800" dirty="0" smtClean="0"/>
          </a:p>
          <a:p>
            <a:endParaRPr lang="en-US" sz="2800" dirty="0"/>
          </a:p>
          <a:p>
            <a:endParaRPr lang="en-US" sz="2800" dirty="0" smtClean="0"/>
          </a:p>
          <a:p>
            <a:pPr>
              <a:buNone/>
            </a:pPr>
            <a:endParaRPr lang="en-US" sz="2800" dirty="0" smtClean="0"/>
          </a:p>
          <a:p>
            <a:endParaRPr lang="en-US" sz="2800" dirty="0"/>
          </a:p>
          <a:p>
            <a:pPr marL="0" indent="0">
              <a:buNone/>
            </a:pPr>
            <a:endParaRPr lang="en-US" sz="2400" dirty="0" smtClean="0"/>
          </a:p>
          <a:p>
            <a:pPr marL="0" indent="0">
              <a:buNone/>
            </a:pPr>
            <a:endParaRPr lang="en-US" sz="2800" dirty="0"/>
          </a:p>
        </p:txBody>
      </p:sp>
      <p:sp>
        <p:nvSpPr>
          <p:cNvPr id="13" name="TextBox 12"/>
          <p:cNvSpPr txBox="1"/>
          <p:nvPr/>
        </p:nvSpPr>
        <p:spPr>
          <a:xfrm>
            <a:off x="4760168" y="5345668"/>
            <a:ext cx="4383832" cy="369332"/>
          </a:xfrm>
          <a:prstGeom prst="rect">
            <a:avLst/>
          </a:prstGeom>
          <a:noFill/>
        </p:spPr>
        <p:txBody>
          <a:bodyPr wrap="none" rtlCol="0">
            <a:spAutoFit/>
          </a:bodyPr>
          <a:lstStyle/>
          <a:p>
            <a:r>
              <a:rPr lang="en-US" dirty="0" smtClean="0"/>
              <a:t>Stability/Convergence of sub-clustering CLU2</a:t>
            </a:r>
            <a:endParaRPr lang="en-US" dirty="0"/>
          </a:p>
        </p:txBody>
      </p:sp>
      <p:pic>
        <p:nvPicPr>
          <p:cNvPr id="11" name="Picture 10" descr="C2StabilityConvergence.eps"/>
          <p:cNvPicPr>
            <a:picLocks noChangeAspect="1"/>
          </p:cNvPicPr>
          <p:nvPr/>
        </p:nvPicPr>
        <p:blipFill>
          <a:blip r:embed="rId2"/>
          <a:stretch>
            <a:fillRect/>
          </a:stretch>
        </p:blipFill>
        <p:spPr>
          <a:xfrm>
            <a:off x="4486656" y="1752600"/>
            <a:ext cx="4657344" cy="3493008"/>
          </a:xfrm>
          <a:prstGeom prst="rect">
            <a:avLst/>
          </a:prstGeom>
        </p:spPr>
      </p:pic>
      <p:pic>
        <p:nvPicPr>
          <p:cNvPr id="12" name="Picture 11" descr="Screen Shot 2015-11-11 at 10.12.51 PM.png"/>
          <p:cNvPicPr>
            <a:picLocks noChangeAspect="1"/>
          </p:cNvPicPr>
          <p:nvPr/>
        </p:nvPicPr>
        <p:blipFill>
          <a:blip r:embed="rId3"/>
          <a:stretch>
            <a:fillRect/>
          </a:stretch>
        </p:blipFill>
        <p:spPr>
          <a:xfrm>
            <a:off x="-1" y="2438400"/>
            <a:ext cx="4724401" cy="2022981"/>
          </a:xfrm>
          <a:prstGeom prst="rect">
            <a:avLst/>
          </a:prstGeom>
        </p:spPr>
      </p:pic>
      <p:sp>
        <p:nvSpPr>
          <p:cNvPr id="4" name="Slide Number Placeholder 3"/>
          <p:cNvSpPr>
            <a:spLocks noGrp="1"/>
          </p:cNvSpPr>
          <p:nvPr>
            <p:ph type="sldNum" sz="quarter" idx="11"/>
          </p:nvPr>
        </p:nvSpPr>
        <p:spPr/>
        <p:txBody>
          <a:bodyPr/>
          <a:lstStyle/>
          <a:p>
            <a:pPr>
              <a:defRPr/>
            </a:pPr>
            <a:r>
              <a:rPr lang="en-US" dirty="0" smtClean="0">
                <a:solidFill>
                  <a:schemeClr val="bg1"/>
                </a:solidFill>
              </a:rPr>
              <a:t>[</a:t>
            </a:r>
            <a:fld id="{F32758FF-2D2D-7840-AD38-6D36521AFB94}" type="slidenum">
              <a:rPr lang="en-US" smtClean="0">
                <a:solidFill>
                  <a:schemeClr val="bg1"/>
                </a:solidFill>
              </a:rPr>
              <a:pPr>
                <a:defRPr/>
              </a:pPr>
              <a:t>120</a:t>
            </a:fld>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52040131"/>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121</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a:t>
            </a:r>
            <a:r>
              <a:rPr lang="en-US" altLang="zh-CN" sz="2400" b="1" dirty="0" smtClean="0">
                <a:solidFill>
                  <a:srgbClr val="1F497D"/>
                </a:solidFill>
                <a:latin typeface="Cambria" panose="02040503050406030204" pitchFamily="18" charset="0"/>
              </a:rPr>
              <a:t>(Tutorial)</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Infrastructure system</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a:t>
            </a:r>
            <a:r>
              <a:rPr lang="en-US" altLang="zh-CN" sz="2000" b="1" dirty="0">
                <a:solidFill>
                  <a:srgbClr val="1F497D"/>
                </a:solidFill>
                <a:latin typeface="Cambria" panose="02040503050406030204" pitchFamily="18" charset="0"/>
              </a:rPr>
              <a:t>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 (Our Works)</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Demand </a:t>
            </a:r>
            <a:r>
              <a:rPr lang="en-US" altLang="zh-CN" sz="2000" b="1" dirty="0">
                <a:solidFill>
                  <a:srgbClr val="1F497D"/>
                </a:solidFill>
                <a:latin typeface="Cambria" panose="02040503050406030204" pitchFamily="18" charset="0"/>
              </a:rPr>
              <a:t>Side </a:t>
            </a:r>
            <a:r>
              <a:rPr lang="en-US" altLang="zh-CN" sz="2000" b="1" dirty="0" smtClean="0">
                <a:solidFill>
                  <a:srgbClr val="1F497D"/>
                </a:solidFill>
                <a:latin typeface="Cambria" panose="02040503050406030204" pitchFamily="18" charset="0"/>
              </a:rPr>
              <a:t>Management </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Renewable and PHEV</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Meter</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FF0000"/>
                </a:solidFill>
                <a:latin typeface="Cambria" panose="02040503050406030204" pitchFamily="18" charset="0"/>
              </a:rPr>
              <a:t>Smart Building</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City/</a:t>
            </a:r>
            <a:r>
              <a:rPr lang="en-US" altLang="zh-CN" sz="2000" b="1" dirty="0" err="1" smtClean="0">
                <a:solidFill>
                  <a:srgbClr val="1F497D"/>
                </a:solidFill>
                <a:latin typeface="Cambria" panose="02040503050406030204" pitchFamily="18" charset="0"/>
              </a:rPr>
              <a:t>Microgrid</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819006284"/>
      </p:ext>
    </p:extLst>
  </p:cSld>
  <p:clrMapOvr>
    <a:masterClrMapping/>
  </p:clrMapOvr>
  <p:transition advTm="22012"/>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200" dirty="0" smtClean="0"/>
              <a:t>Topic 1: Smart Buildings Controls</a:t>
            </a:r>
            <a:endParaRPr lang="en-US" sz="3200" dirty="0"/>
          </a:p>
        </p:txBody>
      </p:sp>
      <p:sp>
        <p:nvSpPr>
          <p:cNvPr id="5" name="Content Placeholder 2"/>
          <p:cNvSpPr>
            <a:spLocks noGrp="1"/>
          </p:cNvSpPr>
          <p:nvPr>
            <p:ph idx="1"/>
          </p:nvPr>
        </p:nvSpPr>
        <p:spPr>
          <a:xfrm>
            <a:off x="228600" y="1143000"/>
            <a:ext cx="8305800" cy="4724400"/>
          </a:xfrm>
        </p:spPr>
        <p:txBody>
          <a:bodyPr/>
          <a:lstStyle/>
          <a:p>
            <a:pPr>
              <a:buNone/>
            </a:pPr>
            <a:r>
              <a:rPr lang="en-US" sz="2400" b="1" dirty="0" smtClean="0"/>
              <a:t>System Model</a:t>
            </a:r>
          </a:p>
          <a:p>
            <a:r>
              <a:rPr lang="en-US" sz="2000" dirty="0" smtClean="0">
                <a:solidFill>
                  <a:srgbClr val="FF0000"/>
                </a:solidFill>
              </a:rPr>
              <a:t>Upper Level</a:t>
            </a:r>
            <a:r>
              <a:rPr lang="en-US" sz="2000" dirty="0" smtClean="0"/>
              <a:t>: Independent System Operator</a:t>
            </a:r>
          </a:p>
          <a:p>
            <a:pPr lvl="1"/>
            <a:r>
              <a:rPr lang="en-US" sz="2000" dirty="0" smtClean="0"/>
              <a:t>Solves a social welfare maximization problem,</a:t>
            </a:r>
          </a:p>
          <a:p>
            <a:pPr lvl="1"/>
            <a:r>
              <a:rPr lang="en-US" sz="2000" dirty="0" smtClean="0"/>
              <a:t>Decides how much power to buy from generators and what are prices.</a:t>
            </a:r>
          </a:p>
          <a:p>
            <a:r>
              <a:rPr lang="en-US" sz="2000" dirty="0" smtClean="0">
                <a:solidFill>
                  <a:srgbClr val="FF0000"/>
                </a:solidFill>
              </a:rPr>
              <a:t>Lower Level</a:t>
            </a:r>
            <a:r>
              <a:rPr lang="en-US" sz="2000" dirty="0" smtClean="0"/>
              <a:t>: Number of buildings</a:t>
            </a:r>
          </a:p>
          <a:p>
            <a:pPr lvl="1"/>
            <a:r>
              <a:rPr lang="en-US" sz="2000" dirty="0" smtClean="0"/>
              <a:t>Solves a electricity bill minimization problem</a:t>
            </a:r>
          </a:p>
          <a:p>
            <a:pPr lvl="1"/>
            <a:r>
              <a:rPr lang="en-US" sz="2000" dirty="0" smtClean="0"/>
              <a:t>Decides HVAC and energy storage controls</a:t>
            </a:r>
          </a:p>
          <a:p>
            <a:pPr lvl="1"/>
            <a:endParaRPr lang="en-US" sz="1600" dirty="0"/>
          </a:p>
        </p:txBody>
      </p:sp>
      <p:sp>
        <p:nvSpPr>
          <p:cNvPr id="8" name="Slide Number Placeholder 7"/>
          <p:cNvSpPr>
            <a:spLocks noGrp="1"/>
          </p:cNvSpPr>
          <p:nvPr>
            <p:ph type="sldNum" sz="quarter" idx="12"/>
          </p:nvPr>
        </p:nvSpPr>
        <p:spPr/>
        <p:txBody>
          <a:bodyPr/>
          <a:lstStyle/>
          <a:p>
            <a:fld id="{93B48FC9-9484-44C4-B83E-840B380AF361}" type="slidenum">
              <a:rPr lang="en-US" altLang="en-US" smtClean="0">
                <a:solidFill>
                  <a:schemeClr val="bg1"/>
                </a:solidFill>
              </a:rPr>
              <a:pPr/>
              <a:t>122</a:t>
            </a:fld>
            <a:endParaRPr lang="en-US" altLang="en-US" dirty="0">
              <a:solidFill>
                <a:schemeClr val="bg1"/>
              </a:solidFill>
            </a:endParaRPr>
          </a:p>
        </p:txBody>
      </p:sp>
      <p:pic>
        <p:nvPicPr>
          <p:cNvPr id="6" name="Picture 2" descr="C:\Documents and Settings\nforouza\My Documents\Dropbox\stuff\gholam.jpg"/>
          <p:cNvPicPr>
            <a:picLocks noChangeAspect="1" noChangeArrowheads="1"/>
          </p:cNvPicPr>
          <p:nvPr/>
        </p:nvPicPr>
        <p:blipFill>
          <a:blip r:embed="rId3" cstate="print"/>
          <a:srcRect/>
          <a:stretch>
            <a:fillRect/>
          </a:stretch>
        </p:blipFill>
        <p:spPr bwMode="auto">
          <a:xfrm>
            <a:off x="0" y="3962400"/>
            <a:ext cx="5539108" cy="2361254"/>
          </a:xfrm>
          <a:prstGeom prst="rect">
            <a:avLst/>
          </a:prstGeom>
          <a:noFill/>
        </p:spPr>
      </p:pic>
      <p:pic>
        <p:nvPicPr>
          <p:cNvPr id="32770" name="Picture 2"/>
          <p:cNvPicPr>
            <a:picLocks noChangeAspect="1" noChangeArrowheads="1"/>
          </p:cNvPicPr>
          <p:nvPr/>
        </p:nvPicPr>
        <p:blipFill>
          <a:blip r:embed="rId4" cstate="print"/>
          <a:srcRect/>
          <a:stretch>
            <a:fillRect/>
          </a:stretch>
        </p:blipFill>
        <p:spPr bwMode="auto">
          <a:xfrm>
            <a:off x="5334000" y="3680760"/>
            <a:ext cx="3810001" cy="263117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12995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5"/>
          <p:cNvSpPr>
            <a:spLocks noGrp="1"/>
          </p:cNvSpPr>
          <p:nvPr>
            <p:ph idx="1"/>
          </p:nvPr>
        </p:nvSpPr>
        <p:spPr>
          <a:xfrm>
            <a:off x="609600" y="1295400"/>
            <a:ext cx="8534400" cy="5029200"/>
          </a:xfrm>
        </p:spPr>
        <p:txBody>
          <a:bodyPr/>
          <a:lstStyle/>
          <a:p>
            <a:endParaRPr lang="en-US" dirty="0" smtClean="0"/>
          </a:p>
          <a:p>
            <a:endParaRPr lang="en-US" dirty="0" smtClean="0"/>
          </a:p>
          <a:p>
            <a:endParaRPr lang="en-US" dirty="0" smtClean="0"/>
          </a:p>
          <a:p>
            <a:endParaRPr lang="en-US" dirty="0" smtClean="0"/>
          </a:p>
          <a:p>
            <a:pPr>
              <a:buNone/>
            </a:pPr>
            <a:r>
              <a:rPr lang="en-US" sz="2000" dirty="0" smtClean="0">
                <a:solidFill>
                  <a:srgbClr val="FF0000"/>
                </a:solidFill>
              </a:rPr>
              <a:t>System states: </a:t>
            </a:r>
          </a:p>
          <a:p>
            <a:pPr>
              <a:buNone/>
            </a:pPr>
            <a:r>
              <a:rPr lang="en-US" sz="2000" i="1" dirty="0" smtClean="0"/>
              <a:t>x</a:t>
            </a:r>
            <a:r>
              <a:rPr lang="en-US" sz="2000" i="1" baseline="-25000" dirty="0" smtClean="0"/>
              <a:t>1</a:t>
            </a:r>
            <a:r>
              <a:rPr lang="en-US" sz="2000" i="1" dirty="0" smtClean="0"/>
              <a:t> </a:t>
            </a:r>
            <a:r>
              <a:rPr lang="en-US" sz="2000" dirty="0" smtClean="0"/>
              <a:t>: The amount of electricity energy stored in the battery array</a:t>
            </a:r>
          </a:p>
          <a:p>
            <a:pPr>
              <a:buNone/>
            </a:pPr>
            <a:r>
              <a:rPr lang="en-US" sz="2000" i="1" dirty="0" smtClean="0"/>
              <a:t>x</a:t>
            </a:r>
            <a:r>
              <a:rPr lang="en-US" sz="2000" i="1" baseline="-25000" dirty="0" smtClean="0"/>
              <a:t>2</a:t>
            </a:r>
            <a:r>
              <a:rPr lang="en-US" sz="2000" i="1" dirty="0" smtClean="0"/>
              <a:t> </a:t>
            </a:r>
            <a:r>
              <a:rPr lang="en-US" sz="2000" dirty="0" smtClean="0"/>
              <a:t>: The indoor temperature of the home</a:t>
            </a:r>
          </a:p>
          <a:p>
            <a:pPr>
              <a:buNone/>
            </a:pPr>
            <a:r>
              <a:rPr lang="en-US" sz="2000" dirty="0" smtClean="0">
                <a:solidFill>
                  <a:srgbClr val="FF0000"/>
                </a:solidFill>
              </a:rPr>
              <a:t>Control Variables:</a:t>
            </a:r>
          </a:p>
          <a:p>
            <a:pPr>
              <a:buNone/>
            </a:pPr>
            <a:r>
              <a:rPr lang="en-US" sz="2000" dirty="0" smtClean="0"/>
              <a:t>u</a:t>
            </a:r>
            <a:r>
              <a:rPr lang="en-US" sz="2000" baseline="-25000" dirty="0" smtClean="0"/>
              <a:t>1</a:t>
            </a:r>
            <a:r>
              <a:rPr lang="en-US" sz="2000" dirty="0" smtClean="0"/>
              <a:t>: The amount of power from battery to home usage</a:t>
            </a:r>
          </a:p>
          <a:p>
            <a:pPr>
              <a:buNone/>
            </a:pPr>
            <a:r>
              <a:rPr lang="en-US" sz="2000" dirty="0" smtClean="0"/>
              <a:t>u</a:t>
            </a:r>
            <a:r>
              <a:rPr lang="en-US" sz="2000" baseline="-25000" dirty="0" smtClean="0"/>
              <a:t>2</a:t>
            </a:r>
            <a:r>
              <a:rPr lang="en-US" sz="2000" dirty="0" smtClean="0"/>
              <a:t>: Air conditioner usage of electricity</a:t>
            </a:r>
          </a:p>
        </p:txBody>
      </p:sp>
      <p:sp>
        <p:nvSpPr>
          <p:cNvPr id="3" name="Text Placeholder 2"/>
          <p:cNvSpPr>
            <a:spLocks noGrp="1"/>
          </p:cNvSpPr>
          <p:nvPr>
            <p:ph type="body" sz="quarter" idx="14"/>
          </p:nvPr>
        </p:nvSpPr>
        <p:spPr/>
        <p:txBody>
          <a:bodyPr/>
          <a:lstStyle/>
          <a:p>
            <a:r>
              <a:rPr lang="en-US" dirty="0" smtClean="0"/>
              <a:t>Smart Buildings Controls</a:t>
            </a:r>
            <a:endParaRPr lang="en-US" dirty="0"/>
          </a:p>
        </p:txBody>
      </p:sp>
      <p:pic>
        <p:nvPicPr>
          <p:cNvPr id="1026" name="Picture 2"/>
          <p:cNvPicPr>
            <a:picLocks noChangeAspect="1" noChangeArrowheads="1"/>
          </p:cNvPicPr>
          <p:nvPr/>
        </p:nvPicPr>
        <p:blipFill>
          <a:blip r:embed="rId3" cstate="print">
            <a:lum bright="-10000" contrast="20000"/>
          </a:blip>
          <a:srcRect/>
          <a:stretch>
            <a:fillRect/>
          </a:stretch>
        </p:blipFill>
        <p:spPr bwMode="auto">
          <a:xfrm>
            <a:off x="1447800" y="1371600"/>
            <a:ext cx="5715000" cy="1945917"/>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93B48FC9-9484-44C4-B83E-840B380AF361}" type="slidenum">
              <a:rPr lang="en-US" altLang="en-US" smtClean="0">
                <a:solidFill>
                  <a:schemeClr val="bg1"/>
                </a:solidFill>
              </a:rPr>
              <a:pPr/>
              <a:t>123</a:t>
            </a:fld>
            <a:endParaRPr lang="en-US" altLang="en-US" dirty="0">
              <a:solidFill>
                <a:schemeClr val="bg1"/>
              </a:solidFill>
            </a:endParaRPr>
          </a:p>
        </p:txBody>
      </p:sp>
    </p:spTree>
    <p:custDataLst>
      <p:tags r:id="rId1"/>
    </p:custDataLst>
    <p:extLst>
      <p:ext uri="{BB962C8B-B14F-4D97-AF65-F5344CB8AC3E}">
        <p14:creationId xmlns:p14="http://schemas.microsoft.com/office/powerpoint/2010/main" val="10537537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txBox="1">
            <a:spLocks/>
          </p:cNvSpPr>
          <p:nvPr/>
        </p:nvSpPr>
        <p:spPr>
          <a:xfrm>
            <a:off x="2286000" y="152400"/>
            <a:ext cx="6553200" cy="609600"/>
          </a:xfrm>
          <a:prstGeom prst="rect">
            <a:avLst/>
          </a:prstGeom>
        </p:spPr>
        <p:txBody>
          <a:bodyPr anchor="ctr" anchorCtr="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mn-lt"/>
                <a:ea typeface="+mn-ea"/>
                <a:cs typeface="+mn-cs"/>
              </a:rPr>
              <a:t>Smart Buildings Controls</a:t>
            </a:r>
            <a:endParaRPr kumimoji="0" lang="en-US" sz="3600" b="1"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n-lt"/>
              <a:ea typeface="+mn-ea"/>
              <a:cs typeface="+mn-cs"/>
            </a:endParaRPr>
          </a:p>
        </p:txBody>
      </p:sp>
      <p:sp>
        <p:nvSpPr>
          <p:cNvPr id="14" name="Slide Number Placeholder 13"/>
          <p:cNvSpPr>
            <a:spLocks noGrp="1"/>
          </p:cNvSpPr>
          <p:nvPr>
            <p:ph type="sldNum" sz="quarter" idx="12"/>
          </p:nvPr>
        </p:nvSpPr>
        <p:spPr/>
        <p:txBody>
          <a:bodyPr/>
          <a:lstStyle/>
          <a:p>
            <a:fld id="{93B48FC9-9484-44C4-B83E-840B380AF361}" type="slidenum">
              <a:rPr lang="en-US" altLang="en-US" smtClean="0">
                <a:solidFill>
                  <a:schemeClr val="bg1"/>
                </a:solidFill>
              </a:rPr>
              <a:pPr/>
              <a:t>124</a:t>
            </a:fld>
            <a:endParaRPr lang="en-US" altLang="en-US" dirty="0">
              <a:solidFill>
                <a:schemeClr val="bg1"/>
              </a:solidFill>
            </a:endParaRPr>
          </a:p>
        </p:txBody>
      </p:sp>
      <p:grpSp>
        <p:nvGrpSpPr>
          <p:cNvPr id="3" name="Group 14"/>
          <p:cNvGrpSpPr/>
          <p:nvPr/>
        </p:nvGrpSpPr>
        <p:grpSpPr>
          <a:xfrm>
            <a:off x="533400" y="4572000"/>
            <a:ext cx="8458199" cy="1295400"/>
            <a:chOff x="533401" y="1371600"/>
            <a:chExt cx="8458199" cy="1295400"/>
          </a:xfrm>
        </p:grpSpPr>
        <p:pic>
          <p:nvPicPr>
            <p:cNvPr id="19" name="Picture 3"/>
            <p:cNvPicPr>
              <a:picLocks noChangeAspect="1" noChangeArrowheads="1"/>
            </p:cNvPicPr>
            <p:nvPr/>
          </p:nvPicPr>
          <p:blipFill>
            <a:blip r:embed="rId3" cstate="print"/>
            <a:srcRect/>
            <a:stretch>
              <a:fillRect/>
            </a:stretch>
          </p:blipFill>
          <p:spPr bwMode="auto">
            <a:xfrm>
              <a:off x="533401" y="1447800"/>
              <a:ext cx="685799" cy="1190625"/>
            </a:xfrm>
            <a:prstGeom prst="rect">
              <a:avLst/>
            </a:prstGeom>
            <a:noFill/>
            <a:ln w="9525">
              <a:noFill/>
              <a:miter lim="800000"/>
              <a:headEnd/>
              <a:tailEnd/>
            </a:ln>
          </p:spPr>
        </p:pic>
        <p:pic>
          <p:nvPicPr>
            <p:cNvPr id="21" name="Picture 4"/>
            <p:cNvPicPr>
              <a:picLocks noChangeAspect="1" noChangeArrowheads="1"/>
            </p:cNvPicPr>
            <p:nvPr/>
          </p:nvPicPr>
          <p:blipFill>
            <a:blip r:embed="rId4" cstate="print"/>
            <a:srcRect/>
            <a:stretch>
              <a:fillRect/>
            </a:stretch>
          </p:blipFill>
          <p:spPr bwMode="auto">
            <a:xfrm>
              <a:off x="1219200" y="1371600"/>
              <a:ext cx="2667000" cy="1271587"/>
            </a:xfrm>
            <a:prstGeom prst="rect">
              <a:avLst/>
            </a:prstGeom>
            <a:noFill/>
            <a:ln w="9525">
              <a:noFill/>
              <a:miter lim="800000"/>
              <a:headEnd/>
              <a:tailEnd/>
            </a:ln>
          </p:spPr>
        </p:pic>
        <p:pic>
          <p:nvPicPr>
            <p:cNvPr id="22" name="Picture 5"/>
            <p:cNvPicPr>
              <a:picLocks noChangeAspect="1" noChangeArrowheads="1"/>
            </p:cNvPicPr>
            <p:nvPr/>
          </p:nvPicPr>
          <p:blipFill>
            <a:blip r:embed="rId5" cstate="print"/>
            <a:srcRect/>
            <a:stretch>
              <a:fillRect/>
            </a:stretch>
          </p:blipFill>
          <p:spPr bwMode="auto">
            <a:xfrm>
              <a:off x="3886200" y="1524000"/>
              <a:ext cx="2819400" cy="1066800"/>
            </a:xfrm>
            <a:prstGeom prst="rect">
              <a:avLst/>
            </a:prstGeom>
            <a:noFill/>
            <a:ln w="9525">
              <a:noFill/>
              <a:miter lim="800000"/>
              <a:headEnd/>
              <a:tailEnd/>
            </a:ln>
          </p:spPr>
        </p:pic>
        <p:pic>
          <p:nvPicPr>
            <p:cNvPr id="23" name="Picture 6"/>
            <p:cNvPicPr>
              <a:picLocks noChangeAspect="1" noChangeArrowheads="1"/>
            </p:cNvPicPr>
            <p:nvPr/>
          </p:nvPicPr>
          <p:blipFill>
            <a:blip r:embed="rId6" cstate="print"/>
            <a:srcRect/>
            <a:stretch>
              <a:fillRect/>
            </a:stretch>
          </p:blipFill>
          <p:spPr bwMode="auto">
            <a:xfrm>
              <a:off x="6858000" y="1524000"/>
              <a:ext cx="2133600" cy="1143000"/>
            </a:xfrm>
            <a:prstGeom prst="rect">
              <a:avLst/>
            </a:prstGeom>
            <a:noFill/>
            <a:ln w="9525">
              <a:noFill/>
              <a:miter lim="800000"/>
              <a:headEnd/>
              <a:tailEnd/>
            </a:ln>
          </p:spPr>
        </p:pic>
      </p:grpSp>
      <p:grpSp>
        <p:nvGrpSpPr>
          <p:cNvPr id="13" name="Group 12"/>
          <p:cNvGrpSpPr/>
          <p:nvPr/>
        </p:nvGrpSpPr>
        <p:grpSpPr>
          <a:xfrm>
            <a:off x="762000" y="1066800"/>
            <a:ext cx="7696200" cy="2895600"/>
            <a:chOff x="457200" y="2971801"/>
            <a:chExt cx="7696200" cy="3017520"/>
          </a:xfrm>
        </p:grpSpPr>
        <p:sp>
          <p:nvSpPr>
            <p:cNvPr id="18" name="TextBox 17"/>
            <p:cNvSpPr txBox="1"/>
            <p:nvPr/>
          </p:nvSpPr>
          <p:spPr>
            <a:xfrm>
              <a:off x="457200" y="2971801"/>
              <a:ext cx="7696200" cy="3017520"/>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dirty="0" smtClean="0"/>
                <a:t>Battery Storage Dynamics:</a:t>
              </a:r>
            </a:p>
            <a:p>
              <a:endParaRPr lang="en-US" dirty="0" smtClean="0"/>
            </a:p>
            <a:p>
              <a:endParaRPr lang="en-US" dirty="0" smtClean="0"/>
            </a:p>
            <a:p>
              <a:endParaRPr lang="en-US" dirty="0" smtClean="0"/>
            </a:p>
            <a:p>
              <a:endParaRPr lang="en-US" dirty="0" smtClean="0"/>
            </a:p>
            <a:p>
              <a:r>
                <a:rPr lang="en-US" dirty="0" smtClean="0"/>
                <a:t>  </a:t>
              </a:r>
            </a:p>
            <a:p>
              <a:r>
                <a:rPr lang="en-US" sz="2400" dirty="0" smtClean="0"/>
                <a:t> </a:t>
              </a:r>
              <a:r>
                <a:rPr lang="el-GR" sz="2400" dirty="0" smtClean="0"/>
                <a:t>β</a:t>
              </a:r>
              <a:r>
                <a:rPr lang="en-US" sz="2400" dirty="0" smtClean="0"/>
                <a:t>= Rate of energy loss of the battery</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34818" name="Picture 2"/>
            <p:cNvPicPr>
              <a:picLocks noChangeAspect="1" noChangeArrowheads="1"/>
            </p:cNvPicPr>
            <p:nvPr/>
          </p:nvPicPr>
          <p:blipFill>
            <a:blip r:embed="rId7" cstate="print"/>
            <a:srcRect/>
            <a:stretch>
              <a:fillRect/>
            </a:stretch>
          </p:blipFill>
          <p:spPr bwMode="auto">
            <a:xfrm>
              <a:off x="1524000" y="4038600"/>
              <a:ext cx="5762625" cy="533400"/>
            </a:xfrm>
            <a:prstGeom prst="rect">
              <a:avLst/>
            </a:prstGeom>
            <a:ln>
              <a:headEnd/>
              <a:tailEnd/>
            </a:ln>
          </p:spPr>
          <p:style>
            <a:lnRef idx="1">
              <a:schemeClr val="accent1"/>
            </a:lnRef>
            <a:fillRef idx="3">
              <a:schemeClr val="accent1"/>
            </a:fillRef>
            <a:effectRef idx="2">
              <a:schemeClr val="accent1"/>
            </a:effectRef>
            <a:fontRef idx="minor">
              <a:schemeClr val="lt1"/>
            </a:fontRef>
          </p:style>
        </p:pic>
      </p:grpSp>
      <p:pic>
        <p:nvPicPr>
          <p:cNvPr id="32771" name="Picture 3"/>
          <p:cNvPicPr>
            <a:picLocks noChangeAspect="1" noChangeArrowheads="1"/>
          </p:cNvPicPr>
          <p:nvPr/>
        </p:nvPicPr>
        <p:blipFill>
          <a:blip r:embed="rId8" cstate="print"/>
          <a:srcRect/>
          <a:stretch>
            <a:fillRect/>
          </a:stretch>
        </p:blipFill>
        <p:spPr bwMode="auto">
          <a:xfrm>
            <a:off x="1066800" y="5867400"/>
            <a:ext cx="2638425" cy="4191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871545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txBox="1">
            <a:spLocks/>
          </p:cNvSpPr>
          <p:nvPr/>
        </p:nvSpPr>
        <p:spPr>
          <a:xfrm>
            <a:off x="2133600" y="152400"/>
            <a:ext cx="6553200" cy="609600"/>
          </a:xfrm>
          <a:prstGeom prst="rect">
            <a:avLst/>
          </a:prstGeom>
        </p:spPr>
        <p:txBody>
          <a:bodyPr anchor="ctr" anchorCtr="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600" b="1" noProof="0" dirty="0" smtClean="0">
                <a:solidFill>
                  <a:schemeClr val="bg1">
                    <a:lumMod val="95000"/>
                  </a:schemeClr>
                </a:solidFill>
                <a:effectLst>
                  <a:outerShdw blurRad="38100" dist="38100" dir="2700000" algn="tl">
                    <a:srgbClr val="000000">
                      <a:alpha val="43137"/>
                    </a:srgbClr>
                  </a:outerShdw>
                </a:effectLst>
              </a:rPr>
              <a:t>Smart Buildings Controls</a:t>
            </a:r>
            <a:endParaRPr kumimoji="0" lang="en-US" sz="3600" b="1"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n-lt"/>
              <a:ea typeface="+mn-ea"/>
              <a:cs typeface="+mn-cs"/>
            </a:endParaRPr>
          </a:p>
        </p:txBody>
      </p:sp>
      <p:sp>
        <p:nvSpPr>
          <p:cNvPr id="8" name="Slide Number Placeholder 7"/>
          <p:cNvSpPr>
            <a:spLocks noGrp="1"/>
          </p:cNvSpPr>
          <p:nvPr>
            <p:ph type="sldNum" sz="quarter" idx="12"/>
          </p:nvPr>
        </p:nvSpPr>
        <p:spPr>
          <a:xfrm>
            <a:off x="8534400" y="6400800"/>
            <a:ext cx="457200" cy="457200"/>
          </a:xfrm>
        </p:spPr>
        <p:txBody>
          <a:bodyPr/>
          <a:lstStyle/>
          <a:p>
            <a:fld id="{93B48FC9-9484-44C4-B83E-840B380AF361}" type="slidenum">
              <a:rPr lang="en-US" altLang="en-US" smtClean="0">
                <a:solidFill>
                  <a:schemeClr val="bg1"/>
                </a:solidFill>
              </a:rPr>
              <a:pPr/>
              <a:t>125</a:t>
            </a:fld>
            <a:endParaRPr lang="en-US" altLang="en-US" dirty="0">
              <a:solidFill>
                <a:schemeClr val="bg1"/>
              </a:solidFill>
            </a:endParaRPr>
          </a:p>
        </p:txBody>
      </p:sp>
      <p:grpSp>
        <p:nvGrpSpPr>
          <p:cNvPr id="11" name="Group 10"/>
          <p:cNvGrpSpPr/>
          <p:nvPr/>
        </p:nvGrpSpPr>
        <p:grpSpPr>
          <a:xfrm>
            <a:off x="838200" y="1219200"/>
            <a:ext cx="7406640" cy="2743200"/>
            <a:chOff x="1371600" y="381000"/>
            <a:chExt cx="7406640" cy="2743200"/>
          </a:xfrm>
        </p:grpSpPr>
        <p:sp>
          <p:nvSpPr>
            <p:cNvPr id="21" name="TextBox 20"/>
            <p:cNvSpPr txBox="1"/>
            <p:nvPr/>
          </p:nvSpPr>
          <p:spPr>
            <a:xfrm>
              <a:off x="1371600" y="381000"/>
              <a:ext cx="7406640" cy="2743200"/>
            </a:xfrm>
            <a:prstGeom prst="roundRect">
              <a:avLst/>
            </a:prstGeom>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400" dirty="0" smtClean="0"/>
                <a:t>Temperature Dynamics [P. </a:t>
              </a:r>
              <a:r>
                <a:rPr lang="en-US" sz="2400" dirty="0" err="1" smtClean="0"/>
                <a:t>Constantopoulos</a:t>
              </a:r>
              <a:r>
                <a:rPr lang="en-US" sz="2400" dirty="0" smtClean="0"/>
                <a:t>, 1991]:</a:t>
              </a:r>
            </a:p>
            <a:p>
              <a:endParaRPr lang="en-US" dirty="0" smtClean="0"/>
            </a:p>
            <a:p>
              <a:endParaRPr lang="en-US" dirty="0" smtClean="0"/>
            </a:p>
            <a:p>
              <a:r>
                <a:rPr lang="en-US" sz="2400" dirty="0" smtClean="0"/>
                <a:t>ε= The thermal time constant of the building</a:t>
              </a:r>
            </a:p>
            <a:p>
              <a:r>
                <a:rPr lang="en-US" sz="2400" dirty="0" smtClean="0"/>
                <a:t>γ= Efficiency of the air conditioning unit</a:t>
              </a:r>
            </a:p>
            <a:p>
              <a:r>
                <a:rPr lang="en-US" sz="2400" dirty="0" err="1" smtClean="0"/>
                <a:t>t</a:t>
              </a:r>
              <a:r>
                <a:rPr lang="en-US" sz="1400" dirty="0" err="1" smtClean="0"/>
                <a:t>OD</a:t>
              </a:r>
              <a:r>
                <a:rPr lang="en-US" sz="2400" dirty="0" smtClean="0"/>
                <a:t> = Outside temperature</a:t>
              </a:r>
            </a:p>
            <a:p>
              <a:endParaRPr lang="en-US" dirty="0" smtClean="0"/>
            </a:p>
            <a:p>
              <a:endParaRPr lang="en-US" dirty="0" smtClean="0"/>
            </a:p>
            <a:p>
              <a:endParaRPr lang="en-US" dirty="0" smtClean="0"/>
            </a:p>
            <a:p>
              <a:endParaRPr lang="en-US" dirty="0" smtClean="0"/>
            </a:p>
            <a:p>
              <a:endParaRPr lang="en-US" dirty="0" smtClean="0"/>
            </a:p>
          </p:txBody>
        </p:sp>
        <p:pic>
          <p:nvPicPr>
            <p:cNvPr id="1026" name="Picture 2"/>
            <p:cNvPicPr>
              <a:picLocks noChangeAspect="1" noChangeArrowheads="1"/>
            </p:cNvPicPr>
            <p:nvPr/>
          </p:nvPicPr>
          <p:blipFill>
            <a:blip r:embed="rId3" cstate="print"/>
            <a:srcRect/>
            <a:stretch>
              <a:fillRect/>
            </a:stretch>
          </p:blipFill>
          <p:spPr bwMode="auto">
            <a:xfrm>
              <a:off x="2514600" y="990600"/>
              <a:ext cx="4800600" cy="476250"/>
            </a:xfrm>
            <a:prstGeom prst="rect">
              <a:avLst/>
            </a:prstGeom>
            <a:ln>
              <a:headEnd/>
              <a:tailEnd/>
            </a:ln>
          </p:spPr>
          <p:style>
            <a:lnRef idx="1">
              <a:schemeClr val="accent6"/>
            </a:lnRef>
            <a:fillRef idx="3">
              <a:schemeClr val="accent6"/>
            </a:fillRef>
            <a:effectRef idx="2">
              <a:schemeClr val="accent6"/>
            </a:effectRef>
            <a:fontRef idx="minor">
              <a:schemeClr val="lt1"/>
            </a:fontRef>
          </p:style>
        </p:pic>
      </p:grpSp>
      <p:grpSp>
        <p:nvGrpSpPr>
          <p:cNvPr id="12" name="Group 11"/>
          <p:cNvGrpSpPr/>
          <p:nvPr/>
        </p:nvGrpSpPr>
        <p:grpSpPr>
          <a:xfrm>
            <a:off x="457200" y="4343400"/>
            <a:ext cx="8458199" cy="1295400"/>
            <a:chOff x="533401" y="1371600"/>
            <a:chExt cx="8458199" cy="1295400"/>
          </a:xfrm>
        </p:grpSpPr>
        <p:pic>
          <p:nvPicPr>
            <p:cNvPr id="33795" name="Picture 3"/>
            <p:cNvPicPr>
              <a:picLocks noChangeAspect="1" noChangeArrowheads="1"/>
            </p:cNvPicPr>
            <p:nvPr/>
          </p:nvPicPr>
          <p:blipFill>
            <a:blip r:embed="rId4" cstate="print"/>
            <a:srcRect/>
            <a:stretch>
              <a:fillRect/>
            </a:stretch>
          </p:blipFill>
          <p:spPr bwMode="auto">
            <a:xfrm>
              <a:off x="533401" y="1447800"/>
              <a:ext cx="685799" cy="1190625"/>
            </a:xfrm>
            <a:prstGeom prst="rect">
              <a:avLst/>
            </a:prstGeom>
            <a:noFill/>
            <a:ln w="9525">
              <a:noFill/>
              <a:miter lim="800000"/>
              <a:headEnd/>
              <a:tailEnd/>
            </a:ln>
          </p:spPr>
        </p:pic>
        <p:pic>
          <p:nvPicPr>
            <p:cNvPr id="33796" name="Picture 4"/>
            <p:cNvPicPr>
              <a:picLocks noChangeAspect="1" noChangeArrowheads="1"/>
            </p:cNvPicPr>
            <p:nvPr/>
          </p:nvPicPr>
          <p:blipFill>
            <a:blip r:embed="rId5" cstate="print"/>
            <a:srcRect/>
            <a:stretch>
              <a:fillRect/>
            </a:stretch>
          </p:blipFill>
          <p:spPr bwMode="auto">
            <a:xfrm>
              <a:off x="1219200" y="1371600"/>
              <a:ext cx="2667000" cy="1271587"/>
            </a:xfrm>
            <a:prstGeom prst="rect">
              <a:avLst/>
            </a:prstGeom>
            <a:noFill/>
            <a:ln w="9525">
              <a:noFill/>
              <a:miter lim="800000"/>
              <a:headEnd/>
              <a:tailEnd/>
            </a:ln>
          </p:spPr>
        </p:pic>
        <p:pic>
          <p:nvPicPr>
            <p:cNvPr id="33797" name="Picture 5"/>
            <p:cNvPicPr>
              <a:picLocks noChangeAspect="1" noChangeArrowheads="1"/>
            </p:cNvPicPr>
            <p:nvPr/>
          </p:nvPicPr>
          <p:blipFill>
            <a:blip r:embed="rId6" cstate="print"/>
            <a:srcRect/>
            <a:stretch>
              <a:fillRect/>
            </a:stretch>
          </p:blipFill>
          <p:spPr bwMode="auto">
            <a:xfrm>
              <a:off x="3886200" y="1524000"/>
              <a:ext cx="2819400" cy="1066800"/>
            </a:xfrm>
            <a:prstGeom prst="rect">
              <a:avLst/>
            </a:prstGeom>
            <a:noFill/>
            <a:ln w="9525">
              <a:noFill/>
              <a:miter lim="800000"/>
              <a:headEnd/>
              <a:tailEnd/>
            </a:ln>
          </p:spPr>
        </p:pic>
        <p:pic>
          <p:nvPicPr>
            <p:cNvPr id="33798" name="Picture 6"/>
            <p:cNvPicPr>
              <a:picLocks noChangeAspect="1" noChangeArrowheads="1"/>
            </p:cNvPicPr>
            <p:nvPr/>
          </p:nvPicPr>
          <p:blipFill>
            <a:blip r:embed="rId7" cstate="print"/>
            <a:srcRect/>
            <a:stretch>
              <a:fillRect/>
            </a:stretch>
          </p:blipFill>
          <p:spPr bwMode="auto">
            <a:xfrm>
              <a:off x="6858000" y="1524000"/>
              <a:ext cx="2133600" cy="1143000"/>
            </a:xfrm>
            <a:prstGeom prst="rect">
              <a:avLst/>
            </a:prstGeom>
            <a:noFill/>
            <a:ln w="9525">
              <a:noFill/>
              <a:miter lim="800000"/>
              <a:headEnd/>
              <a:tailEnd/>
            </a:ln>
          </p:spPr>
        </p:pic>
      </p:grpSp>
      <p:pic>
        <p:nvPicPr>
          <p:cNvPr id="31747" name="Picture 3"/>
          <p:cNvPicPr>
            <a:picLocks noChangeAspect="1" noChangeArrowheads="1"/>
          </p:cNvPicPr>
          <p:nvPr/>
        </p:nvPicPr>
        <p:blipFill>
          <a:blip r:embed="rId8" cstate="print"/>
          <a:srcRect/>
          <a:stretch>
            <a:fillRect/>
          </a:stretch>
        </p:blipFill>
        <p:spPr bwMode="auto">
          <a:xfrm>
            <a:off x="990600" y="5715000"/>
            <a:ext cx="2638425" cy="4191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3175777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5"/>
          <p:cNvSpPr>
            <a:spLocks noGrp="1"/>
          </p:cNvSpPr>
          <p:nvPr>
            <p:ph idx="1"/>
          </p:nvPr>
        </p:nvSpPr>
        <p:spPr>
          <a:xfrm>
            <a:off x="609600" y="1066800"/>
            <a:ext cx="8534400" cy="5029200"/>
          </a:xfrm>
        </p:spPr>
        <p:txBody>
          <a:bodyPr/>
          <a:lstStyle/>
          <a:p>
            <a:pPr>
              <a:buNone/>
            </a:pPr>
            <a:r>
              <a:rPr lang="en-US" sz="2400" b="1" dirty="0" smtClean="0"/>
              <a:t>Price Model</a:t>
            </a:r>
          </a:p>
          <a:p>
            <a:endParaRPr lang="en-US" dirty="0" smtClean="0"/>
          </a:p>
          <a:p>
            <a:endParaRPr lang="en-US" dirty="0" smtClean="0"/>
          </a:p>
          <a:p>
            <a:endParaRPr lang="en-US" dirty="0" smtClean="0"/>
          </a:p>
          <a:p>
            <a:pPr>
              <a:buNone/>
            </a:pPr>
            <a:r>
              <a:rPr lang="en-US" sz="2400" dirty="0" smtClean="0">
                <a:solidFill>
                  <a:srgbClr val="FF0000"/>
                </a:solidFill>
              </a:rPr>
              <a:t>Cost:</a:t>
            </a:r>
          </a:p>
          <a:p>
            <a:endParaRPr lang="en-US" sz="2400" dirty="0" smtClean="0"/>
          </a:p>
          <a:p>
            <a:endParaRPr lang="en-US" sz="2400" dirty="0" smtClean="0"/>
          </a:p>
        </p:txBody>
      </p:sp>
      <p:sp>
        <p:nvSpPr>
          <p:cNvPr id="3" name="Text Placeholder 2"/>
          <p:cNvSpPr>
            <a:spLocks noGrp="1"/>
          </p:cNvSpPr>
          <p:nvPr>
            <p:ph type="body" sz="quarter" idx="14"/>
          </p:nvPr>
        </p:nvSpPr>
        <p:spPr/>
        <p:txBody>
          <a:bodyPr/>
          <a:lstStyle/>
          <a:p>
            <a:r>
              <a:rPr lang="en-US" dirty="0" smtClean="0"/>
              <a:t>Smart Buildings Controls</a:t>
            </a:r>
            <a:endParaRPr lang="en-US" dirty="0"/>
          </a:p>
        </p:txBody>
      </p:sp>
      <p:sp>
        <p:nvSpPr>
          <p:cNvPr id="13" name="Slide Number Placeholder 12"/>
          <p:cNvSpPr>
            <a:spLocks noGrp="1"/>
          </p:cNvSpPr>
          <p:nvPr>
            <p:ph type="sldNum" sz="quarter" idx="12"/>
          </p:nvPr>
        </p:nvSpPr>
        <p:spPr/>
        <p:txBody>
          <a:bodyPr/>
          <a:lstStyle/>
          <a:p>
            <a:fld id="{93B48FC9-9484-44C4-B83E-840B380AF361}" type="slidenum">
              <a:rPr lang="en-US" altLang="en-US" smtClean="0">
                <a:solidFill>
                  <a:schemeClr val="bg1"/>
                </a:solidFill>
              </a:rPr>
              <a:pPr/>
              <a:t>126</a:t>
            </a:fld>
            <a:endParaRPr lang="en-US" altLang="en-US" dirty="0">
              <a:solidFill>
                <a:schemeClr val="bg1"/>
              </a:solidFill>
            </a:endParaRPr>
          </a:p>
        </p:txBody>
      </p:sp>
      <p:pic>
        <p:nvPicPr>
          <p:cNvPr id="35842" name="Picture 2"/>
          <p:cNvPicPr>
            <a:picLocks noChangeAspect="1" noChangeArrowheads="1"/>
          </p:cNvPicPr>
          <p:nvPr/>
        </p:nvPicPr>
        <p:blipFill>
          <a:blip r:embed="rId3" cstate="print"/>
          <a:srcRect/>
          <a:stretch>
            <a:fillRect/>
          </a:stretch>
        </p:blipFill>
        <p:spPr bwMode="auto">
          <a:xfrm>
            <a:off x="2590800" y="1600200"/>
            <a:ext cx="3962400" cy="800100"/>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3505200" y="2514600"/>
            <a:ext cx="2209800" cy="530352"/>
          </a:xfrm>
          <a:prstGeom prst="rect">
            <a:avLst/>
          </a:prstGeom>
          <a:noFill/>
          <a:ln w="9525">
            <a:noFill/>
            <a:miter lim="800000"/>
            <a:headEnd/>
            <a:tailEnd/>
          </a:ln>
        </p:spPr>
      </p:pic>
      <p:sp>
        <p:nvSpPr>
          <p:cNvPr id="9" name="Rounded Rectangular Callout 8"/>
          <p:cNvSpPr/>
          <p:nvPr/>
        </p:nvSpPr>
        <p:spPr>
          <a:xfrm>
            <a:off x="4038600" y="990600"/>
            <a:ext cx="1676400" cy="381000"/>
          </a:xfrm>
          <a:prstGeom prst="wedgeRoundRectCallout">
            <a:avLst>
              <a:gd name="adj1" fmla="val -6231"/>
              <a:gd name="adj2" fmla="val 1501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Building </a:t>
            </a:r>
            <a:r>
              <a:rPr lang="en-US" sz="1400" dirty="0" err="1" smtClean="0"/>
              <a:t>i</a:t>
            </a:r>
            <a:endParaRPr lang="en-US" sz="1400" dirty="0" smtClean="0"/>
          </a:p>
          <a:p>
            <a:pPr algn="ctr"/>
            <a:r>
              <a:rPr lang="en-US" sz="1400" dirty="0" smtClean="0"/>
              <a:t>Consumption</a:t>
            </a:r>
            <a:endParaRPr lang="en-US" sz="1400" dirty="0"/>
          </a:p>
        </p:txBody>
      </p:sp>
      <p:sp>
        <p:nvSpPr>
          <p:cNvPr id="12" name="Rounded Rectangular Callout 11"/>
          <p:cNvSpPr/>
          <p:nvPr/>
        </p:nvSpPr>
        <p:spPr>
          <a:xfrm>
            <a:off x="5791200" y="990600"/>
            <a:ext cx="1676400" cy="381000"/>
          </a:xfrm>
          <a:prstGeom prst="wedgeRoundRectCallout">
            <a:avLst>
              <a:gd name="adj1" fmla="val -38699"/>
              <a:gd name="adj2" fmla="val 14154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Building </a:t>
            </a:r>
            <a:r>
              <a:rPr lang="en-US" sz="1400" dirty="0" err="1" smtClean="0"/>
              <a:t>i</a:t>
            </a:r>
            <a:endParaRPr lang="en-US" sz="1400" dirty="0" smtClean="0"/>
          </a:p>
          <a:p>
            <a:pPr algn="ctr"/>
            <a:r>
              <a:rPr lang="en-US" sz="1400" dirty="0" smtClean="0"/>
              <a:t>Generation</a:t>
            </a:r>
            <a:endParaRPr lang="en-US" sz="1400" dirty="0"/>
          </a:p>
        </p:txBody>
      </p:sp>
      <p:sp>
        <p:nvSpPr>
          <p:cNvPr id="14" name="Rounded Rectangular Callout 13"/>
          <p:cNvSpPr/>
          <p:nvPr/>
        </p:nvSpPr>
        <p:spPr>
          <a:xfrm>
            <a:off x="2590800" y="1219200"/>
            <a:ext cx="1371600" cy="381000"/>
          </a:xfrm>
          <a:prstGeom prst="wedgeRoundRectCallout">
            <a:avLst>
              <a:gd name="adj1" fmla="val 8055"/>
              <a:gd name="adj2" fmla="val 15583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Constant Price</a:t>
            </a:r>
            <a:endParaRPr lang="en-US" sz="1400" dirty="0"/>
          </a:p>
        </p:txBody>
      </p:sp>
      <p:pic>
        <p:nvPicPr>
          <p:cNvPr id="33794" name="Picture 2"/>
          <p:cNvPicPr>
            <a:picLocks noChangeAspect="1" noChangeArrowheads="1"/>
          </p:cNvPicPr>
          <p:nvPr/>
        </p:nvPicPr>
        <p:blipFill>
          <a:blip r:embed="rId5" cstate="print"/>
          <a:srcRect/>
          <a:stretch>
            <a:fillRect/>
          </a:stretch>
        </p:blipFill>
        <p:spPr bwMode="auto">
          <a:xfrm>
            <a:off x="457200" y="3962400"/>
            <a:ext cx="7524750" cy="1800225"/>
          </a:xfrm>
          <a:prstGeom prst="rect">
            <a:avLst/>
          </a:prstGeom>
          <a:noFill/>
          <a:ln w="9525">
            <a:noFill/>
            <a:miter lim="800000"/>
            <a:headEnd/>
            <a:tailEnd/>
          </a:ln>
        </p:spPr>
      </p:pic>
      <p:sp>
        <p:nvSpPr>
          <p:cNvPr id="15" name="Rounded Rectangular Callout 14"/>
          <p:cNvSpPr/>
          <p:nvPr/>
        </p:nvSpPr>
        <p:spPr>
          <a:xfrm>
            <a:off x="4191000" y="3505200"/>
            <a:ext cx="2514600" cy="762000"/>
          </a:xfrm>
          <a:prstGeom prst="wedgeRoundRectCallout">
            <a:avLst>
              <a:gd name="adj1" fmla="val -75811"/>
              <a:gd name="adj2" fmla="val 96786"/>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Penalty of Violating</a:t>
            </a:r>
          </a:p>
          <a:p>
            <a:pPr algn="ctr"/>
            <a:r>
              <a:rPr lang="en-US" dirty="0" smtClean="0"/>
              <a:t> Desired Temperature</a:t>
            </a:r>
            <a:endParaRPr lang="en-US" dirty="0"/>
          </a:p>
        </p:txBody>
      </p:sp>
      <p:sp>
        <p:nvSpPr>
          <p:cNvPr id="16" name="Line Callout 2 15"/>
          <p:cNvSpPr/>
          <p:nvPr/>
        </p:nvSpPr>
        <p:spPr>
          <a:xfrm>
            <a:off x="4343400" y="5181600"/>
            <a:ext cx="1828800" cy="457200"/>
          </a:xfrm>
          <a:prstGeom prst="borderCallout2">
            <a:avLst>
              <a:gd name="adj1" fmla="val 100143"/>
              <a:gd name="adj2" fmla="val 11025"/>
              <a:gd name="adj3" fmla="val 100143"/>
              <a:gd name="adj4" fmla="val 11354"/>
              <a:gd name="adj5" fmla="val 170728"/>
              <a:gd name="adj6" fmla="val 2037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43000" y="5791200"/>
            <a:ext cx="914400" cy="369332"/>
          </a:xfrm>
          <a:prstGeom prst="rect">
            <a:avLst/>
          </a:prstGeom>
          <a:noFill/>
        </p:spPr>
        <p:txBody>
          <a:bodyPr wrap="square" rtlCol="0">
            <a:spAutoFit/>
          </a:bodyPr>
          <a:lstStyle/>
          <a:p>
            <a:r>
              <a:rPr lang="en-US" dirty="0" smtClean="0"/>
              <a:t>Price</a:t>
            </a:r>
            <a:endParaRPr lang="en-US" dirty="0"/>
          </a:p>
        </p:txBody>
      </p:sp>
      <p:sp>
        <p:nvSpPr>
          <p:cNvPr id="19" name="Line Callout 2 18"/>
          <p:cNvSpPr/>
          <p:nvPr/>
        </p:nvSpPr>
        <p:spPr>
          <a:xfrm>
            <a:off x="685800" y="5181600"/>
            <a:ext cx="3657600" cy="457200"/>
          </a:xfrm>
          <a:prstGeom prst="borderCallout2">
            <a:avLst>
              <a:gd name="adj1" fmla="val 100143"/>
              <a:gd name="adj2" fmla="val 11025"/>
              <a:gd name="adj3" fmla="val 100143"/>
              <a:gd name="adj4" fmla="val 11354"/>
              <a:gd name="adj5" fmla="val 170728"/>
              <a:gd name="adj6" fmla="val 2037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86200" y="5867401"/>
            <a:ext cx="2590800" cy="369332"/>
          </a:xfrm>
          <a:prstGeom prst="rect">
            <a:avLst/>
          </a:prstGeom>
          <a:noFill/>
        </p:spPr>
        <p:txBody>
          <a:bodyPr wrap="square" rtlCol="0">
            <a:spAutoFit/>
          </a:bodyPr>
          <a:lstStyle/>
          <a:p>
            <a:r>
              <a:rPr lang="en-US" dirty="0" smtClean="0"/>
              <a:t>Building  consumption</a:t>
            </a:r>
            <a:endParaRPr lang="en-US" dirty="0"/>
          </a:p>
        </p:txBody>
      </p:sp>
    </p:spTree>
    <p:custDataLst>
      <p:tags r:id="rId1"/>
    </p:custDataLst>
    <p:extLst>
      <p:ext uri="{BB962C8B-B14F-4D97-AF65-F5344CB8AC3E}">
        <p14:creationId xmlns:p14="http://schemas.microsoft.com/office/powerpoint/2010/main" val="7854380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The optimal control strategy for building </a:t>
            </a:r>
            <a:r>
              <a:rPr lang="en-US" sz="2000" dirty="0" err="1" smtClean="0"/>
              <a:t>i</a:t>
            </a:r>
            <a:r>
              <a:rPr lang="en-US" sz="2000" dirty="0" smtClean="0"/>
              <a:t> can be obtained as</a:t>
            </a:r>
          </a:p>
          <a:p>
            <a:endParaRPr lang="en-US" sz="2000" dirty="0"/>
          </a:p>
          <a:p>
            <a:endParaRPr lang="en-US" sz="2000" dirty="0" smtClean="0"/>
          </a:p>
          <a:p>
            <a:endParaRPr lang="en-US" sz="2000" dirty="0"/>
          </a:p>
          <a:p>
            <a:pPr marL="0" indent="0">
              <a:buNone/>
            </a:pPr>
            <a:r>
              <a:rPr lang="en-US" sz="2000" dirty="0" smtClean="0"/>
              <a:t>      where</a:t>
            </a:r>
            <a:endParaRPr lang="en-US" sz="2000" dirty="0"/>
          </a:p>
        </p:txBody>
      </p:sp>
      <p:sp>
        <p:nvSpPr>
          <p:cNvPr id="3" name="Text Placeholder 2"/>
          <p:cNvSpPr>
            <a:spLocks noGrp="1"/>
          </p:cNvSpPr>
          <p:nvPr>
            <p:ph type="body" sz="quarter" idx="14"/>
          </p:nvPr>
        </p:nvSpPr>
        <p:spPr/>
        <p:txBody>
          <a:bodyPr/>
          <a:lstStyle/>
          <a:p>
            <a:endParaRPr lang="en-US" dirty="0" smtClean="0"/>
          </a:p>
          <a:p>
            <a:r>
              <a:rPr lang="en-US" dirty="0" smtClean="0"/>
              <a:t>Smart Buildings Controls</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127</a:t>
            </a:fld>
            <a:endParaRPr lang="en-US" altLang="en-US" dirty="0">
              <a:solidFill>
                <a:schemeClr val="bg1"/>
              </a:solidFill>
            </a:endParaRPr>
          </a:p>
        </p:txBody>
      </p:sp>
      <p:pic>
        <p:nvPicPr>
          <p:cNvPr id="34820" name="Picture 4"/>
          <p:cNvPicPr>
            <a:picLocks noChangeAspect="1" noChangeArrowheads="1"/>
          </p:cNvPicPr>
          <p:nvPr/>
        </p:nvPicPr>
        <p:blipFill>
          <a:blip r:embed="rId2" cstate="print"/>
          <a:srcRect/>
          <a:stretch>
            <a:fillRect/>
          </a:stretch>
        </p:blipFill>
        <p:spPr bwMode="auto">
          <a:xfrm>
            <a:off x="228600" y="3124200"/>
            <a:ext cx="3886200" cy="2352675"/>
          </a:xfrm>
          <a:prstGeom prst="rect">
            <a:avLst/>
          </a:prstGeom>
          <a:noFill/>
          <a:ln w="9525">
            <a:noFill/>
            <a:miter lim="800000"/>
            <a:headEnd/>
            <a:tailEnd/>
          </a:ln>
        </p:spPr>
      </p:pic>
      <p:pic>
        <p:nvPicPr>
          <p:cNvPr id="34822" name="Picture 6"/>
          <p:cNvPicPr>
            <a:picLocks noChangeAspect="1" noChangeArrowheads="1"/>
          </p:cNvPicPr>
          <p:nvPr/>
        </p:nvPicPr>
        <p:blipFill>
          <a:blip r:embed="rId3" cstate="print"/>
          <a:srcRect/>
          <a:stretch>
            <a:fillRect/>
          </a:stretch>
        </p:blipFill>
        <p:spPr bwMode="auto">
          <a:xfrm>
            <a:off x="4495800" y="2895600"/>
            <a:ext cx="3657600" cy="1019380"/>
          </a:xfrm>
          <a:prstGeom prst="rect">
            <a:avLst/>
          </a:prstGeom>
          <a:noFill/>
          <a:ln w="9525">
            <a:noFill/>
            <a:miter lim="800000"/>
            <a:headEnd/>
            <a:tailEnd/>
          </a:ln>
        </p:spPr>
      </p:pic>
      <p:pic>
        <p:nvPicPr>
          <p:cNvPr id="34823" name="Picture 7"/>
          <p:cNvPicPr>
            <a:picLocks noChangeAspect="1" noChangeArrowheads="1"/>
          </p:cNvPicPr>
          <p:nvPr/>
        </p:nvPicPr>
        <p:blipFill>
          <a:blip r:embed="rId4" cstate="print"/>
          <a:srcRect/>
          <a:stretch>
            <a:fillRect/>
          </a:stretch>
        </p:blipFill>
        <p:spPr bwMode="auto">
          <a:xfrm>
            <a:off x="4419600" y="4038600"/>
            <a:ext cx="4572000" cy="1607708"/>
          </a:xfrm>
          <a:prstGeom prst="rect">
            <a:avLst/>
          </a:prstGeom>
          <a:noFill/>
          <a:ln w="9525">
            <a:noFill/>
            <a:miter lim="800000"/>
            <a:headEnd/>
            <a:tailEnd/>
          </a:ln>
        </p:spPr>
      </p:pic>
      <p:pic>
        <p:nvPicPr>
          <p:cNvPr id="34818" name="Picture 2"/>
          <p:cNvPicPr>
            <a:picLocks noChangeAspect="1" noChangeArrowheads="1"/>
          </p:cNvPicPr>
          <p:nvPr/>
        </p:nvPicPr>
        <p:blipFill>
          <a:blip r:embed="rId5" cstate="print"/>
          <a:srcRect/>
          <a:stretch>
            <a:fillRect/>
          </a:stretch>
        </p:blipFill>
        <p:spPr bwMode="auto">
          <a:xfrm>
            <a:off x="1752600" y="1600200"/>
            <a:ext cx="5048250" cy="571500"/>
          </a:xfrm>
          <a:prstGeom prst="rect">
            <a:avLst/>
          </a:prstGeom>
          <a:noFill/>
          <a:ln w="9525">
            <a:noFill/>
            <a:miter lim="800000"/>
            <a:headEnd/>
            <a:tailEnd/>
          </a:ln>
        </p:spPr>
      </p:pic>
      <p:sp>
        <p:nvSpPr>
          <p:cNvPr id="9" name="Rounded Rectangular Callout 8"/>
          <p:cNvSpPr/>
          <p:nvPr/>
        </p:nvSpPr>
        <p:spPr>
          <a:xfrm>
            <a:off x="5486400" y="2590800"/>
            <a:ext cx="2743200" cy="304800"/>
          </a:xfrm>
          <a:prstGeom prst="wedgeRoundRectCallout">
            <a:avLst>
              <a:gd name="adj1" fmla="val -33099"/>
              <a:gd name="adj2" fmla="val -23750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Solution of </a:t>
            </a:r>
            <a:r>
              <a:rPr lang="en-US" dirty="0" err="1" smtClean="0"/>
              <a:t>Ricatti</a:t>
            </a:r>
            <a:r>
              <a:rPr lang="en-US" dirty="0" smtClean="0"/>
              <a:t> equation</a:t>
            </a:r>
            <a:endParaRPr lang="en-US" dirty="0"/>
          </a:p>
        </p:txBody>
      </p:sp>
    </p:spTree>
    <p:extLst>
      <p:ext uri="{BB962C8B-B14F-4D97-AF65-F5344CB8AC3E}">
        <p14:creationId xmlns:p14="http://schemas.microsoft.com/office/powerpoint/2010/main" val="181980940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prstGeom prst="rect">
            <a:avLst/>
          </a:prstGeom>
        </p:spPr>
        <p:txBody>
          <a:bodyPr/>
          <a:lstStyle/>
          <a:p>
            <a:pPr>
              <a:buNone/>
            </a:pPr>
            <a:r>
              <a:rPr lang="en-US" sz="2400" b="1" dirty="0" smtClean="0"/>
              <a:t>Simulation Results</a:t>
            </a:r>
            <a:endParaRPr lang="en-US" sz="2000" dirty="0" smtClean="0"/>
          </a:p>
          <a:p>
            <a:r>
              <a:rPr lang="en-US" sz="2000" dirty="0" smtClean="0"/>
              <a:t>All the houses connected to one bus are assumed to be homogeneous</a:t>
            </a:r>
          </a:p>
          <a:p>
            <a:r>
              <a:rPr lang="en-US" sz="2000" dirty="0" smtClean="0"/>
              <a:t>As price increases, the battery tends to discharge in order to cover a portion of the building power consumption and the indoor temperature tends to increase due to lowering HVAC consumption</a:t>
            </a:r>
          </a:p>
          <a:p>
            <a:r>
              <a:rPr lang="en-US" sz="2000" dirty="0" smtClean="0"/>
              <a:t>load during peak hours.</a:t>
            </a:r>
          </a:p>
          <a:p>
            <a:endParaRPr lang="en-US" sz="2000" dirty="0" smtClean="0"/>
          </a:p>
          <a:p>
            <a:pPr>
              <a:buNone/>
            </a:pPr>
            <a:endParaRPr lang="en-US" sz="2400" dirty="0" smtClean="0">
              <a:solidFill>
                <a:srgbClr val="C00000"/>
              </a:solidFill>
            </a:endParaRPr>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solidFill>
                <a:srgbClr val="C00000"/>
              </a:solidFill>
            </a:endParaRPr>
          </a:p>
          <a:p>
            <a:pPr>
              <a:buNone/>
            </a:pPr>
            <a:endParaRPr lang="en-US" dirty="0" smtClean="0"/>
          </a:p>
          <a:p>
            <a:pPr>
              <a:buNone/>
            </a:pPr>
            <a:endParaRPr lang="en-US" sz="2000" dirty="0" smtClean="0">
              <a:solidFill>
                <a:schemeClr val="accent6">
                  <a:lumMod val="75000"/>
                </a:schemeClr>
              </a:solidFill>
            </a:endParaRPr>
          </a:p>
          <a:p>
            <a:pPr>
              <a:buNone/>
            </a:pPr>
            <a:endParaRPr lang="en-US" sz="2000" dirty="0" smtClean="0">
              <a:solidFill>
                <a:schemeClr val="accent6">
                  <a:lumMod val="75000"/>
                </a:schemeClr>
              </a:solidFill>
            </a:endParaRPr>
          </a:p>
          <a:p>
            <a:pPr>
              <a:buNone/>
            </a:pPr>
            <a:endParaRPr lang="en-US" sz="2000" dirty="0" smtClean="0">
              <a:solidFill>
                <a:schemeClr val="accent6">
                  <a:lumMod val="75000"/>
                </a:schemeClr>
              </a:solidFill>
            </a:endParaRPr>
          </a:p>
          <a:p>
            <a:pPr>
              <a:buNone/>
            </a:pPr>
            <a:endParaRPr lang="en-US" sz="2000" dirty="0"/>
          </a:p>
        </p:txBody>
      </p:sp>
      <p:sp>
        <p:nvSpPr>
          <p:cNvPr id="8" name="Text Placeholder 7"/>
          <p:cNvSpPr>
            <a:spLocks noGrp="1"/>
          </p:cNvSpPr>
          <p:nvPr>
            <p:ph type="body" sz="quarter" idx="14"/>
          </p:nvPr>
        </p:nvSpPr>
        <p:spPr/>
        <p:txBody>
          <a:bodyPr/>
          <a:lstStyle/>
          <a:p>
            <a:r>
              <a:rPr lang="en-US" dirty="0" smtClean="0"/>
              <a:t>Smart Buildings Controls</a:t>
            </a:r>
            <a:endParaRPr lang="en-US" dirty="0"/>
          </a:p>
        </p:txBody>
      </p:sp>
      <p:sp>
        <p:nvSpPr>
          <p:cNvPr id="11" name="Content Placeholder 2"/>
          <p:cNvSpPr txBox="1">
            <a:spLocks/>
          </p:cNvSpPr>
          <p:nvPr/>
        </p:nvSpPr>
        <p:spPr>
          <a:xfrm>
            <a:off x="2362200" y="1066800"/>
            <a:ext cx="6248400" cy="480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Slide Number Placeholder 9"/>
          <p:cNvSpPr>
            <a:spLocks noGrp="1"/>
          </p:cNvSpPr>
          <p:nvPr>
            <p:ph type="sldNum" sz="quarter" idx="12"/>
          </p:nvPr>
        </p:nvSpPr>
        <p:spPr/>
        <p:txBody>
          <a:bodyPr/>
          <a:lstStyle/>
          <a:p>
            <a:fld id="{93B48FC9-9484-44C4-B83E-840B380AF361}" type="slidenum">
              <a:rPr lang="en-US" altLang="en-US" smtClean="0">
                <a:solidFill>
                  <a:schemeClr val="bg1"/>
                </a:solidFill>
              </a:rPr>
              <a:pPr/>
              <a:t>128</a:t>
            </a:fld>
            <a:endParaRPr lang="en-US" altLang="en-US" dirty="0">
              <a:solidFill>
                <a:schemeClr val="bg1"/>
              </a:solidFill>
            </a:endParaRPr>
          </a:p>
        </p:txBody>
      </p:sp>
      <p:pic>
        <p:nvPicPr>
          <p:cNvPr id="32770" name="Picture 2"/>
          <p:cNvPicPr>
            <a:picLocks noChangeAspect="1" noChangeArrowheads="1"/>
          </p:cNvPicPr>
          <p:nvPr/>
        </p:nvPicPr>
        <p:blipFill>
          <a:blip r:embed="rId3" cstate="print"/>
          <a:srcRect/>
          <a:stretch>
            <a:fillRect/>
          </a:stretch>
        </p:blipFill>
        <p:spPr bwMode="auto">
          <a:xfrm>
            <a:off x="152400" y="3124200"/>
            <a:ext cx="3276600" cy="3190875"/>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3200401" y="3124200"/>
            <a:ext cx="2819399" cy="3048000"/>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a:off x="6019800" y="3124200"/>
            <a:ext cx="2895600" cy="30194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955241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prstGeom prst="rect">
            <a:avLst/>
          </a:prstGeom>
        </p:spPr>
        <p:txBody>
          <a:bodyPr/>
          <a:lstStyle/>
          <a:p>
            <a:pPr>
              <a:buNone/>
            </a:pPr>
            <a:r>
              <a:rPr lang="en-US" sz="2400" b="1" dirty="0" smtClean="0"/>
              <a:t>Simulation Results</a:t>
            </a:r>
            <a:endParaRPr lang="en-US" sz="2400" dirty="0" smtClean="0"/>
          </a:p>
          <a:p>
            <a:r>
              <a:rPr lang="en-US" sz="2000" dirty="0" smtClean="0"/>
              <a:t>All the houses connected to one bus are assumed to be homogeneous</a:t>
            </a:r>
          </a:p>
          <a:p>
            <a:r>
              <a:rPr lang="en-US" sz="2000" dirty="0" smtClean="0"/>
              <a:t>For both day-ahead and real-time pricing techniques, the peak load is reduced around 8 PM</a:t>
            </a:r>
          </a:p>
          <a:p>
            <a:endParaRPr lang="en-US" sz="2000" dirty="0" smtClean="0"/>
          </a:p>
          <a:p>
            <a:endParaRPr lang="en-US" sz="2000" dirty="0" smtClean="0"/>
          </a:p>
          <a:p>
            <a:pPr>
              <a:buNone/>
            </a:pPr>
            <a:endParaRPr lang="en-US" sz="2400" dirty="0" smtClean="0">
              <a:solidFill>
                <a:srgbClr val="C00000"/>
              </a:solidFill>
            </a:endParaRPr>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solidFill>
                <a:srgbClr val="C00000"/>
              </a:solidFill>
            </a:endParaRPr>
          </a:p>
          <a:p>
            <a:pPr>
              <a:buNone/>
            </a:pPr>
            <a:endParaRPr lang="en-US" dirty="0" smtClean="0"/>
          </a:p>
          <a:p>
            <a:pPr>
              <a:buNone/>
            </a:pPr>
            <a:endParaRPr lang="en-US" sz="2000" dirty="0" smtClean="0">
              <a:solidFill>
                <a:schemeClr val="accent6">
                  <a:lumMod val="75000"/>
                </a:schemeClr>
              </a:solidFill>
            </a:endParaRPr>
          </a:p>
          <a:p>
            <a:pPr>
              <a:buNone/>
            </a:pPr>
            <a:endParaRPr lang="en-US" sz="2000" dirty="0" smtClean="0">
              <a:solidFill>
                <a:schemeClr val="accent6">
                  <a:lumMod val="75000"/>
                </a:schemeClr>
              </a:solidFill>
            </a:endParaRPr>
          </a:p>
          <a:p>
            <a:pPr>
              <a:buNone/>
            </a:pPr>
            <a:endParaRPr lang="en-US" sz="2000" dirty="0" smtClean="0">
              <a:solidFill>
                <a:schemeClr val="accent6">
                  <a:lumMod val="75000"/>
                </a:schemeClr>
              </a:solidFill>
            </a:endParaRPr>
          </a:p>
          <a:p>
            <a:pPr>
              <a:buNone/>
            </a:pPr>
            <a:endParaRPr lang="en-US" sz="2000" dirty="0"/>
          </a:p>
        </p:txBody>
      </p:sp>
      <p:sp>
        <p:nvSpPr>
          <p:cNvPr id="8" name="Text Placeholder 7"/>
          <p:cNvSpPr>
            <a:spLocks noGrp="1"/>
          </p:cNvSpPr>
          <p:nvPr>
            <p:ph type="body" sz="quarter" idx="14"/>
          </p:nvPr>
        </p:nvSpPr>
        <p:spPr/>
        <p:txBody>
          <a:bodyPr/>
          <a:lstStyle/>
          <a:p>
            <a:r>
              <a:rPr lang="en-US" dirty="0" smtClean="0"/>
              <a:t>Smart Buildings Controls</a:t>
            </a:r>
            <a:endParaRPr lang="en-US" dirty="0"/>
          </a:p>
        </p:txBody>
      </p:sp>
      <p:sp>
        <p:nvSpPr>
          <p:cNvPr id="11" name="Content Placeholder 2"/>
          <p:cNvSpPr txBox="1">
            <a:spLocks/>
          </p:cNvSpPr>
          <p:nvPr/>
        </p:nvSpPr>
        <p:spPr>
          <a:xfrm>
            <a:off x="2362200" y="1066800"/>
            <a:ext cx="6248400" cy="480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fld id="{93B48FC9-9484-44C4-B83E-840B380AF361}" type="slidenum">
              <a:rPr lang="en-US" altLang="en-US" smtClean="0">
                <a:solidFill>
                  <a:schemeClr val="bg1"/>
                </a:solidFill>
              </a:rPr>
              <a:pPr/>
              <a:t>129</a:t>
            </a:fld>
            <a:endParaRPr lang="en-US" altLang="en-US" dirty="0">
              <a:solidFill>
                <a:schemeClr val="bg1"/>
              </a:solidFill>
            </a:endParaRPr>
          </a:p>
        </p:txBody>
      </p:sp>
      <p:pic>
        <p:nvPicPr>
          <p:cNvPr id="33794" name="Picture 2"/>
          <p:cNvPicPr>
            <a:picLocks noChangeAspect="1" noChangeArrowheads="1"/>
          </p:cNvPicPr>
          <p:nvPr/>
        </p:nvPicPr>
        <p:blipFill>
          <a:blip r:embed="rId3" cstate="print"/>
          <a:srcRect/>
          <a:stretch>
            <a:fillRect/>
          </a:stretch>
        </p:blipFill>
        <p:spPr bwMode="auto">
          <a:xfrm>
            <a:off x="2133600" y="2667000"/>
            <a:ext cx="4500562" cy="32099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17540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Power Generation </a:t>
            </a:r>
            <a:r>
              <a:rPr lang="en-US" altLang="zh-CN" sz="2400" dirty="0">
                <a:ea typeface="MS PGothic" pitchFamily="34" charset="-128"/>
              </a:rPr>
              <a:t>of Smart  Energy Subsystem</a:t>
            </a:r>
            <a:endParaRPr lang="zh-CN" altLang="en-US" sz="2400" kern="0" dirty="0" smtClean="0"/>
          </a:p>
        </p:txBody>
      </p:sp>
      <p:sp>
        <p:nvSpPr>
          <p:cNvPr id="18434"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The </a:t>
            </a:r>
            <a:r>
              <a:rPr lang="en-US" altLang="zh-CN" b="1" i="1" dirty="0">
                <a:latin typeface="Calibri" panose="020F0502020204030204" pitchFamily="34" charset="0"/>
                <a:ea typeface="MS PGothic" charset="0"/>
              </a:rPr>
              <a:t>distribution generation</a:t>
            </a:r>
            <a:r>
              <a:rPr lang="en-US" altLang="zh-CN" i="1" dirty="0">
                <a:latin typeface="Calibri" panose="020F0502020204030204" pitchFamily="34" charset="0"/>
                <a:ea typeface="MS PGothic" charset="0"/>
              </a:rPr>
              <a:t> </a:t>
            </a:r>
            <a:r>
              <a:rPr lang="en-US" altLang="zh-CN" dirty="0">
                <a:latin typeface="Calibri" panose="020F0502020204030204" pitchFamily="34" charset="0"/>
                <a:ea typeface="MS PGothic" charset="0"/>
              </a:rPr>
              <a:t>(DG) is a key power generation paradigm enabled by SG.</a:t>
            </a:r>
          </a:p>
          <a:p>
            <a:pPr eaLnBrk="1" hangingPunct="1"/>
            <a:r>
              <a:rPr lang="en-US" altLang="zh-CN" dirty="0">
                <a:latin typeface="Calibri" panose="020F0502020204030204" pitchFamily="34" charset="0"/>
                <a:ea typeface="MS PGothic" charset="0"/>
              </a:rPr>
              <a:t>It improves power quality and reliability via </a:t>
            </a:r>
            <a:r>
              <a:rPr lang="en-US" altLang="zh-CN" b="1" i="1" dirty="0">
                <a:latin typeface="Calibri" panose="020F0502020204030204" pitchFamily="34" charset="0"/>
                <a:ea typeface="MS PGothic" charset="0"/>
              </a:rPr>
              <a:t>distributed energy resource</a:t>
            </a:r>
            <a:r>
              <a:rPr lang="en-US" altLang="zh-CN" i="1" dirty="0">
                <a:latin typeface="Calibri" panose="020F0502020204030204" pitchFamily="34" charset="0"/>
                <a:ea typeface="MS PGothic" charset="0"/>
              </a:rPr>
              <a:t> </a:t>
            </a:r>
            <a:r>
              <a:rPr lang="en-US" altLang="zh-CN" dirty="0">
                <a:latin typeface="Calibri" panose="020F0502020204030204" pitchFamily="34" charset="0"/>
                <a:ea typeface="MS PGothic" charset="0"/>
              </a:rPr>
              <a:t>(DER)</a:t>
            </a:r>
          </a:p>
          <a:p>
            <a:pPr lvl="1" eaLnBrk="1" hangingPunct="1">
              <a:buFont typeface="Wingdings" charset="0"/>
              <a:buChar char="§"/>
            </a:pPr>
            <a:r>
              <a:rPr lang="en-US" altLang="zh-CN" sz="2000" dirty="0">
                <a:latin typeface="Calibri" panose="020F0502020204030204" pitchFamily="34" charset="0"/>
                <a:ea typeface="MS PGothic" charset="0"/>
              </a:rPr>
              <a:t>DER refers to  small-scale power gen. such solar panels, small wind turbines (3kW~10MW)</a:t>
            </a:r>
          </a:p>
          <a:p>
            <a:pPr lvl="1" eaLnBrk="1" hangingPunct="1">
              <a:buFont typeface="Wingdings" charset="0"/>
              <a:buChar char="§"/>
            </a:pPr>
            <a:r>
              <a:rPr lang="en-US" altLang="zh-CN" sz="2000" dirty="0">
                <a:latin typeface="Calibri" panose="020F0502020204030204" pitchFamily="34" charset="0"/>
                <a:ea typeface="MS PGothic" charset="0"/>
              </a:rPr>
              <a:t>large deployment and operation cost </a:t>
            </a:r>
          </a:p>
          <a:p>
            <a:pPr eaLnBrk="1" hangingPunct="1"/>
            <a:r>
              <a:rPr lang="en-US" altLang="zh-CN" dirty="0">
                <a:latin typeface="Calibri" panose="020F0502020204030204" pitchFamily="34" charset="0"/>
                <a:ea typeface="MS PGothic" charset="0"/>
              </a:rPr>
              <a:t>Users in a </a:t>
            </a:r>
            <a:r>
              <a:rPr lang="en-US" altLang="zh-CN" dirty="0" err="1">
                <a:latin typeface="Calibri" panose="020F0502020204030204" pitchFamily="34" charset="0"/>
                <a:ea typeface="MS PGothic" charset="0"/>
              </a:rPr>
              <a:t>microgrid</a:t>
            </a:r>
            <a:r>
              <a:rPr lang="en-US" altLang="zh-CN" dirty="0">
                <a:latin typeface="Calibri" panose="020F0502020204030204" pitchFamily="34" charset="0"/>
                <a:ea typeface="MS PGothic" charset="0"/>
              </a:rPr>
              <a:t> can unitize DG if need. </a:t>
            </a:r>
          </a:p>
          <a:p>
            <a:pPr lvl="1" eaLnBrk="1" hangingPunct="1">
              <a:buFont typeface="Wingdings" charset="0"/>
              <a:buChar char="§"/>
            </a:pPr>
            <a:r>
              <a:rPr lang="en-US" altLang="zh-CN" sz="2000" dirty="0">
                <a:latin typeface="Calibri" panose="020F0502020204030204" pitchFamily="34" charset="0"/>
                <a:ea typeface="MS PGothic" charset="0"/>
              </a:rPr>
              <a:t>Disturbance of </a:t>
            </a:r>
            <a:r>
              <a:rPr lang="en-US" altLang="zh-CN" sz="2000" dirty="0" err="1" smtClean="0">
                <a:latin typeface="Calibri" panose="020F0502020204030204" pitchFamily="34" charset="0"/>
                <a:ea typeface="MS PGothic" charset="0"/>
              </a:rPr>
              <a:t>microgrid</a:t>
            </a:r>
            <a:r>
              <a:rPr lang="en-US" altLang="zh-CN" sz="2000" dirty="0" smtClean="0">
                <a:latin typeface="Calibri" panose="020F0502020204030204" pitchFamily="34" charset="0"/>
                <a:ea typeface="MS PGothic" charset="0"/>
              </a:rPr>
              <a:t> </a:t>
            </a:r>
            <a:r>
              <a:rPr lang="en-US" altLang="zh-CN" sz="2000" dirty="0">
                <a:latin typeface="Calibri" panose="020F0502020204030204" pitchFamily="34" charset="0"/>
                <a:ea typeface="MS PGothic" charset="0"/>
              </a:rPr>
              <a:t>can be isolated, so local power supply quality is improved.</a:t>
            </a:r>
          </a:p>
          <a:p>
            <a:pPr lvl="1" eaLnBrk="1" hangingPunct="1">
              <a:buFont typeface="Wingdings" charset="0"/>
              <a:buChar char="§"/>
            </a:pPr>
            <a:r>
              <a:rPr lang="en-US" altLang="zh-CN" sz="2000" dirty="0">
                <a:latin typeface="Calibri" panose="020F0502020204030204" pitchFamily="34" charset="0"/>
                <a:ea typeface="MS PGothic" charset="0"/>
              </a:rPr>
              <a:t>Multiple DGs has the same reliability, and lower capacity margin than a system of equally reliable generators.</a:t>
            </a:r>
          </a:p>
        </p:txBody>
      </p:sp>
      <p:sp>
        <p:nvSpPr>
          <p:cNvPr id="18436"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5" name="Rounded Rectangular Callout 4"/>
          <p:cNvSpPr>
            <a:spLocks noChangeArrowheads="1"/>
          </p:cNvSpPr>
          <p:nvPr/>
        </p:nvSpPr>
        <p:spPr bwMode="auto">
          <a:xfrm>
            <a:off x="5715000" y="3553144"/>
            <a:ext cx="2971800" cy="457200"/>
          </a:xfrm>
          <a:prstGeom prst="wedgeRoundRectCallout">
            <a:avLst>
              <a:gd name="adj1" fmla="val -138231"/>
              <a:gd name="adj2" fmla="val 73028"/>
              <a:gd name="adj3" fmla="val 16667"/>
            </a:avLst>
          </a:prstGeom>
          <a:gradFill rotWithShape="1">
            <a:gsLst>
              <a:gs pos="0">
                <a:srgbClr val="347FD8"/>
              </a:gs>
              <a:gs pos="100000">
                <a:srgbClr val="3F73B9"/>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algn="ctr" fontAlgn="auto">
              <a:spcBef>
                <a:spcPts val="0"/>
              </a:spcBef>
              <a:spcAft>
                <a:spcPts val="0"/>
              </a:spcAft>
              <a:defRPr/>
            </a:pPr>
            <a:r>
              <a:rPr lang="en-US" dirty="0">
                <a:solidFill>
                  <a:schemeClr val="lt1"/>
                </a:solidFill>
                <a:latin typeface="Calibri" panose="020F0502020204030204" pitchFamily="34" charset="0"/>
              </a:rPr>
              <a:t>A localized grouping of power generators and loads</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109235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800" b="1" dirty="0" smtClean="0"/>
              <a:t>System Model</a:t>
            </a:r>
          </a:p>
          <a:p>
            <a:r>
              <a:rPr lang="en-US" sz="2400" dirty="0" smtClean="0"/>
              <a:t>There are a total of n zones in an energy-smart building</a:t>
            </a:r>
          </a:p>
          <a:p>
            <a:r>
              <a:rPr lang="en-US" sz="2400" dirty="0" smtClean="0"/>
              <a:t>At the beginning of each 24 hours, the temperature control unit of zone </a:t>
            </a:r>
            <a:r>
              <a:rPr lang="en-US" sz="2400" dirty="0" err="1" smtClean="0"/>
              <a:t>i</a:t>
            </a:r>
            <a:r>
              <a:rPr lang="en-US" sz="2400" dirty="0" smtClean="0"/>
              <a:t> decides:</a:t>
            </a:r>
          </a:p>
          <a:p>
            <a:r>
              <a:rPr lang="en-US" sz="2400" dirty="0" smtClean="0"/>
              <a:t>A constrained daily electricity cost optimization</a:t>
            </a:r>
            <a:endParaRPr lang="en-US" sz="2400" dirty="0"/>
          </a:p>
        </p:txBody>
      </p:sp>
      <p:sp>
        <p:nvSpPr>
          <p:cNvPr id="3" name="Text Placeholder 2"/>
          <p:cNvSpPr>
            <a:spLocks noGrp="1"/>
          </p:cNvSpPr>
          <p:nvPr>
            <p:ph type="body" sz="quarter" idx="14"/>
          </p:nvPr>
        </p:nvSpPr>
        <p:spPr>
          <a:xfrm>
            <a:off x="2133600" y="152400"/>
            <a:ext cx="6553200" cy="609600"/>
          </a:xfrm>
        </p:spPr>
        <p:txBody>
          <a:bodyPr/>
          <a:lstStyle/>
          <a:p>
            <a:endParaRPr lang="en-US" sz="3200" dirty="0" smtClean="0"/>
          </a:p>
          <a:p>
            <a:endParaRPr lang="en-US" sz="3200" dirty="0" smtClean="0"/>
          </a:p>
          <a:p>
            <a:r>
              <a:rPr lang="en-US" sz="3200" dirty="0" smtClean="0"/>
              <a:t>Topic 2: Distributed HVAC Control</a:t>
            </a:r>
          </a:p>
          <a:p>
            <a:endParaRPr lang="en-US" sz="3200" dirty="0" smtClean="0"/>
          </a:p>
          <a:p>
            <a:endParaRPr lang="en-US" sz="3200"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130</a:t>
            </a:fld>
            <a:endParaRPr lang="en-US" altLang="en-US" dirty="0">
              <a:solidFill>
                <a:schemeClr val="bg1"/>
              </a:solidFill>
            </a:endParaRPr>
          </a:p>
        </p:txBody>
      </p:sp>
      <p:pic>
        <p:nvPicPr>
          <p:cNvPr id="3074" name="Picture 2"/>
          <p:cNvPicPr>
            <a:picLocks noChangeAspect="1" noChangeArrowheads="1"/>
          </p:cNvPicPr>
          <p:nvPr/>
        </p:nvPicPr>
        <p:blipFill>
          <a:blip r:embed="rId2" cstate="print"/>
          <a:srcRect/>
          <a:stretch>
            <a:fillRect/>
          </a:stretch>
        </p:blipFill>
        <p:spPr bwMode="auto">
          <a:xfrm>
            <a:off x="3124200" y="2514600"/>
            <a:ext cx="2390775" cy="25717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524000" y="3429000"/>
            <a:ext cx="5029200" cy="2352675"/>
          </a:xfrm>
          <a:prstGeom prst="rect">
            <a:avLst/>
          </a:prstGeom>
          <a:noFill/>
          <a:ln w="9525">
            <a:noFill/>
            <a:miter lim="800000"/>
            <a:headEnd/>
            <a:tailEnd/>
          </a:ln>
        </p:spPr>
      </p:pic>
      <p:sp>
        <p:nvSpPr>
          <p:cNvPr id="7" name="Rounded Rectangular Callout 6"/>
          <p:cNvSpPr/>
          <p:nvPr/>
        </p:nvSpPr>
        <p:spPr>
          <a:xfrm>
            <a:off x="3962400" y="3219856"/>
            <a:ext cx="2286000" cy="457200"/>
          </a:xfrm>
          <a:prstGeom prst="wedgeRoundRectCallout">
            <a:avLst>
              <a:gd name="adj1" fmla="val -47473"/>
              <a:gd name="adj2" fmla="val 87667"/>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Electricity cost of building </a:t>
            </a:r>
            <a:r>
              <a:rPr lang="en-US" dirty="0" err="1" smtClean="0">
                <a:solidFill>
                  <a:schemeClr val="tx1"/>
                </a:solidFill>
              </a:rPr>
              <a:t>i</a:t>
            </a:r>
            <a:r>
              <a:rPr lang="en-US" dirty="0" smtClean="0">
                <a:solidFill>
                  <a:schemeClr val="tx1"/>
                </a:solidFill>
              </a:rPr>
              <a:t> at time t</a:t>
            </a:r>
            <a:endParaRPr lang="en-US" dirty="0">
              <a:solidFill>
                <a:schemeClr val="tx1"/>
              </a:solidFill>
            </a:endParaRPr>
          </a:p>
        </p:txBody>
      </p:sp>
      <p:sp>
        <p:nvSpPr>
          <p:cNvPr id="8" name="Rounded Rectangular Callout 7"/>
          <p:cNvSpPr/>
          <p:nvPr/>
        </p:nvSpPr>
        <p:spPr>
          <a:xfrm>
            <a:off x="6705600" y="4495800"/>
            <a:ext cx="2286000" cy="457200"/>
          </a:xfrm>
          <a:prstGeom prst="wedgeRoundRectCallout">
            <a:avLst>
              <a:gd name="adj1" fmla="val -59834"/>
              <a:gd name="adj2" fmla="val -15119"/>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Distribution feeder load Constraint</a:t>
            </a:r>
            <a:endParaRPr lang="en-US" dirty="0">
              <a:solidFill>
                <a:schemeClr val="tx1"/>
              </a:solidFill>
            </a:endParaRPr>
          </a:p>
        </p:txBody>
      </p:sp>
      <p:sp>
        <p:nvSpPr>
          <p:cNvPr id="9" name="Rounded Rectangular Callout 8"/>
          <p:cNvSpPr/>
          <p:nvPr/>
        </p:nvSpPr>
        <p:spPr>
          <a:xfrm>
            <a:off x="6248400" y="5334000"/>
            <a:ext cx="2286000" cy="457200"/>
          </a:xfrm>
          <a:prstGeom prst="wedgeRoundRectCallout">
            <a:avLst>
              <a:gd name="adj1" fmla="val -59834"/>
              <a:gd name="adj2" fmla="val -15119"/>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Indoor Temperature comfort  range</a:t>
            </a:r>
            <a:endParaRPr lang="en-US" dirty="0">
              <a:solidFill>
                <a:schemeClr val="tx1"/>
              </a:solidFill>
            </a:endParaRPr>
          </a:p>
        </p:txBody>
      </p:sp>
    </p:spTree>
    <p:extLst>
      <p:ext uri="{BB962C8B-B14F-4D97-AF65-F5344CB8AC3E}">
        <p14:creationId xmlns:p14="http://schemas.microsoft.com/office/powerpoint/2010/main" val="11085807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800" b="1" dirty="0" smtClean="0"/>
              <a:t>System Model</a:t>
            </a:r>
          </a:p>
          <a:p>
            <a:r>
              <a:rPr lang="en-US" sz="2400" dirty="0" smtClean="0"/>
              <a:t>There are a total of n zones in an energy-smart building</a:t>
            </a:r>
          </a:p>
          <a:p>
            <a:r>
              <a:rPr lang="en-US" sz="2400" dirty="0" smtClean="0"/>
              <a:t>At the beginning of each 24 hours, the temperature control unit of zone </a:t>
            </a:r>
            <a:r>
              <a:rPr lang="en-US" sz="2400" dirty="0" err="1" smtClean="0"/>
              <a:t>i</a:t>
            </a:r>
            <a:r>
              <a:rPr lang="en-US" sz="2400" dirty="0" smtClean="0"/>
              <a:t> decides:</a:t>
            </a:r>
          </a:p>
          <a:p>
            <a:r>
              <a:rPr lang="en-US" sz="2400" dirty="0" smtClean="0"/>
              <a:t>A constrained daily electricity cost optimization for each zone</a:t>
            </a:r>
            <a:endParaRPr lang="en-US" sz="2400"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131</a:t>
            </a:fld>
            <a:endParaRPr lang="en-US" altLang="en-US" dirty="0">
              <a:solidFill>
                <a:schemeClr val="bg1"/>
              </a:solidFill>
            </a:endParaRPr>
          </a:p>
        </p:txBody>
      </p:sp>
      <p:pic>
        <p:nvPicPr>
          <p:cNvPr id="3074" name="Picture 2"/>
          <p:cNvPicPr>
            <a:picLocks noChangeAspect="1" noChangeArrowheads="1"/>
          </p:cNvPicPr>
          <p:nvPr/>
        </p:nvPicPr>
        <p:blipFill>
          <a:blip r:embed="rId2" cstate="print"/>
          <a:srcRect/>
          <a:stretch>
            <a:fillRect/>
          </a:stretch>
        </p:blipFill>
        <p:spPr bwMode="auto">
          <a:xfrm>
            <a:off x="3124200" y="2514600"/>
            <a:ext cx="2390775" cy="25717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524000" y="3657600"/>
            <a:ext cx="5591175" cy="71437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676400" y="5029200"/>
            <a:ext cx="5562600" cy="533400"/>
          </a:xfrm>
          <a:prstGeom prst="rect">
            <a:avLst/>
          </a:prstGeom>
          <a:noFill/>
          <a:ln w="9525">
            <a:noFill/>
            <a:miter lim="800000"/>
            <a:headEnd/>
            <a:tailEnd/>
          </a:ln>
        </p:spPr>
      </p:pic>
      <p:sp>
        <p:nvSpPr>
          <p:cNvPr id="9" name="Rounded Rectangular Callout 8"/>
          <p:cNvSpPr/>
          <p:nvPr/>
        </p:nvSpPr>
        <p:spPr>
          <a:xfrm>
            <a:off x="4114800" y="5791200"/>
            <a:ext cx="2057400" cy="533400"/>
          </a:xfrm>
          <a:prstGeom prst="wedgeRoundRectCallout">
            <a:avLst>
              <a:gd name="adj1" fmla="val 6945"/>
              <a:gd name="adj2" fmla="val -1168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Outdoor Temperature</a:t>
            </a:r>
            <a:endParaRPr lang="en-US" dirty="0"/>
          </a:p>
        </p:txBody>
      </p:sp>
      <p:sp>
        <p:nvSpPr>
          <p:cNvPr id="10" name="Rounded Rectangular Callout 9"/>
          <p:cNvSpPr/>
          <p:nvPr/>
        </p:nvSpPr>
        <p:spPr>
          <a:xfrm>
            <a:off x="6248400" y="4419600"/>
            <a:ext cx="1828800" cy="457200"/>
          </a:xfrm>
          <a:prstGeom prst="wedgeRoundRectCallout">
            <a:avLst>
              <a:gd name="adj1" fmla="val -46819"/>
              <a:gd name="adj2" fmla="val 1125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HVAC ‘s Efficiency</a:t>
            </a:r>
            <a:endParaRPr lang="en-US" dirty="0"/>
          </a:p>
        </p:txBody>
      </p:sp>
      <p:sp>
        <p:nvSpPr>
          <p:cNvPr id="11" name="Rounded Rectangular Callout 10"/>
          <p:cNvSpPr/>
          <p:nvPr/>
        </p:nvSpPr>
        <p:spPr>
          <a:xfrm>
            <a:off x="1828800" y="5715000"/>
            <a:ext cx="1524000" cy="533400"/>
          </a:xfrm>
          <a:prstGeom prst="wedgeRoundRectCallout">
            <a:avLst>
              <a:gd name="adj1" fmla="val 40201"/>
              <a:gd name="adj2" fmla="val -9178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Thermal  constant</a:t>
            </a:r>
            <a:endParaRPr lang="en-US" dirty="0"/>
          </a:p>
        </p:txBody>
      </p:sp>
      <p:sp>
        <p:nvSpPr>
          <p:cNvPr id="12" name="Rounded Rectangular Callout 11"/>
          <p:cNvSpPr/>
          <p:nvPr/>
        </p:nvSpPr>
        <p:spPr>
          <a:xfrm>
            <a:off x="3429000" y="3276600"/>
            <a:ext cx="1219200" cy="381000"/>
          </a:xfrm>
          <a:prstGeom prst="wedgeRoundRectCallout">
            <a:avLst>
              <a:gd name="adj1" fmla="val -5654"/>
              <a:gd name="adj2" fmla="val 11107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Price</a:t>
            </a:r>
            <a:endParaRPr lang="en-US" dirty="0">
              <a:solidFill>
                <a:schemeClr val="bg1"/>
              </a:solidFill>
            </a:endParaRPr>
          </a:p>
        </p:txBody>
      </p:sp>
    </p:spTree>
    <p:extLst>
      <p:ext uri="{BB962C8B-B14F-4D97-AF65-F5344CB8AC3E}">
        <p14:creationId xmlns:p14="http://schemas.microsoft.com/office/powerpoint/2010/main" val="13397787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400" b="1" dirty="0" smtClean="0"/>
              <a:t>Game in Normal Form : </a:t>
            </a:r>
          </a:p>
          <a:p>
            <a:r>
              <a:rPr lang="en-US" sz="2400" dirty="0" smtClean="0"/>
              <a:t>Set of players: zones temperature control units</a:t>
            </a:r>
          </a:p>
          <a:p>
            <a:r>
              <a:rPr lang="en-US" sz="2400" dirty="0" smtClean="0"/>
              <a:t>Set of strategies: HVAC units power consumption quantized vectors amounts</a:t>
            </a:r>
          </a:p>
          <a:p>
            <a:r>
              <a:rPr lang="en-US" sz="2400" dirty="0" smtClean="0"/>
              <a:t>Set of payoffs:</a:t>
            </a:r>
            <a:endParaRPr lang="en-US" sz="2400"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132</a:t>
            </a:fld>
            <a:endParaRPr lang="en-US" altLang="en-US" dirty="0">
              <a:solidFill>
                <a:schemeClr val="bg1"/>
              </a:solidFill>
            </a:endParaRPr>
          </a:p>
        </p:txBody>
      </p:sp>
      <p:pic>
        <p:nvPicPr>
          <p:cNvPr id="3077" name="Picture 5"/>
          <p:cNvPicPr>
            <a:picLocks noChangeAspect="1" noChangeArrowheads="1"/>
          </p:cNvPicPr>
          <p:nvPr/>
        </p:nvPicPr>
        <p:blipFill>
          <a:blip r:embed="rId2" cstate="print"/>
          <a:srcRect/>
          <a:stretch>
            <a:fillRect/>
          </a:stretch>
        </p:blipFill>
        <p:spPr bwMode="auto">
          <a:xfrm>
            <a:off x="2362200" y="3124200"/>
            <a:ext cx="5257801" cy="1447801"/>
          </a:xfrm>
          <a:prstGeom prst="rect">
            <a:avLst/>
          </a:prstGeom>
          <a:noFill/>
          <a:ln w="9525">
            <a:noFill/>
            <a:miter lim="800000"/>
            <a:headEnd/>
            <a:tailEnd/>
          </a:ln>
        </p:spPr>
      </p:pic>
      <p:pic>
        <p:nvPicPr>
          <p:cNvPr id="3078" name="Picture 6"/>
          <p:cNvPicPr>
            <a:picLocks noChangeAspect="1" noChangeArrowheads="1"/>
          </p:cNvPicPr>
          <p:nvPr/>
        </p:nvPicPr>
        <p:blipFill>
          <a:blip r:embed="rId3" cstate="print"/>
          <a:srcRect/>
          <a:stretch>
            <a:fillRect/>
          </a:stretch>
        </p:blipFill>
        <p:spPr bwMode="auto">
          <a:xfrm>
            <a:off x="2438400" y="4800600"/>
            <a:ext cx="5334000" cy="1504950"/>
          </a:xfrm>
          <a:prstGeom prst="rect">
            <a:avLst/>
          </a:prstGeom>
          <a:noFill/>
          <a:ln w="9525">
            <a:noFill/>
            <a:miter lim="800000"/>
            <a:headEnd/>
            <a:tailEnd/>
          </a:ln>
        </p:spPr>
      </p:pic>
      <p:sp>
        <p:nvSpPr>
          <p:cNvPr id="9" name="Rounded Rectangular Callout 8"/>
          <p:cNvSpPr/>
          <p:nvPr/>
        </p:nvSpPr>
        <p:spPr>
          <a:xfrm>
            <a:off x="1219200" y="3200400"/>
            <a:ext cx="1219200" cy="533400"/>
          </a:xfrm>
          <a:prstGeom prst="wedgeRoundRectCallout">
            <a:avLst>
              <a:gd name="adj1" fmla="val 64882"/>
              <a:gd name="adj2" fmla="val 1678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Payoff Function</a:t>
            </a:r>
            <a:endParaRPr lang="en-US" dirty="0">
              <a:solidFill>
                <a:schemeClr val="tx1"/>
              </a:solidFill>
            </a:endParaRPr>
          </a:p>
        </p:txBody>
      </p:sp>
      <p:pic>
        <p:nvPicPr>
          <p:cNvPr id="36866" name="Picture 2"/>
          <p:cNvPicPr>
            <a:picLocks noChangeAspect="1" noChangeArrowheads="1"/>
          </p:cNvPicPr>
          <p:nvPr/>
        </p:nvPicPr>
        <p:blipFill>
          <a:blip r:embed="rId4" cstate="print"/>
          <a:srcRect/>
          <a:stretch>
            <a:fillRect/>
          </a:stretch>
        </p:blipFill>
        <p:spPr bwMode="auto">
          <a:xfrm>
            <a:off x="3505200" y="1066800"/>
            <a:ext cx="2181225" cy="419100"/>
          </a:xfrm>
          <a:prstGeom prst="rect">
            <a:avLst/>
          </a:prstGeom>
          <a:noFill/>
          <a:ln w="9525">
            <a:noFill/>
            <a:miter lim="800000"/>
            <a:headEnd/>
            <a:tailEnd/>
          </a:ln>
        </p:spPr>
      </p:pic>
      <p:sp>
        <p:nvSpPr>
          <p:cNvPr id="11" name="Rounded Rectangular Callout 10"/>
          <p:cNvSpPr/>
          <p:nvPr/>
        </p:nvSpPr>
        <p:spPr>
          <a:xfrm>
            <a:off x="4648200" y="2895600"/>
            <a:ext cx="1676400" cy="381000"/>
          </a:xfrm>
          <a:prstGeom prst="wedgeRoundRectCallout">
            <a:avLst>
              <a:gd name="adj1" fmla="val -51256"/>
              <a:gd name="adj2" fmla="val 192713"/>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Electricity cost</a:t>
            </a:r>
            <a:endParaRPr lang="en-US" dirty="0">
              <a:solidFill>
                <a:schemeClr val="tx1"/>
              </a:solidFill>
            </a:endParaRPr>
          </a:p>
        </p:txBody>
      </p:sp>
      <p:sp>
        <p:nvSpPr>
          <p:cNvPr id="13" name="Rounded Rectangular Callout 12"/>
          <p:cNvSpPr/>
          <p:nvPr/>
        </p:nvSpPr>
        <p:spPr>
          <a:xfrm>
            <a:off x="6400800" y="2667000"/>
            <a:ext cx="2362200" cy="685800"/>
          </a:xfrm>
          <a:prstGeom prst="wedgeRoundRectCallout">
            <a:avLst>
              <a:gd name="adj1" fmla="val -51668"/>
              <a:gd name="adj2" fmla="val 127607"/>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Indicator  for satisfaction of  constraints</a:t>
            </a:r>
            <a:endParaRPr lang="en-US" dirty="0">
              <a:solidFill>
                <a:schemeClr val="tx1"/>
              </a:solidFill>
            </a:endParaRPr>
          </a:p>
        </p:txBody>
      </p:sp>
      <p:sp>
        <p:nvSpPr>
          <p:cNvPr id="14" name="Rounded Rectangular Callout 13"/>
          <p:cNvSpPr/>
          <p:nvPr/>
        </p:nvSpPr>
        <p:spPr>
          <a:xfrm>
            <a:off x="2057400" y="5334000"/>
            <a:ext cx="1676400" cy="762000"/>
          </a:xfrm>
          <a:prstGeom prst="wedgeRoundRectCallout">
            <a:avLst>
              <a:gd name="adj1" fmla="val 68364"/>
              <a:gd name="adj2" fmla="val 1678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chemeClr val="tx1"/>
                </a:solidFill>
              </a:rPr>
              <a:t>Distribution load constraint</a:t>
            </a:r>
            <a:endParaRPr lang="en-US" dirty="0">
              <a:solidFill>
                <a:schemeClr val="tx1"/>
              </a:solidFill>
            </a:endParaRPr>
          </a:p>
        </p:txBody>
      </p:sp>
    </p:spTree>
    <p:extLst>
      <p:ext uri="{BB962C8B-B14F-4D97-AF65-F5344CB8AC3E}">
        <p14:creationId xmlns:p14="http://schemas.microsoft.com/office/powerpoint/2010/main" val="11993527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400" b="1" dirty="0" smtClean="0"/>
              <a:t>Game in Satisfaction Form : </a:t>
            </a:r>
          </a:p>
          <a:p>
            <a:r>
              <a:rPr lang="en-US" sz="2400" dirty="0" smtClean="0"/>
              <a:t>Set of players: zones temperature control units</a:t>
            </a:r>
          </a:p>
          <a:p>
            <a:r>
              <a:rPr lang="en-US" sz="2400" dirty="0" smtClean="0"/>
              <a:t>Set of strategies: HVAC units power consumption quantized vectors amounts</a:t>
            </a:r>
          </a:p>
          <a:p>
            <a:r>
              <a:rPr lang="en-US" sz="2400" dirty="0" smtClean="0"/>
              <a:t>Satisfaction functions:</a:t>
            </a:r>
            <a:endParaRPr lang="en-US" sz="2400"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133</a:t>
            </a:fld>
            <a:endParaRPr lang="en-US" altLang="en-US" dirty="0">
              <a:solidFill>
                <a:schemeClr val="bg1"/>
              </a:solidFill>
            </a:endParaRPr>
          </a:p>
        </p:txBody>
      </p:sp>
      <p:pic>
        <p:nvPicPr>
          <p:cNvPr id="3078" name="Picture 6"/>
          <p:cNvPicPr>
            <a:picLocks noChangeAspect="1" noChangeArrowheads="1"/>
          </p:cNvPicPr>
          <p:nvPr/>
        </p:nvPicPr>
        <p:blipFill>
          <a:blip r:embed="rId2" cstate="print"/>
          <a:srcRect/>
          <a:stretch>
            <a:fillRect/>
          </a:stretch>
        </p:blipFill>
        <p:spPr bwMode="auto">
          <a:xfrm>
            <a:off x="2209800" y="3733800"/>
            <a:ext cx="5105400" cy="1504950"/>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3962400" y="1066800"/>
            <a:ext cx="3581400" cy="457200"/>
          </a:xfrm>
          <a:prstGeom prst="rect">
            <a:avLst/>
          </a:prstGeom>
          <a:noFill/>
          <a:ln w="9525">
            <a:noFill/>
            <a:miter lim="800000"/>
            <a:headEnd/>
            <a:tailEnd/>
          </a:ln>
        </p:spPr>
      </p:pic>
    </p:spTree>
    <p:extLst>
      <p:ext uri="{BB962C8B-B14F-4D97-AF65-F5344CB8AC3E}">
        <p14:creationId xmlns:p14="http://schemas.microsoft.com/office/powerpoint/2010/main" val="213092693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b="1" dirty="0" smtClean="0"/>
              <a:t>Satisfaction Equilibrium</a:t>
            </a:r>
          </a:p>
          <a:p>
            <a:endParaRPr lang="en-US" sz="2800" b="1" dirty="0" smtClean="0"/>
          </a:p>
          <a:p>
            <a:endParaRPr lang="en-US" sz="2800" b="1" dirty="0" smtClean="0"/>
          </a:p>
          <a:p>
            <a:endParaRPr lang="en-US" sz="2800" b="1" dirty="0" smtClean="0"/>
          </a:p>
          <a:p>
            <a:endParaRPr lang="en-US" sz="2800" b="1" dirty="0" smtClean="0"/>
          </a:p>
          <a:p>
            <a:endParaRPr lang="en-US" sz="2800" b="1" dirty="0" smtClean="0"/>
          </a:p>
          <a:p>
            <a:r>
              <a:rPr lang="en-US" sz="2800" dirty="0" smtClean="0"/>
              <a:t>An equilibrium is observed when all players are simultaneously satisfied</a:t>
            </a:r>
            <a:endParaRPr lang="en-US" sz="2800" b="1" dirty="0" smtClean="0"/>
          </a:p>
          <a:p>
            <a:endParaRPr lang="en-US"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pPr/>
              <a:t>134</a:t>
            </a:fld>
            <a:endParaRPr lang="en-US" altLang="en-US" dirty="0"/>
          </a:p>
        </p:txBody>
      </p:sp>
      <p:pic>
        <p:nvPicPr>
          <p:cNvPr id="6146" name="Picture 2"/>
          <p:cNvPicPr>
            <a:picLocks noChangeAspect="1" noChangeArrowheads="1"/>
          </p:cNvPicPr>
          <p:nvPr/>
        </p:nvPicPr>
        <p:blipFill>
          <a:blip r:embed="rId2" cstate="print"/>
          <a:srcRect/>
          <a:stretch>
            <a:fillRect/>
          </a:stretch>
        </p:blipFill>
        <p:spPr bwMode="auto">
          <a:xfrm>
            <a:off x="762000" y="2057399"/>
            <a:ext cx="7543800" cy="1600201"/>
          </a:xfrm>
          <a:prstGeom prst="rect">
            <a:avLst/>
          </a:prstGeom>
          <a:noFill/>
          <a:ln w="9525">
            <a:noFill/>
            <a:miter lim="800000"/>
            <a:headEnd/>
            <a:tailEnd/>
          </a:ln>
        </p:spPr>
      </p:pic>
    </p:spTree>
    <p:extLst>
      <p:ext uri="{BB962C8B-B14F-4D97-AF65-F5344CB8AC3E}">
        <p14:creationId xmlns:p14="http://schemas.microsoft.com/office/powerpoint/2010/main" val="53847665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400" b="1" dirty="0" smtClean="0"/>
              <a:t>Proposed Learning Algorithm</a:t>
            </a:r>
          </a:p>
          <a:p>
            <a:r>
              <a:rPr lang="en-US" sz="2400" dirty="0" smtClean="0"/>
              <a:t>The state of each player:</a:t>
            </a:r>
          </a:p>
          <a:p>
            <a:pPr lvl="1"/>
            <a:r>
              <a:rPr lang="en-US" sz="2000" dirty="0" smtClean="0"/>
              <a:t>Mood : content (c) and discontent (d)</a:t>
            </a:r>
          </a:p>
          <a:p>
            <a:pPr lvl="1"/>
            <a:r>
              <a:rPr lang="en-US" sz="2000" dirty="0" smtClean="0"/>
              <a:t>Benchmark Strategy</a:t>
            </a:r>
          </a:p>
          <a:p>
            <a:pPr lvl="1"/>
            <a:r>
              <a:rPr lang="en-US" sz="2000" dirty="0" smtClean="0"/>
              <a:t>Benchmark Payoff</a:t>
            </a:r>
          </a:p>
          <a:p>
            <a:endParaRPr lang="en-US" sz="2400" i="1" dirty="0" smtClean="0"/>
          </a:p>
          <a:p>
            <a:endParaRPr lang="en-US" sz="6600"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135</a:t>
            </a:fld>
            <a:endParaRPr lang="en-US" altLang="en-US" dirty="0">
              <a:solidFill>
                <a:schemeClr val="bg1"/>
              </a:solidFill>
            </a:endParaRPr>
          </a:p>
        </p:txBody>
      </p:sp>
      <p:pic>
        <p:nvPicPr>
          <p:cNvPr id="5123" name="Picture 3"/>
          <p:cNvPicPr>
            <a:picLocks noChangeAspect="1" noChangeArrowheads="1"/>
          </p:cNvPicPr>
          <p:nvPr/>
        </p:nvPicPr>
        <p:blipFill>
          <a:blip r:embed="rId2" cstate="print"/>
          <a:srcRect/>
          <a:stretch>
            <a:fillRect/>
          </a:stretch>
        </p:blipFill>
        <p:spPr bwMode="auto">
          <a:xfrm>
            <a:off x="0" y="3276600"/>
            <a:ext cx="9144000" cy="3048000"/>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4648200" y="1524000"/>
            <a:ext cx="2895600" cy="457200"/>
          </a:xfrm>
          <a:prstGeom prst="rect">
            <a:avLst/>
          </a:prstGeom>
          <a:noFill/>
          <a:ln w="9525">
            <a:noFill/>
            <a:miter lim="800000"/>
            <a:headEnd/>
            <a:tailEnd/>
          </a:ln>
        </p:spPr>
      </p:pic>
    </p:spTree>
    <p:extLst>
      <p:ext uri="{BB962C8B-B14F-4D97-AF65-F5344CB8AC3E}">
        <p14:creationId xmlns:p14="http://schemas.microsoft.com/office/powerpoint/2010/main" val="148516097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800" b="1" dirty="0" smtClean="0"/>
              <a:t>Properties</a:t>
            </a:r>
          </a:p>
          <a:p>
            <a:pPr marL="514350" indent="-514350">
              <a:buFont typeface="+mj-lt"/>
              <a:buAutoNum type="arabicPeriod"/>
            </a:pPr>
            <a:r>
              <a:rPr lang="en-US" sz="2400" dirty="0" smtClean="0"/>
              <a:t>The players’ actions at the stochastically stable state of the learning algorithm maximize the social welfare of all players</a:t>
            </a:r>
          </a:p>
          <a:p>
            <a:pPr marL="514350" indent="-514350">
              <a:buFont typeface="+mj-lt"/>
              <a:buAutoNum type="arabicPeriod"/>
            </a:pPr>
            <a:r>
              <a:rPr lang="en-US" sz="2400" dirty="0" smtClean="0"/>
              <a:t>By selecting                  the stochastically stable state of the game is such that the largest set of players is satisfied.</a:t>
            </a:r>
          </a:p>
          <a:p>
            <a:pPr marL="514350" indent="-514350">
              <a:buFont typeface="+mj-lt"/>
              <a:buAutoNum type="arabicPeriod"/>
            </a:pPr>
            <a:endParaRPr lang="en-US" sz="2400"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136</a:t>
            </a:fld>
            <a:endParaRPr lang="en-US" altLang="en-US" dirty="0">
              <a:solidFill>
                <a:schemeClr val="bg1"/>
              </a:solidFill>
            </a:endParaRPr>
          </a:p>
        </p:txBody>
      </p:sp>
      <p:pic>
        <p:nvPicPr>
          <p:cNvPr id="6" name="Picture 2"/>
          <p:cNvPicPr>
            <a:picLocks noChangeAspect="1" noChangeArrowheads="1"/>
          </p:cNvPicPr>
          <p:nvPr/>
        </p:nvPicPr>
        <p:blipFill>
          <a:blip r:embed="rId2" cstate="print"/>
          <a:srcRect/>
          <a:stretch>
            <a:fillRect/>
          </a:stretch>
        </p:blipFill>
        <p:spPr bwMode="auto">
          <a:xfrm>
            <a:off x="2667000" y="2326302"/>
            <a:ext cx="914400" cy="421575"/>
          </a:xfrm>
          <a:prstGeom prst="rect">
            <a:avLst/>
          </a:prstGeom>
          <a:noFill/>
          <a:ln w="9525">
            <a:noFill/>
            <a:miter lim="800000"/>
            <a:headEnd/>
            <a:tailEnd/>
          </a:ln>
        </p:spPr>
      </p:pic>
    </p:spTree>
    <p:extLst>
      <p:ext uri="{BB962C8B-B14F-4D97-AF65-F5344CB8AC3E}">
        <p14:creationId xmlns:p14="http://schemas.microsoft.com/office/powerpoint/2010/main" val="147757229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400" b="1" dirty="0" smtClean="0"/>
              <a:t>Simulation Results</a:t>
            </a:r>
          </a:p>
          <a:p>
            <a:r>
              <a:rPr lang="en-US" sz="1800" dirty="0" smtClean="0"/>
              <a:t>The proposed learning algorithm is able to meet the optimal solution for most of the time (stochastically stable state)</a:t>
            </a:r>
          </a:p>
          <a:p>
            <a:r>
              <a:rPr lang="en-US" sz="1800" dirty="0" smtClean="0"/>
              <a:t>At NE, the payoff of players is considerably lower than the maximum social welfare</a:t>
            </a:r>
          </a:p>
          <a:p>
            <a:pPr>
              <a:buNone/>
            </a:pPr>
            <a:endParaRPr lang="en-US" sz="2400" b="1"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137</a:t>
            </a:fld>
            <a:endParaRPr lang="en-US" altLang="en-US" dirty="0">
              <a:solidFill>
                <a:schemeClr val="bg1"/>
              </a:solidFill>
            </a:endParaRPr>
          </a:p>
        </p:txBody>
      </p:sp>
      <p:pic>
        <p:nvPicPr>
          <p:cNvPr id="31746" name="Picture 2"/>
          <p:cNvPicPr>
            <a:picLocks noChangeAspect="1" noChangeArrowheads="1"/>
          </p:cNvPicPr>
          <p:nvPr/>
        </p:nvPicPr>
        <p:blipFill>
          <a:blip r:embed="rId2" cstate="print"/>
          <a:srcRect/>
          <a:stretch>
            <a:fillRect/>
          </a:stretch>
        </p:blipFill>
        <p:spPr bwMode="auto">
          <a:xfrm>
            <a:off x="1752600" y="2438400"/>
            <a:ext cx="5122519" cy="3810000"/>
          </a:xfrm>
          <a:prstGeom prst="rect">
            <a:avLst/>
          </a:prstGeom>
          <a:noFill/>
          <a:ln w="9525">
            <a:noFill/>
            <a:miter lim="800000"/>
            <a:headEnd/>
            <a:tailEnd/>
          </a:ln>
        </p:spPr>
      </p:pic>
    </p:spTree>
    <p:extLst>
      <p:ext uri="{BB962C8B-B14F-4D97-AF65-F5344CB8AC3E}">
        <p14:creationId xmlns:p14="http://schemas.microsoft.com/office/powerpoint/2010/main" val="2390333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0"/>
            <a:ext cx="8534400" cy="5029200"/>
          </a:xfrm>
        </p:spPr>
        <p:txBody>
          <a:bodyPr/>
          <a:lstStyle/>
          <a:p>
            <a:pPr>
              <a:buNone/>
            </a:pPr>
            <a:r>
              <a:rPr lang="en-US" sz="2400" b="1" dirty="0" smtClean="0"/>
              <a:t>Simulation Results</a:t>
            </a:r>
          </a:p>
          <a:p>
            <a:r>
              <a:rPr lang="en-US" sz="1800" dirty="0" smtClean="0"/>
              <a:t>The effect of exploration rate  on the convergence of the game</a:t>
            </a:r>
          </a:p>
          <a:p>
            <a:r>
              <a:rPr lang="en-US" sz="1800" dirty="0" smtClean="0"/>
              <a:t>By decreasing the exploration rate from 0.05 to 0.01, the players tend to stick to their choices</a:t>
            </a:r>
          </a:p>
          <a:p>
            <a:r>
              <a:rPr lang="en-US" sz="1800" dirty="0" smtClean="0"/>
              <a:t>By increasing the exploration rate from 0.05 to  0.09, the payoff decreases, players choose their actions more dynamically</a:t>
            </a:r>
          </a:p>
          <a:p>
            <a:endParaRPr lang="en-US" sz="2400" b="1" dirty="0"/>
          </a:p>
        </p:txBody>
      </p:sp>
      <p:sp>
        <p:nvSpPr>
          <p:cNvPr id="3" name="Text Placeholder 2"/>
          <p:cNvSpPr>
            <a:spLocks noGrp="1"/>
          </p:cNvSpPr>
          <p:nvPr>
            <p:ph type="body" sz="quarter" idx="14"/>
          </p:nvPr>
        </p:nvSpPr>
        <p:spPr/>
        <p:txBody>
          <a:bodyPr/>
          <a:lstStyle/>
          <a:p>
            <a:endParaRPr lang="en-US" dirty="0" smtClean="0"/>
          </a:p>
          <a:p>
            <a:r>
              <a:rPr lang="en-US" dirty="0" smtClean="0"/>
              <a:t>Distributed HVAC Control</a:t>
            </a:r>
          </a:p>
          <a:p>
            <a:endParaRPr lang="en-US" dirty="0"/>
          </a:p>
        </p:txBody>
      </p:sp>
      <p:sp>
        <p:nvSpPr>
          <p:cNvPr id="4" name="Slide Number Placeholder 3"/>
          <p:cNvSpPr>
            <a:spLocks noGrp="1"/>
          </p:cNvSpPr>
          <p:nvPr>
            <p:ph type="sldNum" sz="quarter" idx="12"/>
          </p:nvPr>
        </p:nvSpPr>
        <p:spPr/>
        <p:txBody>
          <a:bodyPr/>
          <a:lstStyle/>
          <a:p>
            <a:fld id="{93B48FC9-9484-44C4-B83E-840B380AF361}" type="slidenum">
              <a:rPr lang="en-US" altLang="en-US" smtClean="0">
                <a:solidFill>
                  <a:schemeClr val="bg1"/>
                </a:solidFill>
              </a:rPr>
              <a:pPr/>
              <a:t>138</a:t>
            </a:fld>
            <a:endParaRPr lang="en-US" altLang="en-US" dirty="0">
              <a:solidFill>
                <a:schemeClr val="bg1"/>
              </a:solidFill>
            </a:endParaRPr>
          </a:p>
        </p:txBody>
      </p:sp>
      <p:pic>
        <p:nvPicPr>
          <p:cNvPr id="32770" name="Picture 2"/>
          <p:cNvPicPr>
            <a:picLocks noChangeAspect="1" noChangeArrowheads="1"/>
          </p:cNvPicPr>
          <p:nvPr/>
        </p:nvPicPr>
        <p:blipFill>
          <a:blip r:embed="rId2" cstate="print"/>
          <a:srcRect/>
          <a:stretch>
            <a:fillRect/>
          </a:stretch>
        </p:blipFill>
        <p:spPr bwMode="auto">
          <a:xfrm>
            <a:off x="2057400" y="2971799"/>
            <a:ext cx="4800600" cy="3343117"/>
          </a:xfrm>
          <a:prstGeom prst="rect">
            <a:avLst/>
          </a:prstGeom>
          <a:noFill/>
          <a:ln w="9525">
            <a:noFill/>
            <a:miter lim="800000"/>
            <a:headEnd/>
            <a:tailEnd/>
          </a:ln>
        </p:spPr>
      </p:pic>
    </p:spTree>
    <p:extLst>
      <p:ext uri="{BB962C8B-B14F-4D97-AF65-F5344CB8AC3E}">
        <p14:creationId xmlns:p14="http://schemas.microsoft.com/office/powerpoint/2010/main" val="140066041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139</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a:t>
            </a:r>
            <a:r>
              <a:rPr lang="en-US" altLang="zh-CN" sz="2400" b="1" dirty="0" smtClean="0">
                <a:solidFill>
                  <a:srgbClr val="1F497D"/>
                </a:solidFill>
                <a:latin typeface="Cambria" panose="02040503050406030204" pitchFamily="18" charset="0"/>
              </a:rPr>
              <a:t>(Tutorial)</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Infrastructure system</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a:t>
            </a:r>
            <a:r>
              <a:rPr lang="en-US" altLang="zh-CN" sz="2000" b="1" dirty="0">
                <a:solidFill>
                  <a:srgbClr val="1F497D"/>
                </a:solidFill>
                <a:latin typeface="Cambria" panose="02040503050406030204" pitchFamily="18" charset="0"/>
              </a:rPr>
              <a:t>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 (Our Works)</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Demand </a:t>
            </a:r>
            <a:r>
              <a:rPr lang="en-US" altLang="zh-CN" sz="2000" b="1" dirty="0">
                <a:solidFill>
                  <a:srgbClr val="1F497D"/>
                </a:solidFill>
                <a:latin typeface="Cambria" panose="02040503050406030204" pitchFamily="18" charset="0"/>
              </a:rPr>
              <a:t>Side </a:t>
            </a:r>
            <a:r>
              <a:rPr lang="en-US" altLang="zh-CN" sz="2000" b="1" dirty="0" smtClean="0">
                <a:solidFill>
                  <a:srgbClr val="1F497D"/>
                </a:solidFill>
                <a:latin typeface="Cambria" panose="02040503050406030204" pitchFamily="18" charset="0"/>
              </a:rPr>
              <a:t>Management </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Renewable and PHEV</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Meter</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Building</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FF0000"/>
                </a:solidFill>
                <a:latin typeface="Cambria" panose="02040503050406030204" pitchFamily="18" charset="0"/>
              </a:rPr>
              <a:t>Smart City/</a:t>
            </a:r>
            <a:r>
              <a:rPr lang="en-US" altLang="zh-CN" sz="2000" b="1" dirty="0" err="1" smtClean="0">
                <a:solidFill>
                  <a:srgbClr val="FF0000"/>
                </a:solidFill>
                <a:latin typeface="Cambria" panose="02040503050406030204" pitchFamily="18" charset="0"/>
              </a:rPr>
              <a:t>Microgrid</a:t>
            </a:r>
            <a:endParaRPr lang="en-US" altLang="zh-CN" sz="2000" b="1" dirty="0">
              <a:solidFill>
                <a:srgbClr val="FF0000"/>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1015184684"/>
      </p:ext>
    </p:extLst>
  </p:cSld>
  <p:clrMapOvr>
    <a:masterClrMapping/>
  </p:clrMapOvr>
  <p:transition advTm="2201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Virtual Power Plant (VPP)</a:t>
            </a:r>
            <a:endParaRPr lang="zh-CN" altLang="en-US" kern="0" dirty="0" smtClean="0"/>
          </a:p>
        </p:txBody>
      </p:sp>
      <p:sp>
        <p:nvSpPr>
          <p:cNvPr id="19458"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90000"/>
              </a:lnSpc>
            </a:pPr>
            <a:r>
              <a:rPr lang="en-US" altLang="zh-CN" dirty="0">
                <a:latin typeface="Calibri" panose="020F0502020204030204" pitchFamily="34" charset="0"/>
                <a:ea typeface="MS PGothic" charset="0"/>
              </a:rPr>
              <a:t>VPP is a concept of future develop. and deploy.  of DG. </a:t>
            </a:r>
          </a:p>
          <a:p>
            <a:pPr eaLnBrk="1" hangingPunct="1">
              <a:lnSpc>
                <a:spcPct val="90000"/>
              </a:lnSpc>
            </a:pPr>
            <a:r>
              <a:rPr lang="en-US" altLang="zh-CN" dirty="0">
                <a:latin typeface="Calibri" panose="020F0502020204030204" pitchFamily="34" charset="0"/>
                <a:ea typeface="MS PGothic" charset="0"/>
              </a:rPr>
              <a:t>VPP manages a large group of DGs with total capacity comparable to that of a conventional power plant. </a:t>
            </a:r>
          </a:p>
          <a:p>
            <a:pPr eaLnBrk="1" hangingPunct="1">
              <a:lnSpc>
                <a:spcPct val="90000"/>
              </a:lnSpc>
            </a:pPr>
            <a:r>
              <a:rPr lang="en-US" altLang="zh-CN" b="1" dirty="0">
                <a:latin typeface="Calibri" panose="020F0502020204030204" pitchFamily="34" charset="0"/>
                <a:ea typeface="MS PGothic" charset="0"/>
              </a:rPr>
              <a:t>Higher efficiency , more flexibility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React better to fluctuations (e.g. deliver peak load electricity or load-aware power generation at short notice.)  </a:t>
            </a:r>
          </a:p>
          <a:p>
            <a:pPr eaLnBrk="1" hangingPunct="1">
              <a:lnSpc>
                <a:spcPct val="90000"/>
              </a:lnSpc>
            </a:pPr>
            <a:r>
              <a:rPr lang="en-US" altLang="zh-CN" dirty="0">
                <a:latin typeface="Calibri" panose="020F0502020204030204" pitchFamily="34" charset="0"/>
                <a:ea typeface="MS PGothic" charset="0"/>
              </a:rPr>
              <a:t>Some recent works on VPP</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Optimization of VPP structure via EMS - minimize the electricity production cost and avoid loss of renewable energy.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Market based VPP – using bidding and price signal as two optional operations and provide </a:t>
            </a:r>
            <a:r>
              <a:rPr lang="en-US" altLang="zh-CN" sz="2000" dirty="0" err="1">
                <a:latin typeface="Calibri" panose="020F0502020204030204" pitchFamily="34" charset="0"/>
                <a:ea typeface="MS PGothic" charset="0"/>
              </a:rPr>
              <a:t>indv</a:t>
            </a:r>
            <a:r>
              <a:rPr lang="en-US" altLang="zh-CN" sz="2000" dirty="0">
                <a:latin typeface="Calibri" panose="020F0502020204030204" pitchFamily="34" charset="0"/>
                <a:ea typeface="MS PGothic" charset="0"/>
              </a:rPr>
              <a:t>. Distributed energy resource units with access to current electricity market.</a:t>
            </a: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64921693"/>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219200" y="152400"/>
            <a:ext cx="8534400" cy="1066800"/>
          </a:xfrm>
          <a:prstGeom prst="rect">
            <a:avLst/>
          </a:prstGeom>
        </p:spPr>
        <p:txBody>
          <a:bodyPr/>
          <a:lstStyle/>
          <a:p>
            <a:pPr algn="ctr">
              <a:buNone/>
            </a:pPr>
            <a:r>
              <a:rPr lang="en-US" b="1" dirty="0">
                <a:solidFill>
                  <a:schemeClr val="bg1">
                    <a:lumMod val="95000"/>
                  </a:schemeClr>
                </a:solidFill>
                <a:effectLst>
                  <a:outerShdw blurRad="38100" dist="38100" dir="2700000" algn="tl">
                    <a:srgbClr val="000000">
                      <a:alpha val="43137"/>
                    </a:srgbClr>
                  </a:outerShdw>
                </a:effectLst>
                <a:latin typeface="Eras Bold ITC" pitchFamily="34" charset="0"/>
              </a:rPr>
              <a:t>M</a:t>
            </a: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otivation</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grpSp>
        <p:nvGrpSpPr>
          <p:cNvPr id="4" name="Group 3"/>
          <p:cNvGrpSpPr/>
          <p:nvPr/>
        </p:nvGrpSpPr>
        <p:grpSpPr>
          <a:xfrm>
            <a:off x="990600" y="944582"/>
            <a:ext cx="7531994" cy="5131963"/>
            <a:chOff x="990600" y="984241"/>
            <a:chExt cx="7531994" cy="5645159"/>
          </a:xfrm>
        </p:grpSpPr>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84241"/>
              <a:ext cx="7531994" cy="5645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34200" y="6172200"/>
              <a:ext cx="1447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5"/>
          <p:cNvSpPr/>
          <p:nvPr/>
        </p:nvSpPr>
        <p:spPr>
          <a:xfrm>
            <a:off x="1676400" y="5715000"/>
            <a:ext cx="6705600"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smtClean="0"/>
              <a:t>Joint </a:t>
            </a:r>
            <a:r>
              <a:rPr lang="en-US" dirty="0"/>
              <a:t>optimal scheduling for </a:t>
            </a:r>
            <a:r>
              <a:rPr lang="en-US" dirty="0" smtClean="0">
                <a:solidFill>
                  <a:srgbClr val="FF0000"/>
                </a:solidFill>
              </a:rPr>
              <a:t>gird-connected</a:t>
            </a:r>
            <a:r>
              <a:rPr lang="en-US" dirty="0" smtClean="0"/>
              <a:t> </a:t>
            </a:r>
            <a:r>
              <a:rPr lang="en-US" dirty="0"/>
              <a:t>and </a:t>
            </a:r>
            <a:r>
              <a:rPr lang="en-US" dirty="0">
                <a:solidFill>
                  <a:srgbClr val="FF0000"/>
                </a:solidFill>
              </a:rPr>
              <a:t>islanded</a:t>
            </a:r>
            <a:r>
              <a:rPr lang="en-US" dirty="0"/>
              <a:t> operation</a:t>
            </a:r>
          </a:p>
        </p:txBody>
      </p:sp>
    </p:spTree>
    <p:extLst>
      <p:ext uri="{BB962C8B-B14F-4D97-AF65-F5344CB8AC3E}">
        <p14:creationId xmlns:p14="http://schemas.microsoft.com/office/powerpoint/2010/main" val="5557558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762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System model</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847372"/>
            <a:ext cx="6105525" cy="790575"/>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sp>
        <p:nvSpPr>
          <p:cNvPr id="41" name="Rounded Rectangular Callout 40"/>
          <p:cNvSpPr/>
          <p:nvPr/>
        </p:nvSpPr>
        <p:spPr>
          <a:xfrm>
            <a:off x="7368988" y="5168792"/>
            <a:ext cx="1752600" cy="761574"/>
          </a:xfrm>
          <a:prstGeom prst="wedgeRoundRectCallout">
            <a:avLst>
              <a:gd name="adj1" fmla="val -79051"/>
              <a:gd name="adj2" fmla="val -50262"/>
              <a:gd name="adj3" fmla="val 16667"/>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balance constraints</a:t>
            </a:r>
            <a:endParaRPr lang="en-US" dirty="0">
              <a:solidFill>
                <a:schemeClr val="tx1"/>
              </a:solidFill>
            </a:endParaRPr>
          </a:p>
        </p:txBody>
      </p:sp>
      <p:grpSp>
        <p:nvGrpSpPr>
          <p:cNvPr id="21" name="Group 20"/>
          <p:cNvGrpSpPr/>
          <p:nvPr/>
        </p:nvGrpSpPr>
        <p:grpSpPr>
          <a:xfrm>
            <a:off x="902500" y="70316"/>
            <a:ext cx="7113575" cy="4618757"/>
            <a:chOff x="155575" y="-1179641"/>
            <a:chExt cx="8607425" cy="6762322"/>
          </a:xfrm>
        </p:grpSpPr>
        <p:sp>
          <p:nvSpPr>
            <p:cNvPr id="22" name="AutoShape 16" descr="http://www.iconarchive.com/download/i91827/icons8/windows-8/Transport-Engine.ico"/>
            <p:cNvSpPr>
              <a:spLocks noChangeAspect="1" noChangeArrowheads="1"/>
            </p:cNvSpPr>
            <p:nvPr/>
          </p:nvSpPr>
          <p:spPr bwMode="auto">
            <a:xfrm>
              <a:off x="155575" y="-1179641"/>
              <a:ext cx="2438400" cy="23603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8" descr="http://www.iconarchive.com/download/i91827/icons8/windows-8/Transport-Engine.ico"/>
            <p:cNvSpPr>
              <a:spLocks noChangeAspect="1" noChangeArrowheads="1"/>
            </p:cNvSpPr>
            <p:nvPr/>
          </p:nvSpPr>
          <p:spPr bwMode="auto">
            <a:xfrm>
              <a:off x="307975" y="-1032118"/>
              <a:ext cx="2438400" cy="23603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p:cNvGrpSpPr/>
            <p:nvPr/>
          </p:nvGrpSpPr>
          <p:grpSpPr>
            <a:xfrm>
              <a:off x="3962400" y="2514837"/>
              <a:ext cx="273718" cy="1121538"/>
              <a:chOff x="4343400" y="2320383"/>
              <a:chExt cx="273718" cy="1542115"/>
            </a:xfrm>
          </p:grpSpPr>
          <p:grpSp>
            <p:nvGrpSpPr>
              <p:cNvPr id="65" name="Group 64"/>
              <p:cNvGrpSpPr/>
              <p:nvPr/>
            </p:nvGrpSpPr>
            <p:grpSpPr>
              <a:xfrm>
                <a:off x="4343400" y="2592631"/>
                <a:ext cx="273718" cy="430129"/>
                <a:chOff x="5638800" y="3276600"/>
                <a:chExt cx="533400" cy="762000"/>
              </a:xfrm>
            </p:grpSpPr>
            <p:sp>
              <p:nvSpPr>
                <p:cNvPr id="68" name="Flowchart: Connector 6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rot="1755068">
              <a:off x="1462888" y="2108050"/>
              <a:ext cx="273718" cy="1642045"/>
              <a:chOff x="4343400" y="2320383"/>
              <a:chExt cx="273718" cy="1542115"/>
            </a:xfrm>
          </p:grpSpPr>
          <p:grpSp>
            <p:nvGrpSpPr>
              <p:cNvPr id="60" name="Group 59"/>
              <p:cNvGrpSpPr/>
              <p:nvPr/>
            </p:nvGrpSpPr>
            <p:grpSpPr>
              <a:xfrm>
                <a:off x="4343400" y="2592631"/>
                <a:ext cx="273718" cy="430129"/>
                <a:chOff x="5638800" y="3276600"/>
                <a:chExt cx="533400" cy="762000"/>
              </a:xfrm>
            </p:grpSpPr>
            <p:sp>
              <p:nvSpPr>
                <p:cNvPr id="63" name="Flowchart: Connector 62"/>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9983812">
              <a:off x="7344843" y="2086507"/>
              <a:ext cx="273718" cy="1642045"/>
              <a:chOff x="4343400" y="2320383"/>
              <a:chExt cx="273718" cy="1542115"/>
            </a:xfrm>
          </p:grpSpPr>
          <p:grpSp>
            <p:nvGrpSpPr>
              <p:cNvPr id="55" name="Group 54"/>
              <p:cNvGrpSpPr/>
              <p:nvPr/>
            </p:nvGrpSpPr>
            <p:grpSpPr>
              <a:xfrm>
                <a:off x="4343400" y="2592631"/>
                <a:ext cx="273718" cy="430129"/>
                <a:chOff x="5638800" y="3276600"/>
                <a:chExt cx="533400" cy="762000"/>
              </a:xfrm>
            </p:grpSpPr>
            <p:sp>
              <p:nvSpPr>
                <p:cNvPr id="58" name="Flowchart: Connector 5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2314578" y="4449710"/>
              <a:ext cx="733425"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29200" y="4447753"/>
              <a:ext cx="606136"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38803" y="3983804"/>
              <a:ext cx="1337811" cy="707886"/>
            </a:xfrm>
            <a:prstGeom prst="rect">
              <a:avLst/>
            </a:prstGeom>
            <a:noFill/>
            <a:ln>
              <a:noFill/>
            </a:ln>
          </p:spPr>
          <p:txBody>
            <a:bodyPr wrap="square" rtlCol="0">
              <a:spAutoFit/>
            </a:bodyPr>
            <a:lstStyle/>
            <a:p>
              <a:r>
                <a:rPr lang="en-US" sz="4000" dirty="0" smtClean="0">
                  <a:solidFill>
                    <a:srgbClr val="0070C0"/>
                  </a:solidFill>
                </a:rPr>
                <a:t>…</a:t>
              </a:r>
              <a:endParaRPr lang="en-US" sz="4000" dirty="0">
                <a:solidFill>
                  <a:srgbClr val="0070C0"/>
                </a:solidFill>
              </a:endParaRPr>
            </a:p>
          </p:txBody>
        </p:sp>
        <p:cxnSp>
          <p:nvCxnSpPr>
            <p:cNvPr id="30" name="Straight Arrow Connector 29"/>
            <p:cNvCxnSpPr/>
            <p:nvPr/>
          </p:nvCxnSpPr>
          <p:spPr>
            <a:xfrm>
              <a:off x="6175664" y="4447753"/>
              <a:ext cx="606136"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62000" y="169580"/>
              <a:ext cx="7560620" cy="2317937"/>
            </a:xfrm>
            <a:prstGeom prst="ellipse">
              <a:avLst/>
            </a:prstGeom>
            <a:noFill/>
            <a:ln w="444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992921" y="1128482"/>
              <a:ext cx="1103187" cy="369332"/>
            </a:xfrm>
            <a:prstGeom prst="rect">
              <a:avLst/>
            </a:prstGeom>
            <a:noFill/>
          </p:spPr>
          <p:txBody>
            <a:bodyPr wrap="none" rtlCol="0">
              <a:spAutoFit/>
            </a:bodyPr>
            <a:lstStyle/>
            <a:p>
              <a:r>
                <a:rPr lang="en-US" b="1" dirty="0" smtClean="0">
                  <a:solidFill>
                    <a:srgbClr val="0070C0"/>
                  </a:solidFill>
                </a:rPr>
                <a:t>Main grid</a:t>
              </a:r>
              <a:endParaRPr lang="en-US" b="1" dirty="0">
                <a:solidFill>
                  <a:srgbClr val="0070C0"/>
                </a:solidFill>
              </a:endParaRPr>
            </a:p>
          </p:txBody>
        </p:sp>
        <p:sp>
          <p:nvSpPr>
            <p:cNvPr id="33" name="Rounded Rectangle 32"/>
            <p:cNvSpPr/>
            <p:nvPr/>
          </p:nvSpPr>
          <p:spPr>
            <a:xfrm>
              <a:off x="304800" y="3636372"/>
              <a:ext cx="1981200" cy="1384826"/>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01168" y="5041942"/>
              <a:ext cx="1689451" cy="540739"/>
            </a:xfrm>
            <a:prstGeom prst="rect">
              <a:avLst/>
            </a:prstGeom>
            <a:noFill/>
          </p:spPr>
          <p:txBody>
            <a:bodyPr wrap="square" rtlCol="0">
              <a:spAutoFit/>
            </a:bodyPr>
            <a:lstStyle/>
            <a:p>
              <a:r>
                <a:rPr lang="en-US" sz="1600" b="1" dirty="0" err="1" smtClean="0">
                  <a:solidFill>
                    <a:srgbClr val="0070C0"/>
                  </a:solidFill>
                </a:rPr>
                <a:t>Microgrid</a:t>
              </a:r>
              <a:r>
                <a:rPr lang="en-US" b="1" dirty="0" smtClean="0">
                  <a:solidFill>
                    <a:srgbClr val="0070C0"/>
                  </a:solidFill>
                </a:rPr>
                <a:t> 1</a:t>
              </a:r>
              <a:endParaRPr lang="en-US" b="1" dirty="0">
                <a:solidFill>
                  <a:srgbClr val="0070C0"/>
                </a:solidFill>
              </a:endParaRPr>
            </a:p>
          </p:txBody>
        </p:sp>
        <p:pic>
          <p:nvPicPr>
            <p:cNvPr id="35" name="Picture 16" descr="http://extremeservicesandmarketing.com/wp-content/uploads/2016/01/wholesome-generato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786" y="4319062"/>
              <a:ext cx="694541" cy="694541"/>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3048000" y="3635298"/>
              <a:ext cx="1981200" cy="1384826"/>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3383857" y="5040867"/>
              <a:ext cx="1765024" cy="540739"/>
            </a:xfrm>
            <a:prstGeom prst="rect">
              <a:avLst/>
            </a:prstGeom>
            <a:noFill/>
          </p:spPr>
          <p:txBody>
            <a:bodyPr wrap="square" rtlCol="0">
              <a:spAutoFit/>
            </a:bodyPr>
            <a:lstStyle/>
            <a:p>
              <a:r>
                <a:rPr lang="en-US" b="1" dirty="0" err="1" smtClean="0">
                  <a:solidFill>
                    <a:srgbClr val="0070C0"/>
                  </a:solidFill>
                </a:rPr>
                <a:t>Microgrid</a:t>
              </a:r>
              <a:r>
                <a:rPr lang="en-US" b="1" dirty="0" smtClean="0">
                  <a:solidFill>
                    <a:srgbClr val="0070C0"/>
                  </a:solidFill>
                </a:rPr>
                <a:t> 2</a:t>
              </a:r>
              <a:endParaRPr lang="en-US" b="1" dirty="0">
                <a:solidFill>
                  <a:srgbClr val="0070C0"/>
                </a:solidFill>
              </a:endParaRPr>
            </a:p>
          </p:txBody>
        </p:sp>
        <p:pic>
          <p:nvPicPr>
            <p:cNvPr id="38" name="Picture 4" descr="http://www.pge.com/resources/images/myhome/solar/SolarWebPages_L5-incentivescleanenergy_icon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760" y="3656526"/>
              <a:ext cx="629752" cy="67698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http://bayviewcommercialsupply.com/wp-content/uploads/2015/12/Building-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3651764"/>
              <a:ext cx="995362" cy="9953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ttp://extremeservicesandmarketing.com/wp-content/uploads/2016/01/wholesome-generato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6059" y="4333585"/>
              <a:ext cx="694541" cy="694541"/>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6781800" y="3635298"/>
              <a:ext cx="1981200" cy="1384826"/>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992921" y="5040867"/>
              <a:ext cx="1659636" cy="540739"/>
            </a:xfrm>
            <a:prstGeom prst="rect">
              <a:avLst/>
            </a:prstGeom>
            <a:noFill/>
          </p:spPr>
          <p:txBody>
            <a:bodyPr wrap="square" rtlCol="0">
              <a:spAutoFit/>
            </a:bodyPr>
            <a:lstStyle/>
            <a:p>
              <a:r>
                <a:rPr lang="en-US" b="1" dirty="0" err="1" smtClean="0">
                  <a:solidFill>
                    <a:srgbClr val="0070C0"/>
                  </a:solidFill>
                </a:rPr>
                <a:t>Microgrid</a:t>
              </a:r>
              <a:r>
                <a:rPr lang="en-US" b="1" dirty="0" smtClean="0">
                  <a:solidFill>
                    <a:srgbClr val="0070C0"/>
                  </a:solidFill>
                </a:rPr>
                <a:t> </a:t>
              </a:r>
              <a:r>
                <a:rPr lang="en-US" b="1" dirty="0">
                  <a:solidFill>
                    <a:srgbClr val="0070C0"/>
                  </a:solidFill>
                </a:rPr>
                <a:t>N</a:t>
              </a:r>
            </a:p>
          </p:txBody>
        </p:sp>
        <p:pic>
          <p:nvPicPr>
            <p:cNvPr id="44" name="Picture 12" descr="http://bayviewcommercialsupply.com/wp-content/uploads/2015/12/Building-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651764"/>
              <a:ext cx="995362" cy="99536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http://extremeservicesandmarketing.com/wp-content/uploads/2016/01/wholesome-generato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859" y="4333585"/>
              <a:ext cx="694541" cy="69454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cdn2.iconfinder.com/data/icons/large-home-icons/512/Buildings_building_house_city_office_hom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156" y="3749201"/>
              <a:ext cx="1177091" cy="1177091"/>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p:cNvGrpSpPr/>
            <p:nvPr/>
          </p:nvGrpSpPr>
          <p:grpSpPr>
            <a:xfrm>
              <a:off x="1456691" y="3657600"/>
              <a:ext cx="711548" cy="696425"/>
              <a:chOff x="5758530" y="3645059"/>
              <a:chExt cx="794670" cy="596822"/>
            </a:xfrm>
          </p:grpSpPr>
          <p:pic>
            <p:nvPicPr>
              <p:cNvPr id="53" name="Picture 6" descr="http://www.wind-eg.org/js/jQuery-masterSlider/layers/img/slide2/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8530" y="3645059"/>
                <a:ext cx="441347" cy="5968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www.wind-eg.org/js/jQuery-masterSlider/layers/img/slide2/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53" y="3645059"/>
                <a:ext cx="441347" cy="596822"/>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10" descr="https://irp-cdn.multiscreensite.com/8c9513cb/dms3rep/multi/mobile/SOLAR1-300x3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8371" y="3671171"/>
              <a:ext cx="596029" cy="596029"/>
            </a:xfrm>
            <a:prstGeom prst="rect">
              <a:avLst/>
            </a:prstGeom>
            <a:noFill/>
            <a:extLst>
              <a:ext uri="{909E8E84-426E-40DD-AFC4-6F175D3DCCD1}">
                <a14:hiddenFill xmlns:a14="http://schemas.microsoft.com/office/drawing/2010/main">
                  <a:solidFill>
                    <a:srgbClr val="FFFFFF"/>
                  </a:solidFill>
                </a14:hiddenFill>
              </a:ext>
            </a:extLst>
          </p:spPr>
        </p:pic>
        <p:sp>
          <p:nvSpPr>
            <p:cNvPr id="49" name="AutoShape 14" descr="http://files.softicons.com/download/business-icons/vista-business-icons-by-lokas-software/ico/506700-factory.ico"/>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 name="Picture 14" descr="Factory Icon 256x256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3312" y="158757"/>
              <a:ext cx="2213264" cy="221326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s://openclipart.org/image/2400px/svg_to_png/170536/npp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5294" y="604495"/>
              <a:ext cx="881192" cy="13217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www.tongapower.to/portals/2/Images/test%20Image/Icons/Network_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495300"/>
              <a:ext cx="1569577" cy="1485900"/>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ounded Rectangular Callout 69"/>
          <p:cNvSpPr/>
          <p:nvPr/>
        </p:nvSpPr>
        <p:spPr>
          <a:xfrm>
            <a:off x="98581" y="6096000"/>
            <a:ext cx="1752600" cy="609600"/>
          </a:xfrm>
          <a:prstGeom prst="wedgeRoundRectCallout">
            <a:avLst>
              <a:gd name="adj1" fmla="val 5938"/>
              <a:gd name="adj2" fmla="val -1512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Self generation</a:t>
            </a:r>
            <a:endParaRPr lang="en-US" dirty="0">
              <a:solidFill>
                <a:schemeClr val="tx1"/>
              </a:solidFill>
            </a:endParaRPr>
          </a:p>
        </p:txBody>
      </p:sp>
      <p:grpSp>
        <p:nvGrpSpPr>
          <p:cNvPr id="8" name="Group 7"/>
          <p:cNvGrpSpPr/>
          <p:nvPr/>
        </p:nvGrpSpPr>
        <p:grpSpPr>
          <a:xfrm>
            <a:off x="1600198" y="5333147"/>
            <a:ext cx="2347119" cy="1313986"/>
            <a:chOff x="1600198" y="5333147"/>
            <a:chExt cx="2347119" cy="1313986"/>
          </a:xfrm>
        </p:grpSpPr>
        <p:sp>
          <p:nvSpPr>
            <p:cNvPr id="4" name="Left Brace 3"/>
            <p:cNvSpPr/>
            <p:nvPr/>
          </p:nvSpPr>
          <p:spPr>
            <a:xfrm rot="16200000">
              <a:off x="2095073" y="4838272"/>
              <a:ext cx="305651" cy="1295402"/>
            </a:xfrm>
            <a:prstGeom prst="lef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71" name="Rounded Rectangular Callout 70"/>
            <p:cNvSpPr/>
            <p:nvPr/>
          </p:nvSpPr>
          <p:spPr>
            <a:xfrm>
              <a:off x="2194717" y="6037533"/>
              <a:ext cx="1752600" cy="609600"/>
            </a:xfrm>
            <a:prstGeom prst="wedgeRoundRectCallout">
              <a:avLst>
                <a:gd name="adj1" fmla="val -44190"/>
                <a:gd name="adj2" fmla="val -113011"/>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from main grid</a:t>
              </a:r>
              <a:endParaRPr lang="en-US" dirty="0">
                <a:solidFill>
                  <a:schemeClr val="tx1"/>
                </a:solidFill>
              </a:endParaRPr>
            </a:p>
          </p:txBody>
        </p:sp>
      </p:grpSp>
      <p:grpSp>
        <p:nvGrpSpPr>
          <p:cNvPr id="9" name="Group 8"/>
          <p:cNvGrpSpPr/>
          <p:nvPr/>
        </p:nvGrpSpPr>
        <p:grpSpPr>
          <a:xfrm>
            <a:off x="4153630" y="5409348"/>
            <a:ext cx="3411435" cy="1372452"/>
            <a:chOff x="4153630" y="5409348"/>
            <a:chExt cx="3411435" cy="1372452"/>
          </a:xfrm>
        </p:grpSpPr>
        <p:sp>
          <p:nvSpPr>
            <p:cNvPr id="20" name="Left Brace 19"/>
            <p:cNvSpPr/>
            <p:nvPr/>
          </p:nvSpPr>
          <p:spPr>
            <a:xfrm rot="16200000">
              <a:off x="4781489" y="4781489"/>
              <a:ext cx="305652" cy="1561369"/>
            </a:xfrm>
            <a:prstGeom prst="lef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72" name="Rounded Rectangular Callout 71"/>
            <p:cNvSpPr/>
            <p:nvPr/>
          </p:nvSpPr>
          <p:spPr>
            <a:xfrm>
              <a:off x="5226840" y="6172200"/>
              <a:ext cx="2338225" cy="609600"/>
            </a:xfrm>
            <a:prstGeom prst="wedgeRoundRectCallout">
              <a:avLst>
                <a:gd name="adj1" fmla="val -60551"/>
                <a:gd name="adj2" fmla="val -120364"/>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from neighbors</a:t>
              </a:r>
              <a:endParaRPr lang="en-US" dirty="0">
                <a:solidFill>
                  <a:schemeClr val="tx1"/>
                </a:solidFill>
              </a:endParaRPr>
            </a:p>
          </p:txBody>
        </p:sp>
      </p:grpSp>
    </p:spTree>
    <p:extLst>
      <p:ext uri="{BB962C8B-B14F-4D97-AF65-F5344CB8AC3E}">
        <p14:creationId xmlns:p14="http://schemas.microsoft.com/office/powerpoint/2010/main" val="8862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7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762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Islanded operation</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22" name="AutoShape 16" descr="http://www.iconarchive.com/download/i91827/icons8/windows-8/Transport-Engine.ico"/>
          <p:cNvSpPr>
            <a:spLocks noChangeAspect="1" noChangeArrowheads="1"/>
          </p:cNvSpPr>
          <p:nvPr/>
        </p:nvSpPr>
        <p:spPr bwMode="auto">
          <a:xfrm>
            <a:off x="902500" y="70316"/>
            <a:ext cx="2015207" cy="1612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8" descr="http://www.iconarchive.com/download/i91827/icons8/windows-8/Transport-Engine.ico"/>
          <p:cNvSpPr>
            <a:spLocks noChangeAspect="1" noChangeArrowheads="1"/>
          </p:cNvSpPr>
          <p:nvPr/>
        </p:nvSpPr>
        <p:spPr bwMode="auto">
          <a:xfrm>
            <a:off x="1028450" y="171076"/>
            <a:ext cx="2015207" cy="1612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p:cNvGrpSpPr/>
          <p:nvPr/>
        </p:nvGrpSpPr>
        <p:grpSpPr>
          <a:xfrm>
            <a:off x="4048637" y="2593694"/>
            <a:ext cx="226213" cy="766026"/>
            <a:chOff x="4343400" y="2320383"/>
            <a:chExt cx="273718" cy="1542115"/>
          </a:xfrm>
        </p:grpSpPr>
        <p:grpSp>
          <p:nvGrpSpPr>
            <p:cNvPr id="65" name="Group 64"/>
            <p:cNvGrpSpPr/>
            <p:nvPr/>
          </p:nvGrpSpPr>
          <p:grpSpPr>
            <a:xfrm>
              <a:off x="4343400" y="2592631"/>
              <a:ext cx="273718" cy="430129"/>
              <a:chOff x="5638800" y="3276600"/>
              <a:chExt cx="533400" cy="762000"/>
            </a:xfrm>
          </p:grpSpPr>
          <p:sp>
            <p:nvSpPr>
              <p:cNvPr id="68" name="Flowchart: Connector 6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rot="1755068">
            <a:off x="1982924" y="2315853"/>
            <a:ext cx="226213" cy="1121539"/>
            <a:chOff x="4343400" y="2320383"/>
            <a:chExt cx="273718" cy="1542115"/>
          </a:xfrm>
        </p:grpSpPr>
        <p:grpSp>
          <p:nvGrpSpPr>
            <p:cNvPr id="60" name="Group 59"/>
            <p:cNvGrpSpPr/>
            <p:nvPr/>
          </p:nvGrpSpPr>
          <p:grpSpPr>
            <a:xfrm>
              <a:off x="4343400" y="2592631"/>
              <a:ext cx="273718" cy="430129"/>
              <a:chOff x="5638800" y="3276600"/>
              <a:chExt cx="533400" cy="762000"/>
            </a:xfrm>
          </p:grpSpPr>
          <p:sp>
            <p:nvSpPr>
              <p:cNvPr id="63" name="Flowchart: Connector 62"/>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9983812">
            <a:off x="6844044" y="2301139"/>
            <a:ext cx="226213" cy="1121539"/>
            <a:chOff x="4343400" y="2320383"/>
            <a:chExt cx="273718" cy="1542115"/>
          </a:xfrm>
        </p:grpSpPr>
        <p:grpSp>
          <p:nvGrpSpPr>
            <p:cNvPr id="55" name="Group 54"/>
            <p:cNvGrpSpPr/>
            <p:nvPr/>
          </p:nvGrpSpPr>
          <p:grpSpPr>
            <a:xfrm>
              <a:off x="4343400" y="2592631"/>
              <a:ext cx="273718" cy="430129"/>
              <a:chOff x="5638800" y="3276600"/>
              <a:chExt cx="533400" cy="762000"/>
            </a:xfrm>
          </p:grpSpPr>
          <p:sp>
            <p:nvSpPr>
              <p:cNvPr id="58" name="Flowchart: Connector 5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2686800" y="3915239"/>
            <a:ext cx="606136"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30290" y="3913902"/>
            <a:ext cx="500939"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34094" y="3597018"/>
            <a:ext cx="1105629" cy="483496"/>
          </a:xfrm>
          <a:prstGeom prst="rect">
            <a:avLst/>
          </a:prstGeom>
          <a:noFill/>
          <a:ln>
            <a:noFill/>
          </a:ln>
        </p:spPr>
        <p:txBody>
          <a:bodyPr wrap="square" rtlCol="0">
            <a:spAutoFit/>
          </a:bodyPr>
          <a:lstStyle/>
          <a:p>
            <a:r>
              <a:rPr lang="en-US" sz="4000" dirty="0" smtClean="0">
                <a:solidFill>
                  <a:srgbClr val="0070C0"/>
                </a:solidFill>
              </a:rPr>
              <a:t>…</a:t>
            </a:r>
            <a:endParaRPr lang="en-US" sz="4000" dirty="0">
              <a:solidFill>
                <a:srgbClr val="0070C0"/>
              </a:solidFill>
            </a:endParaRPr>
          </a:p>
        </p:txBody>
      </p:sp>
      <p:cxnSp>
        <p:nvCxnSpPr>
          <p:cNvPr id="30" name="Straight Arrow Connector 29"/>
          <p:cNvCxnSpPr/>
          <p:nvPr/>
        </p:nvCxnSpPr>
        <p:spPr>
          <a:xfrm>
            <a:off x="5877781" y="3913902"/>
            <a:ext cx="500939"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403678" y="991852"/>
            <a:ext cx="6248447" cy="1583182"/>
          </a:xfrm>
          <a:prstGeom prst="ellipse">
            <a:avLst/>
          </a:prstGeom>
          <a:noFill/>
          <a:ln w="444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553200" y="1646795"/>
            <a:ext cx="911725" cy="252259"/>
          </a:xfrm>
          <a:prstGeom prst="rect">
            <a:avLst/>
          </a:prstGeom>
          <a:noFill/>
        </p:spPr>
        <p:txBody>
          <a:bodyPr wrap="none" rtlCol="0">
            <a:spAutoFit/>
          </a:bodyPr>
          <a:lstStyle/>
          <a:p>
            <a:r>
              <a:rPr lang="en-US" b="1" dirty="0" smtClean="0">
                <a:solidFill>
                  <a:srgbClr val="0070C0"/>
                </a:solidFill>
              </a:rPr>
              <a:t>Main grid</a:t>
            </a:r>
            <a:endParaRPr lang="en-US" b="1" dirty="0">
              <a:solidFill>
                <a:srgbClr val="0070C0"/>
              </a:solidFill>
            </a:endParaRPr>
          </a:p>
        </p:txBody>
      </p:sp>
      <p:sp>
        <p:nvSpPr>
          <p:cNvPr id="33" name="Rounded Rectangle 32"/>
          <p:cNvSpPr/>
          <p:nvPr/>
        </p:nvSpPr>
        <p:spPr>
          <a:xfrm>
            <a:off x="1025826" y="3359718"/>
            <a:ext cx="1637356" cy="945855"/>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70759" y="4319741"/>
            <a:ext cx="1396241" cy="369332"/>
          </a:xfrm>
          <a:prstGeom prst="rect">
            <a:avLst/>
          </a:prstGeom>
          <a:noFill/>
        </p:spPr>
        <p:txBody>
          <a:bodyPr wrap="square" rtlCol="0">
            <a:spAutoFit/>
          </a:bodyPr>
          <a:lstStyle/>
          <a:p>
            <a:r>
              <a:rPr lang="en-US" sz="1600" b="1" dirty="0" err="1" smtClean="0">
                <a:solidFill>
                  <a:srgbClr val="0070C0"/>
                </a:solidFill>
              </a:rPr>
              <a:t>Microgrid</a:t>
            </a:r>
            <a:r>
              <a:rPr lang="en-US" b="1" dirty="0" smtClean="0">
                <a:solidFill>
                  <a:srgbClr val="0070C0"/>
                </a:solidFill>
              </a:rPr>
              <a:t> 1</a:t>
            </a:r>
            <a:endParaRPr lang="en-US" b="1" dirty="0">
              <a:solidFill>
                <a:srgbClr val="0070C0"/>
              </a:solidFill>
            </a:endParaRPr>
          </a:p>
        </p:txBody>
      </p:sp>
      <p:pic>
        <p:nvPicPr>
          <p:cNvPr id="35" name="Picture 16" descr="http://extremeservicesandmarketing.com/wp-content/uploads/2016/01/wholesome-generato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2261" y="3826004"/>
            <a:ext cx="574001" cy="47438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www.pge.com/resources/images/myhome/solar/SolarWebPages_L5-incentivescleanenergy_icon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835" y="3373483"/>
            <a:ext cx="520456" cy="4623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292934" y="3358984"/>
            <a:ext cx="1736266" cy="1329355"/>
            <a:chOff x="3292934" y="3358984"/>
            <a:chExt cx="1736266" cy="1329355"/>
          </a:xfrm>
        </p:grpSpPr>
        <p:sp>
          <p:nvSpPr>
            <p:cNvPr id="36" name="Rounded Rectangle 35"/>
            <p:cNvSpPr/>
            <p:nvPr/>
          </p:nvSpPr>
          <p:spPr>
            <a:xfrm>
              <a:off x="3292934" y="3358984"/>
              <a:ext cx="1637356" cy="945855"/>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3570502" y="4319007"/>
              <a:ext cx="1458698" cy="369332"/>
            </a:xfrm>
            <a:prstGeom prst="rect">
              <a:avLst/>
            </a:prstGeom>
            <a:noFill/>
          </p:spPr>
          <p:txBody>
            <a:bodyPr wrap="square" rtlCol="0">
              <a:spAutoFit/>
            </a:bodyPr>
            <a:lstStyle/>
            <a:p>
              <a:r>
                <a:rPr lang="en-US" b="1" dirty="0" err="1" smtClean="0">
                  <a:solidFill>
                    <a:srgbClr val="0070C0"/>
                  </a:solidFill>
                </a:rPr>
                <a:t>Microgrid</a:t>
              </a:r>
              <a:r>
                <a:rPr lang="en-US" b="1" dirty="0" smtClean="0">
                  <a:solidFill>
                    <a:srgbClr val="0070C0"/>
                  </a:solidFill>
                </a:rPr>
                <a:t> 2</a:t>
              </a:r>
              <a:endParaRPr lang="en-US" b="1" dirty="0">
                <a:solidFill>
                  <a:srgbClr val="0070C0"/>
                </a:solidFill>
              </a:endParaRPr>
            </a:p>
          </p:txBody>
        </p:sp>
        <p:pic>
          <p:nvPicPr>
            <p:cNvPr id="39" name="Picture 12" descr="http://bayviewcommercialsupply.com/wp-content/uploads/2015/12/Building-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2934" y="3370231"/>
              <a:ext cx="822613" cy="6798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ttp://extremeservicesandmarketing.com/wp-content/uploads/2016/01/wholesome-generato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363" y="3835924"/>
              <a:ext cx="574001" cy="474381"/>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ounded Rectangle 41"/>
          <p:cNvSpPr/>
          <p:nvPr/>
        </p:nvSpPr>
        <p:spPr>
          <a:xfrm>
            <a:off x="6378719" y="3358984"/>
            <a:ext cx="1637356" cy="945855"/>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553200" y="4319007"/>
            <a:ext cx="1371600" cy="369332"/>
          </a:xfrm>
          <a:prstGeom prst="rect">
            <a:avLst/>
          </a:prstGeom>
          <a:noFill/>
        </p:spPr>
        <p:txBody>
          <a:bodyPr wrap="square" rtlCol="0">
            <a:spAutoFit/>
          </a:bodyPr>
          <a:lstStyle/>
          <a:p>
            <a:r>
              <a:rPr lang="en-US" b="1" dirty="0" err="1" smtClean="0">
                <a:solidFill>
                  <a:srgbClr val="0070C0"/>
                </a:solidFill>
              </a:rPr>
              <a:t>Microgrid</a:t>
            </a:r>
            <a:r>
              <a:rPr lang="en-US" b="1" dirty="0" smtClean="0">
                <a:solidFill>
                  <a:srgbClr val="0070C0"/>
                </a:solidFill>
              </a:rPr>
              <a:t> </a:t>
            </a:r>
            <a:r>
              <a:rPr lang="en-US" b="1" dirty="0">
                <a:solidFill>
                  <a:srgbClr val="0070C0"/>
                </a:solidFill>
              </a:rPr>
              <a:t>N</a:t>
            </a:r>
          </a:p>
        </p:txBody>
      </p:sp>
      <p:pic>
        <p:nvPicPr>
          <p:cNvPr id="44" name="Picture 12" descr="http://bayviewcommercialsupply.com/wp-content/uploads/2015/12/Building-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8719" y="3370231"/>
            <a:ext cx="822613" cy="6798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http://extremeservicesandmarketing.com/wp-content/uploads/2016/01/wholesome-generato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3148" y="3835924"/>
            <a:ext cx="574001" cy="4743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cdn2.iconfinder.com/data/icons/large-home-icons/512/Buildings_building_house_city_office_hom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881" y="3436781"/>
            <a:ext cx="972803" cy="803969"/>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p:cNvGrpSpPr/>
          <p:nvPr/>
        </p:nvGrpSpPr>
        <p:grpSpPr>
          <a:xfrm>
            <a:off x="1977803" y="3374217"/>
            <a:ext cx="588056" cy="475668"/>
            <a:chOff x="5758530" y="3645059"/>
            <a:chExt cx="794670" cy="596822"/>
          </a:xfrm>
        </p:grpSpPr>
        <p:pic>
          <p:nvPicPr>
            <p:cNvPr id="53" name="Picture 6" descr="http://www.wind-eg.org/js/jQuery-masterSlider/layers/img/slide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8530" y="3645059"/>
              <a:ext cx="441347" cy="5968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www.wind-eg.org/js/jQuery-masterSlider/layers/img/slide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853" y="3645059"/>
              <a:ext cx="441347" cy="596822"/>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10" descr="https://irp-cdn.multiscreensite.com/8c9513cb/dms3rep/multi/mobile/SOLAR1-300x3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4563" y="3383486"/>
            <a:ext cx="492586" cy="407096"/>
          </a:xfrm>
          <a:prstGeom prst="rect">
            <a:avLst/>
          </a:prstGeom>
          <a:noFill/>
          <a:extLst>
            <a:ext uri="{909E8E84-426E-40DD-AFC4-6F175D3DCCD1}">
              <a14:hiddenFill xmlns:a14="http://schemas.microsoft.com/office/drawing/2010/main">
                <a:solidFill>
                  <a:srgbClr val="FFFFFF"/>
                </a:solidFill>
              </a14:hiddenFill>
            </a:ext>
          </a:extLst>
        </p:spPr>
      </p:pic>
      <p:sp>
        <p:nvSpPr>
          <p:cNvPr id="49" name="AutoShape 14" descr="http://files.softicons.com/download/business-icons/vista-business-icons-by-lokas-software/ico/506700-factory.ico"/>
          <p:cNvSpPr>
            <a:spLocks noChangeAspect="1" noChangeArrowheads="1"/>
          </p:cNvSpPr>
          <p:nvPr/>
        </p:nvSpPr>
        <p:spPr bwMode="auto">
          <a:xfrm>
            <a:off x="902500" y="80162"/>
            <a:ext cx="2015207" cy="16654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 name="Picture 14" descr="Factory Icon 256x256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0051" y="984460"/>
            <a:ext cx="1829144" cy="151168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s://openclipart.org/image/2400px/svg_to_png/170536/npp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54334" y="1288905"/>
            <a:ext cx="728258" cy="90279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www.tongapower.to/portals/2/Images/test%20Image/Icons/Network_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1116" y="1214323"/>
            <a:ext cx="1297171" cy="10148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p:cNvGrpSpPr/>
          <p:nvPr/>
        </p:nvGrpSpPr>
        <p:grpSpPr>
          <a:xfrm>
            <a:off x="3984031" y="2666492"/>
            <a:ext cx="368808" cy="344482"/>
            <a:chOff x="381000" y="3296706"/>
            <a:chExt cx="304800" cy="284695"/>
          </a:xfrm>
        </p:grpSpPr>
        <p:cxnSp>
          <p:nvCxnSpPr>
            <p:cNvPr id="74" name="Straight Connector 73"/>
            <p:cNvCxnSpPr/>
            <p:nvPr/>
          </p:nvCxnSpPr>
          <p:spPr>
            <a:xfrm>
              <a:off x="381000" y="3307215"/>
              <a:ext cx="304800" cy="274185"/>
            </a:xfrm>
            <a:prstGeom prst="line">
              <a:avLst/>
            </a:prstGeom>
            <a:ln w="349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81000" y="3296706"/>
              <a:ext cx="304800" cy="284695"/>
            </a:xfrm>
            <a:prstGeom prst="line">
              <a:avLst/>
            </a:prstGeom>
            <a:ln w="34925">
              <a:solidFill>
                <a:srgbClr val="FF33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1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Effect transition="in" filter="fade">
                                      <p:cBhvr>
                                        <p:cTn id="9" dur="500"/>
                                        <p:tgtEl>
                                          <p:spTgt spid="7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73"/>
                                        </p:tgtEl>
                                      </p:cBhvr>
                                    </p:animEffect>
                                    <p:animScale>
                                      <p:cBhvr>
                                        <p:cTn id="13" dur="250" autoRev="1" fill="hold"/>
                                        <p:tgtEl>
                                          <p:spTgt spid="7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remove" nodeType="clickEffect">
                                  <p:stCondLst>
                                    <p:cond delay="0"/>
                                  </p:stCondLst>
                                  <p:childTnLst>
                                    <p:animEffect transition="out" filter="fade">
                                      <p:cBhvr>
                                        <p:cTn id="17" dur="1000" tmFilter="0, 0; .2, .5; .8, .5; 1, 0"/>
                                        <p:tgtEl>
                                          <p:spTgt spid="2"/>
                                        </p:tgtEl>
                                      </p:cBhvr>
                                    </p:animEffect>
                                    <p:animScale>
                                      <p:cBhvr>
                                        <p:cTn id="18"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762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Islanded constraints</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33600"/>
            <a:ext cx="5410200" cy="876300"/>
          </a:xfrm>
          <a:prstGeom prst="rect">
            <a:avLst/>
          </a:prstGeom>
          <a:noFill/>
          <a:ln w="25400">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648075"/>
            <a:ext cx="5876925" cy="1000125"/>
          </a:xfrm>
          <a:prstGeom prst="rect">
            <a:avLst/>
          </a:prstGeom>
          <a:noFill/>
          <a:ln w="25400">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1143000" y="4800600"/>
            <a:ext cx="5410200" cy="1447800"/>
            <a:chOff x="2743200" y="4267200"/>
            <a:chExt cx="5410200" cy="1600200"/>
          </a:xfrm>
        </p:grpSpPr>
        <p:grpSp>
          <p:nvGrpSpPr>
            <p:cNvPr id="4" name="Group 3"/>
            <p:cNvGrpSpPr/>
            <p:nvPr/>
          </p:nvGrpSpPr>
          <p:grpSpPr>
            <a:xfrm>
              <a:off x="2743200" y="4267200"/>
              <a:ext cx="2676525" cy="1600200"/>
              <a:chOff x="3233738" y="4419600"/>
              <a:chExt cx="2676525" cy="1600200"/>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738" y="4419600"/>
                <a:ext cx="267652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5181600"/>
                <a:ext cx="26384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ounded Rectangular Callout 6"/>
            <p:cNvSpPr/>
            <p:nvPr/>
          </p:nvSpPr>
          <p:spPr>
            <a:xfrm>
              <a:off x="6705600" y="4580467"/>
              <a:ext cx="1447800" cy="609600"/>
            </a:xfrm>
            <a:prstGeom prst="wedgeRoundRectCallout">
              <a:avLst>
                <a:gd name="adj1" fmla="val -127652"/>
                <a:gd name="adj2" fmla="val -16667"/>
                <a:gd name="adj3" fmla="val 16667"/>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Ramping constraints</a:t>
              </a:r>
              <a:endParaRPr lang="en-US" dirty="0">
                <a:solidFill>
                  <a:schemeClr val="tx1"/>
                </a:solidFill>
              </a:endParaRPr>
            </a:p>
          </p:txBody>
        </p:sp>
        <p:sp>
          <p:nvSpPr>
            <p:cNvPr id="8" name="Right Brace 7"/>
            <p:cNvSpPr/>
            <p:nvPr/>
          </p:nvSpPr>
          <p:spPr>
            <a:xfrm>
              <a:off x="5486400" y="4694767"/>
              <a:ext cx="152400" cy="867833"/>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sp>
        <p:nvSpPr>
          <p:cNvPr id="56" name="Rounded Rectangular Callout 55"/>
          <p:cNvSpPr/>
          <p:nvPr/>
        </p:nvSpPr>
        <p:spPr>
          <a:xfrm>
            <a:off x="7162800" y="2057400"/>
            <a:ext cx="1752600" cy="609600"/>
          </a:xfrm>
          <a:prstGeom prst="wedgeRoundRectCallout">
            <a:avLst>
              <a:gd name="adj1" fmla="val -89640"/>
              <a:gd name="adj2" fmla="val -18056"/>
              <a:gd name="adj3" fmla="val 16667"/>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 </a:t>
            </a:r>
            <a:r>
              <a:rPr lang="en-US" dirty="0" err="1" smtClean="0">
                <a:solidFill>
                  <a:schemeClr val="tx1"/>
                </a:solidFill>
              </a:rPr>
              <a:t>microgrid</a:t>
            </a:r>
            <a:r>
              <a:rPr lang="en-US" dirty="0" smtClean="0">
                <a:solidFill>
                  <a:schemeClr val="tx1"/>
                </a:solidFill>
              </a:rPr>
              <a:t> in islanded mode</a:t>
            </a:r>
            <a:endParaRPr lang="en-US" dirty="0">
              <a:solidFill>
                <a:schemeClr val="tx1"/>
              </a:solidFill>
            </a:endParaRPr>
          </a:p>
        </p:txBody>
      </p:sp>
      <p:sp>
        <p:nvSpPr>
          <p:cNvPr id="57" name="Rounded Rectangular Callout 56"/>
          <p:cNvSpPr/>
          <p:nvPr/>
        </p:nvSpPr>
        <p:spPr>
          <a:xfrm>
            <a:off x="7162800" y="3886200"/>
            <a:ext cx="1752600" cy="609600"/>
          </a:xfrm>
          <a:prstGeom prst="wedgeRoundRectCallout">
            <a:avLst>
              <a:gd name="adj1" fmla="val -71766"/>
              <a:gd name="adj2" fmla="val -22223"/>
              <a:gd name="adj3" fmla="val 16667"/>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For </a:t>
            </a:r>
            <a:r>
              <a:rPr lang="en-US" dirty="0" err="1" smtClean="0">
                <a:solidFill>
                  <a:schemeClr val="tx1"/>
                </a:solidFill>
              </a:rPr>
              <a:t>microgrid</a:t>
            </a:r>
            <a:r>
              <a:rPr lang="en-US" dirty="0" smtClean="0">
                <a:solidFill>
                  <a:schemeClr val="tx1"/>
                </a:solidFill>
              </a:rPr>
              <a:t> in normal mode</a:t>
            </a:r>
            <a:endParaRPr lang="en-US" dirty="0">
              <a:solidFill>
                <a:schemeClr val="tx1"/>
              </a:solidFill>
            </a:endParaRPr>
          </a:p>
        </p:txBody>
      </p:sp>
      <p:grpSp>
        <p:nvGrpSpPr>
          <p:cNvPr id="14" name="Group 13"/>
          <p:cNvGrpSpPr/>
          <p:nvPr/>
        </p:nvGrpSpPr>
        <p:grpSpPr>
          <a:xfrm>
            <a:off x="4953000" y="2590800"/>
            <a:ext cx="2792688" cy="914400"/>
            <a:chOff x="4953000" y="2590800"/>
            <a:chExt cx="2792688" cy="914400"/>
          </a:xfrm>
        </p:grpSpPr>
        <p:sp>
          <p:nvSpPr>
            <p:cNvPr id="10" name="TextBox 9"/>
            <p:cNvSpPr txBox="1"/>
            <p:nvPr/>
          </p:nvSpPr>
          <p:spPr>
            <a:xfrm>
              <a:off x="4953000" y="3135868"/>
              <a:ext cx="2792688" cy="369332"/>
            </a:xfrm>
            <a:prstGeom prst="rect">
              <a:avLst/>
            </a:prstGeom>
            <a:noFill/>
            <a:ln>
              <a:solidFill>
                <a:srgbClr val="00B050"/>
              </a:solidFill>
            </a:ln>
          </p:spPr>
          <p:txBody>
            <a:bodyPr wrap="none" rtlCol="0">
              <a:spAutoFit/>
            </a:bodyPr>
            <a:lstStyle/>
            <a:p>
              <a:r>
                <a:rPr lang="en-US" dirty="0" smtClean="0">
                  <a:solidFill>
                    <a:srgbClr val="00B050"/>
                  </a:solidFill>
                </a:rPr>
                <a:t>Fraction of load curtailment</a:t>
              </a:r>
              <a:endParaRPr lang="en-US" dirty="0">
                <a:solidFill>
                  <a:srgbClr val="00B050"/>
                </a:solidFill>
              </a:endParaRPr>
            </a:p>
          </p:txBody>
        </p:sp>
        <p:cxnSp>
          <p:nvCxnSpPr>
            <p:cNvPr id="12" name="Straight Arrow Connector 11"/>
            <p:cNvCxnSpPr/>
            <p:nvPr/>
          </p:nvCxnSpPr>
          <p:spPr>
            <a:xfrm flipV="1">
              <a:off x="5562600" y="2590800"/>
              <a:ext cx="0" cy="54506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9325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838200"/>
            <a:ext cx="8229600" cy="5029200"/>
          </a:xfrm>
        </p:spPr>
        <p:txBody>
          <a:bodyPr/>
          <a:lstStyle/>
          <a:p>
            <a:pPr>
              <a:lnSpc>
                <a:spcPct val="150000"/>
              </a:lnSpc>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Microgrid</a:t>
            </a:r>
            <a:r>
              <a:rPr lang="en-US" sz="2000" dirty="0" smtClean="0">
                <a:latin typeface="Times New Roman" panose="02020603050405020304" pitchFamily="18" charset="0"/>
                <a:cs typeface="Times New Roman" panose="02020603050405020304" pitchFamily="18" charset="0"/>
              </a:rPr>
              <a:t> generation cost and load curtailment minimization problem</a:t>
            </a:r>
            <a:endParaRPr lang="en-US" sz="2000" dirty="0">
              <a:solidFill>
                <a:srgbClr val="FF3300"/>
              </a:solidFill>
            </a:endParaRPr>
          </a:p>
        </p:txBody>
      </p:sp>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Problem formulation</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1371600"/>
            <a:ext cx="4805363" cy="483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12-Point Star 3"/>
          <p:cNvSpPr/>
          <p:nvPr/>
        </p:nvSpPr>
        <p:spPr>
          <a:xfrm>
            <a:off x="6400800" y="4419600"/>
            <a:ext cx="2438400" cy="1524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Large-scale problem</a:t>
            </a:r>
            <a:endParaRPr lang="en-US" dirty="0"/>
          </a:p>
        </p:txBody>
      </p:sp>
    </p:spTree>
    <p:extLst>
      <p:ext uri="{BB962C8B-B14F-4D97-AF65-F5344CB8AC3E}">
        <p14:creationId xmlns:p14="http://schemas.microsoft.com/office/powerpoint/2010/main" val="1634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209800" y="152400"/>
            <a:ext cx="65532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 Asynchronous ADMM</a:t>
            </a: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3200400"/>
            <a:ext cx="6086475" cy="2514600"/>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00200"/>
            <a:ext cx="4048125" cy="962025"/>
          </a:xfrm>
          <a:prstGeom prst="rect">
            <a:avLst/>
          </a:prstGeom>
          <a:noFill/>
          <a:ln w="254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066800" y="1143000"/>
            <a:ext cx="3376758" cy="369332"/>
          </a:xfrm>
          <a:prstGeom prst="rect">
            <a:avLst/>
          </a:prstGeom>
          <a:noFill/>
        </p:spPr>
        <p:txBody>
          <a:bodyPr wrap="none" rtlCol="0">
            <a:spAutoFit/>
          </a:bodyPr>
          <a:lstStyle/>
          <a:p>
            <a:r>
              <a:rPr lang="en-US" dirty="0" smtClean="0"/>
              <a:t>Consider an optimization problem</a:t>
            </a:r>
            <a:endParaRPr lang="en-US" dirty="0"/>
          </a:p>
        </p:txBody>
      </p:sp>
      <p:grpSp>
        <p:nvGrpSpPr>
          <p:cNvPr id="9" name="Group 8"/>
          <p:cNvGrpSpPr/>
          <p:nvPr/>
        </p:nvGrpSpPr>
        <p:grpSpPr>
          <a:xfrm>
            <a:off x="4155281" y="2652712"/>
            <a:ext cx="3260460" cy="485775"/>
            <a:chOff x="4155281" y="2652712"/>
            <a:chExt cx="3260460" cy="485775"/>
          </a:xfrm>
        </p:grpSpPr>
        <p:sp>
          <p:nvSpPr>
            <p:cNvPr id="6" name="Down Arrow 5"/>
            <p:cNvSpPr/>
            <p:nvPr/>
          </p:nvSpPr>
          <p:spPr>
            <a:xfrm>
              <a:off x="4155281" y="2652712"/>
              <a:ext cx="271462" cy="485775"/>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19600" y="2667000"/>
              <a:ext cx="2996141" cy="369332"/>
            </a:xfrm>
            <a:prstGeom prst="rect">
              <a:avLst/>
            </a:prstGeom>
            <a:noFill/>
          </p:spPr>
          <p:txBody>
            <a:bodyPr wrap="none" rtlCol="0">
              <a:spAutoFit/>
            </a:bodyPr>
            <a:lstStyle/>
            <a:p>
              <a:r>
                <a:rPr lang="en-US" dirty="0" smtClean="0"/>
                <a:t>Solve in </a:t>
              </a:r>
              <a:r>
                <a:rPr lang="en-US" dirty="0" smtClean="0">
                  <a:solidFill>
                    <a:srgbClr val="FF3300"/>
                  </a:solidFill>
                </a:rPr>
                <a:t>asynchronous</a:t>
              </a:r>
              <a:r>
                <a:rPr lang="en-US" dirty="0" smtClean="0"/>
                <a:t> fashion</a:t>
              </a:r>
              <a:endParaRPr lang="en-US" dirty="0"/>
            </a:p>
          </p:txBody>
        </p:sp>
      </p:grpSp>
    </p:spTree>
    <p:extLst>
      <p:ext uri="{BB962C8B-B14F-4D97-AF65-F5344CB8AC3E}">
        <p14:creationId xmlns:p14="http://schemas.microsoft.com/office/powerpoint/2010/main" val="5521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barn(inVertical)">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down)">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Parallel algorithm</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682"/>
            <a:ext cx="3671455" cy="509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oup 36"/>
          <p:cNvGrpSpPr/>
          <p:nvPr/>
        </p:nvGrpSpPr>
        <p:grpSpPr>
          <a:xfrm>
            <a:off x="5590558" y="1905000"/>
            <a:ext cx="1591750" cy="986333"/>
            <a:chOff x="321174" y="457200"/>
            <a:chExt cx="2574426" cy="1395477"/>
          </a:xfrm>
        </p:grpSpPr>
        <mc:AlternateContent xmlns:mc="http://schemas.openxmlformats.org/markup-compatibility/2006" xmlns:a14="http://schemas.microsoft.com/office/drawing/2010/main">
          <mc:Choice Requires="a14">
            <p:sp>
              <p:nvSpPr>
                <p:cNvPr id="56" name="Rounded Rectangle 55"/>
                <p:cNvSpPr/>
                <p:nvPr/>
              </p:nvSpPr>
              <p:spPr>
                <a:xfrm>
                  <a:off x="321174" y="457200"/>
                  <a:ext cx="2574426" cy="1395477"/>
                </a:xfrm>
                <a:prstGeom prst="roundRect">
                  <a:avLst/>
                </a:prstGeom>
                <a:ln w="3175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a:p>
                  <a:pPr algn="ctr"/>
                  <a:r>
                    <a:rPr lang="en-US" sz="1100" dirty="0" smtClean="0"/>
                    <a:t>Normal operation</a:t>
                  </a:r>
                </a:p>
                <a:p>
                  <a:pPr algn="ctr"/>
                  <a:r>
                    <a:rPr lang="en-US" sz="1100" dirty="0"/>
                    <a:t>Solve </a:t>
                  </a:r>
                  <a:r>
                    <a:rPr lang="en-US" sz="1100" dirty="0" smtClean="0"/>
                    <a:t>normal problem </a:t>
                  </a:r>
                  <a:r>
                    <a:rPr lang="en-US" sz="1100" dirty="0"/>
                    <a:t>for </a:t>
                  </a:r>
                  <a14:m>
                    <m:oMath xmlns:m="http://schemas.openxmlformats.org/officeDocument/2006/math">
                      <m:sSup>
                        <m:sSupPr>
                          <m:ctrlPr>
                            <a:rPr lang="en-US" sz="1100" b="1" i="1">
                              <a:latin typeface="Cambria Math" charset="0"/>
                              <a:ea typeface="Cambria Math"/>
                            </a:rPr>
                          </m:ctrlPr>
                        </m:sSupPr>
                        <m:e>
                          <m:r>
                            <a:rPr lang="en-US" sz="1100" b="1" i="1">
                              <a:latin typeface="Cambria Math"/>
                              <a:ea typeface="Cambria Math"/>
                            </a:rPr>
                            <m:t>𝒚</m:t>
                          </m:r>
                        </m:e>
                        <m:sup>
                          <m:r>
                            <a:rPr lang="en-US" sz="1100" b="1" i="1">
                              <a:latin typeface="Cambria Math"/>
                              <a:ea typeface="Cambria Math"/>
                            </a:rPr>
                            <m:t>𝒐</m:t>
                          </m:r>
                        </m:sup>
                      </m:sSup>
                      <m:r>
                        <a:rPr lang="en-US" sz="1100" b="1" i="1">
                          <a:latin typeface="Cambria Math"/>
                          <a:ea typeface="Cambria Math"/>
                        </a:rPr>
                        <m:t>,</m:t>
                      </m:r>
                      <m:sSub>
                        <m:sSubPr>
                          <m:ctrlPr>
                            <a:rPr lang="en-US" sz="1100" b="1" i="1">
                              <a:latin typeface="Cambria Math" charset="0"/>
                              <a:ea typeface="Cambria Math"/>
                            </a:rPr>
                          </m:ctrlPr>
                        </m:sSubPr>
                        <m:e>
                          <m:d>
                            <m:dPr>
                              <m:begChr m:val="{"/>
                              <m:endChr m:val="}"/>
                              <m:ctrlPr>
                                <a:rPr lang="en-US" sz="1100" b="1" i="1">
                                  <a:latin typeface="Cambria Math" charset="0"/>
                                  <a:ea typeface="Cambria Math"/>
                                </a:rPr>
                              </m:ctrlPr>
                            </m:dPr>
                            <m:e>
                              <m:sSubSup>
                                <m:sSubSupPr>
                                  <m:ctrlPr>
                                    <a:rPr lang="en-US" sz="1100" b="1" i="1">
                                      <a:latin typeface="Cambria Math" charset="0"/>
                                      <a:ea typeface="Cambria Math"/>
                                    </a:rPr>
                                  </m:ctrlPr>
                                </m:sSubSupPr>
                                <m:e>
                                  <m:r>
                                    <a:rPr lang="en-US" sz="1100" b="1" i="1">
                                      <a:latin typeface="Cambria Math"/>
                                      <a:ea typeface="Cambria Math"/>
                                    </a:rPr>
                                    <m:t>𝒙</m:t>
                                  </m:r>
                                </m:e>
                                <m:sub>
                                  <m:r>
                                    <a:rPr lang="en-US" sz="1100" b="1" i="1">
                                      <a:latin typeface="Cambria Math"/>
                                      <a:ea typeface="Cambria Math"/>
                                    </a:rPr>
                                    <m:t>𝒊</m:t>
                                  </m:r>
                                </m:sub>
                                <m:sup>
                                  <m:r>
                                    <a:rPr lang="en-US" sz="1100" b="1" i="1">
                                      <a:latin typeface="Cambria Math"/>
                                      <a:ea typeface="Cambria Math"/>
                                    </a:rPr>
                                    <m:t>𝒐</m:t>
                                  </m:r>
                                </m:sup>
                              </m:sSubSup>
                            </m:e>
                          </m:d>
                        </m:e>
                        <m:sub>
                          <m:r>
                            <a:rPr lang="en-US" sz="1100" b="1" i="1">
                              <a:latin typeface="Cambria Math"/>
                              <a:ea typeface="Cambria Math"/>
                            </a:rPr>
                            <m:t>∀</m:t>
                          </m:r>
                          <m:r>
                            <a:rPr lang="en-US" sz="1100" b="1" i="1">
                              <a:latin typeface="Cambria Math"/>
                              <a:ea typeface="Cambria Math"/>
                            </a:rPr>
                            <m:t>𝒊</m:t>
                          </m:r>
                        </m:sub>
                      </m:sSub>
                      <m:r>
                        <a:rPr lang="en-US" sz="1100" b="1" i="1">
                          <a:latin typeface="Cambria Math"/>
                          <a:ea typeface="Cambria Math"/>
                        </a:rPr>
                        <m:t> </m:t>
                      </m:r>
                    </m:oMath>
                  </a14:m>
                  <a:endParaRPr lang="en-US" sz="1100" dirty="0"/>
                </a:p>
                <a:p>
                  <a:pPr algn="ctr"/>
                  <a:endParaRPr lang="en-US" sz="1400" dirty="0"/>
                </a:p>
              </p:txBody>
            </p:sp>
          </mc:Choice>
          <mc:Fallback xmlns="">
            <p:sp>
              <p:nvSpPr>
                <p:cNvPr id="56" name="Rounded Rectangle 55"/>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4"/>
                  <a:stretch>
                    <a:fillRect/>
                  </a:stretch>
                </a:blipFill>
                <a:ln w="31750"/>
              </p:spPr>
              <p:txBody>
                <a:bodyPr/>
                <a:lstStyle/>
                <a:p>
                  <a:r>
                    <a:rPr lang="en-US">
                      <a:noFill/>
                    </a:rPr>
                    <a:t> </a:t>
                  </a:r>
                </a:p>
              </p:txBody>
            </p:sp>
          </mc:Fallback>
        </mc:AlternateContent>
        <p:sp>
          <p:nvSpPr>
            <p:cNvPr id="57" name="内容占位符 2"/>
            <p:cNvSpPr txBox="1">
              <a:spLocks/>
            </p:cNvSpPr>
            <p:nvPr/>
          </p:nvSpPr>
          <p:spPr bwMode="auto">
            <a:xfrm>
              <a:off x="690563" y="457200"/>
              <a:ext cx="1900237" cy="381000"/>
            </a:xfrm>
            <a:prstGeom prst="rect">
              <a:avLst/>
            </a:prstGeom>
            <a:ln w="31750">
              <a:headEnd/>
              <a:tailEnd/>
            </a:ln>
            <a:extLst/>
          </p:spPr>
          <p:style>
            <a:lnRef idx="1">
              <a:schemeClr val="accent2"/>
            </a:lnRef>
            <a:fillRef idx="2">
              <a:schemeClr val="accent2"/>
            </a:fillRef>
            <a:effectRef idx="1">
              <a:schemeClr val="accent2"/>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000" dirty="0">
                  <a:latin typeface="Book Antiqua" pitchFamily="18" charset="0"/>
                  <a:ea typeface="Arial Unicode MS" pitchFamily="34" charset="-122"/>
                  <a:cs typeface="Arial Unicode MS" pitchFamily="34" charset="-122"/>
                </a:rPr>
                <a:t>Master computer</a:t>
              </a:r>
              <a:endParaRPr lang="zh-CN" altLang="en-US" sz="1000" i="1" dirty="0">
                <a:latin typeface="Book Antiqua" pitchFamily="18" charset="0"/>
                <a:ea typeface="Arial Unicode MS" pitchFamily="34" charset="-122"/>
                <a:cs typeface="Arial Unicode MS" pitchFamily="34" charset="-122"/>
              </a:endParaRPr>
            </a:p>
          </p:txBody>
        </p:sp>
      </p:grpSp>
      <p:grpSp>
        <p:nvGrpSpPr>
          <p:cNvPr id="38" name="Group 37"/>
          <p:cNvGrpSpPr/>
          <p:nvPr/>
        </p:nvGrpSpPr>
        <p:grpSpPr>
          <a:xfrm>
            <a:off x="3695877" y="3739955"/>
            <a:ext cx="1591750" cy="986334"/>
            <a:chOff x="321174" y="457199"/>
            <a:chExt cx="2574426" cy="1395478"/>
          </a:xfrm>
        </p:grpSpPr>
        <mc:AlternateContent xmlns:mc="http://schemas.openxmlformats.org/markup-compatibility/2006" xmlns:a14="http://schemas.microsoft.com/office/drawing/2010/main">
          <mc:Choice Requires="a14">
            <p:sp>
              <p:nvSpPr>
                <p:cNvPr id="54" name="Rounded Rectangle 53"/>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100" dirty="0"/>
                </a:p>
                <a:p>
                  <a:pPr algn="ctr"/>
                  <a:r>
                    <a:rPr lang="en-US" sz="1100" dirty="0" smtClean="0"/>
                    <a:t>Islanded operation</a:t>
                  </a:r>
                  <a:endParaRPr lang="en-US" sz="1100" dirty="0"/>
                </a:p>
                <a:p>
                  <a:pPr algn="ctr"/>
                  <a:r>
                    <a:rPr lang="en-US" sz="1100" dirty="0" smtClean="0"/>
                    <a:t>Solve </a:t>
                  </a:r>
                  <a:r>
                    <a:rPr lang="en-US" sz="1100" dirty="0"/>
                    <a:t>for </a:t>
                  </a:r>
                  <a14:m>
                    <m:oMath xmlns:m="http://schemas.openxmlformats.org/officeDocument/2006/math">
                      <m:sSup>
                        <m:sSupPr>
                          <m:ctrlPr>
                            <a:rPr lang="en-US" sz="1100" b="1" i="1">
                              <a:latin typeface="Cambria Math"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a:latin typeface="Cambria Math"/>
                            </a:rPr>
                            <m:t>𝟏</m:t>
                          </m:r>
                        </m:sup>
                      </m:sSup>
                      <m:r>
                        <a:rPr lang="en-US" sz="1100" b="1" i="1">
                          <a:latin typeface="Cambria Math"/>
                        </a:rPr>
                        <m:t>, </m:t>
                      </m:r>
                      <m:sSub>
                        <m:sSubPr>
                          <m:ctrlPr>
                            <a:rPr lang="en-US" sz="1100" b="1" i="1">
                              <a:latin typeface="Cambria Math" charset="0"/>
                            </a:rPr>
                          </m:ctrlPr>
                        </m:sSubPr>
                        <m:e>
                          <m:d>
                            <m:dPr>
                              <m:begChr m:val="{"/>
                              <m:endChr m:val="}"/>
                              <m:ctrlPr>
                                <a:rPr lang="en-US" sz="1100" b="1" i="1">
                                  <a:latin typeface="Cambria Math" charset="0"/>
                                </a:rPr>
                              </m:ctrlPr>
                            </m:dPr>
                            <m:e>
                              <m:sSubSup>
                                <m:sSubSupPr>
                                  <m:ctrlPr>
                                    <a:rPr lang="en-US" sz="1100" b="1" i="1">
                                      <a:latin typeface="Cambria Math"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a:latin typeface="Cambria Math"/>
                                    </a:rPr>
                                    <m:t>𝟏</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smtClean="0"/>
                    <a:t>Update </a:t>
                  </a:r>
                  <a14:m>
                    <m:oMath xmlns:m="http://schemas.openxmlformats.org/officeDocument/2006/math">
                      <m:sSup>
                        <m:sSupPr>
                          <m:ctrlPr>
                            <a:rPr lang="en-US" sz="1100" b="1" i="1" dirty="0">
                              <a:latin typeface="Cambria Math" charset="0"/>
                              <a:ea typeface="Cambria Math"/>
                            </a:rPr>
                          </m:ctrlPr>
                        </m:sSupPr>
                        <m:e>
                          <m:r>
                            <a:rPr lang="en-US" sz="1100" b="1" i="1" dirty="0">
                              <a:latin typeface="Cambria Math"/>
                              <a:ea typeface="Cambria Math"/>
                            </a:rPr>
                            <m:t>𝝀</m:t>
                          </m:r>
                        </m:e>
                        <m:sup>
                          <m:r>
                            <a:rPr lang="en-US" sz="1100" b="1" i="1" dirty="0">
                              <a:latin typeface="Cambria Math"/>
                              <a:ea typeface="Cambria Math"/>
                            </a:rPr>
                            <m:t>𝟏</m:t>
                          </m:r>
                        </m:sup>
                      </m:sSup>
                      <m:r>
                        <a:rPr lang="en-US" sz="1100" b="1" i="1" dirty="0">
                          <a:latin typeface="Cambria Math"/>
                          <a:ea typeface="Cambria Math"/>
                        </a:rPr>
                        <m:t>,</m:t>
                      </m:r>
                      <m:sSup>
                        <m:sSupPr>
                          <m:ctrlPr>
                            <a:rPr lang="en-US" sz="1100" b="1" i="1" dirty="0">
                              <a:latin typeface="Cambria Math" charset="0"/>
                              <a:ea typeface="Cambria Math"/>
                            </a:rPr>
                          </m:ctrlPr>
                        </m:sSupPr>
                        <m:e>
                          <m:r>
                            <a:rPr lang="en-US" sz="1100" b="1" i="1" dirty="0">
                              <a:latin typeface="Cambria Math"/>
                              <a:ea typeface="Cambria Math"/>
                            </a:rPr>
                            <m:t>𝝁</m:t>
                          </m:r>
                        </m:e>
                        <m:sup>
                          <m:r>
                            <a:rPr lang="en-US" sz="1100" b="1" i="1" dirty="0">
                              <a:latin typeface="Cambria Math"/>
                              <a:ea typeface="Cambria Math"/>
                            </a:rPr>
                            <m:t>𝟏</m:t>
                          </m:r>
                        </m:sup>
                      </m:sSup>
                    </m:oMath>
                  </a14:m>
                  <a:endParaRPr lang="en-US" sz="1100" dirty="0"/>
                </a:p>
              </p:txBody>
            </p:sp>
          </mc:Choice>
          <mc:Fallback xmlns="">
            <p:sp>
              <p:nvSpPr>
                <p:cNvPr id="54" name="Rounded Rectangle 53"/>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5"/>
                  <a:stretch>
                    <a:fillRect/>
                  </a:stretch>
                </a:blipFill>
                <a:ln w="28575"/>
              </p:spPr>
              <p:txBody>
                <a:bodyPr/>
                <a:lstStyle/>
                <a:p>
                  <a:r>
                    <a:rPr lang="en-US">
                      <a:noFill/>
                    </a:rPr>
                    <a:t> </a:t>
                  </a:r>
                </a:p>
              </p:txBody>
            </p:sp>
          </mc:Fallback>
        </mc:AlternateContent>
        <p:sp>
          <p:nvSpPr>
            <p:cNvPr id="55" name="内容占位符 2"/>
            <p:cNvSpPr txBox="1">
              <a:spLocks/>
            </p:cNvSpPr>
            <p:nvPr/>
          </p:nvSpPr>
          <p:spPr bwMode="auto">
            <a:xfrm>
              <a:off x="690563" y="457199"/>
              <a:ext cx="1900237" cy="381000"/>
            </a:xfrm>
            <a:prstGeom prst="rect">
              <a:avLst/>
            </a:prstGeom>
            <a:ln w="28575">
              <a:headEnd/>
              <a:tailEnd/>
            </a:ln>
            <a:extLst/>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smtClean="0">
                  <a:latin typeface="Book Antiqua" pitchFamily="18" charset="0"/>
                  <a:ea typeface="Arial Unicode MS" pitchFamily="34" charset="-122"/>
                  <a:cs typeface="Arial Unicode MS" pitchFamily="34" charset="-122"/>
                </a:rPr>
                <a:t>Computer 1</a:t>
              </a:r>
              <a:endParaRPr lang="zh-CN" altLang="en-US" sz="1200" i="1" dirty="0">
                <a:latin typeface="Book Antiqua" pitchFamily="18" charset="0"/>
                <a:ea typeface="Arial Unicode MS" pitchFamily="34" charset="-122"/>
                <a:cs typeface="Arial Unicode MS" pitchFamily="34" charset="-122"/>
              </a:endParaRPr>
            </a:p>
          </p:txBody>
        </p:sp>
      </p:grpSp>
      <p:grpSp>
        <p:nvGrpSpPr>
          <p:cNvPr id="39" name="Group 38"/>
          <p:cNvGrpSpPr/>
          <p:nvPr/>
        </p:nvGrpSpPr>
        <p:grpSpPr>
          <a:xfrm>
            <a:off x="5402102" y="3739955"/>
            <a:ext cx="1591750" cy="986334"/>
            <a:chOff x="321174" y="457199"/>
            <a:chExt cx="2574426" cy="1395478"/>
          </a:xfrm>
        </p:grpSpPr>
        <mc:AlternateContent xmlns:mc="http://schemas.openxmlformats.org/markup-compatibility/2006" xmlns:a14="http://schemas.microsoft.com/office/drawing/2010/main">
          <mc:Choice Requires="a14">
            <p:sp>
              <p:nvSpPr>
                <p:cNvPr id="52" name="Rounded Rectangle 51"/>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smtClean="0"/>
                </a:p>
                <a:p>
                  <a:pPr algn="ctr"/>
                  <a:endParaRPr lang="en-US" sz="1100" dirty="0"/>
                </a:p>
                <a:p>
                  <a:pPr algn="ctr"/>
                  <a:r>
                    <a:rPr lang="en-US" sz="1100" dirty="0" smtClean="0"/>
                    <a:t>Islanded operation</a:t>
                  </a:r>
                  <a:endParaRPr lang="en-US" sz="1100" dirty="0"/>
                </a:p>
                <a:p>
                  <a:pPr algn="ctr"/>
                  <a:r>
                    <a:rPr lang="en-US" sz="1100" dirty="0" smtClean="0"/>
                    <a:t>Solve for </a:t>
                  </a:r>
                  <a14:m>
                    <m:oMath xmlns:m="http://schemas.openxmlformats.org/officeDocument/2006/math">
                      <m:sSup>
                        <m:sSupPr>
                          <m:ctrlPr>
                            <a:rPr lang="en-US" sz="1100" b="1" i="1">
                              <a:latin typeface="Cambria Math"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smtClean="0">
                              <a:latin typeface="Cambria Math"/>
                            </a:rPr>
                            <m:t>𝟐</m:t>
                          </m:r>
                        </m:sup>
                      </m:sSup>
                      <m:r>
                        <a:rPr lang="en-US" sz="1100" b="1" i="1">
                          <a:latin typeface="Cambria Math"/>
                        </a:rPr>
                        <m:t>, </m:t>
                      </m:r>
                      <m:sSub>
                        <m:sSubPr>
                          <m:ctrlPr>
                            <a:rPr lang="en-US" sz="1100" b="1" i="1">
                              <a:latin typeface="Cambria Math" charset="0"/>
                            </a:rPr>
                          </m:ctrlPr>
                        </m:sSubPr>
                        <m:e>
                          <m:d>
                            <m:dPr>
                              <m:begChr m:val="{"/>
                              <m:endChr m:val="}"/>
                              <m:ctrlPr>
                                <a:rPr lang="en-US" sz="1100" b="1" i="1">
                                  <a:latin typeface="Cambria Math" charset="0"/>
                                </a:rPr>
                              </m:ctrlPr>
                            </m:dPr>
                            <m:e>
                              <m:sSubSup>
                                <m:sSubSupPr>
                                  <m:ctrlPr>
                                    <a:rPr lang="en-US" sz="1100" b="1" i="1">
                                      <a:latin typeface="Cambria Math"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smtClean="0">
                                      <a:latin typeface="Cambria Math"/>
                                    </a:rPr>
                                    <m:t>𝟐</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smtClean="0"/>
                    <a:t>Update </a:t>
                  </a:r>
                  <a14:m>
                    <m:oMath xmlns:m="http://schemas.openxmlformats.org/officeDocument/2006/math">
                      <m:sSup>
                        <m:sSupPr>
                          <m:ctrlPr>
                            <a:rPr lang="en-US" sz="1100" b="1" i="1" dirty="0">
                              <a:latin typeface="Cambria Math" charset="0"/>
                              <a:ea typeface="Cambria Math"/>
                            </a:rPr>
                          </m:ctrlPr>
                        </m:sSupPr>
                        <m:e>
                          <m:r>
                            <a:rPr lang="en-US" sz="1100" b="1" i="1" dirty="0">
                              <a:latin typeface="Cambria Math"/>
                              <a:ea typeface="Cambria Math"/>
                            </a:rPr>
                            <m:t>𝝀</m:t>
                          </m:r>
                        </m:e>
                        <m:sup>
                          <m:r>
                            <a:rPr lang="en-US" sz="1100" b="1" i="1" dirty="0" smtClean="0">
                              <a:latin typeface="Cambria Math"/>
                              <a:ea typeface="Cambria Math"/>
                            </a:rPr>
                            <m:t>𝟐</m:t>
                          </m:r>
                        </m:sup>
                      </m:sSup>
                      <m:r>
                        <a:rPr lang="en-US" sz="1100" b="1" i="1" dirty="0">
                          <a:latin typeface="Cambria Math"/>
                          <a:ea typeface="Cambria Math"/>
                        </a:rPr>
                        <m:t>,</m:t>
                      </m:r>
                      <m:sSup>
                        <m:sSupPr>
                          <m:ctrlPr>
                            <a:rPr lang="en-US" sz="1100" b="1" i="1" dirty="0">
                              <a:latin typeface="Cambria Math" charset="0"/>
                              <a:ea typeface="Cambria Math"/>
                            </a:rPr>
                          </m:ctrlPr>
                        </m:sSupPr>
                        <m:e>
                          <m:r>
                            <a:rPr lang="en-US" sz="1100" b="1" i="1" dirty="0">
                              <a:latin typeface="Cambria Math"/>
                              <a:ea typeface="Cambria Math"/>
                            </a:rPr>
                            <m:t>𝝁</m:t>
                          </m:r>
                        </m:e>
                        <m:sup>
                          <m:r>
                            <a:rPr lang="en-US" sz="1100" b="1" i="1" dirty="0" smtClean="0">
                              <a:latin typeface="Cambria Math"/>
                              <a:ea typeface="Cambria Math"/>
                            </a:rPr>
                            <m:t>𝟐</m:t>
                          </m:r>
                        </m:sup>
                      </m:sSup>
                    </m:oMath>
                  </a14:m>
                  <a:endParaRPr lang="en-US" sz="1100" dirty="0"/>
                </a:p>
              </p:txBody>
            </p:sp>
          </mc:Choice>
          <mc:Fallback xmlns="">
            <p:sp>
              <p:nvSpPr>
                <p:cNvPr id="52" name="Rounded Rectangle 51"/>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6"/>
                  <a:stretch>
                    <a:fillRect/>
                  </a:stretch>
                </a:blipFill>
                <a:ln w="28575"/>
              </p:spPr>
              <p:txBody>
                <a:bodyPr/>
                <a:lstStyle/>
                <a:p>
                  <a:r>
                    <a:rPr lang="en-US">
                      <a:noFill/>
                    </a:rPr>
                    <a:t> </a:t>
                  </a:r>
                </a:p>
              </p:txBody>
            </p:sp>
          </mc:Fallback>
        </mc:AlternateContent>
        <p:sp>
          <p:nvSpPr>
            <p:cNvPr id="53" name="内容占位符 2"/>
            <p:cNvSpPr txBox="1">
              <a:spLocks/>
            </p:cNvSpPr>
            <p:nvPr/>
          </p:nvSpPr>
          <p:spPr bwMode="auto">
            <a:xfrm>
              <a:off x="690563" y="457199"/>
              <a:ext cx="1900237" cy="381000"/>
            </a:xfrm>
            <a:prstGeom prst="rect">
              <a:avLst/>
            </a:prstGeom>
            <a:ln w="28575">
              <a:headEnd/>
              <a:tailEnd/>
            </a:ln>
            <a:extLst/>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smtClean="0">
                  <a:latin typeface="Book Antiqua" pitchFamily="18" charset="0"/>
                  <a:ea typeface="Arial Unicode MS" pitchFamily="34" charset="-122"/>
                  <a:cs typeface="Arial Unicode MS" pitchFamily="34" charset="-122"/>
                </a:rPr>
                <a:t>Computer </a:t>
              </a:r>
              <a:r>
                <a:rPr lang="en-US" altLang="zh-CN" sz="1200" dirty="0">
                  <a:latin typeface="Book Antiqua" pitchFamily="18" charset="0"/>
                  <a:ea typeface="Arial Unicode MS" pitchFamily="34" charset="-122"/>
                  <a:cs typeface="Arial Unicode MS" pitchFamily="34" charset="-122"/>
                </a:rPr>
                <a:t>2</a:t>
              </a:r>
              <a:endParaRPr lang="zh-CN" altLang="en-US" sz="1200" i="1" dirty="0">
                <a:latin typeface="Book Antiqua" pitchFamily="18" charset="0"/>
                <a:ea typeface="Arial Unicode MS" pitchFamily="34" charset="-122"/>
                <a:cs typeface="Arial Unicode MS" pitchFamily="34" charset="-122"/>
              </a:endParaRPr>
            </a:p>
          </p:txBody>
        </p:sp>
      </p:grpSp>
      <p:grpSp>
        <p:nvGrpSpPr>
          <p:cNvPr id="40" name="Group 39"/>
          <p:cNvGrpSpPr/>
          <p:nvPr/>
        </p:nvGrpSpPr>
        <p:grpSpPr>
          <a:xfrm>
            <a:off x="7475116" y="3739955"/>
            <a:ext cx="1591750" cy="986334"/>
            <a:chOff x="321174" y="457199"/>
            <a:chExt cx="2574426" cy="1395478"/>
          </a:xfrm>
        </p:grpSpPr>
        <mc:AlternateContent xmlns:mc="http://schemas.openxmlformats.org/markup-compatibility/2006" xmlns:a14="http://schemas.microsoft.com/office/drawing/2010/main">
          <mc:Choice Requires="a14">
            <p:sp>
              <p:nvSpPr>
                <p:cNvPr id="50" name="Rounded Rectangle 49"/>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smtClean="0"/>
                </a:p>
                <a:p>
                  <a:pPr algn="ctr"/>
                  <a:endParaRPr lang="en-US" sz="1100" dirty="0"/>
                </a:p>
                <a:p>
                  <a:pPr algn="ctr"/>
                  <a:r>
                    <a:rPr lang="en-US" sz="1100" dirty="0" smtClean="0"/>
                    <a:t>Islanded operation</a:t>
                  </a:r>
                  <a:endParaRPr lang="en-US" sz="1100" dirty="0"/>
                </a:p>
                <a:p>
                  <a:pPr algn="ctr"/>
                  <a:r>
                    <a:rPr lang="en-US" sz="1100" dirty="0" smtClean="0"/>
                    <a:t>Solve </a:t>
                  </a:r>
                  <a:r>
                    <a:rPr lang="en-US" sz="1100" dirty="0"/>
                    <a:t>for</a:t>
                  </a:r>
                  <a14:m>
                    <m:oMath xmlns:m="http://schemas.openxmlformats.org/officeDocument/2006/math">
                      <m:r>
                        <a:rPr lang="en-US" sz="1100" b="0" i="0" smtClean="0">
                          <a:latin typeface="Cambria Math"/>
                        </a:rPr>
                        <m:t> </m:t>
                      </m:r>
                      <m:sSup>
                        <m:sSupPr>
                          <m:ctrlPr>
                            <a:rPr lang="en-US" sz="1100" b="1" i="1">
                              <a:latin typeface="Cambria Math"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smtClean="0">
                              <a:latin typeface="Cambria Math"/>
                            </a:rPr>
                            <m:t>𝑵</m:t>
                          </m:r>
                        </m:sup>
                      </m:sSup>
                      <m:r>
                        <a:rPr lang="en-US" sz="1100" b="1" i="1">
                          <a:latin typeface="Cambria Math"/>
                        </a:rPr>
                        <m:t>, </m:t>
                      </m:r>
                      <m:sSub>
                        <m:sSubPr>
                          <m:ctrlPr>
                            <a:rPr lang="en-US" sz="1100" b="1" i="1">
                              <a:latin typeface="Cambria Math" charset="0"/>
                            </a:rPr>
                          </m:ctrlPr>
                        </m:sSubPr>
                        <m:e>
                          <m:d>
                            <m:dPr>
                              <m:begChr m:val="{"/>
                              <m:endChr m:val="}"/>
                              <m:ctrlPr>
                                <a:rPr lang="en-US" sz="1100" b="1" i="1">
                                  <a:latin typeface="Cambria Math" charset="0"/>
                                </a:rPr>
                              </m:ctrlPr>
                            </m:dPr>
                            <m:e>
                              <m:sSubSup>
                                <m:sSubSupPr>
                                  <m:ctrlPr>
                                    <a:rPr lang="en-US" sz="1100" b="1" i="1">
                                      <a:latin typeface="Cambria Math"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smtClean="0">
                                      <a:latin typeface="Cambria Math"/>
                                    </a:rPr>
                                    <m:t>𝑵</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smtClean="0"/>
                    <a:t>Update</a:t>
                  </a:r>
                  <a:r>
                    <a:rPr lang="en-US" sz="1100" b="1" dirty="0">
                      <a:ea typeface="Cambria Math"/>
                    </a:rPr>
                    <a:t> </a:t>
                  </a:r>
                  <a14:m>
                    <m:oMath xmlns:m="http://schemas.openxmlformats.org/officeDocument/2006/math">
                      <m:sSup>
                        <m:sSupPr>
                          <m:ctrlPr>
                            <a:rPr lang="en-US" sz="1100" b="1" i="1" dirty="0">
                              <a:latin typeface="Cambria Math" charset="0"/>
                              <a:ea typeface="Cambria Math"/>
                            </a:rPr>
                          </m:ctrlPr>
                        </m:sSupPr>
                        <m:e>
                          <m:r>
                            <a:rPr lang="en-US" sz="1100" b="1" i="1" dirty="0">
                              <a:latin typeface="Cambria Math"/>
                              <a:ea typeface="Cambria Math"/>
                            </a:rPr>
                            <m:t>𝝀</m:t>
                          </m:r>
                        </m:e>
                        <m:sup>
                          <m:r>
                            <a:rPr lang="en-US" sz="1100" b="1" i="1" dirty="0" smtClean="0">
                              <a:latin typeface="Cambria Math"/>
                              <a:ea typeface="Cambria Math"/>
                            </a:rPr>
                            <m:t>𝑵</m:t>
                          </m:r>
                        </m:sup>
                      </m:sSup>
                      <m:r>
                        <a:rPr lang="en-US" sz="1100" b="1" i="1" dirty="0">
                          <a:latin typeface="Cambria Math"/>
                          <a:ea typeface="Cambria Math"/>
                        </a:rPr>
                        <m:t>,</m:t>
                      </m:r>
                      <m:sSup>
                        <m:sSupPr>
                          <m:ctrlPr>
                            <a:rPr lang="en-US" sz="1100" b="1" i="1" dirty="0">
                              <a:latin typeface="Cambria Math" charset="0"/>
                              <a:ea typeface="Cambria Math"/>
                            </a:rPr>
                          </m:ctrlPr>
                        </m:sSupPr>
                        <m:e>
                          <m:r>
                            <a:rPr lang="en-US" sz="1100" b="1" i="1" dirty="0">
                              <a:latin typeface="Cambria Math"/>
                              <a:ea typeface="Cambria Math"/>
                            </a:rPr>
                            <m:t>𝝁</m:t>
                          </m:r>
                        </m:e>
                        <m:sup>
                          <m:r>
                            <a:rPr lang="en-US" sz="1100" b="1" i="1" dirty="0" smtClean="0">
                              <a:latin typeface="Cambria Math"/>
                              <a:ea typeface="Cambria Math"/>
                            </a:rPr>
                            <m:t>𝑵</m:t>
                          </m:r>
                        </m:sup>
                      </m:sSup>
                    </m:oMath>
                  </a14:m>
                  <a:endParaRPr lang="en-US" sz="1100" dirty="0"/>
                </a:p>
              </p:txBody>
            </p:sp>
          </mc:Choice>
          <mc:Fallback xmlns="">
            <p:sp>
              <p:nvSpPr>
                <p:cNvPr id="50" name="Rounded Rectangle 49"/>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7"/>
                  <a:stretch>
                    <a:fillRect/>
                  </a:stretch>
                </a:blipFill>
                <a:ln w="28575"/>
              </p:spPr>
              <p:txBody>
                <a:bodyPr/>
                <a:lstStyle/>
                <a:p>
                  <a:r>
                    <a:rPr lang="en-US">
                      <a:noFill/>
                    </a:rPr>
                    <a:t> </a:t>
                  </a:r>
                </a:p>
              </p:txBody>
            </p:sp>
          </mc:Fallback>
        </mc:AlternateContent>
        <p:sp>
          <p:nvSpPr>
            <p:cNvPr id="51" name="内容占位符 2"/>
            <p:cNvSpPr txBox="1">
              <a:spLocks/>
            </p:cNvSpPr>
            <p:nvPr/>
          </p:nvSpPr>
          <p:spPr bwMode="auto">
            <a:xfrm>
              <a:off x="690563" y="457199"/>
              <a:ext cx="1900237" cy="381000"/>
            </a:xfrm>
            <a:prstGeom prst="rect">
              <a:avLst/>
            </a:prstGeom>
            <a:ln w="28575">
              <a:headEnd/>
              <a:tailEnd/>
            </a:ln>
            <a:extLst/>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smtClean="0">
                  <a:latin typeface="Book Antiqua" pitchFamily="18" charset="0"/>
                  <a:ea typeface="Arial Unicode MS" pitchFamily="34" charset="-122"/>
                  <a:cs typeface="Arial Unicode MS" pitchFamily="34" charset="-122"/>
                </a:rPr>
                <a:t>Computer </a:t>
              </a:r>
              <a:r>
                <a:rPr lang="en-US" altLang="zh-CN" sz="1200" dirty="0">
                  <a:latin typeface="Book Antiqua" pitchFamily="18" charset="0"/>
                  <a:ea typeface="Arial Unicode MS" pitchFamily="34" charset="-122"/>
                  <a:cs typeface="Arial Unicode MS" pitchFamily="34" charset="-122"/>
                </a:rPr>
                <a:t>N</a:t>
              </a:r>
              <a:endParaRPr lang="zh-CN" altLang="en-US" sz="1200" i="1" dirty="0">
                <a:latin typeface="Book Antiqua" pitchFamily="18" charset="0"/>
                <a:ea typeface="Arial Unicode MS" pitchFamily="34" charset="-122"/>
                <a:cs typeface="Arial Unicode MS" pitchFamily="34" charset="-122"/>
              </a:endParaRPr>
            </a:p>
          </p:txBody>
        </p:sp>
      </p:grpSp>
      <p:grpSp>
        <p:nvGrpSpPr>
          <p:cNvPr id="2" name="Group 1"/>
          <p:cNvGrpSpPr/>
          <p:nvPr/>
        </p:nvGrpSpPr>
        <p:grpSpPr>
          <a:xfrm>
            <a:off x="4485035" y="2848692"/>
            <a:ext cx="3769115" cy="891264"/>
            <a:chOff x="4540986" y="2848692"/>
            <a:chExt cx="3769115" cy="891264"/>
          </a:xfrm>
        </p:grpSpPr>
        <p:cxnSp>
          <p:nvCxnSpPr>
            <p:cNvPr id="33" name="Straight Arrow Connector 32"/>
            <p:cNvCxnSpPr/>
            <p:nvPr/>
          </p:nvCxnSpPr>
          <p:spPr>
            <a:xfrm flipH="1">
              <a:off x="4540986" y="2891333"/>
              <a:ext cx="1224962" cy="848622"/>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56" idx="2"/>
            </p:cNvCxnSpPr>
            <p:nvPr/>
          </p:nvCxnSpPr>
          <p:spPr>
            <a:xfrm flipH="1">
              <a:off x="6334258" y="2891333"/>
              <a:ext cx="52176" cy="848622"/>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91145" y="2848692"/>
              <a:ext cx="1118956" cy="891264"/>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5593355" y="3034355"/>
                  <a:ext cx="629316" cy="216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100" b="1" i="1" smtClean="0">
                                <a:solidFill>
                                  <a:srgbClr val="FF7C80"/>
                                </a:solidFill>
                                <a:latin typeface="Cambria Math" charset="0"/>
                                <a:ea typeface="Cambria Math"/>
                              </a:rPr>
                            </m:ctrlPr>
                          </m:sSupPr>
                          <m:e>
                            <m:r>
                              <a:rPr lang="en-US" sz="1100" b="1" i="1">
                                <a:solidFill>
                                  <a:srgbClr val="FF7C80"/>
                                </a:solidFill>
                                <a:latin typeface="Cambria Math"/>
                                <a:ea typeface="Cambria Math"/>
                              </a:rPr>
                              <m:t>𝒚</m:t>
                            </m:r>
                          </m:e>
                          <m:sup>
                            <m:r>
                              <a:rPr lang="en-US" sz="1100" b="1" i="1">
                                <a:solidFill>
                                  <a:srgbClr val="FF7C80"/>
                                </a:solidFill>
                                <a:latin typeface="Cambria Math"/>
                                <a:ea typeface="Cambria Math"/>
                              </a:rPr>
                              <m:t>𝒐</m:t>
                            </m:r>
                          </m:sup>
                        </m:sSup>
                        <m:sSub>
                          <m:sSubPr>
                            <m:ctrlPr>
                              <a:rPr lang="en-US" sz="1100" b="1" i="1">
                                <a:solidFill>
                                  <a:srgbClr val="FF7C80"/>
                                </a:solidFill>
                                <a:latin typeface="Cambria Math" charset="0"/>
                                <a:ea typeface="Cambria Math"/>
                              </a:rPr>
                            </m:ctrlPr>
                          </m:sSubPr>
                          <m:e>
                            <m:r>
                              <a:rPr lang="en-US" sz="1100" b="1" i="1">
                                <a:solidFill>
                                  <a:srgbClr val="FF7C80"/>
                                </a:solidFill>
                                <a:latin typeface="Cambria Math"/>
                                <a:ea typeface="Cambria Math"/>
                              </a:rPr>
                              <m:t>,</m:t>
                            </m:r>
                            <m:d>
                              <m:dPr>
                                <m:begChr m:val="{"/>
                                <m:endChr m:val="}"/>
                                <m:ctrlPr>
                                  <a:rPr lang="en-US" sz="1100" b="1" i="1">
                                    <a:solidFill>
                                      <a:srgbClr val="FF7C80"/>
                                    </a:solidFill>
                                    <a:latin typeface="Cambria Math" charset="0"/>
                                    <a:ea typeface="Cambria Math"/>
                                  </a:rPr>
                                </m:ctrlPr>
                              </m:dPr>
                              <m:e>
                                <m:sSubSup>
                                  <m:sSubSupPr>
                                    <m:ctrlPr>
                                      <a:rPr lang="en-US" sz="1100" b="1" i="1">
                                        <a:solidFill>
                                          <a:srgbClr val="FF7C80"/>
                                        </a:solidFill>
                                        <a:latin typeface="Cambria Math" charset="0"/>
                                        <a:ea typeface="Cambria Math"/>
                                      </a:rPr>
                                    </m:ctrlPr>
                                  </m:sSubSupPr>
                                  <m:e>
                                    <m:r>
                                      <a:rPr lang="en-US" sz="1100" b="1" i="1">
                                        <a:solidFill>
                                          <a:srgbClr val="FF7C80"/>
                                        </a:solidFill>
                                        <a:latin typeface="Cambria Math"/>
                                        <a:ea typeface="Cambria Math"/>
                                      </a:rPr>
                                      <m:t>𝒙</m:t>
                                    </m:r>
                                  </m:e>
                                  <m:sub>
                                    <m:r>
                                      <a:rPr lang="en-US" sz="1100" b="1" i="1">
                                        <a:solidFill>
                                          <a:srgbClr val="FF7C80"/>
                                        </a:solidFill>
                                        <a:latin typeface="Cambria Math"/>
                                        <a:ea typeface="Cambria Math"/>
                                      </a:rPr>
                                      <m:t>𝒊</m:t>
                                    </m:r>
                                  </m:sub>
                                  <m:sup>
                                    <m:r>
                                      <a:rPr lang="en-US" sz="1100" b="1" i="1">
                                        <a:solidFill>
                                          <a:srgbClr val="FF7C80"/>
                                        </a:solidFill>
                                        <a:latin typeface="Cambria Math"/>
                                        <a:ea typeface="Cambria Math"/>
                                      </a:rPr>
                                      <m:t>𝒐</m:t>
                                    </m:r>
                                  </m:sup>
                                </m:sSubSup>
                              </m:e>
                            </m:d>
                          </m:e>
                          <m:sub>
                            <m:r>
                              <a:rPr lang="en-US" sz="1100" b="1" i="1">
                                <a:solidFill>
                                  <a:srgbClr val="FF7C80"/>
                                </a:solidFill>
                                <a:latin typeface="Cambria Math"/>
                                <a:ea typeface="Cambria Math"/>
                              </a:rPr>
                              <m:t>∀</m:t>
                            </m:r>
                            <m:r>
                              <a:rPr lang="en-US" sz="1100" b="1" i="1">
                                <a:solidFill>
                                  <a:srgbClr val="FF7C80"/>
                                </a:solidFill>
                                <a:latin typeface="Cambria Math"/>
                                <a:ea typeface="Cambria Math"/>
                              </a:rPr>
                              <m:t>𝒊</m:t>
                            </m:r>
                          </m:sub>
                        </m:sSub>
                        <m:r>
                          <a:rPr lang="en-US" sz="1100" b="1" i="1">
                            <a:solidFill>
                              <a:srgbClr val="FF7C80"/>
                            </a:solidFill>
                            <a:latin typeface="Cambria Math"/>
                            <a:ea typeface="Cambria Math"/>
                          </a:rPr>
                          <m:t> </m:t>
                        </m:r>
                      </m:oMath>
                    </m:oMathPara>
                  </a14:m>
                  <a:endParaRPr lang="en-US" sz="1100" dirty="0">
                    <a:solidFill>
                      <a:srgbClr val="FF7C80"/>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5593355" y="3034355"/>
                  <a:ext cx="629316" cy="216207"/>
                </a:xfrm>
                <a:prstGeom prst="rect">
                  <a:avLst/>
                </a:prstGeom>
                <a:blipFill rotWithShape="1">
                  <a:blip r:embed="rId8"/>
                  <a:stretch>
                    <a:fillRect r="-10680" b="-2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6390794" y="3034355"/>
                  <a:ext cx="629316" cy="216207"/>
                </a:xfrm>
                <a:prstGeom prst="rect">
                  <a:avLst/>
                </a:prstGeom>
              </p:spPr>
              <p:txBody>
                <a:bodyPr wrap="none">
                  <a:spAutoFit/>
                </a:bodyPr>
                <a:lstStyle/>
                <a:p>
                  <a14:m>
                    <m:oMath xmlns:m="http://schemas.openxmlformats.org/officeDocument/2006/math">
                      <m:sSup>
                        <m:sSupPr>
                          <m:ctrlPr>
                            <a:rPr lang="en-US" sz="1100" b="1" i="1" smtClean="0">
                              <a:solidFill>
                                <a:srgbClr val="FF7C80"/>
                              </a:solidFill>
                              <a:latin typeface="Cambria Math" charset="0"/>
                              <a:ea typeface="Cambria Math"/>
                            </a:rPr>
                          </m:ctrlPr>
                        </m:sSupPr>
                        <m:e>
                          <m:r>
                            <a:rPr lang="en-US" sz="1100" b="1" i="1">
                              <a:solidFill>
                                <a:srgbClr val="FF7C80"/>
                              </a:solidFill>
                              <a:latin typeface="Cambria Math"/>
                              <a:ea typeface="Cambria Math"/>
                            </a:rPr>
                            <m:t>𝒚</m:t>
                          </m:r>
                        </m:e>
                        <m:sup>
                          <m:r>
                            <a:rPr lang="en-US" sz="1100" b="1" i="1">
                              <a:solidFill>
                                <a:srgbClr val="FF7C80"/>
                              </a:solidFill>
                              <a:latin typeface="Cambria Math"/>
                              <a:ea typeface="Cambria Math"/>
                            </a:rPr>
                            <m:t>𝒐</m:t>
                          </m:r>
                        </m:sup>
                      </m:sSup>
                      <m:sSub>
                        <m:sSubPr>
                          <m:ctrlPr>
                            <a:rPr lang="en-US" sz="1100" b="1" i="1">
                              <a:solidFill>
                                <a:srgbClr val="FF7C80"/>
                              </a:solidFill>
                              <a:latin typeface="Cambria Math" charset="0"/>
                              <a:ea typeface="Cambria Math"/>
                            </a:rPr>
                          </m:ctrlPr>
                        </m:sSubPr>
                        <m:e>
                          <m:r>
                            <a:rPr lang="en-US" sz="1100" b="1" i="1" smtClean="0">
                              <a:solidFill>
                                <a:srgbClr val="FF7C80"/>
                              </a:solidFill>
                              <a:latin typeface="Cambria Math"/>
                              <a:ea typeface="Cambria Math"/>
                            </a:rPr>
                            <m:t>,</m:t>
                          </m:r>
                          <m:d>
                            <m:dPr>
                              <m:begChr m:val="{"/>
                              <m:endChr m:val="}"/>
                              <m:ctrlPr>
                                <a:rPr lang="en-US" sz="1100" b="1" i="1">
                                  <a:solidFill>
                                    <a:srgbClr val="FF7C80"/>
                                  </a:solidFill>
                                  <a:latin typeface="Cambria Math" charset="0"/>
                                  <a:ea typeface="Cambria Math"/>
                                </a:rPr>
                              </m:ctrlPr>
                            </m:dPr>
                            <m:e>
                              <m:sSubSup>
                                <m:sSubSupPr>
                                  <m:ctrlPr>
                                    <a:rPr lang="en-US" sz="1100" b="1" i="1">
                                      <a:solidFill>
                                        <a:srgbClr val="FF7C80"/>
                                      </a:solidFill>
                                      <a:latin typeface="Cambria Math" charset="0"/>
                                      <a:ea typeface="Cambria Math"/>
                                    </a:rPr>
                                  </m:ctrlPr>
                                </m:sSubSupPr>
                                <m:e>
                                  <m:r>
                                    <a:rPr lang="en-US" sz="1100" b="1" i="1">
                                      <a:solidFill>
                                        <a:srgbClr val="FF7C80"/>
                                      </a:solidFill>
                                      <a:latin typeface="Cambria Math"/>
                                      <a:ea typeface="Cambria Math"/>
                                    </a:rPr>
                                    <m:t>𝒙</m:t>
                                  </m:r>
                                </m:e>
                                <m:sub>
                                  <m:r>
                                    <a:rPr lang="en-US" sz="1100" b="1" i="1">
                                      <a:solidFill>
                                        <a:srgbClr val="FF7C80"/>
                                      </a:solidFill>
                                      <a:latin typeface="Cambria Math"/>
                                      <a:ea typeface="Cambria Math"/>
                                    </a:rPr>
                                    <m:t>𝒊</m:t>
                                  </m:r>
                                </m:sub>
                                <m:sup>
                                  <m:r>
                                    <a:rPr lang="en-US" sz="1100" b="1" i="1">
                                      <a:solidFill>
                                        <a:srgbClr val="FF7C80"/>
                                      </a:solidFill>
                                      <a:latin typeface="Cambria Math"/>
                                      <a:ea typeface="Cambria Math"/>
                                    </a:rPr>
                                    <m:t>𝒐</m:t>
                                  </m:r>
                                </m:sup>
                              </m:sSubSup>
                            </m:e>
                          </m:d>
                        </m:e>
                        <m:sub>
                          <m:r>
                            <a:rPr lang="en-US" sz="1100" b="1" i="1">
                              <a:solidFill>
                                <a:srgbClr val="FF7C80"/>
                              </a:solidFill>
                              <a:latin typeface="Cambria Math"/>
                              <a:ea typeface="Cambria Math"/>
                            </a:rPr>
                            <m:t>∀</m:t>
                          </m:r>
                          <m:r>
                            <a:rPr lang="en-US" sz="1100" b="1" i="1">
                              <a:solidFill>
                                <a:srgbClr val="FF7C80"/>
                              </a:solidFill>
                              <a:latin typeface="Cambria Math"/>
                              <a:ea typeface="Cambria Math"/>
                            </a:rPr>
                            <m:t>𝒊</m:t>
                          </m:r>
                        </m:sub>
                      </m:sSub>
                      <m:r>
                        <a:rPr lang="en-US" sz="1100" b="1" i="1">
                          <a:solidFill>
                            <a:srgbClr val="FF7C80"/>
                          </a:solidFill>
                          <a:latin typeface="Cambria Math"/>
                          <a:ea typeface="Cambria Math"/>
                        </a:rPr>
                        <m:t> </m:t>
                      </m:r>
                    </m:oMath>
                  </a14:m>
                  <a:r>
                    <a:rPr lang="en-US" sz="1100" dirty="0" smtClean="0">
                      <a:solidFill>
                        <a:srgbClr val="FF7C80"/>
                      </a:solidFill>
                    </a:rPr>
                    <a:t> </a:t>
                  </a:r>
                  <a:endParaRPr lang="en-US" sz="1100" dirty="0">
                    <a:solidFill>
                      <a:srgbClr val="FF7C80"/>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390794" y="3034355"/>
                  <a:ext cx="629316" cy="216207"/>
                </a:xfrm>
                <a:prstGeom prst="rect">
                  <a:avLst/>
                </a:prstGeom>
                <a:blipFill rotWithShape="1">
                  <a:blip r:embed="rId9"/>
                  <a:stretch>
                    <a:fillRect r="-10577" b="-2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7579771" y="3007074"/>
                  <a:ext cx="637987" cy="216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100" b="1" i="1" smtClean="0">
                                <a:solidFill>
                                  <a:srgbClr val="FF7C80"/>
                                </a:solidFill>
                                <a:latin typeface="Cambria Math" charset="0"/>
                                <a:ea typeface="Cambria Math"/>
                              </a:rPr>
                            </m:ctrlPr>
                          </m:sSupPr>
                          <m:e>
                            <m:r>
                              <a:rPr lang="en-US" sz="1100" b="1" i="1">
                                <a:solidFill>
                                  <a:srgbClr val="FF7C80"/>
                                </a:solidFill>
                                <a:latin typeface="Cambria Math"/>
                                <a:ea typeface="Cambria Math"/>
                              </a:rPr>
                              <m:t>𝒚</m:t>
                            </m:r>
                          </m:e>
                          <m:sup>
                            <m:r>
                              <a:rPr lang="en-US" sz="1100" b="1" i="1">
                                <a:solidFill>
                                  <a:srgbClr val="FF7C80"/>
                                </a:solidFill>
                                <a:latin typeface="Cambria Math"/>
                                <a:ea typeface="Cambria Math"/>
                              </a:rPr>
                              <m:t>𝒐</m:t>
                            </m:r>
                          </m:sup>
                        </m:sSup>
                        <m:sSub>
                          <m:sSubPr>
                            <m:ctrlPr>
                              <a:rPr lang="en-US" sz="1100" b="1" i="1">
                                <a:solidFill>
                                  <a:srgbClr val="FF7C80"/>
                                </a:solidFill>
                                <a:latin typeface="Cambria Math" charset="0"/>
                                <a:ea typeface="Cambria Math"/>
                              </a:rPr>
                            </m:ctrlPr>
                          </m:sSubPr>
                          <m:e>
                            <m:r>
                              <a:rPr lang="en-US" sz="1100" b="1" i="1">
                                <a:solidFill>
                                  <a:srgbClr val="FF7C80"/>
                                </a:solidFill>
                                <a:latin typeface="Cambria Math"/>
                                <a:ea typeface="Cambria Math"/>
                              </a:rPr>
                              <m:t>,</m:t>
                            </m:r>
                            <m:d>
                              <m:dPr>
                                <m:begChr m:val="{"/>
                                <m:endChr m:val="}"/>
                                <m:ctrlPr>
                                  <a:rPr lang="en-US" sz="1100" b="1" i="1">
                                    <a:solidFill>
                                      <a:srgbClr val="FF7C80"/>
                                    </a:solidFill>
                                    <a:latin typeface="Cambria Math" charset="0"/>
                                    <a:ea typeface="Cambria Math"/>
                                  </a:rPr>
                                </m:ctrlPr>
                              </m:dPr>
                              <m:e>
                                <m:sSubSup>
                                  <m:sSubSupPr>
                                    <m:ctrlPr>
                                      <a:rPr lang="en-US" sz="1100" b="1" i="1">
                                        <a:solidFill>
                                          <a:srgbClr val="FF7C80"/>
                                        </a:solidFill>
                                        <a:latin typeface="Cambria Math" charset="0"/>
                                        <a:ea typeface="Cambria Math"/>
                                      </a:rPr>
                                    </m:ctrlPr>
                                  </m:sSubSupPr>
                                  <m:e>
                                    <m:r>
                                      <a:rPr lang="en-US" sz="1100" b="1" i="1">
                                        <a:solidFill>
                                          <a:srgbClr val="FF7C80"/>
                                        </a:solidFill>
                                        <a:latin typeface="Cambria Math"/>
                                        <a:ea typeface="Cambria Math"/>
                                      </a:rPr>
                                      <m:t>𝒙</m:t>
                                    </m:r>
                                  </m:e>
                                  <m:sub>
                                    <m:r>
                                      <a:rPr lang="en-US" sz="1100" b="1" i="1">
                                        <a:solidFill>
                                          <a:srgbClr val="FF7C80"/>
                                        </a:solidFill>
                                        <a:latin typeface="Cambria Math"/>
                                        <a:ea typeface="Cambria Math"/>
                                      </a:rPr>
                                      <m:t>𝒊</m:t>
                                    </m:r>
                                  </m:sub>
                                  <m:sup>
                                    <m:r>
                                      <a:rPr lang="en-US" sz="1100" b="1" i="1">
                                        <a:solidFill>
                                          <a:srgbClr val="FF7C80"/>
                                        </a:solidFill>
                                        <a:latin typeface="Cambria Math"/>
                                        <a:ea typeface="Cambria Math"/>
                                      </a:rPr>
                                      <m:t>𝒐</m:t>
                                    </m:r>
                                  </m:sup>
                                </m:sSubSup>
                              </m:e>
                            </m:d>
                          </m:e>
                          <m:sub>
                            <m:r>
                              <a:rPr lang="en-US" sz="1100" b="1" i="1">
                                <a:solidFill>
                                  <a:srgbClr val="FF7C80"/>
                                </a:solidFill>
                                <a:latin typeface="Cambria Math"/>
                                <a:ea typeface="Cambria Math"/>
                              </a:rPr>
                              <m:t>∀</m:t>
                            </m:r>
                            <m:r>
                              <a:rPr lang="en-US" sz="1100" b="1" i="1">
                                <a:solidFill>
                                  <a:srgbClr val="FF7C80"/>
                                </a:solidFill>
                                <a:latin typeface="Cambria Math"/>
                                <a:ea typeface="Cambria Math"/>
                              </a:rPr>
                              <m:t>𝒊</m:t>
                            </m:r>
                          </m:sub>
                        </m:sSub>
                        <m:r>
                          <a:rPr lang="en-US" sz="1100" b="1" i="1">
                            <a:latin typeface="Cambria Math"/>
                            <a:ea typeface="Cambria Math"/>
                          </a:rPr>
                          <m:t> </m:t>
                        </m:r>
                      </m:oMath>
                    </m:oMathPara>
                  </a14:m>
                  <a:endParaRPr lang="en-US" sz="1100" dirty="0"/>
                </a:p>
              </p:txBody>
            </p:sp>
          </mc:Choice>
          <mc:Fallback xmlns="">
            <p:sp>
              <p:nvSpPr>
                <p:cNvPr id="43" name="Rectangle 42"/>
                <p:cNvSpPr>
                  <a:spLocks noRot="1" noChangeAspect="1" noMove="1" noResize="1" noEditPoints="1" noAdjustHandles="1" noChangeArrowheads="1" noChangeShapeType="1" noTextEdit="1"/>
                </p:cNvSpPr>
                <p:nvPr/>
              </p:nvSpPr>
              <p:spPr>
                <a:xfrm>
                  <a:off x="7579771" y="3007074"/>
                  <a:ext cx="637987" cy="216207"/>
                </a:xfrm>
                <a:prstGeom prst="rect">
                  <a:avLst/>
                </a:prstGeom>
                <a:blipFill rotWithShape="1">
                  <a:blip r:embed="rId10"/>
                  <a:stretch>
                    <a:fillRect r="-9524" b="-19444"/>
                  </a:stretch>
                </a:blipFill>
              </p:spPr>
              <p:txBody>
                <a:bodyPr/>
                <a:lstStyle/>
                <a:p>
                  <a:r>
                    <a:rPr lang="en-US">
                      <a:noFill/>
                    </a:rPr>
                    <a:t> </a:t>
                  </a:r>
                </a:p>
              </p:txBody>
            </p:sp>
          </mc:Fallback>
        </mc:AlternateContent>
      </p:grpSp>
      <p:grpSp>
        <p:nvGrpSpPr>
          <p:cNvPr id="5" name="Group 4"/>
          <p:cNvGrpSpPr/>
          <p:nvPr/>
        </p:nvGrpSpPr>
        <p:grpSpPr>
          <a:xfrm>
            <a:off x="3657600" y="2782454"/>
            <a:ext cx="4360981" cy="993181"/>
            <a:chOff x="3713551" y="2782454"/>
            <a:chExt cx="4360981" cy="993181"/>
          </a:xfrm>
        </p:grpSpPr>
        <p:grpSp>
          <p:nvGrpSpPr>
            <p:cNvPr id="4" name="Group 3"/>
            <p:cNvGrpSpPr/>
            <p:nvPr/>
          </p:nvGrpSpPr>
          <p:grpSpPr>
            <a:xfrm>
              <a:off x="3713551" y="2782454"/>
              <a:ext cx="4360981" cy="974575"/>
              <a:chOff x="3713551" y="2782454"/>
              <a:chExt cx="4360981" cy="974575"/>
            </a:xfrm>
          </p:grpSpPr>
          <p:cxnSp>
            <p:nvCxnSpPr>
              <p:cNvPr id="44" name="Straight Arrow Connector 43"/>
              <p:cNvCxnSpPr/>
              <p:nvPr/>
            </p:nvCxnSpPr>
            <p:spPr>
              <a:xfrm flipV="1">
                <a:off x="4246524" y="2782454"/>
                <a:ext cx="1413418" cy="957501"/>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ectangle 44"/>
                  <p:cNvSpPr/>
                  <p:nvPr/>
                </p:nvSpPr>
                <p:spPr>
                  <a:xfrm>
                    <a:off x="3713551" y="3048000"/>
                    <a:ext cx="1010849" cy="261462"/>
                  </a:xfrm>
                  <a:prstGeom prst="rect">
                    <a:avLst/>
                  </a:prstGeom>
                </p:spPr>
                <p:txBody>
                  <a:bodyPr wrap="none">
                    <a:spAutoFit/>
                  </a:bodyPr>
                  <a:lstStyle/>
                  <a:p>
                    <a14:m>
                      <m:oMath xmlns:m="http://schemas.openxmlformats.org/officeDocument/2006/math">
                        <m:sSup>
                          <m:sSupPr>
                            <m:ctrlPr>
                              <a:rPr lang="en-US" sz="1100" b="1" i="1" smtClean="0">
                                <a:solidFill>
                                  <a:schemeClr val="tx2">
                                    <a:lumMod val="60000"/>
                                    <a:lumOff val="40000"/>
                                  </a:schemeClr>
                                </a:solidFill>
                                <a:latin typeface="Cambria Math" charset="0"/>
                              </a:rPr>
                            </m:ctrlPr>
                          </m:sSupPr>
                          <m:e>
                            <m:r>
                              <a:rPr lang="en-US" sz="1100" b="1" i="1" smtClean="0">
                                <a:solidFill>
                                  <a:schemeClr val="tx2">
                                    <a:lumMod val="60000"/>
                                    <a:lumOff val="40000"/>
                                  </a:schemeClr>
                                </a:solidFill>
                                <a:latin typeface="Cambria Math"/>
                              </a:rPr>
                              <m:t>𝒚</m:t>
                            </m:r>
                          </m:e>
                          <m:sup>
                            <m:r>
                              <a:rPr lang="en-US" sz="1100" b="1" i="1" smtClean="0">
                                <a:solidFill>
                                  <a:schemeClr val="tx2">
                                    <a:lumMod val="60000"/>
                                    <a:lumOff val="40000"/>
                                  </a:schemeClr>
                                </a:solidFill>
                                <a:latin typeface="Cambria Math"/>
                              </a:rPr>
                              <m:t>𝒐</m:t>
                            </m:r>
                            <m:r>
                              <a:rPr lang="en-US" sz="1100" b="1" i="1" smtClean="0">
                                <a:solidFill>
                                  <a:schemeClr val="tx2">
                                    <a:lumMod val="60000"/>
                                    <a:lumOff val="40000"/>
                                  </a:schemeClr>
                                </a:solidFill>
                                <a:latin typeface="Cambria Math"/>
                              </a:rPr>
                              <m:t>,</m:t>
                            </m:r>
                            <m:r>
                              <a:rPr lang="en-US" sz="1100" b="1" i="1" smtClean="0">
                                <a:solidFill>
                                  <a:schemeClr val="tx2">
                                    <a:lumMod val="60000"/>
                                    <a:lumOff val="40000"/>
                                  </a:schemeClr>
                                </a:solidFill>
                                <a:latin typeface="Cambria Math"/>
                              </a:rPr>
                              <m:t>𝟏</m:t>
                            </m:r>
                          </m:sup>
                        </m:sSup>
                        <m:r>
                          <a:rPr lang="en-US" sz="1100" b="1" i="1" smtClean="0">
                            <a:solidFill>
                              <a:schemeClr val="tx2">
                                <a:lumMod val="60000"/>
                                <a:lumOff val="40000"/>
                              </a:schemeClr>
                            </a:solidFill>
                            <a:latin typeface="Cambria Math"/>
                          </a:rPr>
                          <m:t>, </m:t>
                        </m:r>
                        <m:sSub>
                          <m:sSubPr>
                            <m:ctrlPr>
                              <a:rPr lang="en-US" sz="1100" b="1" i="1" smtClean="0">
                                <a:solidFill>
                                  <a:schemeClr val="tx2">
                                    <a:lumMod val="60000"/>
                                    <a:lumOff val="40000"/>
                                  </a:schemeClr>
                                </a:solidFill>
                                <a:latin typeface="Cambria Math" charset="0"/>
                              </a:rPr>
                            </m:ctrlPr>
                          </m:sSubPr>
                          <m:e>
                            <m:d>
                              <m:dPr>
                                <m:begChr m:val="{"/>
                                <m:endChr m:val="}"/>
                                <m:ctrlPr>
                                  <a:rPr lang="en-US" sz="1100" b="1" i="1">
                                    <a:solidFill>
                                      <a:schemeClr val="tx2">
                                        <a:lumMod val="60000"/>
                                        <a:lumOff val="40000"/>
                                      </a:schemeClr>
                                    </a:solidFill>
                                    <a:latin typeface="Cambria Math" charset="0"/>
                                  </a:rPr>
                                </m:ctrlPr>
                              </m:dPr>
                              <m:e>
                                <m:sSubSup>
                                  <m:sSubSupPr>
                                    <m:ctrlPr>
                                      <a:rPr lang="en-US" sz="1100" b="1" i="1">
                                        <a:solidFill>
                                          <a:schemeClr val="tx2">
                                            <a:lumMod val="60000"/>
                                            <a:lumOff val="40000"/>
                                          </a:schemeClr>
                                        </a:solidFill>
                                        <a:latin typeface="Cambria Math" charset="0"/>
                                      </a:rPr>
                                    </m:ctrlPr>
                                  </m:sSubSupPr>
                                  <m:e>
                                    <m:r>
                                      <a:rPr lang="en-US" sz="1100" b="1" i="1">
                                        <a:solidFill>
                                          <a:schemeClr val="tx2">
                                            <a:lumMod val="60000"/>
                                            <a:lumOff val="40000"/>
                                          </a:schemeClr>
                                        </a:solidFill>
                                        <a:latin typeface="Cambria Math"/>
                                      </a:rPr>
                                      <m:t>𝒙</m:t>
                                    </m:r>
                                  </m:e>
                                  <m:sub>
                                    <m:r>
                                      <a:rPr lang="en-US" sz="1100" b="1" i="1">
                                        <a:solidFill>
                                          <a:schemeClr val="tx2">
                                            <a:lumMod val="60000"/>
                                            <a:lumOff val="40000"/>
                                          </a:schemeClr>
                                        </a:solidFill>
                                        <a:latin typeface="Cambria Math"/>
                                      </a:rPr>
                                      <m:t>𝒊</m:t>
                                    </m:r>
                                  </m:sub>
                                  <m:sup>
                                    <m:r>
                                      <a:rPr lang="en-US" sz="1100" b="1" i="1">
                                        <a:solidFill>
                                          <a:schemeClr val="tx2">
                                            <a:lumMod val="60000"/>
                                            <a:lumOff val="40000"/>
                                          </a:schemeClr>
                                        </a:solidFill>
                                        <a:latin typeface="Cambria Math"/>
                                      </a:rPr>
                                      <m:t>𝒐</m:t>
                                    </m:r>
                                    <m:r>
                                      <a:rPr lang="en-US" sz="1100" b="1" i="1">
                                        <a:solidFill>
                                          <a:schemeClr val="tx2">
                                            <a:lumMod val="60000"/>
                                            <a:lumOff val="40000"/>
                                          </a:schemeClr>
                                        </a:solidFill>
                                        <a:latin typeface="Cambria Math"/>
                                      </a:rPr>
                                      <m:t>,</m:t>
                                    </m:r>
                                    <m:r>
                                      <a:rPr lang="en-US" sz="1100" b="1" i="1">
                                        <a:solidFill>
                                          <a:schemeClr val="tx2">
                                            <a:lumMod val="60000"/>
                                            <a:lumOff val="40000"/>
                                          </a:schemeClr>
                                        </a:solidFill>
                                        <a:latin typeface="Cambria Math"/>
                                      </a:rPr>
                                      <m:t>𝟏</m:t>
                                    </m:r>
                                  </m:sup>
                                </m:sSubSup>
                              </m:e>
                            </m:d>
                          </m:e>
                          <m:sub>
                            <m:r>
                              <a:rPr lang="en-US" sz="1100" b="1" i="1" smtClean="0">
                                <a:solidFill>
                                  <a:schemeClr val="tx2">
                                    <a:lumMod val="60000"/>
                                    <a:lumOff val="40000"/>
                                  </a:schemeClr>
                                </a:solidFill>
                                <a:latin typeface="Cambria Math"/>
                                <a:ea typeface="Cambria Math"/>
                              </a:rPr>
                              <m:t>∀</m:t>
                            </m:r>
                            <m:r>
                              <a:rPr lang="en-US" sz="1100" b="1" i="1" smtClean="0">
                                <a:solidFill>
                                  <a:schemeClr val="tx2">
                                    <a:lumMod val="60000"/>
                                    <a:lumOff val="40000"/>
                                  </a:schemeClr>
                                </a:solidFill>
                                <a:latin typeface="Cambria Math"/>
                                <a:ea typeface="Cambria Math"/>
                              </a:rPr>
                              <m:t>𝒊</m:t>
                            </m:r>
                          </m:sub>
                        </m:sSub>
                      </m:oMath>
                    </a14:m>
                    <a:r>
                      <a:rPr lang="en-US" sz="1100" b="1" dirty="0" smtClean="0">
                        <a:solidFill>
                          <a:schemeClr val="tx2">
                            <a:lumMod val="60000"/>
                            <a:lumOff val="40000"/>
                          </a:schemeClr>
                        </a:solidFill>
                      </a:rPr>
                      <a:t>,</a:t>
                    </a:r>
                    <a14:m>
                      <m:oMath xmlns:m="http://schemas.openxmlformats.org/officeDocument/2006/math">
                        <m:r>
                          <a:rPr lang="en-US" sz="1100" b="1" i="0" dirty="0" smtClean="0">
                            <a:solidFill>
                              <a:schemeClr val="tx2">
                                <a:lumMod val="60000"/>
                                <a:lumOff val="40000"/>
                              </a:schemeClr>
                            </a:solidFill>
                            <a:latin typeface="Cambria Math"/>
                            <a:ea typeface="Cambria Math"/>
                          </a:rPr>
                          <m:t> </m:t>
                        </m:r>
                        <m:sSup>
                          <m:sSupPr>
                            <m:ctrlPr>
                              <a:rPr lang="en-US" sz="1100" b="1" i="1" dirty="0" smtClean="0">
                                <a:solidFill>
                                  <a:schemeClr val="tx2">
                                    <a:lumMod val="60000"/>
                                    <a:lumOff val="40000"/>
                                  </a:schemeClr>
                                </a:solidFill>
                                <a:latin typeface="Cambria Math" charset="0"/>
                                <a:ea typeface="Cambria Math"/>
                              </a:rPr>
                            </m:ctrlPr>
                          </m:sSupPr>
                          <m:e>
                            <m:r>
                              <a:rPr lang="en-US" sz="1100" b="1" i="1" dirty="0" smtClean="0">
                                <a:solidFill>
                                  <a:schemeClr val="tx2">
                                    <a:lumMod val="60000"/>
                                    <a:lumOff val="40000"/>
                                  </a:schemeClr>
                                </a:solidFill>
                                <a:latin typeface="Cambria Math"/>
                                <a:ea typeface="Cambria Math"/>
                              </a:rPr>
                              <m:t>𝝀</m:t>
                            </m:r>
                          </m:e>
                          <m:sup>
                            <m:r>
                              <a:rPr lang="en-US" sz="1100" b="1" i="1" dirty="0" smtClean="0">
                                <a:solidFill>
                                  <a:schemeClr val="tx2">
                                    <a:lumMod val="60000"/>
                                    <a:lumOff val="40000"/>
                                  </a:schemeClr>
                                </a:solidFill>
                                <a:latin typeface="Cambria Math"/>
                                <a:ea typeface="Cambria Math"/>
                              </a:rPr>
                              <m:t>𝟏</m:t>
                            </m:r>
                          </m:sup>
                        </m:sSup>
                        <m:r>
                          <a:rPr lang="en-US" sz="1100" b="1" i="1" dirty="0" smtClean="0">
                            <a:solidFill>
                              <a:schemeClr val="tx2">
                                <a:lumMod val="60000"/>
                                <a:lumOff val="40000"/>
                              </a:schemeClr>
                            </a:solidFill>
                            <a:latin typeface="Cambria Math"/>
                            <a:ea typeface="Cambria Math"/>
                          </a:rPr>
                          <m:t>,</m:t>
                        </m:r>
                        <m:sSup>
                          <m:sSupPr>
                            <m:ctrlPr>
                              <a:rPr lang="en-US" sz="1100" b="1" i="1" dirty="0" smtClean="0">
                                <a:solidFill>
                                  <a:schemeClr val="tx2">
                                    <a:lumMod val="60000"/>
                                    <a:lumOff val="40000"/>
                                  </a:schemeClr>
                                </a:solidFill>
                                <a:latin typeface="Cambria Math" charset="0"/>
                                <a:ea typeface="Cambria Math"/>
                              </a:rPr>
                            </m:ctrlPr>
                          </m:sSupPr>
                          <m:e>
                            <m:r>
                              <a:rPr lang="en-US" sz="1100" b="1" i="1" dirty="0" smtClean="0">
                                <a:solidFill>
                                  <a:schemeClr val="tx2">
                                    <a:lumMod val="60000"/>
                                    <a:lumOff val="40000"/>
                                  </a:schemeClr>
                                </a:solidFill>
                                <a:latin typeface="Cambria Math"/>
                                <a:ea typeface="Cambria Math"/>
                              </a:rPr>
                              <m:t>𝝁</m:t>
                            </m:r>
                          </m:e>
                          <m:sup>
                            <m:r>
                              <a:rPr lang="en-US" sz="1100" b="1" i="1" dirty="0" smtClean="0">
                                <a:solidFill>
                                  <a:schemeClr val="tx2">
                                    <a:lumMod val="60000"/>
                                    <a:lumOff val="40000"/>
                                  </a:schemeClr>
                                </a:solidFill>
                                <a:latin typeface="Cambria Math"/>
                                <a:ea typeface="Cambria Math"/>
                              </a:rPr>
                              <m:t>𝟏</m:t>
                            </m:r>
                          </m:sup>
                        </m:sSup>
                      </m:oMath>
                    </a14:m>
                    <a:endParaRPr lang="en-US" sz="1100" b="1" dirty="0"/>
                  </a:p>
                </p:txBody>
              </p:sp>
            </mc:Choice>
            <mc:Fallback xmlns="">
              <p:sp>
                <p:nvSpPr>
                  <p:cNvPr id="45" name="Rectangle 44"/>
                  <p:cNvSpPr>
                    <a:spLocks noRot="1" noChangeAspect="1" noMove="1" noResize="1" noEditPoints="1" noAdjustHandles="1" noChangeArrowheads="1" noChangeShapeType="1" noTextEdit="1"/>
                  </p:cNvSpPr>
                  <p:nvPr/>
                </p:nvSpPr>
                <p:spPr>
                  <a:xfrm>
                    <a:off x="3713551" y="3048000"/>
                    <a:ext cx="1010849" cy="261462"/>
                  </a:xfrm>
                  <a:prstGeom prst="rect">
                    <a:avLst/>
                  </a:prstGeom>
                  <a:blipFill rotWithShape="0">
                    <a:blip r:embed="rId11"/>
                    <a:stretch>
                      <a:fillRect r="-22289" b="-23256"/>
                    </a:stretch>
                  </a:blipFill>
                </p:spPr>
                <p:txBody>
                  <a:bodyPr/>
                  <a:lstStyle/>
                  <a:p>
                    <a:r>
                      <a:rPr lang="en-US">
                        <a:noFill/>
                      </a:rPr>
                      <a:t> </a:t>
                    </a:r>
                  </a:p>
                </p:txBody>
              </p:sp>
            </mc:Fallback>
          </mc:AlternateContent>
          <p:cxnSp>
            <p:nvCxnSpPr>
              <p:cNvPr id="46" name="Straight Arrow Connector 45"/>
              <p:cNvCxnSpPr/>
              <p:nvPr/>
            </p:nvCxnSpPr>
            <p:spPr>
              <a:xfrm flipV="1">
                <a:off x="6243805" y="2891333"/>
                <a:ext cx="52175" cy="848624"/>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7007751" y="2908406"/>
                <a:ext cx="1066781" cy="848623"/>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47"/>
                  <p:cNvSpPr/>
                  <p:nvPr/>
                </p:nvSpPr>
                <p:spPr>
                  <a:xfrm>
                    <a:off x="5029200" y="3384501"/>
                    <a:ext cx="1036867" cy="261462"/>
                  </a:xfrm>
                  <a:prstGeom prst="rect">
                    <a:avLst/>
                  </a:prstGeom>
                </p:spPr>
                <p:txBody>
                  <a:bodyPr wrap="none">
                    <a:spAutoFit/>
                  </a:bodyPr>
                  <a:lstStyle/>
                  <a:p>
                    <a14:m>
                      <m:oMath xmlns:m="http://schemas.openxmlformats.org/officeDocument/2006/math">
                        <m:sSup>
                          <m:sSupPr>
                            <m:ctrlPr>
                              <a:rPr lang="en-US" sz="1100" b="1" i="1" smtClean="0">
                                <a:solidFill>
                                  <a:schemeClr val="tx2">
                                    <a:lumMod val="60000"/>
                                    <a:lumOff val="40000"/>
                                  </a:schemeClr>
                                </a:solidFill>
                                <a:latin typeface="Cambria Math" charset="0"/>
                              </a:rPr>
                            </m:ctrlPr>
                          </m:sSupPr>
                          <m:e>
                            <m:r>
                              <a:rPr lang="en-US" sz="1100" b="1" i="1" smtClean="0">
                                <a:solidFill>
                                  <a:schemeClr val="tx2">
                                    <a:lumMod val="60000"/>
                                    <a:lumOff val="40000"/>
                                  </a:schemeClr>
                                </a:solidFill>
                                <a:latin typeface="Cambria Math"/>
                              </a:rPr>
                              <m:t>𝒚</m:t>
                            </m:r>
                          </m:e>
                          <m:sup>
                            <m:r>
                              <a:rPr lang="en-US" sz="1100" b="1" i="1" smtClean="0">
                                <a:solidFill>
                                  <a:schemeClr val="tx2">
                                    <a:lumMod val="60000"/>
                                    <a:lumOff val="40000"/>
                                  </a:schemeClr>
                                </a:solidFill>
                                <a:latin typeface="Cambria Math"/>
                              </a:rPr>
                              <m:t>𝒐</m:t>
                            </m:r>
                            <m:r>
                              <a:rPr lang="en-US" sz="1100" b="1" i="1" smtClean="0">
                                <a:solidFill>
                                  <a:schemeClr val="tx2">
                                    <a:lumMod val="60000"/>
                                    <a:lumOff val="40000"/>
                                  </a:schemeClr>
                                </a:solidFill>
                                <a:latin typeface="Cambria Math"/>
                              </a:rPr>
                              <m:t>,</m:t>
                            </m:r>
                            <m:r>
                              <a:rPr lang="en-US" sz="1100" b="1" i="1" smtClean="0">
                                <a:solidFill>
                                  <a:schemeClr val="tx2">
                                    <a:lumMod val="60000"/>
                                    <a:lumOff val="40000"/>
                                  </a:schemeClr>
                                </a:solidFill>
                                <a:latin typeface="Cambria Math"/>
                              </a:rPr>
                              <m:t>𝟐</m:t>
                            </m:r>
                          </m:sup>
                        </m:sSup>
                        <m:r>
                          <a:rPr lang="en-US" sz="1100" b="1" i="1" smtClean="0">
                            <a:solidFill>
                              <a:schemeClr val="tx2">
                                <a:lumMod val="60000"/>
                                <a:lumOff val="40000"/>
                              </a:schemeClr>
                            </a:solidFill>
                            <a:latin typeface="Cambria Math"/>
                          </a:rPr>
                          <m:t>, </m:t>
                        </m:r>
                        <m:sSub>
                          <m:sSubPr>
                            <m:ctrlPr>
                              <a:rPr lang="en-US" sz="1100" b="1" i="1" smtClean="0">
                                <a:solidFill>
                                  <a:schemeClr val="tx2">
                                    <a:lumMod val="60000"/>
                                    <a:lumOff val="40000"/>
                                  </a:schemeClr>
                                </a:solidFill>
                                <a:latin typeface="Cambria Math" charset="0"/>
                              </a:rPr>
                            </m:ctrlPr>
                          </m:sSubPr>
                          <m:e>
                            <m:d>
                              <m:dPr>
                                <m:begChr m:val="{"/>
                                <m:endChr m:val="}"/>
                                <m:ctrlPr>
                                  <a:rPr lang="en-US" sz="1100" b="1" i="1">
                                    <a:solidFill>
                                      <a:schemeClr val="tx2">
                                        <a:lumMod val="60000"/>
                                        <a:lumOff val="40000"/>
                                      </a:schemeClr>
                                    </a:solidFill>
                                    <a:latin typeface="Cambria Math" charset="0"/>
                                  </a:rPr>
                                </m:ctrlPr>
                              </m:dPr>
                              <m:e>
                                <m:sSubSup>
                                  <m:sSubSupPr>
                                    <m:ctrlPr>
                                      <a:rPr lang="en-US" sz="1100" b="1" i="1">
                                        <a:solidFill>
                                          <a:schemeClr val="tx2">
                                            <a:lumMod val="60000"/>
                                            <a:lumOff val="40000"/>
                                          </a:schemeClr>
                                        </a:solidFill>
                                        <a:latin typeface="Cambria Math" charset="0"/>
                                      </a:rPr>
                                    </m:ctrlPr>
                                  </m:sSubSupPr>
                                  <m:e>
                                    <m:r>
                                      <a:rPr lang="en-US" sz="1100" b="1" i="1">
                                        <a:solidFill>
                                          <a:schemeClr val="tx2">
                                            <a:lumMod val="60000"/>
                                            <a:lumOff val="40000"/>
                                          </a:schemeClr>
                                        </a:solidFill>
                                        <a:latin typeface="Cambria Math"/>
                                      </a:rPr>
                                      <m:t>𝒙</m:t>
                                    </m:r>
                                  </m:e>
                                  <m:sub>
                                    <m:r>
                                      <a:rPr lang="en-US" sz="1100" b="1" i="1">
                                        <a:solidFill>
                                          <a:schemeClr val="tx2">
                                            <a:lumMod val="60000"/>
                                            <a:lumOff val="40000"/>
                                          </a:schemeClr>
                                        </a:solidFill>
                                        <a:latin typeface="Cambria Math"/>
                                      </a:rPr>
                                      <m:t>𝒊</m:t>
                                    </m:r>
                                  </m:sub>
                                  <m:sup>
                                    <m:r>
                                      <a:rPr lang="en-US" sz="1100" b="1" i="1">
                                        <a:solidFill>
                                          <a:schemeClr val="tx2">
                                            <a:lumMod val="60000"/>
                                            <a:lumOff val="40000"/>
                                          </a:schemeClr>
                                        </a:solidFill>
                                        <a:latin typeface="Cambria Math"/>
                                      </a:rPr>
                                      <m:t>𝒐</m:t>
                                    </m:r>
                                    <m:r>
                                      <a:rPr lang="en-US" sz="1100" b="1" i="1">
                                        <a:solidFill>
                                          <a:schemeClr val="tx2">
                                            <a:lumMod val="60000"/>
                                            <a:lumOff val="40000"/>
                                          </a:schemeClr>
                                        </a:solidFill>
                                        <a:latin typeface="Cambria Math"/>
                                      </a:rPr>
                                      <m:t>,</m:t>
                                    </m:r>
                                    <m:r>
                                      <a:rPr lang="en-US" sz="1100" b="1" i="1" smtClean="0">
                                        <a:solidFill>
                                          <a:schemeClr val="tx2">
                                            <a:lumMod val="60000"/>
                                            <a:lumOff val="40000"/>
                                          </a:schemeClr>
                                        </a:solidFill>
                                        <a:latin typeface="Cambria Math"/>
                                      </a:rPr>
                                      <m:t>𝟐</m:t>
                                    </m:r>
                                  </m:sup>
                                </m:sSubSup>
                              </m:e>
                            </m:d>
                          </m:e>
                          <m:sub>
                            <m:r>
                              <a:rPr lang="en-US" sz="1100" b="1" i="1" smtClean="0">
                                <a:solidFill>
                                  <a:schemeClr val="tx2">
                                    <a:lumMod val="60000"/>
                                    <a:lumOff val="40000"/>
                                  </a:schemeClr>
                                </a:solidFill>
                                <a:latin typeface="Cambria Math"/>
                                <a:ea typeface="Cambria Math"/>
                              </a:rPr>
                              <m:t>∀</m:t>
                            </m:r>
                            <m:r>
                              <a:rPr lang="en-US" sz="1100" b="1" i="1" smtClean="0">
                                <a:solidFill>
                                  <a:schemeClr val="tx2">
                                    <a:lumMod val="60000"/>
                                    <a:lumOff val="40000"/>
                                  </a:schemeClr>
                                </a:solidFill>
                                <a:latin typeface="Cambria Math"/>
                                <a:ea typeface="Cambria Math"/>
                              </a:rPr>
                              <m:t>𝒊</m:t>
                            </m:r>
                          </m:sub>
                        </m:sSub>
                      </m:oMath>
                    </a14:m>
                    <a:r>
                      <a:rPr lang="en-US" sz="1100" b="1" dirty="0" smtClean="0">
                        <a:solidFill>
                          <a:schemeClr val="tx2">
                            <a:lumMod val="60000"/>
                            <a:lumOff val="40000"/>
                          </a:schemeClr>
                        </a:solidFill>
                      </a:rPr>
                      <a:t>,</a:t>
                    </a:r>
                    <a14:m>
                      <m:oMath xmlns:m="http://schemas.openxmlformats.org/officeDocument/2006/math">
                        <m:r>
                          <a:rPr lang="en-US" sz="1100" b="1" dirty="0">
                            <a:solidFill>
                              <a:schemeClr val="tx2">
                                <a:lumMod val="60000"/>
                                <a:lumOff val="40000"/>
                              </a:schemeClr>
                            </a:solidFill>
                            <a:latin typeface="Cambria Math"/>
                            <a:ea typeface="Cambria Math"/>
                          </a:rPr>
                          <m:t> </m:t>
                        </m:r>
                        <m:sSup>
                          <m:sSupPr>
                            <m:ctrlPr>
                              <a:rPr lang="en-US" sz="1100" b="1" i="1" dirty="0">
                                <a:solidFill>
                                  <a:schemeClr val="tx2">
                                    <a:lumMod val="60000"/>
                                    <a:lumOff val="40000"/>
                                  </a:schemeClr>
                                </a:solidFill>
                                <a:latin typeface="Cambria Math" charset="0"/>
                                <a:ea typeface="Cambria Math"/>
                              </a:rPr>
                            </m:ctrlPr>
                          </m:sSupPr>
                          <m:e>
                            <m:r>
                              <a:rPr lang="en-US" sz="1100" b="1" i="1" dirty="0">
                                <a:solidFill>
                                  <a:schemeClr val="tx2">
                                    <a:lumMod val="60000"/>
                                    <a:lumOff val="40000"/>
                                  </a:schemeClr>
                                </a:solidFill>
                                <a:latin typeface="Cambria Math"/>
                                <a:ea typeface="Cambria Math"/>
                              </a:rPr>
                              <m:t>𝝀</m:t>
                            </m:r>
                          </m:e>
                          <m:sup>
                            <m:r>
                              <a:rPr lang="en-US" sz="1100" b="1" i="1" dirty="0" smtClean="0">
                                <a:solidFill>
                                  <a:schemeClr val="tx2">
                                    <a:lumMod val="60000"/>
                                    <a:lumOff val="40000"/>
                                  </a:schemeClr>
                                </a:solidFill>
                                <a:latin typeface="Cambria Math"/>
                                <a:ea typeface="Cambria Math"/>
                              </a:rPr>
                              <m:t>𝟐</m:t>
                            </m:r>
                          </m:sup>
                        </m:sSup>
                        <m:r>
                          <a:rPr lang="en-US" sz="1100" b="1" i="1" dirty="0">
                            <a:solidFill>
                              <a:schemeClr val="tx2">
                                <a:lumMod val="60000"/>
                                <a:lumOff val="40000"/>
                              </a:schemeClr>
                            </a:solidFill>
                            <a:latin typeface="Cambria Math"/>
                            <a:ea typeface="Cambria Math"/>
                          </a:rPr>
                          <m:t>,</m:t>
                        </m:r>
                        <m:sSup>
                          <m:sSupPr>
                            <m:ctrlPr>
                              <a:rPr lang="en-US" sz="1100" b="1" i="1" dirty="0">
                                <a:solidFill>
                                  <a:schemeClr val="tx2">
                                    <a:lumMod val="60000"/>
                                    <a:lumOff val="40000"/>
                                  </a:schemeClr>
                                </a:solidFill>
                                <a:latin typeface="Cambria Math" charset="0"/>
                                <a:ea typeface="Cambria Math"/>
                              </a:rPr>
                            </m:ctrlPr>
                          </m:sSupPr>
                          <m:e>
                            <m:r>
                              <a:rPr lang="en-US" sz="1100" b="1" i="1" dirty="0">
                                <a:solidFill>
                                  <a:schemeClr val="tx2">
                                    <a:lumMod val="60000"/>
                                    <a:lumOff val="40000"/>
                                  </a:schemeClr>
                                </a:solidFill>
                                <a:latin typeface="Cambria Math"/>
                                <a:ea typeface="Cambria Math"/>
                              </a:rPr>
                              <m:t>𝝁</m:t>
                            </m:r>
                          </m:e>
                          <m:sup>
                            <m:r>
                              <a:rPr lang="en-US" sz="1100" b="1" i="1" dirty="0" smtClean="0">
                                <a:solidFill>
                                  <a:schemeClr val="tx2">
                                    <a:lumMod val="60000"/>
                                    <a:lumOff val="40000"/>
                                  </a:schemeClr>
                                </a:solidFill>
                                <a:latin typeface="Cambria Math"/>
                                <a:ea typeface="Cambria Math"/>
                              </a:rPr>
                              <m:t>𝟐</m:t>
                            </m:r>
                          </m:sup>
                        </m:sSup>
                      </m:oMath>
                    </a14:m>
                    <a:endParaRPr lang="en-US" sz="1100" b="1" dirty="0">
                      <a:solidFill>
                        <a:schemeClr val="tx2">
                          <a:lumMod val="60000"/>
                          <a:lumOff val="40000"/>
                        </a:schemeClr>
                      </a:solidFill>
                    </a:endParaRPr>
                  </a:p>
                </p:txBody>
              </p:sp>
            </mc:Choice>
            <mc:Fallback xmlns="">
              <p:sp>
                <p:nvSpPr>
                  <p:cNvPr id="48" name="Rectangle 47"/>
                  <p:cNvSpPr>
                    <a:spLocks noRot="1" noChangeAspect="1" noMove="1" noResize="1" noEditPoints="1" noAdjustHandles="1" noChangeArrowheads="1" noChangeShapeType="1" noTextEdit="1"/>
                  </p:cNvSpPr>
                  <p:nvPr/>
                </p:nvSpPr>
                <p:spPr>
                  <a:xfrm>
                    <a:off x="5029200" y="3384501"/>
                    <a:ext cx="1036867" cy="261462"/>
                  </a:xfrm>
                  <a:prstGeom prst="rect">
                    <a:avLst/>
                  </a:prstGeom>
                  <a:blipFill rotWithShape="0">
                    <a:blip r:embed="rId12"/>
                    <a:stretch>
                      <a:fillRect r="-19412" b="-2325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9" name="Rectangle 48"/>
                <p:cNvSpPr/>
                <p:nvPr/>
              </p:nvSpPr>
              <p:spPr>
                <a:xfrm>
                  <a:off x="6720006" y="3374963"/>
                  <a:ext cx="1065361" cy="400672"/>
                </a:xfrm>
                <a:prstGeom prst="rect">
                  <a:avLst/>
                </a:prstGeom>
              </p:spPr>
              <p:txBody>
                <a:bodyPr wrap="none">
                  <a:spAutoFit/>
                </a:bodyPr>
                <a:lstStyle/>
                <a:p>
                  <a14:m>
                    <m:oMath xmlns:m="http://schemas.openxmlformats.org/officeDocument/2006/math">
                      <m:sSup>
                        <m:sSupPr>
                          <m:ctrlPr>
                            <a:rPr lang="en-US" sz="1100" b="1" i="1" smtClean="0">
                              <a:solidFill>
                                <a:schemeClr val="tx2">
                                  <a:lumMod val="60000"/>
                                  <a:lumOff val="40000"/>
                                </a:schemeClr>
                              </a:solidFill>
                              <a:latin typeface="Cambria Math" charset="0"/>
                            </a:rPr>
                          </m:ctrlPr>
                        </m:sSupPr>
                        <m:e>
                          <m:r>
                            <a:rPr lang="en-US" sz="1100" b="1" i="1" smtClean="0">
                              <a:solidFill>
                                <a:schemeClr val="tx2">
                                  <a:lumMod val="60000"/>
                                  <a:lumOff val="40000"/>
                                </a:schemeClr>
                              </a:solidFill>
                              <a:latin typeface="Cambria Math"/>
                            </a:rPr>
                            <m:t>𝒚</m:t>
                          </m:r>
                        </m:e>
                        <m:sup>
                          <m:r>
                            <a:rPr lang="en-US" sz="1100" b="1" i="1" smtClean="0">
                              <a:solidFill>
                                <a:schemeClr val="tx2">
                                  <a:lumMod val="60000"/>
                                  <a:lumOff val="40000"/>
                                </a:schemeClr>
                              </a:solidFill>
                              <a:latin typeface="Cambria Math"/>
                            </a:rPr>
                            <m:t>𝒐</m:t>
                          </m:r>
                          <m:r>
                            <a:rPr lang="en-US" sz="1100" b="1" i="1" smtClean="0">
                              <a:solidFill>
                                <a:schemeClr val="tx2">
                                  <a:lumMod val="60000"/>
                                  <a:lumOff val="40000"/>
                                </a:schemeClr>
                              </a:solidFill>
                              <a:latin typeface="Cambria Math"/>
                            </a:rPr>
                            <m:t>,</m:t>
                          </m:r>
                          <m:r>
                            <a:rPr lang="en-US" sz="1100" b="1" i="1" smtClean="0">
                              <a:solidFill>
                                <a:schemeClr val="tx2">
                                  <a:lumMod val="60000"/>
                                  <a:lumOff val="40000"/>
                                </a:schemeClr>
                              </a:solidFill>
                              <a:latin typeface="Cambria Math"/>
                            </a:rPr>
                            <m:t>𝑵</m:t>
                          </m:r>
                        </m:sup>
                      </m:sSup>
                      <m:r>
                        <a:rPr lang="en-US" sz="1100" b="1" i="1" smtClean="0">
                          <a:solidFill>
                            <a:schemeClr val="tx2">
                              <a:lumMod val="60000"/>
                              <a:lumOff val="40000"/>
                            </a:schemeClr>
                          </a:solidFill>
                          <a:latin typeface="Cambria Math"/>
                        </a:rPr>
                        <m:t>, </m:t>
                      </m:r>
                      <m:sSub>
                        <m:sSubPr>
                          <m:ctrlPr>
                            <a:rPr lang="en-US" sz="1100" b="1" i="1" smtClean="0">
                              <a:solidFill>
                                <a:schemeClr val="tx2">
                                  <a:lumMod val="60000"/>
                                  <a:lumOff val="40000"/>
                                </a:schemeClr>
                              </a:solidFill>
                              <a:latin typeface="Cambria Math" charset="0"/>
                            </a:rPr>
                          </m:ctrlPr>
                        </m:sSubPr>
                        <m:e>
                          <m:d>
                            <m:dPr>
                              <m:begChr m:val="{"/>
                              <m:endChr m:val="}"/>
                              <m:ctrlPr>
                                <a:rPr lang="en-US" sz="1100" b="1" i="1">
                                  <a:solidFill>
                                    <a:schemeClr val="tx2">
                                      <a:lumMod val="60000"/>
                                      <a:lumOff val="40000"/>
                                    </a:schemeClr>
                                  </a:solidFill>
                                  <a:latin typeface="Cambria Math" charset="0"/>
                                </a:rPr>
                              </m:ctrlPr>
                            </m:dPr>
                            <m:e>
                              <m:sSubSup>
                                <m:sSubSupPr>
                                  <m:ctrlPr>
                                    <a:rPr lang="en-US" sz="1100" b="1" i="1">
                                      <a:solidFill>
                                        <a:schemeClr val="tx2">
                                          <a:lumMod val="60000"/>
                                          <a:lumOff val="40000"/>
                                        </a:schemeClr>
                                      </a:solidFill>
                                      <a:latin typeface="Cambria Math" charset="0"/>
                                    </a:rPr>
                                  </m:ctrlPr>
                                </m:sSubSupPr>
                                <m:e>
                                  <m:r>
                                    <a:rPr lang="en-US" sz="1100" b="1" i="1">
                                      <a:solidFill>
                                        <a:schemeClr val="tx2">
                                          <a:lumMod val="60000"/>
                                          <a:lumOff val="40000"/>
                                        </a:schemeClr>
                                      </a:solidFill>
                                      <a:latin typeface="Cambria Math"/>
                                    </a:rPr>
                                    <m:t>𝒙</m:t>
                                  </m:r>
                                </m:e>
                                <m:sub>
                                  <m:r>
                                    <a:rPr lang="en-US" sz="1100" b="1" i="1">
                                      <a:solidFill>
                                        <a:schemeClr val="tx2">
                                          <a:lumMod val="60000"/>
                                          <a:lumOff val="40000"/>
                                        </a:schemeClr>
                                      </a:solidFill>
                                      <a:latin typeface="Cambria Math"/>
                                    </a:rPr>
                                    <m:t>𝒊</m:t>
                                  </m:r>
                                </m:sub>
                                <m:sup>
                                  <m:r>
                                    <a:rPr lang="en-US" sz="1100" b="1" i="1">
                                      <a:solidFill>
                                        <a:schemeClr val="tx2">
                                          <a:lumMod val="60000"/>
                                          <a:lumOff val="40000"/>
                                        </a:schemeClr>
                                      </a:solidFill>
                                      <a:latin typeface="Cambria Math"/>
                                    </a:rPr>
                                    <m:t>𝒐</m:t>
                                  </m:r>
                                  <m:r>
                                    <a:rPr lang="en-US" sz="1100" b="1" i="1">
                                      <a:solidFill>
                                        <a:schemeClr val="tx2">
                                          <a:lumMod val="60000"/>
                                          <a:lumOff val="40000"/>
                                        </a:schemeClr>
                                      </a:solidFill>
                                      <a:latin typeface="Cambria Math"/>
                                    </a:rPr>
                                    <m:t>,</m:t>
                                  </m:r>
                                  <m:r>
                                    <a:rPr lang="en-US" sz="1100" b="1" i="1" smtClean="0">
                                      <a:solidFill>
                                        <a:schemeClr val="tx2">
                                          <a:lumMod val="60000"/>
                                          <a:lumOff val="40000"/>
                                        </a:schemeClr>
                                      </a:solidFill>
                                      <a:latin typeface="Cambria Math"/>
                                    </a:rPr>
                                    <m:t>𝑵</m:t>
                                  </m:r>
                                </m:sup>
                              </m:sSubSup>
                            </m:e>
                          </m:d>
                        </m:e>
                        <m:sub>
                          <m:r>
                            <a:rPr lang="en-US" sz="1100" b="1" i="1" smtClean="0">
                              <a:solidFill>
                                <a:schemeClr val="tx2">
                                  <a:lumMod val="60000"/>
                                  <a:lumOff val="40000"/>
                                </a:schemeClr>
                              </a:solidFill>
                              <a:latin typeface="Cambria Math"/>
                              <a:ea typeface="Cambria Math"/>
                            </a:rPr>
                            <m:t>∀</m:t>
                          </m:r>
                          <m:r>
                            <a:rPr lang="en-US" sz="1100" b="1" i="1" smtClean="0">
                              <a:solidFill>
                                <a:schemeClr val="tx2">
                                  <a:lumMod val="60000"/>
                                  <a:lumOff val="40000"/>
                                </a:schemeClr>
                              </a:solidFill>
                              <a:latin typeface="Cambria Math"/>
                              <a:ea typeface="Cambria Math"/>
                            </a:rPr>
                            <m:t>𝒊</m:t>
                          </m:r>
                        </m:sub>
                      </m:sSub>
                    </m:oMath>
                  </a14:m>
                  <a:r>
                    <a:rPr lang="en-US" sz="1100" b="1" dirty="0" smtClean="0">
                      <a:solidFill>
                        <a:schemeClr val="tx2">
                          <a:lumMod val="60000"/>
                          <a:lumOff val="40000"/>
                        </a:schemeClr>
                      </a:solidFill>
                    </a:rPr>
                    <a:t>,</a:t>
                  </a:r>
                  <a14:m>
                    <m:oMath xmlns:m="http://schemas.openxmlformats.org/officeDocument/2006/math">
                      <m:r>
                        <a:rPr lang="en-US" sz="1100" b="1" dirty="0">
                          <a:solidFill>
                            <a:schemeClr val="tx2">
                              <a:lumMod val="60000"/>
                              <a:lumOff val="40000"/>
                            </a:schemeClr>
                          </a:solidFill>
                          <a:latin typeface="Cambria Math"/>
                          <a:ea typeface="Cambria Math"/>
                        </a:rPr>
                        <m:t> </m:t>
                      </m:r>
                      <m:sSup>
                        <m:sSupPr>
                          <m:ctrlPr>
                            <a:rPr lang="en-US" sz="1100" b="1" i="1" dirty="0">
                              <a:solidFill>
                                <a:schemeClr val="tx2">
                                  <a:lumMod val="60000"/>
                                  <a:lumOff val="40000"/>
                                </a:schemeClr>
                              </a:solidFill>
                              <a:latin typeface="Cambria Math" charset="0"/>
                              <a:ea typeface="Cambria Math"/>
                            </a:rPr>
                          </m:ctrlPr>
                        </m:sSupPr>
                        <m:e>
                          <m:r>
                            <a:rPr lang="en-US" sz="1100" b="1" i="1" dirty="0">
                              <a:solidFill>
                                <a:schemeClr val="tx2">
                                  <a:lumMod val="60000"/>
                                  <a:lumOff val="40000"/>
                                </a:schemeClr>
                              </a:solidFill>
                              <a:latin typeface="Cambria Math"/>
                              <a:ea typeface="Cambria Math"/>
                            </a:rPr>
                            <m:t>𝝀</m:t>
                          </m:r>
                        </m:e>
                        <m:sup>
                          <m:r>
                            <a:rPr lang="en-US" sz="1100" b="1" i="1" dirty="0" smtClean="0">
                              <a:solidFill>
                                <a:schemeClr val="tx2">
                                  <a:lumMod val="60000"/>
                                  <a:lumOff val="40000"/>
                                </a:schemeClr>
                              </a:solidFill>
                              <a:latin typeface="Cambria Math"/>
                              <a:ea typeface="Cambria Math"/>
                            </a:rPr>
                            <m:t>𝑵</m:t>
                          </m:r>
                        </m:sup>
                      </m:sSup>
                      <m:r>
                        <a:rPr lang="en-US" sz="1100" b="1" i="1" dirty="0">
                          <a:solidFill>
                            <a:schemeClr val="tx2">
                              <a:lumMod val="60000"/>
                              <a:lumOff val="40000"/>
                            </a:schemeClr>
                          </a:solidFill>
                          <a:latin typeface="Cambria Math"/>
                          <a:ea typeface="Cambria Math"/>
                        </a:rPr>
                        <m:t>,</m:t>
                      </m:r>
                      <m:sSup>
                        <m:sSupPr>
                          <m:ctrlPr>
                            <a:rPr lang="en-US" sz="1100" b="1" i="1" dirty="0">
                              <a:solidFill>
                                <a:schemeClr val="tx2">
                                  <a:lumMod val="60000"/>
                                  <a:lumOff val="40000"/>
                                </a:schemeClr>
                              </a:solidFill>
                              <a:latin typeface="Cambria Math" charset="0"/>
                              <a:ea typeface="Cambria Math"/>
                            </a:rPr>
                          </m:ctrlPr>
                        </m:sSupPr>
                        <m:e>
                          <m:r>
                            <a:rPr lang="en-US" sz="1100" b="1" i="1" dirty="0">
                              <a:solidFill>
                                <a:schemeClr val="tx2">
                                  <a:lumMod val="60000"/>
                                  <a:lumOff val="40000"/>
                                </a:schemeClr>
                              </a:solidFill>
                              <a:latin typeface="Cambria Math"/>
                              <a:ea typeface="Cambria Math"/>
                            </a:rPr>
                            <m:t>𝝁</m:t>
                          </m:r>
                        </m:e>
                        <m:sup>
                          <m:r>
                            <a:rPr lang="en-US" sz="1100" b="1" i="1" dirty="0" smtClean="0">
                              <a:solidFill>
                                <a:schemeClr val="tx2">
                                  <a:lumMod val="60000"/>
                                  <a:lumOff val="40000"/>
                                </a:schemeClr>
                              </a:solidFill>
                              <a:latin typeface="Cambria Math"/>
                              <a:ea typeface="Cambria Math"/>
                            </a:rPr>
                            <m:t>𝑵</m:t>
                          </m:r>
                        </m:sup>
                      </m:sSup>
                    </m:oMath>
                  </a14:m>
                  <a:endParaRPr lang="en-US" sz="1100" b="1" dirty="0">
                    <a:solidFill>
                      <a:schemeClr val="tx2">
                        <a:lumMod val="60000"/>
                        <a:lumOff val="40000"/>
                      </a:schemeClr>
                    </a:solidFill>
                  </a:endParaRPr>
                </a:p>
                <a:p>
                  <a:endParaRPr lang="en-US" sz="1100" b="1" dirty="0"/>
                </a:p>
              </p:txBody>
            </p:sp>
          </mc:Choice>
          <mc:Fallback xmlns="">
            <p:sp>
              <p:nvSpPr>
                <p:cNvPr id="49" name="Rectangle 48"/>
                <p:cNvSpPr>
                  <a:spLocks noRot="1" noChangeAspect="1" noMove="1" noResize="1" noEditPoints="1" noAdjustHandles="1" noChangeArrowheads="1" noChangeShapeType="1" noTextEdit="1"/>
                </p:cNvSpPr>
                <p:nvPr/>
              </p:nvSpPr>
              <p:spPr>
                <a:xfrm>
                  <a:off x="6720006" y="3374963"/>
                  <a:ext cx="1065361" cy="400672"/>
                </a:xfrm>
                <a:prstGeom prst="rect">
                  <a:avLst/>
                </a:prstGeom>
                <a:blipFill rotWithShape="1">
                  <a:blip r:embed="rId13"/>
                  <a:stretch>
                    <a:fillRect r="-23429"/>
                  </a:stretch>
                </a:blipFill>
              </p:spPr>
              <p:txBody>
                <a:bodyPr/>
                <a:lstStyle/>
                <a:p>
                  <a:r>
                    <a:rPr lang="en-US">
                      <a:noFill/>
                    </a:rPr>
                    <a:t> </a:t>
                  </a:r>
                </a:p>
              </p:txBody>
            </p:sp>
          </mc:Fallback>
        </mc:AlternateContent>
      </p:grpSp>
    </p:spTree>
    <p:extLst>
      <p:ext uri="{BB962C8B-B14F-4D97-AF65-F5344CB8AC3E}">
        <p14:creationId xmlns:p14="http://schemas.microsoft.com/office/powerpoint/2010/main" val="3143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2000"/>
                                        <p:tgtEl>
                                          <p:spTgt spid="2"/>
                                        </p:tgtEl>
                                      </p:cBhvr>
                                    </p:animEffect>
                                  </p:childTnLst>
                                </p:cTn>
                              </p:par>
                            </p:childTnLst>
                          </p:cTn>
                        </p:par>
                        <p:par>
                          <p:cTn id="25" fill="hold">
                            <p:stCondLst>
                              <p:cond delay="3000"/>
                            </p:stCondLst>
                            <p:childTnLst>
                              <p:par>
                                <p:cTn id="26" presetID="26" presetClass="emph" presetSubtype="0" fill="hold" nodeType="afterEffect">
                                  <p:stCondLst>
                                    <p:cond delay="0"/>
                                  </p:stCondLst>
                                  <p:childTnLst>
                                    <p:animEffect transition="out" filter="fade">
                                      <p:cBhvr>
                                        <p:cTn id="27" dur="500" tmFilter="0, 0; .2, .5; .8, .5; 1, 0"/>
                                        <p:tgtEl>
                                          <p:spTgt spid="38"/>
                                        </p:tgtEl>
                                      </p:cBhvr>
                                    </p:animEffect>
                                    <p:animScale>
                                      <p:cBhvr>
                                        <p:cTn id="28" dur="250" autoRev="1" fill="hold"/>
                                        <p:tgtEl>
                                          <p:spTgt spid="38"/>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39"/>
                                        </p:tgtEl>
                                      </p:cBhvr>
                                    </p:animEffect>
                                    <p:animScale>
                                      <p:cBhvr>
                                        <p:cTn id="31" dur="250" autoRev="1" fill="hold"/>
                                        <p:tgtEl>
                                          <p:spTgt spid="39"/>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40"/>
                                        </p:tgtEl>
                                      </p:cBhvr>
                                    </p:animEffect>
                                    <p:animScale>
                                      <p:cBhvr>
                                        <p:cTn id="34" dur="250" autoRev="1" fill="hold"/>
                                        <p:tgtEl>
                                          <p:spTgt spid="40"/>
                                        </p:tgtEl>
                                      </p:cBhvr>
                                      <p:by x="105000" y="105000"/>
                                    </p:animScale>
                                  </p:childTnLst>
                                </p:cTn>
                              </p:par>
                            </p:childTnLst>
                          </p:cTn>
                        </p:par>
                        <p:par>
                          <p:cTn id="35" fill="hold">
                            <p:stCondLst>
                              <p:cond delay="3500"/>
                            </p:stCondLst>
                            <p:childTnLst>
                              <p:par>
                                <p:cTn id="36" presetID="22" presetClass="entr" presetSubtype="4"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2000"/>
                                        <p:tgtEl>
                                          <p:spTgt spid="5"/>
                                        </p:tgtEl>
                                      </p:cBhvr>
                                    </p:animEffect>
                                  </p:childTnLst>
                                </p:cTn>
                              </p:par>
                              <p:par>
                                <p:cTn id="39" presetID="1" presetClass="exit" presetSubtype="0" fill="hold"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Simulation results</a:t>
            </a: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grpSp>
        <p:nvGrpSpPr>
          <p:cNvPr id="4" name="Group 3"/>
          <p:cNvGrpSpPr/>
          <p:nvPr/>
        </p:nvGrpSpPr>
        <p:grpSpPr>
          <a:xfrm>
            <a:off x="228600" y="1639582"/>
            <a:ext cx="4191000" cy="4035949"/>
            <a:chOff x="228600" y="1639582"/>
            <a:chExt cx="4191000" cy="4035949"/>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9582"/>
              <a:ext cx="4191000" cy="341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5029200"/>
              <a:ext cx="3581401" cy="646331"/>
            </a:xfrm>
            <a:prstGeom prst="rect">
              <a:avLst/>
            </a:prstGeom>
            <a:noFill/>
          </p:spPr>
          <p:txBody>
            <a:bodyPr wrap="square" rtlCol="0">
              <a:spAutoFit/>
            </a:bodyPr>
            <a:lstStyle/>
            <a:p>
              <a:r>
                <a:rPr lang="en-US" dirty="0" smtClean="0"/>
                <a:t>Converge to optimum after about </a:t>
              </a:r>
              <a:r>
                <a:rPr lang="en-US" dirty="0" smtClean="0">
                  <a:solidFill>
                    <a:srgbClr val="FF0000"/>
                  </a:solidFill>
                </a:rPr>
                <a:t>40</a:t>
              </a:r>
              <a:r>
                <a:rPr lang="en-US" dirty="0" smtClean="0"/>
                <a:t> iterations </a:t>
              </a:r>
              <a:endParaRPr lang="en-US" dirty="0"/>
            </a:p>
          </p:txBody>
        </p:sp>
      </p:grpSp>
      <p:grpSp>
        <p:nvGrpSpPr>
          <p:cNvPr id="6" name="Group 5"/>
          <p:cNvGrpSpPr/>
          <p:nvPr/>
        </p:nvGrpSpPr>
        <p:grpSpPr>
          <a:xfrm>
            <a:off x="4495800" y="1639582"/>
            <a:ext cx="4371015" cy="4589947"/>
            <a:chOff x="4495800" y="1639582"/>
            <a:chExt cx="4371015" cy="4589947"/>
          </a:xfrm>
        </p:grpSpPr>
        <p:sp>
          <p:nvSpPr>
            <p:cNvPr id="11" name="TextBox 10"/>
            <p:cNvSpPr txBox="1"/>
            <p:nvPr/>
          </p:nvSpPr>
          <p:spPr>
            <a:xfrm>
              <a:off x="4495800" y="5029200"/>
              <a:ext cx="4371015" cy="1200329"/>
            </a:xfrm>
            <a:prstGeom prst="rect">
              <a:avLst/>
            </a:prstGeom>
            <a:noFill/>
          </p:spPr>
          <p:txBody>
            <a:bodyPr wrap="square" rtlCol="0">
              <a:spAutoFit/>
            </a:bodyPr>
            <a:lstStyle/>
            <a:p>
              <a:pPr algn="ctr"/>
              <a:r>
                <a:rPr lang="en-US" dirty="0" smtClean="0"/>
                <a:t>The fraction of load curtailment </a:t>
              </a:r>
            </a:p>
            <a:p>
              <a:r>
                <a:rPr lang="en-US" dirty="0" smtClean="0"/>
                <a:t>when switching into the islanded mode: </a:t>
              </a:r>
              <a:r>
                <a:rPr lang="en-US" dirty="0" smtClean="0">
                  <a:solidFill>
                    <a:srgbClr val="FF0000"/>
                  </a:solidFill>
                </a:rPr>
                <a:t>sparse</a:t>
              </a:r>
              <a:r>
                <a:rPr lang="en-US" dirty="0" smtClean="0"/>
                <a:t> number of </a:t>
              </a:r>
              <a:r>
                <a:rPr lang="en-US" dirty="0" err="1" smtClean="0"/>
                <a:t>microgrids</a:t>
              </a:r>
              <a:r>
                <a:rPr lang="en-US" dirty="0" smtClean="0"/>
                <a:t> have to reduce loads</a:t>
              </a:r>
              <a:endParaRPr lang="en-US"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39582"/>
              <a:ext cx="4218615" cy="341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74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Big data algorithm </a:t>
            </a:r>
            <a:r>
              <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rPr>
              <a:t>i</a:t>
            </a: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mplementation </a:t>
            </a: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34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52800" y="990600"/>
            <a:ext cx="3277179" cy="369332"/>
          </a:xfrm>
          <a:prstGeom prst="rect">
            <a:avLst/>
          </a:prstGeom>
          <a:noFill/>
        </p:spPr>
        <p:txBody>
          <a:bodyPr wrap="none" rtlCol="0">
            <a:spAutoFit/>
          </a:bodyPr>
          <a:lstStyle/>
          <a:p>
            <a:r>
              <a:rPr lang="en-US" dirty="0" smtClean="0">
                <a:solidFill>
                  <a:srgbClr val="FF0000"/>
                </a:solidFill>
              </a:rPr>
              <a:t>MapReduce</a:t>
            </a:r>
            <a:r>
              <a:rPr lang="en-US" dirty="0" smtClean="0"/>
              <a:t> programming model</a:t>
            </a:r>
            <a:endParaRPr lang="en-US" dirty="0"/>
          </a:p>
        </p:txBody>
      </p:sp>
      <p:grpSp>
        <p:nvGrpSpPr>
          <p:cNvPr id="5" name="Group 4"/>
          <p:cNvGrpSpPr/>
          <p:nvPr/>
        </p:nvGrpSpPr>
        <p:grpSpPr>
          <a:xfrm>
            <a:off x="2858611" y="4114800"/>
            <a:ext cx="5370989" cy="2564808"/>
            <a:chOff x="3751828" y="1905000"/>
            <a:chExt cx="5370989" cy="2821289"/>
          </a:xfrm>
        </p:grpSpPr>
        <p:grpSp>
          <p:nvGrpSpPr>
            <p:cNvPr id="6" name="Group 5"/>
            <p:cNvGrpSpPr/>
            <p:nvPr/>
          </p:nvGrpSpPr>
          <p:grpSpPr>
            <a:xfrm>
              <a:off x="5646509" y="1905000"/>
              <a:ext cx="1591750" cy="986333"/>
              <a:chOff x="321174" y="457200"/>
              <a:chExt cx="2574426" cy="1395477"/>
            </a:xfrm>
          </p:grpSpPr>
          <mc:AlternateContent xmlns:mc="http://schemas.openxmlformats.org/markup-compatibility/2006" xmlns:a14="http://schemas.microsoft.com/office/drawing/2010/main">
            <mc:Choice Requires="a14">
              <p:sp>
                <p:nvSpPr>
                  <p:cNvPr id="24" name="Rounded Rectangle 23"/>
                  <p:cNvSpPr/>
                  <p:nvPr/>
                </p:nvSpPr>
                <p:spPr>
                  <a:xfrm>
                    <a:off x="321174" y="457200"/>
                    <a:ext cx="2574426" cy="1395477"/>
                  </a:xfrm>
                  <a:prstGeom prst="roundRect">
                    <a:avLst/>
                  </a:prstGeom>
                  <a:ln w="3175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smtClean="0"/>
                  </a:p>
                  <a:p>
                    <a:pPr algn="ctr"/>
                    <a:r>
                      <a:rPr lang="en-US" sz="1100" dirty="0" smtClean="0"/>
                      <a:t>Normal operation</a:t>
                    </a:r>
                  </a:p>
                  <a:p>
                    <a:pPr algn="ctr"/>
                    <a:r>
                      <a:rPr lang="en-US" sz="1100" dirty="0"/>
                      <a:t>Solve </a:t>
                    </a:r>
                    <a:r>
                      <a:rPr lang="en-US" sz="1100" dirty="0" smtClean="0"/>
                      <a:t>normal problem </a:t>
                    </a:r>
                    <a:r>
                      <a:rPr lang="en-US" sz="1100" dirty="0"/>
                      <a:t>for </a:t>
                    </a:r>
                    <a14:m>
                      <m:oMath xmlns:m="http://schemas.openxmlformats.org/officeDocument/2006/math">
                        <m:sSup>
                          <m:sSupPr>
                            <m:ctrlPr>
                              <a:rPr lang="en-US" sz="1100" b="1" i="1">
                                <a:latin typeface="Cambria Math" charset="0"/>
                                <a:ea typeface="Cambria Math"/>
                              </a:rPr>
                            </m:ctrlPr>
                          </m:sSupPr>
                          <m:e>
                            <m:r>
                              <a:rPr lang="en-US" sz="1100" b="1" i="1">
                                <a:latin typeface="Cambria Math"/>
                                <a:ea typeface="Cambria Math"/>
                              </a:rPr>
                              <m:t>𝒚</m:t>
                            </m:r>
                          </m:e>
                          <m:sup>
                            <m:r>
                              <a:rPr lang="en-US" sz="1100" b="1" i="1">
                                <a:latin typeface="Cambria Math"/>
                                <a:ea typeface="Cambria Math"/>
                              </a:rPr>
                              <m:t>𝒐</m:t>
                            </m:r>
                          </m:sup>
                        </m:sSup>
                        <m:r>
                          <a:rPr lang="en-US" sz="1100" b="1" i="1">
                            <a:latin typeface="Cambria Math"/>
                            <a:ea typeface="Cambria Math"/>
                          </a:rPr>
                          <m:t>,</m:t>
                        </m:r>
                        <m:sSub>
                          <m:sSubPr>
                            <m:ctrlPr>
                              <a:rPr lang="en-US" sz="1100" b="1" i="1">
                                <a:latin typeface="Cambria Math" charset="0"/>
                                <a:ea typeface="Cambria Math"/>
                              </a:rPr>
                            </m:ctrlPr>
                          </m:sSubPr>
                          <m:e>
                            <m:d>
                              <m:dPr>
                                <m:begChr m:val="{"/>
                                <m:endChr m:val="}"/>
                                <m:ctrlPr>
                                  <a:rPr lang="en-US" sz="1100" b="1" i="1">
                                    <a:latin typeface="Cambria Math" charset="0"/>
                                    <a:ea typeface="Cambria Math"/>
                                  </a:rPr>
                                </m:ctrlPr>
                              </m:dPr>
                              <m:e>
                                <m:sSubSup>
                                  <m:sSubSupPr>
                                    <m:ctrlPr>
                                      <a:rPr lang="en-US" sz="1100" b="1" i="1">
                                        <a:latin typeface="Cambria Math" charset="0"/>
                                        <a:ea typeface="Cambria Math"/>
                                      </a:rPr>
                                    </m:ctrlPr>
                                  </m:sSubSupPr>
                                  <m:e>
                                    <m:r>
                                      <a:rPr lang="en-US" sz="1100" b="1" i="1">
                                        <a:latin typeface="Cambria Math"/>
                                        <a:ea typeface="Cambria Math"/>
                                      </a:rPr>
                                      <m:t>𝒙</m:t>
                                    </m:r>
                                  </m:e>
                                  <m:sub>
                                    <m:r>
                                      <a:rPr lang="en-US" sz="1100" b="1" i="1">
                                        <a:latin typeface="Cambria Math"/>
                                        <a:ea typeface="Cambria Math"/>
                                      </a:rPr>
                                      <m:t>𝒊</m:t>
                                    </m:r>
                                  </m:sub>
                                  <m:sup>
                                    <m:r>
                                      <a:rPr lang="en-US" sz="1100" b="1" i="1">
                                        <a:latin typeface="Cambria Math"/>
                                        <a:ea typeface="Cambria Math"/>
                                      </a:rPr>
                                      <m:t>𝒐</m:t>
                                    </m:r>
                                  </m:sup>
                                </m:sSubSup>
                              </m:e>
                            </m:d>
                          </m:e>
                          <m:sub>
                            <m:r>
                              <a:rPr lang="en-US" sz="1100" b="1" i="1">
                                <a:latin typeface="Cambria Math"/>
                                <a:ea typeface="Cambria Math"/>
                              </a:rPr>
                              <m:t>∀</m:t>
                            </m:r>
                            <m:r>
                              <a:rPr lang="en-US" sz="1100" b="1" i="1">
                                <a:latin typeface="Cambria Math"/>
                                <a:ea typeface="Cambria Math"/>
                              </a:rPr>
                              <m:t>𝒊</m:t>
                            </m:r>
                          </m:sub>
                        </m:sSub>
                        <m:r>
                          <a:rPr lang="en-US" sz="1100" b="1" i="1">
                            <a:latin typeface="Cambria Math"/>
                            <a:ea typeface="Cambria Math"/>
                          </a:rPr>
                          <m:t> </m:t>
                        </m:r>
                      </m:oMath>
                    </a14:m>
                    <a:endParaRPr lang="en-US" sz="1100" dirty="0"/>
                  </a:p>
                  <a:p>
                    <a:pPr algn="ctr"/>
                    <a:endParaRPr lang="en-US" sz="1400" dirty="0"/>
                  </a:p>
                </p:txBody>
              </p:sp>
            </mc:Choice>
            <mc:Fallback xmlns="">
              <p:sp>
                <p:nvSpPr>
                  <p:cNvPr id="56" name="Rounded Rectangle 55"/>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4"/>
                    <a:stretch>
                      <a:fillRect/>
                    </a:stretch>
                  </a:blipFill>
                  <a:ln w="31750"/>
                </p:spPr>
                <p:txBody>
                  <a:bodyPr/>
                  <a:lstStyle/>
                  <a:p>
                    <a:r>
                      <a:rPr lang="en-US">
                        <a:noFill/>
                      </a:rPr>
                      <a:t> </a:t>
                    </a:r>
                  </a:p>
                </p:txBody>
              </p:sp>
            </mc:Fallback>
          </mc:AlternateContent>
          <p:sp>
            <p:nvSpPr>
              <p:cNvPr id="25" name="内容占位符 2"/>
              <p:cNvSpPr txBox="1">
                <a:spLocks/>
              </p:cNvSpPr>
              <p:nvPr/>
            </p:nvSpPr>
            <p:spPr bwMode="auto">
              <a:xfrm>
                <a:off x="690563" y="457200"/>
                <a:ext cx="1900237" cy="381000"/>
              </a:xfrm>
              <a:prstGeom prst="rect">
                <a:avLst/>
              </a:prstGeom>
              <a:ln w="31750">
                <a:headEnd/>
                <a:tailEnd/>
              </a:ln>
              <a:extLst/>
            </p:spPr>
            <p:style>
              <a:lnRef idx="1">
                <a:schemeClr val="accent2"/>
              </a:lnRef>
              <a:fillRef idx="2">
                <a:schemeClr val="accent2"/>
              </a:fillRef>
              <a:effectRef idx="1">
                <a:schemeClr val="accent2"/>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000" dirty="0">
                    <a:latin typeface="Book Antiqua" pitchFamily="18" charset="0"/>
                    <a:ea typeface="Arial Unicode MS" pitchFamily="34" charset="-122"/>
                    <a:cs typeface="Arial Unicode MS" pitchFamily="34" charset="-122"/>
                  </a:rPr>
                  <a:t>Master computer</a:t>
                </a:r>
                <a:endParaRPr lang="zh-CN" altLang="en-US" sz="1000" i="1" dirty="0">
                  <a:latin typeface="Book Antiqua" pitchFamily="18" charset="0"/>
                  <a:ea typeface="Arial Unicode MS" pitchFamily="34" charset="-122"/>
                  <a:cs typeface="Arial Unicode MS" pitchFamily="34" charset="-122"/>
                </a:endParaRPr>
              </a:p>
            </p:txBody>
          </p:sp>
        </p:grpSp>
        <p:grpSp>
          <p:nvGrpSpPr>
            <p:cNvPr id="7" name="Group 6"/>
            <p:cNvGrpSpPr/>
            <p:nvPr/>
          </p:nvGrpSpPr>
          <p:grpSpPr>
            <a:xfrm>
              <a:off x="3751828" y="3739955"/>
              <a:ext cx="1591750" cy="986334"/>
              <a:chOff x="321174" y="457199"/>
              <a:chExt cx="2574426" cy="1395478"/>
            </a:xfrm>
          </p:grpSpPr>
          <mc:AlternateContent xmlns:mc="http://schemas.openxmlformats.org/markup-compatibility/2006" xmlns:a14="http://schemas.microsoft.com/office/drawing/2010/main">
            <mc:Choice Requires="a14">
              <p:sp>
                <p:nvSpPr>
                  <p:cNvPr id="22" name="Rounded Rectangle 21"/>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100" dirty="0"/>
                  </a:p>
                  <a:p>
                    <a:pPr algn="ctr"/>
                    <a:r>
                      <a:rPr lang="en-US" sz="1100" dirty="0" smtClean="0"/>
                      <a:t>Islanded operation</a:t>
                    </a:r>
                    <a:endParaRPr lang="en-US" sz="1100" dirty="0"/>
                  </a:p>
                  <a:p>
                    <a:pPr algn="ctr"/>
                    <a:r>
                      <a:rPr lang="en-US" sz="1100" dirty="0" smtClean="0"/>
                      <a:t>Solve </a:t>
                    </a:r>
                    <a:r>
                      <a:rPr lang="en-US" sz="1100" dirty="0"/>
                      <a:t>for </a:t>
                    </a:r>
                    <a14:m>
                      <m:oMath xmlns:m="http://schemas.openxmlformats.org/officeDocument/2006/math">
                        <m:sSup>
                          <m:sSupPr>
                            <m:ctrlPr>
                              <a:rPr lang="en-US" sz="1100" b="1" i="1">
                                <a:latin typeface="Cambria Math"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a:latin typeface="Cambria Math"/>
                              </a:rPr>
                              <m:t>𝟏</m:t>
                            </m:r>
                          </m:sup>
                        </m:sSup>
                        <m:r>
                          <a:rPr lang="en-US" sz="1100" b="1" i="1">
                            <a:latin typeface="Cambria Math"/>
                          </a:rPr>
                          <m:t>, </m:t>
                        </m:r>
                        <m:sSub>
                          <m:sSubPr>
                            <m:ctrlPr>
                              <a:rPr lang="en-US" sz="1100" b="1" i="1">
                                <a:latin typeface="Cambria Math" charset="0"/>
                              </a:rPr>
                            </m:ctrlPr>
                          </m:sSubPr>
                          <m:e>
                            <m:d>
                              <m:dPr>
                                <m:begChr m:val="{"/>
                                <m:endChr m:val="}"/>
                                <m:ctrlPr>
                                  <a:rPr lang="en-US" sz="1100" b="1" i="1">
                                    <a:latin typeface="Cambria Math" charset="0"/>
                                  </a:rPr>
                                </m:ctrlPr>
                              </m:dPr>
                              <m:e>
                                <m:sSubSup>
                                  <m:sSubSupPr>
                                    <m:ctrlPr>
                                      <a:rPr lang="en-US" sz="1100" b="1" i="1">
                                        <a:latin typeface="Cambria Math"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a:latin typeface="Cambria Math"/>
                                      </a:rPr>
                                      <m:t>𝟏</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smtClean="0"/>
                      <a:t>Update </a:t>
                    </a:r>
                    <a14:m>
                      <m:oMath xmlns:m="http://schemas.openxmlformats.org/officeDocument/2006/math">
                        <m:sSup>
                          <m:sSupPr>
                            <m:ctrlPr>
                              <a:rPr lang="en-US" sz="1100" b="1" i="1" dirty="0">
                                <a:latin typeface="Cambria Math" charset="0"/>
                                <a:ea typeface="Cambria Math"/>
                              </a:rPr>
                            </m:ctrlPr>
                          </m:sSupPr>
                          <m:e>
                            <m:r>
                              <a:rPr lang="en-US" sz="1100" b="1" i="1" dirty="0">
                                <a:latin typeface="Cambria Math"/>
                                <a:ea typeface="Cambria Math"/>
                              </a:rPr>
                              <m:t>𝝀</m:t>
                            </m:r>
                          </m:e>
                          <m:sup>
                            <m:r>
                              <a:rPr lang="en-US" sz="1100" b="1" i="1" dirty="0">
                                <a:latin typeface="Cambria Math"/>
                                <a:ea typeface="Cambria Math"/>
                              </a:rPr>
                              <m:t>𝟏</m:t>
                            </m:r>
                          </m:sup>
                        </m:sSup>
                        <m:r>
                          <a:rPr lang="en-US" sz="1100" b="1" i="1" dirty="0">
                            <a:latin typeface="Cambria Math"/>
                            <a:ea typeface="Cambria Math"/>
                          </a:rPr>
                          <m:t>,</m:t>
                        </m:r>
                        <m:sSup>
                          <m:sSupPr>
                            <m:ctrlPr>
                              <a:rPr lang="en-US" sz="1100" b="1" i="1" dirty="0">
                                <a:latin typeface="Cambria Math" charset="0"/>
                                <a:ea typeface="Cambria Math"/>
                              </a:rPr>
                            </m:ctrlPr>
                          </m:sSupPr>
                          <m:e>
                            <m:r>
                              <a:rPr lang="en-US" sz="1100" b="1" i="1" dirty="0">
                                <a:latin typeface="Cambria Math"/>
                                <a:ea typeface="Cambria Math"/>
                              </a:rPr>
                              <m:t>𝝁</m:t>
                            </m:r>
                          </m:e>
                          <m:sup>
                            <m:r>
                              <a:rPr lang="en-US" sz="1100" b="1" i="1" dirty="0">
                                <a:latin typeface="Cambria Math"/>
                                <a:ea typeface="Cambria Math"/>
                              </a:rPr>
                              <m:t>𝟏</m:t>
                            </m:r>
                          </m:sup>
                        </m:sSup>
                      </m:oMath>
                    </a14:m>
                    <a:endParaRPr lang="en-US" sz="1100" dirty="0"/>
                  </a:p>
                </p:txBody>
              </p:sp>
            </mc:Choice>
            <mc:Fallback xmlns="">
              <p:sp>
                <p:nvSpPr>
                  <p:cNvPr id="54" name="Rounded Rectangle 53"/>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5"/>
                    <a:stretch>
                      <a:fillRect/>
                    </a:stretch>
                  </a:blipFill>
                  <a:ln w="28575"/>
                </p:spPr>
                <p:txBody>
                  <a:bodyPr/>
                  <a:lstStyle/>
                  <a:p>
                    <a:r>
                      <a:rPr lang="en-US">
                        <a:noFill/>
                      </a:rPr>
                      <a:t> </a:t>
                    </a:r>
                  </a:p>
                </p:txBody>
              </p:sp>
            </mc:Fallback>
          </mc:AlternateContent>
          <p:sp>
            <p:nvSpPr>
              <p:cNvPr id="23" name="内容占位符 2"/>
              <p:cNvSpPr txBox="1">
                <a:spLocks/>
              </p:cNvSpPr>
              <p:nvPr/>
            </p:nvSpPr>
            <p:spPr bwMode="auto">
              <a:xfrm>
                <a:off x="690563" y="457199"/>
                <a:ext cx="1900237" cy="381000"/>
              </a:xfrm>
              <a:prstGeom prst="rect">
                <a:avLst/>
              </a:prstGeom>
              <a:ln w="28575">
                <a:headEnd/>
                <a:tailEnd/>
              </a:ln>
              <a:extLst/>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smtClean="0">
                    <a:latin typeface="Book Antiqua" pitchFamily="18" charset="0"/>
                    <a:ea typeface="Arial Unicode MS" pitchFamily="34" charset="-122"/>
                    <a:cs typeface="Arial Unicode MS" pitchFamily="34" charset="-122"/>
                  </a:rPr>
                  <a:t>Computer 1</a:t>
                </a:r>
                <a:endParaRPr lang="zh-CN" altLang="en-US" sz="1200" i="1" dirty="0">
                  <a:latin typeface="Book Antiqua" pitchFamily="18" charset="0"/>
                  <a:ea typeface="Arial Unicode MS" pitchFamily="34" charset="-122"/>
                  <a:cs typeface="Arial Unicode MS" pitchFamily="34" charset="-122"/>
                </a:endParaRPr>
              </a:p>
            </p:txBody>
          </p:sp>
        </p:grpSp>
        <p:grpSp>
          <p:nvGrpSpPr>
            <p:cNvPr id="8" name="Group 7"/>
            <p:cNvGrpSpPr/>
            <p:nvPr/>
          </p:nvGrpSpPr>
          <p:grpSpPr>
            <a:xfrm>
              <a:off x="5458053" y="3739955"/>
              <a:ext cx="1591750" cy="986334"/>
              <a:chOff x="321174" y="457199"/>
              <a:chExt cx="2574426" cy="1395478"/>
            </a:xfrm>
          </p:grpSpPr>
          <mc:AlternateContent xmlns:mc="http://schemas.openxmlformats.org/markup-compatibility/2006" xmlns:a14="http://schemas.microsoft.com/office/drawing/2010/main">
            <mc:Choice Requires="a14">
              <p:sp>
                <p:nvSpPr>
                  <p:cNvPr id="20" name="Rounded Rectangle 19"/>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smtClean="0"/>
                  </a:p>
                  <a:p>
                    <a:pPr algn="ctr"/>
                    <a:endParaRPr lang="en-US" sz="1100" dirty="0"/>
                  </a:p>
                  <a:p>
                    <a:pPr algn="ctr"/>
                    <a:r>
                      <a:rPr lang="en-US" sz="1100" dirty="0" smtClean="0"/>
                      <a:t>Islanded operation</a:t>
                    </a:r>
                    <a:endParaRPr lang="en-US" sz="1100" dirty="0"/>
                  </a:p>
                  <a:p>
                    <a:pPr algn="ctr"/>
                    <a:r>
                      <a:rPr lang="en-US" sz="1100" dirty="0" smtClean="0"/>
                      <a:t>Solve for </a:t>
                    </a:r>
                    <a14:m>
                      <m:oMath xmlns:m="http://schemas.openxmlformats.org/officeDocument/2006/math">
                        <m:sSup>
                          <m:sSupPr>
                            <m:ctrlPr>
                              <a:rPr lang="en-US" sz="1100" b="1" i="1">
                                <a:latin typeface="Cambria Math"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smtClean="0">
                                <a:latin typeface="Cambria Math"/>
                              </a:rPr>
                              <m:t>𝟐</m:t>
                            </m:r>
                          </m:sup>
                        </m:sSup>
                        <m:r>
                          <a:rPr lang="en-US" sz="1100" b="1" i="1">
                            <a:latin typeface="Cambria Math"/>
                          </a:rPr>
                          <m:t>, </m:t>
                        </m:r>
                        <m:sSub>
                          <m:sSubPr>
                            <m:ctrlPr>
                              <a:rPr lang="en-US" sz="1100" b="1" i="1">
                                <a:latin typeface="Cambria Math" charset="0"/>
                              </a:rPr>
                            </m:ctrlPr>
                          </m:sSubPr>
                          <m:e>
                            <m:d>
                              <m:dPr>
                                <m:begChr m:val="{"/>
                                <m:endChr m:val="}"/>
                                <m:ctrlPr>
                                  <a:rPr lang="en-US" sz="1100" b="1" i="1">
                                    <a:latin typeface="Cambria Math" charset="0"/>
                                  </a:rPr>
                                </m:ctrlPr>
                              </m:dPr>
                              <m:e>
                                <m:sSubSup>
                                  <m:sSubSupPr>
                                    <m:ctrlPr>
                                      <a:rPr lang="en-US" sz="1100" b="1" i="1">
                                        <a:latin typeface="Cambria Math"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smtClean="0">
                                        <a:latin typeface="Cambria Math"/>
                                      </a:rPr>
                                      <m:t>𝟐</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smtClean="0"/>
                      <a:t>Update </a:t>
                    </a:r>
                    <a14:m>
                      <m:oMath xmlns:m="http://schemas.openxmlformats.org/officeDocument/2006/math">
                        <m:sSup>
                          <m:sSupPr>
                            <m:ctrlPr>
                              <a:rPr lang="en-US" sz="1100" b="1" i="1" dirty="0">
                                <a:latin typeface="Cambria Math" charset="0"/>
                                <a:ea typeface="Cambria Math"/>
                              </a:rPr>
                            </m:ctrlPr>
                          </m:sSupPr>
                          <m:e>
                            <m:r>
                              <a:rPr lang="en-US" sz="1100" b="1" i="1" dirty="0">
                                <a:latin typeface="Cambria Math"/>
                                <a:ea typeface="Cambria Math"/>
                              </a:rPr>
                              <m:t>𝝀</m:t>
                            </m:r>
                          </m:e>
                          <m:sup>
                            <m:r>
                              <a:rPr lang="en-US" sz="1100" b="1" i="1" dirty="0" smtClean="0">
                                <a:latin typeface="Cambria Math"/>
                                <a:ea typeface="Cambria Math"/>
                              </a:rPr>
                              <m:t>𝟐</m:t>
                            </m:r>
                          </m:sup>
                        </m:sSup>
                        <m:r>
                          <a:rPr lang="en-US" sz="1100" b="1" i="1" dirty="0">
                            <a:latin typeface="Cambria Math"/>
                            <a:ea typeface="Cambria Math"/>
                          </a:rPr>
                          <m:t>,</m:t>
                        </m:r>
                        <m:sSup>
                          <m:sSupPr>
                            <m:ctrlPr>
                              <a:rPr lang="en-US" sz="1100" b="1" i="1" dirty="0">
                                <a:latin typeface="Cambria Math" charset="0"/>
                                <a:ea typeface="Cambria Math"/>
                              </a:rPr>
                            </m:ctrlPr>
                          </m:sSupPr>
                          <m:e>
                            <m:r>
                              <a:rPr lang="en-US" sz="1100" b="1" i="1" dirty="0">
                                <a:latin typeface="Cambria Math"/>
                                <a:ea typeface="Cambria Math"/>
                              </a:rPr>
                              <m:t>𝝁</m:t>
                            </m:r>
                          </m:e>
                          <m:sup>
                            <m:r>
                              <a:rPr lang="en-US" sz="1100" b="1" i="1" dirty="0" smtClean="0">
                                <a:latin typeface="Cambria Math"/>
                                <a:ea typeface="Cambria Math"/>
                              </a:rPr>
                              <m:t>𝟐</m:t>
                            </m:r>
                          </m:sup>
                        </m:sSup>
                      </m:oMath>
                    </a14:m>
                    <a:endParaRPr lang="en-US" sz="1100" dirty="0"/>
                  </a:p>
                </p:txBody>
              </p:sp>
            </mc:Choice>
            <mc:Fallback xmlns="">
              <p:sp>
                <p:nvSpPr>
                  <p:cNvPr id="52" name="Rounded Rectangle 51"/>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6"/>
                    <a:stretch>
                      <a:fillRect/>
                    </a:stretch>
                  </a:blipFill>
                  <a:ln w="28575"/>
                </p:spPr>
                <p:txBody>
                  <a:bodyPr/>
                  <a:lstStyle/>
                  <a:p>
                    <a:r>
                      <a:rPr lang="en-US">
                        <a:noFill/>
                      </a:rPr>
                      <a:t> </a:t>
                    </a:r>
                  </a:p>
                </p:txBody>
              </p:sp>
            </mc:Fallback>
          </mc:AlternateContent>
          <p:sp>
            <p:nvSpPr>
              <p:cNvPr id="21" name="内容占位符 2"/>
              <p:cNvSpPr txBox="1">
                <a:spLocks/>
              </p:cNvSpPr>
              <p:nvPr/>
            </p:nvSpPr>
            <p:spPr bwMode="auto">
              <a:xfrm>
                <a:off x="690563" y="457199"/>
                <a:ext cx="1900237" cy="381000"/>
              </a:xfrm>
              <a:prstGeom prst="rect">
                <a:avLst/>
              </a:prstGeom>
              <a:ln w="28575">
                <a:headEnd/>
                <a:tailEnd/>
              </a:ln>
              <a:extLst/>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smtClean="0">
                    <a:latin typeface="Book Antiqua" pitchFamily="18" charset="0"/>
                    <a:ea typeface="Arial Unicode MS" pitchFamily="34" charset="-122"/>
                    <a:cs typeface="Arial Unicode MS" pitchFamily="34" charset="-122"/>
                  </a:rPr>
                  <a:t>Computer </a:t>
                </a:r>
                <a:r>
                  <a:rPr lang="en-US" altLang="zh-CN" sz="1200" dirty="0">
                    <a:latin typeface="Book Antiqua" pitchFamily="18" charset="0"/>
                    <a:ea typeface="Arial Unicode MS" pitchFamily="34" charset="-122"/>
                    <a:cs typeface="Arial Unicode MS" pitchFamily="34" charset="-122"/>
                  </a:rPr>
                  <a:t>2</a:t>
                </a:r>
                <a:endParaRPr lang="zh-CN" altLang="en-US" sz="1200" i="1" dirty="0">
                  <a:latin typeface="Book Antiqua" pitchFamily="18" charset="0"/>
                  <a:ea typeface="Arial Unicode MS" pitchFamily="34" charset="-122"/>
                  <a:cs typeface="Arial Unicode MS" pitchFamily="34" charset="-122"/>
                </a:endParaRPr>
              </a:p>
            </p:txBody>
          </p:sp>
        </p:grpSp>
        <p:grpSp>
          <p:nvGrpSpPr>
            <p:cNvPr id="9" name="Group 8"/>
            <p:cNvGrpSpPr/>
            <p:nvPr/>
          </p:nvGrpSpPr>
          <p:grpSpPr>
            <a:xfrm>
              <a:off x="7531067" y="3739955"/>
              <a:ext cx="1591750" cy="986334"/>
              <a:chOff x="321174" y="457199"/>
              <a:chExt cx="2574426" cy="1395478"/>
            </a:xfrm>
          </p:grpSpPr>
          <mc:AlternateContent xmlns:mc="http://schemas.openxmlformats.org/markup-compatibility/2006" xmlns:a14="http://schemas.microsoft.com/office/drawing/2010/main">
            <mc:Choice Requires="a14">
              <p:sp>
                <p:nvSpPr>
                  <p:cNvPr id="18" name="Rounded Rectangle 17"/>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smtClean="0"/>
                  </a:p>
                  <a:p>
                    <a:pPr algn="ctr"/>
                    <a:endParaRPr lang="en-US" sz="1100" dirty="0"/>
                  </a:p>
                  <a:p>
                    <a:pPr algn="ctr"/>
                    <a:r>
                      <a:rPr lang="en-US" sz="1100" dirty="0" smtClean="0"/>
                      <a:t>Islanded operation</a:t>
                    </a:r>
                    <a:endParaRPr lang="en-US" sz="1100" dirty="0"/>
                  </a:p>
                  <a:p>
                    <a:pPr algn="ctr"/>
                    <a:r>
                      <a:rPr lang="en-US" sz="1100" dirty="0" smtClean="0"/>
                      <a:t>Solve </a:t>
                    </a:r>
                    <a:r>
                      <a:rPr lang="en-US" sz="1100" dirty="0"/>
                      <a:t>for</a:t>
                    </a:r>
                    <a14:m>
                      <m:oMath xmlns:m="http://schemas.openxmlformats.org/officeDocument/2006/math">
                        <m:r>
                          <a:rPr lang="en-US" sz="1100" b="0" i="0" smtClean="0">
                            <a:latin typeface="Cambria Math"/>
                          </a:rPr>
                          <m:t> </m:t>
                        </m:r>
                        <m:sSup>
                          <m:sSupPr>
                            <m:ctrlPr>
                              <a:rPr lang="en-US" sz="1100" b="1" i="1">
                                <a:latin typeface="Cambria Math"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smtClean="0">
                                <a:latin typeface="Cambria Math"/>
                              </a:rPr>
                              <m:t>𝑵</m:t>
                            </m:r>
                          </m:sup>
                        </m:sSup>
                        <m:r>
                          <a:rPr lang="en-US" sz="1100" b="1" i="1">
                            <a:latin typeface="Cambria Math"/>
                          </a:rPr>
                          <m:t>, </m:t>
                        </m:r>
                        <m:sSub>
                          <m:sSubPr>
                            <m:ctrlPr>
                              <a:rPr lang="en-US" sz="1100" b="1" i="1">
                                <a:latin typeface="Cambria Math" charset="0"/>
                              </a:rPr>
                            </m:ctrlPr>
                          </m:sSubPr>
                          <m:e>
                            <m:d>
                              <m:dPr>
                                <m:begChr m:val="{"/>
                                <m:endChr m:val="}"/>
                                <m:ctrlPr>
                                  <a:rPr lang="en-US" sz="1100" b="1" i="1">
                                    <a:latin typeface="Cambria Math" charset="0"/>
                                  </a:rPr>
                                </m:ctrlPr>
                              </m:dPr>
                              <m:e>
                                <m:sSubSup>
                                  <m:sSubSupPr>
                                    <m:ctrlPr>
                                      <a:rPr lang="en-US" sz="1100" b="1" i="1">
                                        <a:latin typeface="Cambria Math"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smtClean="0">
                                        <a:latin typeface="Cambria Math"/>
                                      </a:rPr>
                                      <m:t>𝑵</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smtClean="0"/>
                      <a:t>Update</a:t>
                    </a:r>
                    <a:r>
                      <a:rPr lang="en-US" sz="1100" b="1" dirty="0">
                        <a:ea typeface="Cambria Math"/>
                      </a:rPr>
                      <a:t> </a:t>
                    </a:r>
                    <a14:m>
                      <m:oMath xmlns:m="http://schemas.openxmlformats.org/officeDocument/2006/math">
                        <m:sSup>
                          <m:sSupPr>
                            <m:ctrlPr>
                              <a:rPr lang="en-US" sz="1100" b="1" i="1" dirty="0">
                                <a:latin typeface="Cambria Math" charset="0"/>
                                <a:ea typeface="Cambria Math"/>
                              </a:rPr>
                            </m:ctrlPr>
                          </m:sSupPr>
                          <m:e>
                            <m:r>
                              <a:rPr lang="en-US" sz="1100" b="1" i="1" dirty="0">
                                <a:latin typeface="Cambria Math"/>
                                <a:ea typeface="Cambria Math"/>
                              </a:rPr>
                              <m:t>𝝀</m:t>
                            </m:r>
                          </m:e>
                          <m:sup>
                            <m:r>
                              <a:rPr lang="en-US" sz="1100" b="1" i="1" dirty="0" smtClean="0">
                                <a:latin typeface="Cambria Math"/>
                                <a:ea typeface="Cambria Math"/>
                              </a:rPr>
                              <m:t>𝑵</m:t>
                            </m:r>
                          </m:sup>
                        </m:sSup>
                        <m:r>
                          <a:rPr lang="en-US" sz="1100" b="1" i="1" dirty="0">
                            <a:latin typeface="Cambria Math"/>
                            <a:ea typeface="Cambria Math"/>
                          </a:rPr>
                          <m:t>,</m:t>
                        </m:r>
                        <m:sSup>
                          <m:sSupPr>
                            <m:ctrlPr>
                              <a:rPr lang="en-US" sz="1100" b="1" i="1" dirty="0">
                                <a:latin typeface="Cambria Math" charset="0"/>
                                <a:ea typeface="Cambria Math"/>
                              </a:rPr>
                            </m:ctrlPr>
                          </m:sSupPr>
                          <m:e>
                            <m:r>
                              <a:rPr lang="en-US" sz="1100" b="1" i="1" dirty="0">
                                <a:latin typeface="Cambria Math"/>
                                <a:ea typeface="Cambria Math"/>
                              </a:rPr>
                              <m:t>𝝁</m:t>
                            </m:r>
                          </m:e>
                          <m:sup>
                            <m:r>
                              <a:rPr lang="en-US" sz="1100" b="1" i="1" dirty="0" smtClean="0">
                                <a:latin typeface="Cambria Math"/>
                                <a:ea typeface="Cambria Math"/>
                              </a:rPr>
                              <m:t>𝑵</m:t>
                            </m:r>
                          </m:sup>
                        </m:sSup>
                      </m:oMath>
                    </a14:m>
                    <a:endParaRPr lang="en-US" sz="1100" dirty="0"/>
                  </a:p>
                </p:txBody>
              </p:sp>
            </mc:Choice>
            <mc:Fallback xmlns="">
              <p:sp>
                <p:nvSpPr>
                  <p:cNvPr id="50" name="Rounded Rectangle 49"/>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7"/>
                    <a:stretch>
                      <a:fillRect/>
                    </a:stretch>
                  </a:blipFill>
                  <a:ln w="28575"/>
                </p:spPr>
                <p:txBody>
                  <a:bodyPr/>
                  <a:lstStyle/>
                  <a:p>
                    <a:r>
                      <a:rPr lang="en-US">
                        <a:noFill/>
                      </a:rPr>
                      <a:t> </a:t>
                    </a:r>
                  </a:p>
                </p:txBody>
              </p:sp>
            </mc:Fallback>
          </mc:AlternateContent>
          <p:sp>
            <p:nvSpPr>
              <p:cNvPr id="19" name="内容占位符 2"/>
              <p:cNvSpPr txBox="1">
                <a:spLocks/>
              </p:cNvSpPr>
              <p:nvPr/>
            </p:nvSpPr>
            <p:spPr bwMode="auto">
              <a:xfrm>
                <a:off x="690563" y="457199"/>
                <a:ext cx="1900237" cy="381000"/>
              </a:xfrm>
              <a:prstGeom prst="rect">
                <a:avLst/>
              </a:prstGeom>
              <a:ln w="28575">
                <a:headEnd/>
                <a:tailEnd/>
              </a:ln>
              <a:extLst/>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smtClean="0">
                    <a:latin typeface="Book Antiqua" pitchFamily="18" charset="0"/>
                    <a:ea typeface="Arial Unicode MS" pitchFamily="34" charset="-122"/>
                    <a:cs typeface="Arial Unicode MS" pitchFamily="34" charset="-122"/>
                  </a:rPr>
                  <a:t>Computer </a:t>
                </a:r>
                <a:r>
                  <a:rPr lang="en-US" altLang="zh-CN" sz="1200" dirty="0">
                    <a:latin typeface="Book Antiqua" pitchFamily="18" charset="0"/>
                    <a:ea typeface="Arial Unicode MS" pitchFamily="34" charset="-122"/>
                    <a:cs typeface="Arial Unicode MS" pitchFamily="34" charset="-122"/>
                  </a:rPr>
                  <a:t>N</a:t>
                </a:r>
                <a:endParaRPr lang="zh-CN" altLang="en-US" sz="1200" i="1" dirty="0">
                  <a:latin typeface="Book Antiqua" pitchFamily="18" charset="0"/>
                  <a:ea typeface="Arial Unicode MS" pitchFamily="34" charset="-122"/>
                  <a:cs typeface="Arial Unicode MS" pitchFamily="34" charset="-122"/>
                </a:endParaRPr>
              </a:p>
            </p:txBody>
          </p:sp>
        </p:grpSp>
        <p:grpSp>
          <p:nvGrpSpPr>
            <p:cNvPr id="10" name="Group 9"/>
            <p:cNvGrpSpPr/>
            <p:nvPr/>
          </p:nvGrpSpPr>
          <p:grpSpPr>
            <a:xfrm>
              <a:off x="4540986" y="2848692"/>
              <a:ext cx="3769115" cy="891264"/>
              <a:chOff x="4540986" y="2848692"/>
              <a:chExt cx="3769115" cy="891264"/>
            </a:xfrm>
          </p:grpSpPr>
          <p:cxnSp>
            <p:nvCxnSpPr>
              <p:cNvPr id="15" name="Straight Arrow Connector 14"/>
              <p:cNvCxnSpPr/>
              <p:nvPr/>
            </p:nvCxnSpPr>
            <p:spPr>
              <a:xfrm flipH="1">
                <a:off x="4540986" y="2891333"/>
                <a:ext cx="1224962" cy="848622"/>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4" idx="2"/>
              </p:cNvCxnSpPr>
              <p:nvPr/>
            </p:nvCxnSpPr>
            <p:spPr>
              <a:xfrm flipH="1">
                <a:off x="6390209" y="2891333"/>
                <a:ext cx="52176" cy="848622"/>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91145" y="2848692"/>
                <a:ext cx="1118956" cy="891264"/>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246524" y="2782454"/>
              <a:ext cx="3828008" cy="974575"/>
              <a:chOff x="4246524" y="2782454"/>
              <a:chExt cx="3828008" cy="974575"/>
            </a:xfrm>
          </p:grpSpPr>
          <p:cxnSp>
            <p:nvCxnSpPr>
              <p:cNvPr id="12" name="Straight Arrow Connector 11"/>
              <p:cNvCxnSpPr/>
              <p:nvPr/>
            </p:nvCxnSpPr>
            <p:spPr>
              <a:xfrm flipV="1">
                <a:off x="4246524" y="2782454"/>
                <a:ext cx="1413418" cy="957501"/>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243805" y="2891333"/>
                <a:ext cx="52175" cy="848624"/>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007751" y="2908406"/>
                <a:ext cx="1066781" cy="848623"/>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49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0 2.96296E-6 L -0.09913 -0.26482 " pathEditMode="relative" rAng="0" ptsTypes="AA">
                                      <p:cBhvr>
                                        <p:cTn id="12" dur="2000" fill="hold"/>
                                        <p:tgtEl>
                                          <p:spTgt spid="5"/>
                                        </p:tgtEl>
                                        <p:attrNameLst>
                                          <p:attrName>ppt_x</p:attrName>
                                          <p:attrName>ppt_y</p:attrName>
                                        </p:attrNameLst>
                                      </p:cBhvr>
                                      <p:rCtr x="-4965" y="-13241"/>
                                    </p:animMotion>
                                  </p:childTnLst>
                                </p:cTn>
                              </p:par>
                              <p:par>
                                <p:cTn id="13" presetID="42" presetClass="path" presetSubtype="0" accel="50000" decel="50000" fill="hold" nodeType="withEffect">
                                  <p:stCondLst>
                                    <p:cond delay="0"/>
                                  </p:stCondLst>
                                  <p:childTnLst>
                                    <p:animMotion origin="layout" path="M -3.33333E-6 4.44444E-6 L -3.33333E-6 0.11111 " pathEditMode="relative" rAng="0" ptsTypes="AA">
                                      <p:cBhvr>
                                        <p:cTn id="14" dur="2000" fill="hold"/>
                                        <p:tgtEl>
                                          <p:spTgt spid="2050"/>
                                        </p:tgtEl>
                                        <p:attrNameLst>
                                          <p:attrName>ppt_x</p:attrName>
                                          <p:attrName>ppt_y</p:attrName>
                                        </p:attrNameLst>
                                      </p:cBhvr>
                                      <p:rCtr x="0" y="5556"/>
                                    </p:animMotion>
                                  </p:childTnLst>
                                </p:cTn>
                              </p:par>
                              <p:par>
                                <p:cTn id="15" presetID="8" presetClass="emph" presetSubtype="0" fill="hold" nodeType="withEffect">
                                  <p:stCondLst>
                                    <p:cond delay="0"/>
                                  </p:stCondLst>
                                  <p:childTnLst>
                                    <p:animRot by="540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MapRedcue algorithm for ADMM</a:t>
            </a: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3" name="Picture 2"/>
          <p:cNvPicPr>
            <a:picLocks noChangeAspect="1"/>
          </p:cNvPicPr>
          <p:nvPr/>
        </p:nvPicPr>
        <p:blipFill>
          <a:blip r:embed="rId3"/>
          <a:stretch>
            <a:fillRect/>
          </a:stretch>
        </p:blipFill>
        <p:spPr>
          <a:xfrm>
            <a:off x="2415459" y="1319640"/>
            <a:ext cx="5133062" cy="5081160"/>
          </a:xfrm>
          <a:prstGeom prst="rect">
            <a:avLst/>
          </a:prstGeom>
        </p:spPr>
      </p:pic>
      <p:sp>
        <p:nvSpPr>
          <p:cNvPr id="8" name="Rectangle 7"/>
          <p:cNvSpPr/>
          <p:nvPr/>
        </p:nvSpPr>
        <p:spPr>
          <a:xfrm>
            <a:off x="2590800" y="1600200"/>
            <a:ext cx="3352800" cy="3048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96312" y="3352800"/>
            <a:ext cx="4056888" cy="3048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D:\Dropbox\PHD_RESEARCH\PHD_Dissertation\Slides\Figures\clus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1283781"/>
            <a:ext cx="4159655" cy="499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 calcmode="lin" valueType="num">
                                      <p:cBhvr>
                                        <p:cTn id="15" dur="1000" fill="hold"/>
                                        <p:tgtEl>
                                          <p:spTgt spid="1027"/>
                                        </p:tgtEl>
                                        <p:attrNameLst>
                                          <p:attrName>ppt_w</p:attrName>
                                        </p:attrNameLst>
                                      </p:cBhvr>
                                      <p:tavLst>
                                        <p:tav tm="0">
                                          <p:val>
                                            <p:fltVal val="0"/>
                                          </p:val>
                                        </p:tav>
                                        <p:tav tm="100000">
                                          <p:val>
                                            <p:strVal val="#ppt_w"/>
                                          </p:val>
                                        </p:tav>
                                      </p:tavLst>
                                    </p:anim>
                                    <p:anim calcmode="lin" valueType="num">
                                      <p:cBhvr>
                                        <p:cTn id="16" dur="1000" fill="hold"/>
                                        <p:tgtEl>
                                          <p:spTgt spid="1027"/>
                                        </p:tgtEl>
                                        <p:attrNameLst>
                                          <p:attrName>ppt_h</p:attrName>
                                        </p:attrNameLst>
                                      </p:cBhvr>
                                      <p:tavLst>
                                        <p:tav tm="0">
                                          <p:val>
                                            <p:fltVal val="0"/>
                                          </p:val>
                                        </p:tav>
                                        <p:tav tm="100000">
                                          <p:val>
                                            <p:strVal val="#ppt_h"/>
                                          </p:val>
                                        </p:tav>
                                      </p:tavLst>
                                    </p:anim>
                                    <p:anim calcmode="lin" valueType="num">
                                      <p:cBhvr>
                                        <p:cTn id="17" dur="1000" fill="hold"/>
                                        <p:tgtEl>
                                          <p:spTgt spid="1027"/>
                                        </p:tgtEl>
                                        <p:attrNameLst>
                                          <p:attrName>style.rotation</p:attrName>
                                        </p:attrNameLst>
                                      </p:cBhvr>
                                      <p:tavLst>
                                        <p:tav tm="0">
                                          <p:val>
                                            <p:fltVal val="90"/>
                                          </p:val>
                                        </p:tav>
                                        <p:tav tm="100000">
                                          <p:val>
                                            <p:fltVal val="0"/>
                                          </p:val>
                                        </p:tav>
                                      </p:tavLst>
                                    </p:anim>
                                    <p:animEffect transition="in" filter="fade">
                                      <p:cBhvr>
                                        <p:cTn id="18"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t>Transmission (TX) Grid </a:t>
            </a:r>
            <a:r>
              <a:rPr lang="en-US" altLang="zh-CN" sz="2400" dirty="0"/>
              <a:t>of Smart Energy Subsystem</a:t>
            </a:r>
            <a:endParaRPr lang="zh-CN" altLang="en-US" sz="2400" kern="0" dirty="0" smtClean="0"/>
          </a:p>
        </p:txBody>
      </p:sp>
      <p:sp>
        <p:nvSpPr>
          <p:cNvPr id="20483"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20484" name="Content Placeholder 6"/>
          <p:cNvSpPr>
            <a:spLocks noGrp="1"/>
          </p:cNvSpPr>
          <p:nvPr>
            <p:ph sz="quarter" idx="4294967295"/>
          </p:nvPr>
        </p:nvSpPr>
        <p:spPr>
          <a:xfrm>
            <a:off x="338400" y="1260000"/>
            <a:ext cx="8348400" cy="5486400"/>
          </a:xfrm>
          <a:prstGeom prst="rect">
            <a:avLst/>
          </a:prstGeom>
        </p:spPr>
        <p:txBody>
          <a:bodyPr/>
          <a:lstStyle/>
          <a:p>
            <a:pPr eaLnBrk="1" hangingPunct="1">
              <a:lnSpc>
                <a:spcPct val="90000"/>
              </a:lnSpc>
            </a:pPr>
            <a:r>
              <a:rPr lang="en-US" altLang="zh-CN" b="1" dirty="0">
                <a:latin typeface="Calibri" panose="020F0502020204030204" pitchFamily="34" charset="0"/>
                <a:ea typeface="MS PGothic" charset="0"/>
              </a:rPr>
              <a:t>2 factors affect the development  smart TX grid:</a:t>
            </a:r>
          </a:p>
          <a:p>
            <a:pPr lvl="1" eaLnBrk="1" hangingPunct="1">
              <a:lnSpc>
                <a:spcPct val="90000"/>
              </a:lnSpc>
              <a:buFont typeface="Wingdings" charset="0"/>
              <a:buChar char="§"/>
            </a:pPr>
            <a:r>
              <a:rPr lang="en-US" altLang="zh-CN" dirty="0">
                <a:latin typeface="Calibri" panose="020F0502020204030204" pitchFamily="34" charset="0"/>
                <a:ea typeface="MS PGothic" charset="0"/>
              </a:rPr>
              <a:t>Infrastructure challenges </a:t>
            </a:r>
          </a:p>
          <a:p>
            <a:pPr lvl="2" eaLnBrk="1" hangingPunct="1">
              <a:lnSpc>
                <a:spcPct val="90000"/>
              </a:lnSpc>
            </a:pPr>
            <a:r>
              <a:rPr lang="en-US" altLang="zh-CN" dirty="0">
                <a:latin typeface="Calibri" panose="020F0502020204030204" pitchFamily="34" charset="0"/>
                <a:ea typeface="MS PGothic" charset="0"/>
              </a:rPr>
              <a:t>increasing load demands, quickly aging components, ….</a:t>
            </a:r>
          </a:p>
          <a:p>
            <a:pPr lvl="1" eaLnBrk="1" hangingPunct="1">
              <a:lnSpc>
                <a:spcPct val="90000"/>
              </a:lnSpc>
              <a:buFont typeface="Wingdings" charset="0"/>
              <a:buChar char="§"/>
            </a:pPr>
            <a:r>
              <a:rPr lang="en-US" altLang="zh-CN" dirty="0">
                <a:latin typeface="Calibri" panose="020F0502020204030204" pitchFamily="34" charset="0"/>
                <a:ea typeface="MS PGothic" charset="0"/>
              </a:rPr>
              <a:t>Innovative technologies </a:t>
            </a:r>
          </a:p>
          <a:p>
            <a:pPr lvl="2" eaLnBrk="1" hangingPunct="1">
              <a:lnSpc>
                <a:spcPct val="90000"/>
              </a:lnSpc>
            </a:pPr>
            <a:r>
              <a:rPr lang="en-US" altLang="zh-CN" dirty="0">
                <a:latin typeface="Calibri" panose="020F0502020204030204" pitchFamily="34" charset="0"/>
                <a:ea typeface="MS PGothic" charset="0"/>
              </a:rPr>
              <a:t>new materials, adv. power electronics, comm. Technologies, ….</a:t>
            </a:r>
          </a:p>
          <a:p>
            <a:pPr eaLnBrk="1" hangingPunct="1">
              <a:lnSpc>
                <a:spcPct val="90000"/>
              </a:lnSpc>
            </a:pPr>
            <a:r>
              <a:rPr lang="en-US" altLang="zh-CN" b="1" dirty="0">
                <a:latin typeface="Calibri" panose="020F0502020204030204" pitchFamily="34" charset="0"/>
                <a:ea typeface="MS PGothic" charset="0"/>
              </a:rPr>
              <a:t>3 interactive components:</a:t>
            </a:r>
          </a:p>
          <a:p>
            <a:pPr lvl="1" eaLnBrk="1" hangingPunct="1">
              <a:lnSpc>
                <a:spcPct val="90000"/>
              </a:lnSpc>
              <a:buFont typeface="Wingdings" charset="0"/>
              <a:buChar char="§"/>
            </a:pPr>
            <a:r>
              <a:rPr lang="en-US" altLang="zh-CN" dirty="0">
                <a:latin typeface="Calibri" panose="020F0502020204030204" pitchFamily="34" charset="0"/>
                <a:ea typeface="MS PGothic" charset="0"/>
              </a:rPr>
              <a:t>Smart control centers</a:t>
            </a:r>
          </a:p>
          <a:p>
            <a:pPr lvl="2" eaLnBrk="1" hangingPunct="1">
              <a:lnSpc>
                <a:spcPct val="90000"/>
              </a:lnSpc>
            </a:pPr>
            <a:r>
              <a:rPr lang="en-US" altLang="zh-CN" dirty="0">
                <a:latin typeface="Calibri" panose="020F0502020204030204" pitchFamily="34" charset="0"/>
                <a:ea typeface="MS PGothic" charset="0"/>
              </a:rPr>
              <a:t>Analytical capabilities for analysis, monitoring, visualization</a:t>
            </a:r>
          </a:p>
          <a:p>
            <a:pPr lvl="1" eaLnBrk="1" hangingPunct="1">
              <a:lnSpc>
                <a:spcPct val="90000"/>
              </a:lnSpc>
              <a:buFont typeface="Wingdings" charset="0"/>
              <a:buChar char="§"/>
            </a:pPr>
            <a:r>
              <a:rPr lang="en-US" altLang="zh-CN" dirty="0">
                <a:latin typeface="Calibri" panose="020F0502020204030204" pitchFamily="34" charset="0"/>
                <a:ea typeface="MS PGothic" charset="0"/>
              </a:rPr>
              <a:t>Smart power TX networks </a:t>
            </a:r>
            <a:r>
              <a:rPr lang="en-US" altLang="zh-CN" sz="1700" dirty="0">
                <a:latin typeface="Calibri" panose="020F0502020204030204" pitchFamily="34" charset="0"/>
                <a:ea typeface="MS PGothic" charset="0"/>
              </a:rPr>
              <a:t>(built-on current grids)</a:t>
            </a:r>
          </a:p>
          <a:p>
            <a:pPr lvl="2" eaLnBrk="1" hangingPunct="1">
              <a:lnSpc>
                <a:spcPct val="90000"/>
              </a:lnSpc>
            </a:pPr>
            <a:r>
              <a:rPr lang="en-US" altLang="zh-CN" dirty="0">
                <a:latin typeface="Calibri" panose="020F0502020204030204" pitchFamily="34" charset="0"/>
                <a:ea typeface="MS PGothic" charset="0"/>
              </a:rPr>
              <a:t>Innovative technologies help to improve power utilization, quality, system security, reliability  </a:t>
            </a:r>
          </a:p>
          <a:p>
            <a:pPr lvl="1" eaLnBrk="1" hangingPunct="1">
              <a:lnSpc>
                <a:spcPct val="90000"/>
              </a:lnSpc>
              <a:buFont typeface="Wingdings" charset="0"/>
              <a:buChar char="§"/>
            </a:pPr>
            <a:r>
              <a:rPr lang="en-US" altLang="zh-CN" dirty="0">
                <a:latin typeface="Calibri" panose="020F0502020204030204" pitchFamily="34" charset="0"/>
                <a:ea typeface="MS PGothic" charset="0"/>
              </a:rPr>
              <a:t>Smart substations </a:t>
            </a:r>
            <a:r>
              <a:rPr lang="en-US" altLang="zh-CN" sz="1700" dirty="0">
                <a:latin typeface="Calibri" panose="020F0502020204030204" pitchFamily="34" charset="0"/>
                <a:ea typeface="MS PGothic" charset="0"/>
              </a:rPr>
              <a:t>(built-on current automated substations)</a:t>
            </a:r>
          </a:p>
          <a:p>
            <a:pPr lvl="2" eaLnBrk="1" hangingPunct="1">
              <a:lnSpc>
                <a:spcPct val="90000"/>
              </a:lnSpc>
            </a:pPr>
            <a:r>
              <a:rPr lang="en-US" altLang="zh-CN" dirty="0">
                <a:latin typeface="Calibri" panose="020F0502020204030204" pitchFamily="34" charset="0"/>
                <a:ea typeface="MS PGothic" charset="0"/>
              </a:rPr>
              <a:t>digitalization, atomization, coordination, self-healing</a:t>
            </a:r>
          </a:p>
          <a:p>
            <a:pPr lvl="2" eaLnBrk="1" hangingPunct="1">
              <a:lnSpc>
                <a:spcPct val="90000"/>
              </a:lnSpc>
            </a:pPr>
            <a:r>
              <a:rPr lang="en-US" altLang="zh-CN" dirty="0">
                <a:latin typeface="Calibri" panose="020F0502020204030204" pitchFamily="34" charset="0"/>
                <a:ea typeface="MS PGothic" charset="0"/>
              </a:rPr>
              <a:t>Enabling the rapid response and efficient operation</a:t>
            </a:r>
          </a:p>
          <a:p>
            <a:pPr lvl="2" eaLnBrk="1" hangingPunct="1">
              <a:lnSpc>
                <a:spcPct val="90000"/>
              </a:lnSpc>
            </a:pPr>
            <a:endParaRPr lang="en-US" altLang="zh-CN" sz="1500" dirty="0">
              <a:latin typeface="Calibri" charset="0"/>
              <a:ea typeface="MS PGothic" charset="0"/>
            </a:endParaRPr>
          </a:p>
          <a:p>
            <a:pPr lvl="1" eaLnBrk="1" hangingPunct="1">
              <a:lnSpc>
                <a:spcPct val="90000"/>
              </a:lnSpc>
              <a:buFont typeface="Wingdings" charset="0"/>
              <a:buChar char="§"/>
            </a:pPr>
            <a:endParaRPr lang="en-US" altLang="zh-CN" dirty="0">
              <a:latin typeface="Calibri" charset="0"/>
              <a:ea typeface="MS PGothic" charset="0"/>
            </a:endParaRPr>
          </a:p>
          <a:p>
            <a:pPr eaLnBrk="1" hangingPunct="1">
              <a:lnSpc>
                <a:spcPct val="90000"/>
              </a:lnSpc>
            </a:pPr>
            <a:endParaRPr lang="en-US" altLang="zh-CN" dirty="0">
              <a:latin typeface="Calibri" charset="0"/>
              <a:ea typeface="MS PGothic"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018589250"/>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sz="2800" b="1" dirty="0" smtClean="0">
                <a:solidFill>
                  <a:schemeClr val="bg1">
                    <a:lumMod val="95000"/>
                  </a:schemeClr>
                </a:solidFill>
                <a:effectLst>
                  <a:outerShdw blurRad="38100" dist="38100" dir="2700000" algn="tl">
                    <a:srgbClr val="000000">
                      <a:alpha val="43137"/>
                    </a:srgbClr>
                  </a:outerShdw>
                </a:effectLst>
                <a:latin typeface="Eras Bold ITC" pitchFamily="34" charset="0"/>
              </a:rPr>
              <a:t>Running time on cluster</a:t>
            </a:r>
            <a:endParaRPr lang="en-US" sz="28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45795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24125" y="3429000"/>
            <a:ext cx="5848350" cy="369332"/>
          </a:xfrm>
          <a:prstGeom prst="rect">
            <a:avLst/>
          </a:prstGeom>
          <a:noFill/>
        </p:spPr>
        <p:txBody>
          <a:bodyPr wrap="square" rtlCol="0">
            <a:spAutoFit/>
          </a:bodyPr>
          <a:lstStyle/>
          <a:p>
            <a:r>
              <a:rPr lang="en-US" dirty="0" smtClean="0"/>
              <a:t>Faster with a larger number of microgrids</a:t>
            </a:r>
            <a:endParaRPr lang="en-US" dirty="0"/>
          </a:p>
        </p:txBody>
      </p:sp>
    </p:spTree>
    <p:extLst>
      <p:ext uri="{BB962C8B-B14F-4D97-AF65-F5344CB8AC3E}">
        <p14:creationId xmlns:p14="http://schemas.microsoft.com/office/powerpoint/2010/main" val="9607477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Catastrophe Modeling</a:t>
            </a:r>
            <a:endParaRPr lang="en-US" dirty="0"/>
          </a:p>
        </p:txBody>
      </p:sp>
      <p:sp>
        <p:nvSpPr>
          <p:cNvPr id="8" name="文本框 7"/>
          <p:cNvSpPr txBox="1"/>
          <p:nvPr/>
        </p:nvSpPr>
        <p:spPr>
          <a:xfrm>
            <a:off x="338401" y="1260000"/>
            <a:ext cx="3734036" cy="2893100"/>
          </a:xfrm>
          <a:prstGeom prst="rect">
            <a:avLst/>
          </a:prstGeom>
          <a:noFill/>
        </p:spPr>
        <p:txBody>
          <a:bodyPr wrap="square" rtlCol="0">
            <a:spAutoFit/>
          </a:bodyPr>
          <a:lstStyle/>
          <a:p>
            <a:pPr marL="342900" indent="-342900">
              <a:buFont typeface="Wingdings" panose="05000000000000000000" pitchFamily="2" charset="2"/>
              <a:buChar char="l"/>
            </a:pPr>
            <a:r>
              <a:rPr lang="en-US" altLang="zh-CN" sz="2200" dirty="0" smtClean="0">
                <a:latin typeface="Calibri" panose="020F0502020204030204" pitchFamily="34" charset="0"/>
              </a:rPr>
              <a:t>If </a:t>
            </a:r>
            <a:r>
              <a:rPr lang="en-US" altLang="zh-CN" sz="2200" dirty="0">
                <a:latin typeface="Calibri" panose="020F0502020204030204" pitchFamily="34" charset="0"/>
              </a:rPr>
              <a:t>we model the catastrophe and provide detailed plans for the workforces and resources before the catastrophe, the power system can be recovered much quicker. </a:t>
            </a:r>
          </a:p>
          <a:p>
            <a:endParaRPr lang="zh-CN" altLang="en-US" sz="2800" b="1" i="1" dirty="0">
              <a:solidFill>
                <a:srgbClr val="0070C0"/>
              </a:solidFill>
            </a:endParaRPr>
          </a:p>
        </p:txBody>
      </p:sp>
      <p:pic>
        <p:nvPicPr>
          <p:cNvPr id="7" name="Picture 2" descr="http://daniellesabai1.files.wordpress.com/2011/03/hokusai-catastrophe-japonc2a9plantu-lemonde-1024x6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 t="3600"/>
          <a:stretch/>
        </p:blipFill>
        <p:spPr bwMode="auto">
          <a:xfrm>
            <a:off x="4166468" y="1219659"/>
            <a:ext cx="4547226" cy="282416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矩形 4"/>
          <p:cNvSpPr/>
          <p:nvPr/>
        </p:nvSpPr>
        <p:spPr>
          <a:xfrm>
            <a:off x="381000" y="4084169"/>
            <a:ext cx="8229600" cy="2195986"/>
          </a:xfrm>
          <a:prstGeom prst="rect">
            <a:avLst/>
          </a:prstGeom>
        </p:spPr>
        <p:txBody>
          <a:bodyPr wrap="square">
            <a:spAutoFit/>
          </a:bodyPr>
          <a:lstStyle/>
          <a:p>
            <a:pPr marL="400050" lvl="0" indent="-342900" eaLnBrk="0" fontAlgn="base" hangingPunct="0">
              <a:lnSpc>
                <a:spcPct val="95000"/>
              </a:lnSpc>
              <a:spcBef>
                <a:spcPct val="25000"/>
              </a:spcBef>
              <a:spcAft>
                <a:spcPct val="15000"/>
              </a:spcAft>
              <a:buClr>
                <a:srgbClr val="1F497D"/>
              </a:buClr>
              <a:buSzPct val="75000"/>
              <a:buFont typeface="Wingdings" pitchFamily="2" charset="2"/>
              <a:buChar char="l"/>
            </a:pPr>
            <a:r>
              <a:rPr lang="en-US" altLang="zh-CN" sz="2200" kern="0" dirty="0">
                <a:solidFill>
                  <a:prstClr val="black"/>
                </a:solidFill>
                <a:latin typeface="Calibri" panose="020F0502020204030204" pitchFamily="34" charset="0"/>
                <a:ea typeface="ＭＳ Ｐゴシック" charset="0"/>
              </a:rPr>
              <a:t>This requires two types of analytic researches. </a:t>
            </a:r>
          </a:p>
          <a:p>
            <a:pPr marL="800100" lvl="1" indent="-285750" eaLnBrk="0" fontAlgn="base" hangingPunct="0">
              <a:spcBef>
                <a:spcPct val="0"/>
              </a:spcBef>
              <a:spcAft>
                <a:spcPct val="25000"/>
              </a:spcAft>
              <a:buClr>
                <a:srgbClr val="1F497D"/>
              </a:buClr>
              <a:buFontTx/>
              <a:buChar char="–"/>
            </a:pPr>
            <a:r>
              <a:rPr lang="en-US" altLang="zh-CN" kern="0" dirty="0">
                <a:solidFill>
                  <a:prstClr val="black"/>
                </a:solidFill>
                <a:latin typeface="Calibri" panose="020F0502020204030204" pitchFamily="34" charset="0"/>
                <a:ea typeface="ＭＳ Ｐゴシック" charset="0"/>
              </a:rPr>
              <a:t>First, how to model and predict the catastrophe based on the weather information. Some fast learning algorithms are needed from past experiences. </a:t>
            </a:r>
          </a:p>
          <a:p>
            <a:pPr marL="800100" lvl="1" indent="-285750" eaLnBrk="0" fontAlgn="base" hangingPunct="0">
              <a:spcBef>
                <a:spcPct val="0"/>
              </a:spcBef>
              <a:spcAft>
                <a:spcPct val="25000"/>
              </a:spcAft>
              <a:buClr>
                <a:srgbClr val="1F497D"/>
              </a:buClr>
              <a:buFontTx/>
              <a:buChar char="–"/>
            </a:pPr>
            <a:r>
              <a:rPr lang="en-US" altLang="zh-CN" kern="0" dirty="0">
                <a:solidFill>
                  <a:prstClr val="black"/>
                </a:solidFill>
                <a:latin typeface="Calibri" panose="020F0502020204030204" pitchFamily="34" charset="0"/>
                <a:ea typeface="ＭＳ Ｐゴシック" charset="0"/>
              </a:rPr>
              <a:t>Second, with different catastrophe level, how to design the corresponding plans. This can be modeled mathematically as Recourse, which optimizes different plans with different level of natural disasters, respectively</a:t>
            </a:r>
          </a:p>
        </p:txBody>
      </p:sp>
    </p:spTree>
    <p:extLst>
      <p:ext uri="{BB962C8B-B14F-4D97-AF65-F5344CB8AC3E}">
        <p14:creationId xmlns:p14="http://schemas.microsoft.com/office/powerpoint/2010/main" val="1998224703"/>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371600" y="76200"/>
            <a:ext cx="7924800" cy="777875"/>
          </a:xfrm>
        </p:spPr>
        <p:txBody>
          <a:bodyPr/>
          <a:lstStyle/>
          <a:p>
            <a:pPr eaLnBrk="1" hangingPunct="1"/>
            <a:r>
              <a:rPr lang="en-US" sz="4000" b="1" dirty="0" smtClean="0">
                <a:latin typeface="Times New Roman" pitchFamily="18" charset="0"/>
                <a:cs typeface="Times New Roman" pitchFamily="18" charset="0"/>
              </a:rPr>
              <a:t>1. Post-Storm Restoration</a:t>
            </a:r>
          </a:p>
        </p:txBody>
      </p:sp>
      <p:sp>
        <p:nvSpPr>
          <p:cNvPr id="3" name="Subtitle 2"/>
          <p:cNvSpPr>
            <a:spLocks noGrp="1"/>
          </p:cNvSpPr>
          <p:nvPr>
            <p:ph type="subTitle" idx="1"/>
          </p:nvPr>
        </p:nvSpPr>
        <p:spPr>
          <a:xfrm>
            <a:off x="609600" y="1219200"/>
            <a:ext cx="7696200" cy="4191000"/>
          </a:xfrm>
        </p:spPr>
        <p:txBody>
          <a:bodyPr>
            <a:normAutofit/>
          </a:bodyPr>
          <a:lstStyle/>
          <a:p>
            <a:pPr algn="l">
              <a:buFont typeface="Arial" pitchFamily="34" charset="0"/>
              <a:buChar char="•"/>
            </a:pPr>
            <a:r>
              <a:rPr lang="en-GB" sz="2400" dirty="0" smtClean="0">
                <a:solidFill>
                  <a:schemeClr val="tx1"/>
                </a:solidFill>
                <a:latin typeface="Times New Roman" pitchFamily="18" charset="0"/>
                <a:cs typeface="Times New Roman" pitchFamily="18" charset="0"/>
              </a:rPr>
              <a:t> Storm Strikes</a:t>
            </a:r>
          </a:p>
          <a:p>
            <a:pPr algn="l">
              <a:buFont typeface="Arial" pitchFamily="34" charset="0"/>
              <a:buChar char="•"/>
            </a:pPr>
            <a:r>
              <a:rPr lang="en-GB" sz="2400" dirty="0" smtClean="0">
                <a:solidFill>
                  <a:schemeClr val="tx1"/>
                </a:solidFill>
                <a:latin typeface="Times New Roman" pitchFamily="18" charset="0"/>
                <a:cs typeface="Times New Roman" pitchFamily="18" charset="0"/>
              </a:rPr>
              <a:t> Generation units fail</a:t>
            </a:r>
          </a:p>
          <a:p>
            <a:pPr algn="l">
              <a:buFont typeface="Arial" pitchFamily="34" charset="0"/>
              <a:buChar char="•"/>
            </a:pPr>
            <a:r>
              <a:rPr lang="en-GB" sz="2400" dirty="0" smtClean="0">
                <a:solidFill>
                  <a:schemeClr val="tx1"/>
                </a:solidFill>
                <a:latin typeface="Times New Roman" pitchFamily="18" charset="0"/>
                <a:cs typeface="Times New Roman" pitchFamily="18" charset="0"/>
              </a:rPr>
              <a:t> Substations fail</a:t>
            </a:r>
          </a:p>
          <a:p>
            <a:pPr algn="l">
              <a:buFont typeface="Arial" pitchFamily="34" charset="0"/>
              <a:buChar char="•"/>
            </a:pPr>
            <a:r>
              <a:rPr lang="en-GB" sz="2400" dirty="0" smtClean="0">
                <a:solidFill>
                  <a:schemeClr val="tx1"/>
                </a:solidFill>
                <a:latin typeface="Times New Roman" pitchFamily="18" charset="0"/>
                <a:cs typeface="Times New Roman" pitchFamily="18" charset="0"/>
              </a:rPr>
              <a:t> Transmission lines fail</a:t>
            </a:r>
          </a:p>
          <a:p>
            <a:pPr algn="l" eaLnBrk="1" hangingPunct="1">
              <a:buFont typeface="Arial" pitchFamily="34" charset="0"/>
              <a:buChar char="•"/>
            </a:pPr>
            <a:r>
              <a:rPr lang="en-GB" sz="2400" dirty="0" smtClean="0">
                <a:solidFill>
                  <a:schemeClr val="tx1"/>
                </a:solidFill>
                <a:latin typeface="Times New Roman" pitchFamily="18" charset="0"/>
                <a:cs typeface="Times New Roman" pitchFamily="18" charset="0"/>
              </a:rPr>
              <a:t> How the limited restoration resources to be allocated </a:t>
            </a:r>
            <a:r>
              <a:rPr lang="en-US" sz="2400" dirty="0" smtClean="0">
                <a:latin typeface="Times New Roman" pitchFamily="18" charset="0"/>
                <a:cs typeface="Times New Roman" pitchFamily="18" charset="0"/>
              </a:rPr>
              <a:t>to </a:t>
            </a:r>
            <a:r>
              <a:rPr lang="en-US" sz="2400" b="1" dirty="0" smtClean="0">
                <a:solidFill>
                  <a:srgbClr val="FF0000"/>
                </a:solidFill>
                <a:latin typeface="Times New Roman" pitchFamily="18" charset="0"/>
                <a:cs typeface="Times New Roman" pitchFamily="18" charset="0"/>
              </a:rPr>
              <a:t>minimize restoration cost, generation cost, and load interruption</a:t>
            </a:r>
            <a:r>
              <a:rPr lang="en-US" sz="2400" b="1" dirty="0" smtClean="0">
                <a:latin typeface="Times New Roman" pitchFamily="18" charset="0"/>
                <a:cs typeface="Times New Roman" pitchFamily="18" charset="0"/>
              </a:rPr>
              <a:t>?</a:t>
            </a:r>
            <a:endParaRPr lang="en-US" sz="2000" b="1" dirty="0" smtClean="0">
              <a:solidFill>
                <a:schemeClr val="tx1"/>
              </a:solidFill>
            </a:endParaRPr>
          </a:p>
        </p:txBody>
      </p:sp>
      <p:sp>
        <p:nvSpPr>
          <p:cNvPr id="4" name="Slide Number Placeholder 3"/>
          <p:cNvSpPr>
            <a:spLocks noGrp="1"/>
          </p:cNvSpPr>
          <p:nvPr>
            <p:ph type="sldNum" sz="quarter" idx="4294967295"/>
          </p:nvPr>
        </p:nvSpPr>
        <p:spPr>
          <a:xfrm>
            <a:off x="3657600" y="6400800"/>
            <a:ext cx="2133600" cy="365125"/>
          </a:xfrm>
          <a:prstGeom prst="rect">
            <a:avLst/>
          </a:prstGeom>
        </p:spPr>
        <p:txBody>
          <a:bodyPr/>
          <a:lstStyle/>
          <a:p>
            <a:fld id="{76E7D65E-ADCE-46BD-8759-9259F812F7D2}" type="slidenum">
              <a:rPr lang="en-US" smtClean="0"/>
              <a:pPr/>
              <a:t>152</a:t>
            </a:fld>
            <a:endParaRPr lang="en-US" dirty="0"/>
          </a:p>
        </p:txBody>
      </p:sp>
      <p:pic>
        <p:nvPicPr>
          <p:cNvPr id="5" name="Picture 4" descr="https://encrypted-tbn3.gstatic.com/images?q=tbn:ANd9GcQik3vVJkkkgumAvVExnI4RHC5BuHtxKzb_-jGgiuN4gQwwEqMs"/>
          <p:cNvPicPr>
            <a:picLocks noChangeAspect="1" noChangeArrowheads="1"/>
          </p:cNvPicPr>
          <p:nvPr/>
        </p:nvPicPr>
        <p:blipFill>
          <a:blip r:embed="rId2" cstate="print"/>
          <a:srcRect/>
          <a:stretch>
            <a:fillRect/>
          </a:stretch>
        </p:blipFill>
        <p:spPr bwMode="auto">
          <a:xfrm>
            <a:off x="5611238" y="1211732"/>
            <a:ext cx="2524125" cy="2066925"/>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4807734" y="4224999"/>
            <a:ext cx="3802866" cy="2175801"/>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533400" y="4218213"/>
            <a:ext cx="3962400" cy="2138329"/>
          </a:xfrm>
          <a:prstGeom prst="rect">
            <a:avLst/>
          </a:prstGeom>
          <a:noFill/>
          <a:ln w="9525">
            <a:noFill/>
            <a:miter lim="800000"/>
            <a:headEnd/>
            <a:tailEnd/>
          </a:ln>
        </p:spPr>
      </p:pic>
    </p:spTree>
    <p:extLst>
      <p:ext uri="{BB962C8B-B14F-4D97-AF65-F5344CB8AC3E}">
        <p14:creationId xmlns:p14="http://schemas.microsoft.com/office/powerpoint/2010/main" val="1522331335"/>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295400" y="76200"/>
            <a:ext cx="8305800" cy="1066800"/>
          </a:xfrm>
        </p:spPr>
        <p:txBody>
          <a:bodyPr/>
          <a:lstStyle/>
          <a:p>
            <a:pPr eaLnBrk="1" hangingPunct="1"/>
            <a:r>
              <a:rPr lang="en-US" sz="4000" b="1" dirty="0" smtClean="0">
                <a:latin typeface="Times New Roman" pitchFamily="18" charset="0"/>
                <a:cs typeface="Times New Roman" pitchFamily="18" charset="0"/>
              </a:rPr>
              <a:t>2. Pre-Storm Planning</a:t>
            </a:r>
            <a:br>
              <a:rPr lang="en-US" sz="4000" b="1" dirty="0" smtClean="0">
                <a:latin typeface="Times New Roman" pitchFamily="18" charset="0"/>
                <a:cs typeface="Times New Roman" pitchFamily="18" charset="0"/>
              </a:rPr>
            </a:br>
            <a:endParaRPr lang="en-US" sz="4000" b="1" dirty="0" smtClean="0">
              <a:latin typeface="Times New Roman" pitchFamily="18" charset="0"/>
              <a:cs typeface="Times New Roman" pitchFamily="18" charset="0"/>
            </a:endParaRPr>
          </a:p>
        </p:txBody>
      </p:sp>
      <p:sp>
        <p:nvSpPr>
          <p:cNvPr id="3" name="Subtitle 2"/>
          <p:cNvSpPr>
            <a:spLocks noGrp="1"/>
          </p:cNvSpPr>
          <p:nvPr>
            <p:ph type="subTitle" idx="1"/>
          </p:nvPr>
        </p:nvSpPr>
        <p:spPr>
          <a:xfrm>
            <a:off x="381000" y="990600"/>
            <a:ext cx="8610600" cy="4419600"/>
          </a:xfrm>
        </p:spPr>
        <p:txBody>
          <a:bodyPr>
            <a:normAutofit/>
          </a:bodyPr>
          <a:lstStyle/>
          <a:p>
            <a:pPr lvl="0" algn="l">
              <a:buFont typeface="Wingdings" pitchFamily="2" charset="2"/>
              <a:buChar char="§"/>
            </a:pPr>
            <a:r>
              <a:rPr lang="en-GB" dirty="0" smtClean="0">
                <a:solidFill>
                  <a:schemeClr val="tx1"/>
                </a:solidFill>
                <a:latin typeface="Times New Roman" pitchFamily="18" charset="0"/>
                <a:cs typeface="Times New Roman" pitchFamily="18" charset="0"/>
              </a:rPr>
              <a:t> </a:t>
            </a:r>
            <a:r>
              <a:rPr lang="en-GB" sz="2600" dirty="0" smtClean="0">
                <a:solidFill>
                  <a:schemeClr val="tx1"/>
                </a:solidFill>
                <a:latin typeface="Times New Roman" pitchFamily="18" charset="0"/>
                <a:cs typeface="Times New Roman" pitchFamily="18" charset="0"/>
              </a:rPr>
              <a:t>Storm is about to Strike</a:t>
            </a:r>
          </a:p>
          <a:p>
            <a:pPr lvl="0" algn="l">
              <a:buFont typeface="Wingdings" pitchFamily="2" charset="2"/>
              <a:buChar char="§"/>
            </a:pPr>
            <a:r>
              <a:rPr lang="en-GB" sz="2600" dirty="0" smtClean="0">
                <a:solidFill>
                  <a:schemeClr val="tx1"/>
                </a:solidFill>
                <a:latin typeface="Times New Roman" pitchFamily="18" charset="0"/>
                <a:cs typeface="Times New Roman" pitchFamily="18" charset="0"/>
              </a:rPr>
              <a:t> Information e.g. wind gust speed is available</a:t>
            </a:r>
          </a:p>
          <a:p>
            <a:pPr lvl="0" algn="l">
              <a:buFont typeface="Wingdings" pitchFamily="2" charset="2"/>
              <a:buChar char="§"/>
            </a:pPr>
            <a:r>
              <a:rPr lang="en-GB" sz="2600" dirty="0" smtClean="0">
                <a:solidFill>
                  <a:schemeClr val="tx1"/>
                </a:solidFill>
                <a:latin typeface="Times New Roman" pitchFamily="18" charset="0"/>
                <a:cs typeface="Times New Roman" pitchFamily="18" charset="0"/>
              </a:rPr>
              <a:t> Limited resources to respond to the storm are available</a:t>
            </a:r>
          </a:p>
          <a:p>
            <a:pPr lvl="0" algn="l">
              <a:buFont typeface="Wingdings" pitchFamily="2" charset="2"/>
              <a:buChar char="§"/>
            </a:pPr>
            <a:r>
              <a:rPr lang="en-GB" sz="2600" dirty="0" smtClean="0">
                <a:solidFill>
                  <a:schemeClr val="tx1"/>
                </a:solidFill>
                <a:latin typeface="Times New Roman" pitchFamily="18" charset="0"/>
                <a:cs typeface="Times New Roman" pitchFamily="18" charset="0"/>
              </a:rPr>
              <a:t> How to mobilize the resources?</a:t>
            </a:r>
          </a:p>
          <a:p>
            <a:pPr lvl="0" algn="l">
              <a:buFont typeface="Wingdings" pitchFamily="2" charset="2"/>
              <a:buChar char="§"/>
            </a:pPr>
            <a:r>
              <a:rPr lang="en-GB" sz="2600" dirty="0" smtClean="0">
                <a:solidFill>
                  <a:schemeClr val="tx1"/>
                </a:solidFill>
                <a:latin typeface="Times New Roman" pitchFamily="18" charset="0"/>
                <a:cs typeface="Times New Roman" pitchFamily="18" charset="0"/>
              </a:rPr>
              <a:t> How much resource is required?</a:t>
            </a:r>
          </a:p>
          <a:p>
            <a:pPr eaLnBrk="1" hangingPunct="1"/>
            <a:endParaRPr lang="en-US" dirty="0" smtClean="0">
              <a:solidFill>
                <a:schemeClr val="tx1"/>
              </a:solidFill>
            </a:endParaRPr>
          </a:p>
        </p:txBody>
      </p:sp>
      <p:sp>
        <p:nvSpPr>
          <p:cNvPr id="4" name="Slide Number Placeholder 3"/>
          <p:cNvSpPr>
            <a:spLocks noGrp="1"/>
          </p:cNvSpPr>
          <p:nvPr>
            <p:ph type="sldNum" sz="quarter" idx="4294967295"/>
          </p:nvPr>
        </p:nvSpPr>
        <p:spPr>
          <a:xfrm>
            <a:off x="3657600" y="6400800"/>
            <a:ext cx="2133600" cy="365125"/>
          </a:xfrm>
          <a:prstGeom prst="rect">
            <a:avLst/>
          </a:prstGeom>
        </p:spPr>
        <p:txBody>
          <a:bodyPr/>
          <a:lstStyle/>
          <a:p>
            <a:fld id="{76E7D65E-ADCE-46BD-8759-9259F812F7D2}" type="slidenum">
              <a:rPr lang="en-US" smtClean="0"/>
              <a:pPr/>
              <a:t>153</a:t>
            </a:fld>
            <a:endParaRPr lang="en-US"/>
          </a:p>
        </p:txBody>
      </p:sp>
      <p:pic>
        <p:nvPicPr>
          <p:cNvPr id="6" name="Picture 4"/>
          <p:cNvPicPr>
            <a:picLocks noChangeAspect="1" noChangeArrowheads="1"/>
          </p:cNvPicPr>
          <p:nvPr/>
        </p:nvPicPr>
        <p:blipFill>
          <a:blip r:embed="rId2" cstate="print"/>
          <a:srcRect/>
          <a:stretch>
            <a:fillRect/>
          </a:stretch>
        </p:blipFill>
        <p:spPr bwMode="auto">
          <a:xfrm>
            <a:off x="5006997" y="3429000"/>
            <a:ext cx="3832203" cy="2683174"/>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457200" y="3581400"/>
            <a:ext cx="4495800" cy="2633790"/>
          </a:xfrm>
          <a:prstGeom prst="rect">
            <a:avLst/>
          </a:prstGeom>
        </p:spPr>
      </p:pic>
    </p:spTree>
    <p:extLst>
      <p:ext uri="{BB962C8B-B14F-4D97-AF65-F5344CB8AC3E}">
        <p14:creationId xmlns:p14="http://schemas.microsoft.com/office/powerpoint/2010/main" val="1451738316"/>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43000" y="0"/>
            <a:ext cx="8230492" cy="685800"/>
          </a:xfrm>
          <a:prstGeom prst="rect">
            <a:avLst/>
          </a:prstGeom>
        </p:spPr>
        <p:txBody>
          <a:bodyPr vert="horz" lIns="91440" tIns="45720" rIns="91440" bIns="45720" rtlCol="0" anchor="b">
            <a:normAutofit/>
          </a:bodyPr>
          <a:lstStyle/>
          <a:p>
            <a:pPr lvl="0" algn="ctr">
              <a:lnSpc>
                <a:spcPct val="80000"/>
              </a:lnSpc>
              <a:spcBef>
                <a:spcPct val="0"/>
              </a:spcBef>
              <a:defRPr/>
            </a:pPr>
            <a:r>
              <a:rPr lang="en-US" sz="4000" b="1" dirty="0" smtClean="0">
                <a:latin typeface="Times New Roman" pitchFamily="18" charset="0"/>
                <a:cs typeface="Times New Roman" pitchFamily="18" charset="0"/>
              </a:rPr>
              <a:t>Pre-Storm Framework</a:t>
            </a:r>
            <a:r>
              <a:rPr kumimoji="0" lang="en-US" sz="4000" b="1" i="0" u="none" strike="noStrike" kern="1200" cap="none" spc="100" normalizeH="0" baseline="0" noProof="0" dirty="0" smtClean="0">
                <a:ln>
                  <a:noFill/>
                </a:ln>
                <a:effectLst/>
                <a:uLnTx/>
                <a:uFillTx/>
                <a:latin typeface="+mj-lt"/>
                <a:ea typeface="+mj-ea"/>
                <a:cs typeface="+mj-cs"/>
              </a:rPr>
              <a:t> </a:t>
            </a:r>
            <a:endParaRPr kumimoji="0" lang="en-US" sz="4000" b="1" i="0" u="none" strike="noStrike" kern="1200" cap="none" spc="100" normalizeH="0" baseline="0" noProof="0" dirty="0">
              <a:ln>
                <a:noFill/>
              </a:ln>
              <a:effectLst/>
              <a:uLnTx/>
              <a:uFillTx/>
              <a:latin typeface="+mj-lt"/>
              <a:ea typeface="+mj-ea"/>
              <a:cs typeface="+mj-cs"/>
            </a:endParaRPr>
          </a:p>
        </p:txBody>
      </p:sp>
      <p:sp>
        <p:nvSpPr>
          <p:cNvPr id="11" name="Rounded Rectangle 10"/>
          <p:cNvSpPr/>
          <p:nvPr/>
        </p:nvSpPr>
        <p:spPr>
          <a:xfrm>
            <a:off x="2171074" y="1676400"/>
            <a:ext cx="1486287" cy="2667000"/>
          </a:xfrm>
          <a:prstGeom prst="roundRect">
            <a:avLst/>
          </a:prstGeom>
          <a:solidFill>
            <a:srgbClr val="FF00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smtClean="0">
                <a:solidFill>
                  <a:schemeClr val="bg1"/>
                </a:solidFill>
              </a:rPr>
              <a:t>Structural Fragility and Damage Likelihood Analysis </a:t>
            </a:r>
            <a:endParaRPr lang="en-US" sz="2000" b="1" dirty="0">
              <a:solidFill>
                <a:schemeClr val="bg1"/>
              </a:solidFill>
            </a:endParaRPr>
          </a:p>
        </p:txBody>
      </p:sp>
      <p:sp>
        <p:nvSpPr>
          <p:cNvPr id="12" name="Right Arrow 11"/>
          <p:cNvSpPr/>
          <p:nvPr/>
        </p:nvSpPr>
        <p:spPr>
          <a:xfrm>
            <a:off x="533400" y="1676400"/>
            <a:ext cx="1580509" cy="1295400"/>
          </a:xfrm>
          <a:prstGeom prst="rightArrow">
            <a:avLst>
              <a:gd name="adj1" fmla="val 72409"/>
              <a:gd name="adj2" fmla="val 23049"/>
            </a:avLst>
          </a:prstGeom>
        </p:spPr>
        <p:style>
          <a:lnRef idx="3">
            <a:schemeClr val="lt1"/>
          </a:lnRef>
          <a:fillRef idx="1">
            <a:schemeClr val="accent5"/>
          </a:fillRef>
          <a:effectRef idx="1">
            <a:schemeClr val="accent5"/>
          </a:effectRef>
          <a:fontRef idx="minor">
            <a:schemeClr val="lt1"/>
          </a:fontRef>
        </p:style>
        <p:txBody>
          <a:bodyPr tIns="274320" bIns="0" rtlCol="0" anchor="ctr"/>
          <a:lstStyle/>
          <a:p>
            <a:pPr algn="ctr"/>
            <a:r>
              <a:rPr lang="en-US" b="1" dirty="0" smtClean="0">
                <a:solidFill>
                  <a:schemeClr val="tx1"/>
                </a:solidFill>
              </a:rPr>
              <a:t>Predicted  Wind Gust Speed</a:t>
            </a:r>
          </a:p>
          <a:p>
            <a:pPr algn="ctr"/>
            <a:endParaRPr lang="en-US" dirty="0"/>
          </a:p>
        </p:txBody>
      </p:sp>
      <p:sp>
        <p:nvSpPr>
          <p:cNvPr id="13" name="Right Arrow 12"/>
          <p:cNvSpPr/>
          <p:nvPr/>
        </p:nvSpPr>
        <p:spPr>
          <a:xfrm>
            <a:off x="533400" y="3124200"/>
            <a:ext cx="1486287" cy="1295400"/>
          </a:xfrm>
          <a:prstGeom prst="rightArrow">
            <a:avLst>
              <a:gd name="adj1" fmla="val 72409"/>
              <a:gd name="adj2" fmla="val 21765"/>
            </a:avLst>
          </a:prstGeom>
        </p:spPr>
        <p:style>
          <a:lnRef idx="3">
            <a:schemeClr val="lt1"/>
          </a:lnRef>
          <a:fillRef idx="1">
            <a:schemeClr val="accent5"/>
          </a:fillRef>
          <a:effectRef idx="1">
            <a:schemeClr val="accent5"/>
          </a:effectRef>
          <a:fontRef idx="minor">
            <a:schemeClr val="lt1"/>
          </a:fontRef>
        </p:style>
        <p:txBody>
          <a:bodyPr tIns="274320" bIns="0" rtlCol="0" anchor="ctr"/>
          <a:lstStyle/>
          <a:p>
            <a:pPr algn="ctr"/>
            <a:r>
              <a:rPr lang="en-US" sz="1400" b="1" dirty="0" smtClean="0">
                <a:solidFill>
                  <a:schemeClr val="tx1"/>
                </a:solidFill>
              </a:rPr>
              <a:t>Local Terrain </a:t>
            </a:r>
          </a:p>
          <a:p>
            <a:pPr algn="ctr"/>
            <a:r>
              <a:rPr lang="en-US" sz="1400" b="1" dirty="0" smtClean="0">
                <a:solidFill>
                  <a:schemeClr val="tx1"/>
                </a:solidFill>
              </a:rPr>
              <a:t>and Characteristics</a:t>
            </a:r>
          </a:p>
          <a:p>
            <a:pPr algn="ctr"/>
            <a:endParaRPr lang="en-US" dirty="0"/>
          </a:p>
        </p:txBody>
      </p:sp>
      <p:sp>
        <p:nvSpPr>
          <p:cNvPr id="14" name="Right Arrow 13"/>
          <p:cNvSpPr/>
          <p:nvPr/>
        </p:nvSpPr>
        <p:spPr>
          <a:xfrm>
            <a:off x="5451250" y="1981200"/>
            <a:ext cx="1600617" cy="2133600"/>
          </a:xfrm>
          <a:prstGeom prst="rightArrow">
            <a:avLst>
              <a:gd name="adj1" fmla="val 66327"/>
              <a:gd name="adj2" fmla="val 31685"/>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500" b="1" dirty="0" smtClean="0">
                <a:solidFill>
                  <a:schemeClr val="bg1"/>
                </a:solidFill>
              </a:rPr>
              <a:t>Proactive Restoration</a:t>
            </a:r>
          </a:p>
          <a:p>
            <a:pPr algn="ctr"/>
            <a:r>
              <a:rPr lang="en-US" sz="1500" b="1" dirty="0" smtClean="0">
                <a:solidFill>
                  <a:schemeClr val="bg1"/>
                </a:solidFill>
              </a:rPr>
              <a:t>Resource Allocation</a:t>
            </a:r>
            <a:endParaRPr lang="en-US" sz="1500" b="1" dirty="0">
              <a:solidFill>
                <a:schemeClr val="bg1"/>
              </a:solidFill>
            </a:endParaRPr>
          </a:p>
        </p:txBody>
      </p:sp>
      <p:sp>
        <p:nvSpPr>
          <p:cNvPr id="15" name="Rounded Rectangle 14"/>
          <p:cNvSpPr/>
          <p:nvPr/>
        </p:nvSpPr>
        <p:spPr>
          <a:xfrm>
            <a:off x="7144418" y="1719942"/>
            <a:ext cx="1694782" cy="2667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chemeClr val="bg1"/>
                </a:solidFill>
              </a:rPr>
              <a:t>Optimal resource mobilization to the sites</a:t>
            </a:r>
            <a:endParaRPr lang="en-US" sz="2000" b="1" dirty="0">
              <a:solidFill>
                <a:schemeClr val="bg1"/>
              </a:solidFill>
            </a:endParaRPr>
          </a:p>
        </p:txBody>
      </p:sp>
      <p:sp>
        <p:nvSpPr>
          <p:cNvPr id="16" name="Right Arrow 15"/>
          <p:cNvSpPr/>
          <p:nvPr/>
        </p:nvSpPr>
        <p:spPr>
          <a:xfrm>
            <a:off x="3771691" y="1981200"/>
            <a:ext cx="1600617" cy="2133600"/>
          </a:xfrm>
          <a:prstGeom prst="rightArrow">
            <a:avLst>
              <a:gd name="adj1" fmla="val 66327"/>
              <a:gd name="adj2" fmla="val 31685"/>
            </a:avLst>
          </a:prstGeom>
          <a:ln w="28575"/>
        </p:spPr>
        <p:style>
          <a:lnRef idx="3">
            <a:schemeClr val="lt1"/>
          </a:lnRef>
          <a:fillRef idx="1">
            <a:schemeClr val="dk1"/>
          </a:fillRef>
          <a:effectRef idx="1">
            <a:schemeClr val="dk1"/>
          </a:effectRef>
          <a:fontRef idx="minor">
            <a:schemeClr val="lt1"/>
          </a:fontRef>
        </p:style>
        <p:txBody>
          <a:bodyPr rtlCol="0" anchor="ctr"/>
          <a:lstStyle/>
          <a:p>
            <a:pPr algn="ctr"/>
            <a:r>
              <a:rPr lang="en-US" sz="1700" dirty="0" smtClean="0">
                <a:solidFill>
                  <a:schemeClr val="bg1"/>
                </a:solidFill>
              </a:rPr>
              <a:t>Predictive Load Interruption Analysis</a:t>
            </a:r>
            <a:endParaRPr lang="en-US" sz="1700" dirty="0">
              <a:solidFill>
                <a:schemeClr val="bg1"/>
              </a:solidFill>
            </a:endParaRPr>
          </a:p>
        </p:txBody>
      </p:sp>
      <p:pic>
        <p:nvPicPr>
          <p:cNvPr id="1026" name="Picture 2"/>
          <p:cNvPicPr>
            <a:picLocks noChangeAspect="1" noChangeArrowheads="1"/>
          </p:cNvPicPr>
          <p:nvPr/>
        </p:nvPicPr>
        <p:blipFill>
          <a:blip r:embed="rId2" cstate="print"/>
          <a:srcRect/>
          <a:stretch>
            <a:fillRect/>
          </a:stretch>
        </p:blipFill>
        <p:spPr bwMode="auto">
          <a:xfrm>
            <a:off x="7487408" y="4448628"/>
            <a:ext cx="1046991" cy="118110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658132" y="4419600"/>
            <a:ext cx="1123667" cy="1219200"/>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943186" y="4419600"/>
            <a:ext cx="1086014" cy="1219200"/>
          </a:xfrm>
          <a:prstGeom prst="rect">
            <a:avLst/>
          </a:prstGeom>
          <a:noFill/>
          <a:ln w="12700">
            <a:solidFill>
              <a:schemeClr val="tx1"/>
            </a:solid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362201" y="4434114"/>
            <a:ext cx="1018866" cy="1219200"/>
          </a:xfrm>
          <a:prstGeom prst="rect">
            <a:avLst/>
          </a:prstGeom>
          <a:noFill/>
          <a:ln w="9525">
            <a:solidFill>
              <a:schemeClr val="tx1"/>
            </a:solid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609600" y="4481286"/>
            <a:ext cx="1100752" cy="1219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4303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Conclusion</a:t>
            </a:r>
            <a:endParaRPr lang="zh-CN" altLang="en-US" kern="0" dirty="0" smtClean="0"/>
          </a:p>
        </p:txBody>
      </p:sp>
      <p:sp>
        <p:nvSpPr>
          <p:cNvPr id="120834" name="Content Placeholder 2"/>
          <p:cNvSpPr>
            <a:spLocks noGrp="1"/>
          </p:cNvSpPr>
          <p:nvPr>
            <p:ph sz="quarter" idx="4294967295"/>
          </p:nvPr>
        </p:nvSpPr>
        <p:spPr>
          <a:xfrm>
            <a:off x="338400" y="1260000"/>
            <a:ext cx="8329611" cy="5043488"/>
          </a:xfrm>
          <a:prstGeom prst="rect">
            <a:avLst/>
          </a:prstGeom>
        </p:spPr>
        <p:txBody>
          <a:bodyPr/>
          <a:lstStyle/>
          <a:p>
            <a:pPr eaLnBrk="1" hangingPunct="1"/>
            <a:r>
              <a:rPr lang="en-US" altLang="zh-CN" dirty="0" smtClean="0">
                <a:latin typeface="Cambria" panose="02040503050406030204" pitchFamily="18" charset="0"/>
                <a:ea typeface="MS PGothic" charset="0"/>
              </a:rPr>
              <a:t>Overview of smart grid</a:t>
            </a:r>
          </a:p>
          <a:p>
            <a:pPr eaLnBrk="1" hangingPunct="1"/>
            <a:r>
              <a:rPr lang="en-US" altLang="zh-CN" dirty="0" smtClean="0">
                <a:latin typeface="Cambria" panose="02040503050406030204" pitchFamily="18" charset="0"/>
                <a:ea typeface="MS PGothic" charset="0"/>
              </a:rPr>
              <a:t>Try to sell our research</a:t>
            </a:r>
          </a:p>
          <a:p>
            <a:pPr marL="0" indent="0" eaLnBrk="1" hangingPunct="1">
              <a:buNone/>
            </a:pPr>
            <a:r>
              <a:rPr lang="en-US" dirty="0">
                <a:hlinkClick r:id="rId2"/>
              </a:rPr>
              <a:t>http://</a:t>
            </a:r>
            <a:r>
              <a:rPr lang="en-US" dirty="0" smtClean="0">
                <a:hlinkClick r:id="rId2"/>
              </a:rPr>
              <a:t>wireless.egr.uh.edu/research.htm</a:t>
            </a:r>
            <a:endParaRPr lang="en-US" dirty="0" smtClean="0"/>
          </a:p>
          <a:p>
            <a:pPr eaLnBrk="1" hangingPunct="1"/>
            <a:r>
              <a:rPr lang="en-US" dirty="0" smtClean="0"/>
              <a:t>Questions?</a:t>
            </a:r>
            <a:endParaRPr lang="en-US" dirty="0"/>
          </a:p>
          <a:p>
            <a:pPr eaLnBrk="1" hangingPunct="1"/>
            <a:endParaRPr lang="en-US" altLang="zh-CN" dirty="0">
              <a:latin typeface="Cambria" panose="02040503050406030204" pitchFamily="18" charset="0"/>
              <a:ea typeface="MS PGothic" charset="0"/>
            </a:endParaRPr>
          </a:p>
        </p:txBody>
      </p:sp>
      <p:sp>
        <p:nvSpPr>
          <p:cNvPr id="4" name="Footer Placeholder 3"/>
          <p:cNvSpPr>
            <a:spLocks noGrp="1"/>
          </p:cNvSpPr>
          <p:nvPr>
            <p:ph type="ftr" sz="quarter" idx="4294967295"/>
          </p:nvPr>
        </p:nvSpPr>
        <p:spPr>
          <a:xfrm>
            <a:off x="0" y="6629400"/>
            <a:ext cx="9144000" cy="228600"/>
          </a:xfrm>
          <a:prstGeom prst="rect">
            <a:avLst/>
          </a:prstGeom>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defRPr/>
            </a:pPr>
            <a:r>
              <a:rPr lang="en-US" altLang="ja-JP" smtClean="0">
                <a:solidFill>
                  <a:schemeClr val="bg1"/>
                </a:solidFill>
                <a:ea typeface="MS Gothic" charset="0"/>
                <a:cs typeface="MS Gothic" charset="0"/>
              </a:rPr>
              <a:t>Wireless Networking, Signal Processing, &amp; Security Lab                            </a:t>
            </a:r>
            <a:fld id="{26A0083B-D621-694C-936F-CC2580A41470}" type="slidenum">
              <a:rPr lang="en-US" altLang="zh-CN" smtClean="0">
                <a:solidFill>
                  <a:schemeClr val="bg1"/>
                </a:solidFill>
                <a:ea typeface="宋体" charset="0"/>
                <a:cs typeface="宋体" charset="0"/>
              </a:rPr>
              <a:pPr eaLnBrk="1" hangingPunct="1">
                <a:defRPr/>
              </a:pPr>
              <a:t>155</a:t>
            </a:fld>
            <a:r>
              <a:rPr lang="en-US" altLang="zh-CN" smtClean="0">
                <a:solidFill>
                  <a:schemeClr val="bg1"/>
                </a:solidFill>
                <a:ea typeface="宋体" charset="0"/>
                <a:cs typeface="宋体" charset="0"/>
              </a:rPr>
              <a:t>                           Dept. of ECE, University of Houston,  </a:t>
            </a:r>
            <a:endParaRPr lang="en-US" altLang="zh-CN" smtClean="0">
              <a:solidFill>
                <a:schemeClr val="bg1"/>
              </a:solidFill>
            </a:endParaRPr>
          </a:p>
        </p:txBody>
      </p:sp>
      <p:pic>
        <p:nvPicPr>
          <p:cNvPr id="5" name="Picture 3"/>
          <p:cNvPicPr>
            <a:picLocks noChangeAspect="1" noChangeArrowheads="1"/>
          </p:cNvPicPr>
          <p:nvPr/>
        </p:nvPicPr>
        <p:blipFill>
          <a:blip r:embed="rId3" cstate="print"/>
          <a:srcRect/>
          <a:stretch>
            <a:fillRect/>
          </a:stretch>
        </p:blipFill>
        <p:spPr bwMode="auto">
          <a:xfrm>
            <a:off x="5769297" y="1447890"/>
            <a:ext cx="2898714" cy="4034156"/>
          </a:xfrm>
          <a:prstGeom prst="rect">
            <a:avLst/>
          </a:prstGeom>
          <a:noFill/>
          <a:ln w="9525">
            <a:noFill/>
            <a:miter lim="800000"/>
            <a:headEnd/>
            <a:tailEnd/>
          </a:ln>
        </p:spPr>
      </p:pic>
      <p:pic>
        <p:nvPicPr>
          <p:cNvPr id="7" name="Picture 3" descr="question"/>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1435878" y="3256516"/>
            <a:ext cx="3603049" cy="2403909"/>
          </a:xfrm>
          <a:prstGeom prst="rect">
            <a:avLst/>
          </a:prstGeom>
          <a:noFill/>
        </p:spPr>
      </p:pic>
      <p:sp>
        <p:nvSpPr>
          <p:cNvPr id="8" name="矩形 2"/>
          <p:cNvSpPr/>
          <p:nvPr/>
        </p:nvSpPr>
        <p:spPr>
          <a:xfrm>
            <a:off x="1257536" y="5669936"/>
            <a:ext cx="6552728" cy="707886"/>
          </a:xfrm>
          <a:prstGeom prst="rect">
            <a:avLst/>
          </a:prstGeom>
        </p:spPr>
        <p:txBody>
          <a:bodyPr wrap="square">
            <a:spAutoFit/>
          </a:bodyPr>
          <a:lstStyle/>
          <a:p>
            <a:pPr algn="ctr" fontAlgn="auto">
              <a:spcBef>
                <a:spcPts val="0"/>
              </a:spcBef>
              <a:spcAft>
                <a:spcPts val="0"/>
              </a:spcAft>
              <a:defRPr/>
            </a:pPr>
            <a:r>
              <a:rPr lang="en-US" altLang="zh-CN" sz="4000" b="1" i="1" spc="50" dirty="0" smtClean="0">
                <a:ln w="11430"/>
                <a:gradFill>
                  <a:gsLst>
                    <a:gs pos="25000">
                      <a:schemeClr val="accent2">
                        <a:satMod val="155000"/>
                      </a:schemeClr>
                    </a:gs>
                    <a:gs pos="100000">
                      <a:schemeClr val="accent2">
                        <a:shade val="45000"/>
                        <a:satMod val="165000"/>
                      </a:schemeClr>
                    </a:gs>
                  </a:gsLst>
                  <a:lin ang="5400000"/>
                </a:gradFill>
                <a:latin typeface="Calibri" panose="020F0502020204030204" pitchFamily="34" charset="0"/>
                <a:ea typeface="华文新魏" pitchFamily="2" charset="-122"/>
              </a:rPr>
              <a:t>Thank you very much!</a:t>
            </a:r>
            <a:endParaRPr lang="en-US" altLang="zh-CN" sz="4000" b="1" i="1" spc="50" dirty="0">
              <a:ln w="11430"/>
              <a:gradFill>
                <a:gsLst>
                  <a:gs pos="25000">
                    <a:schemeClr val="accent2">
                      <a:satMod val="155000"/>
                    </a:schemeClr>
                  </a:gs>
                  <a:gs pos="100000">
                    <a:schemeClr val="accent2">
                      <a:shade val="45000"/>
                      <a:satMod val="165000"/>
                    </a:schemeClr>
                  </a:gs>
                </a:gsLst>
                <a:lin ang="5400000"/>
              </a:gradFill>
              <a:latin typeface="Calibri" panose="020F0502020204030204" pitchFamily="34" charset="0"/>
              <a:ea typeface="华文新魏" pitchFamily="2" charset="-122"/>
            </a:endParaRPr>
          </a:p>
        </p:txBody>
      </p:sp>
    </p:spTree>
    <p:extLst>
      <p:ext uri="{BB962C8B-B14F-4D97-AF65-F5344CB8AC3E}">
        <p14:creationId xmlns:p14="http://schemas.microsoft.com/office/powerpoint/2010/main" val="1516389683"/>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156</a:t>
            </a:fld>
            <a:endParaRPr lang="zh-CN" altLang="en-US">
              <a:solidFill>
                <a:prstClr val="black">
                  <a:tint val="75000"/>
                </a:prstClr>
              </a:solidFill>
            </a:endParaRPr>
          </a:p>
        </p:txBody>
      </p:sp>
      <p:sp>
        <p:nvSpPr>
          <p:cNvPr id="7" name="Content Placeholder 2"/>
          <p:cNvSpPr txBox="1">
            <a:spLocks/>
          </p:cNvSpPr>
          <p:nvPr/>
        </p:nvSpPr>
        <p:spPr>
          <a:xfrm>
            <a:off x="457200" y="1828800"/>
            <a:ext cx="8229600" cy="4267200"/>
          </a:xfrm>
          <a:prstGeom prst="rect">
            <a:avLst/>
          </a:prstGeom>
        </p:spPr>
        <p:txBody>
          <a:bodyPr/>
          <a:lst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0"/>
              </a:spcBef>
              <a:spcAft>
                <a:spcPct val="25000"/>
              </a:spcAft>
              <a:buClr>
                <a:schemeClr val="tx2"/>
              </a:buClr>
              <a:buChar char="–"/>
              <a:defRPr sz="2200">
                <a:solidFill>
                  <a:schemeClr val="tx1"/>
                </a:solidFill>
                <a:latin typeface="+mn-lt"/>
                <a:ea typeface="ＭＳ Ｐゴシック" charset="0"/>
              </a:defRPr>
            </a:lvl2pPr>
            <a:lvl3pPr marL="1085850" indent="-228600" algn="l" rtl="0" eaLnBrk="0" fontAlgn="base" hangingPunct="0">
              <a:spcBef>
                <a:spcPct val="5000"/>
              </a:spcBef>
              <a:spcAft>
                <a:spcPct val="10000"/>
              </a:spcAft>
              <a:buClr>
                <a:schemeClr val="tx2"/>
              </a:buClr>
              <a:buSzPct val="55000"/>
              <a:buFont typeface="Monotype Sorts" charset="2"/>
              <a:buChar char="u"/>
              <a:defRPr sz="2000" i="1">
                <a:solidFill>
                  <a:schemeClr val="tx1"/>
                </a:solidFill>
                <a:latin typeface="Georgia" pitchFamily="18" charset="0"/>
                <a:ea typeface="ＭＳ Ｐゴシック" charset="0"/>
              </a:defRPr>
            </a:lvl3pPr>
            <a:lvl4pPr marL="1428750" indent="-228600" algn="l" rtl="0" eaLnBrk="0" fontAlgn="base" hangingPunct="0">
              <a:spcBef>
                <a:spcPct val="10000"/>
              </a:spcBef>
              <a:spcAft>
                <a:spcPct val="0"/>
              </a:spcAft>
              <a:buClr>
                <a:schemeClr val="tx2"/>
              </a:buClr>
              <a:buSzPct val="50000"/>
              <a:buFont typeface="Monotype Sorts" charset="2"/>
              <a:buChar char="l"/>
              <a:defRPr sz="2000">
                <a:solidFill>
                  <a:schemeClr val="tx1"/>
                </a:solidFill>
                <a:latin typeface="+mj-lt"/>
                <a:ea typeface="ＭＳ Ｐゴシック" charset="0"/>
              </a:defRPr>
            </a:lvl4pPr>
            <a:lvl5pPr marL="1771650" indent="-228600" algn="l" rtl="0" eaLnBrk="0" fontAlgn="base" hangingPunct="0">
              <a:spcBef>
                <a:spcPct val="10000"/>
              </a:spcBef>
              <a:spcAft>
                <a:spcPct val="0"/>
              </a:spcAft>
              <a:buClr>
                <a:schemeClr val="tx2"/>
              </a:buClr>
              <a:buChar char="–"/>
              <a:defRPr sz="2000">
                <a:solidFill>
                  <a:schemeClr val="tx1"/>
                </a:solidFill>
                <a:latin typeface="+mj-lt"/>
                <a:ea typeface="ＭＳ Ｐゴシック" charset="0"/>
              </a:defRPr>
            </a:lvl5pPr>
            <a:lvl6pPr marL="2228850" indent="-228600" algn="l" rtl="0" eaLnBrk="0" fontAlgn="base" hangingPunct="0">
              <a:spcBef>
                <a:spcPct val="10000"/>
              </a:spcBef>
              <a:spcAft>
                <a:spcPct val="0"/>
              </a:spcAft>
              <a:buClr>
                <a:schemeClr val="tx2"/>
              </a:buClr>
              <a:buChar char="–"/>
              <a:defRPr>
                <a:solidFill>
                  <a:schemeClr val="tx1"/>
                </a:solidFill>
                <a:latin typeface="+mj-lt"/>
              </a:defRPr>
            </a:lvl6pPr>
            <a:lvl7pPr marL="2686050" indent="-228600" algn="l" rtl="0" eaLnBrk="0" fontAlgn="base" hangingPunct="0">
              <a:spcBef>
                <a:spcPct val="10000"/>
              </a:spcBef>
              <a:spcAft>
                <a:spcPct val="0"/>
              </a:spcAft>
              <a:buClr>
                <a:schemeClr val="tx2"/>
              </a:buClr>
              <a:buChar char="–"/>
              <a:defRPr>
                <a:solidFill>
                  <a:schemeClr val="tx1"/>
                </a:solidFill>
                <a:latin typeface="+mj-lt"/>
              </a:defRPr>
            </a:lvl7pPr>
            <a:lvl8pPr marL="3143250" indent="-228600" algn="l" rtl="0" eaLnBrk="0" fontAlgn="base" hangingPunct="0">
              <a:spcBef>
                <a:spcPct val="10000"/>
              </a:spcBef>
              <a:spcAft>
                <a:spcPct val="0"/>
              </a:spcAft>
              <a:buClr>
                <a:schemeClr val="tx2"/>
              </a:buClr>
              <a:buChar char="–"/>
              <a:defRPr>
                <a:solidFill>
                  <a:schemeClr val="tx1"/>
                </a:solidFill>
                <a:latin typeface="+mj-lt"/>
              </a:defRPr>
            </a:lvl8pPr>
            <a:lvl9pPr marL="3600450" indent="-228600" algn="l" rtl="0" eaLnBrk="0" fontAlgn="base" hangingPunct="0">
              <a:spcBef>
                <a:spcPct val="10000"/>
              </a:spcBef>
              <a:spcAft>
                <a:spcPct val="0"/>
              </a:spcAft>
              <a:buClr>
                <a:schemeClr val="tx2"/>
              </a:buClr>
              <a:buChar char="–"/>
              <a:defRPr>
                <a:solidFill>
                  <a:schemeClr val="tx1"/>
                </a:solidFill>
                <a:latin typeface="+mj-lt"/>
              </a:defRPr>
            </a:lvl9pPr>
          </a:lstStyle>
          <a:p>
            <a:pPr lvl="1"/>
            <a:endParaRPr lang="en-US" kern="0" smtClean="0"/>
          </a:p>
          <a:p>
            <a:endParaRPr lang="en-US" sz="1400" kern="0" dirty="0"/>
          </a:p>
        </p:txBody>
      </p:sp>
      <p:sp>
        <p:nvSpPr>
          <p:cNvPr id="8" name="Text Placeholder 3"/>
          <p:cNvSpPr txBox="1">
            <a:spLocks/>
          </p:cNvSpPr>
          <p:nvPr/>
        </p:nvSpPr>
        <p:spPr bwMode="auto">
          <a:xfrm>
            <a:off x="1257299" y="370657"/>
            <a:ext cx="6553200" cy="5334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noAutofit/>
          </a:bodyPr>
          <a:lstStyle>
            <a:defPPr>
              <a:defRPr lang="zh-CN"/>
            </a:defPPr>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Management of Smart </a:t>
            </a:r>
            <a:r>
              <a:rPr lang="en-US" sz="3200" b="1" i="1" dirty="0">
                <a:solidFill>
                  <a:srgbClr val="0070C0"/>
                </a:solidFill>
                <a:effectLst>
                  <a:outerShdw blurRad="38100" dist="38100" dir="2700000" algn="tl">
                    <a:srgbClr val="000000">
                      <a:alpha val="43137"/>
                    </a:srgbClr>
                  </a:outerShdw>
                </a:effectLst>
                <a:latin typeface="Cambria" panose="02040503050406030204" pitchFamily="18" charset="0"/>
              </a:rPr>
              <a:t>M</a:t>
            </a: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eter </a:t>
            </a:r>
            <a:r>
              <a:rPr lang="en-US" sz="3200" b="1" i="1" dirty="0">
                <a:solidFill>
                  <a:srgbClr val="0070C0"/>
                </a:solidFill>
                <a:effectLst>
                  <a:outerShdw blurRad="38100" dist="38100" dir="2700000" algn="tl">
                    <a:srgbClr val="000000">
                      <a:alpha val="43137"/>
                    </a:srgbClr>
                  </a:outerShdw>
                </a:effectLst>
                <a:latin typeface="Cambria" panose="02040503050406030204" pitchFamily="18" charset="0"/>
              </a:rPr>
              <a:t>B</a:t>
            </a: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ig </a:t>
            </a:r>
            <a:r>
              <a:rPr lang="en-US" sz="3200" b="1" i="1" dirty="0">
                <a:solidFill>
                  <a:srgbClr val="0070C0"/>
                </a:solidFill>
                <a:effectLst>
                  <a:outerShdw blurRad="38100" dist="38100" dir="2700000" algn="tl">
                    <a:srgbClr val="000000">
                      <a:alpha val="43137"/>
                    </a:srgbClr>
                  </a:outerShdw>
                </a:effectLst>
                <a:latin typeface="Cambria" panose="02040503050406030204" pitchFamily="18" charset="0"/>
              </a:rPr>
              <a:t>D</a:t>
            </a:r>
            <a:r>
              <a:rPr lang="en-US" sz="3200" b="1" i="1" dirty="0" smtClean="0">
                <a:solidFill>
                  <a:srgbClr val="0070C0"/>
                </a:solidFill>
                <a:effectLst>
                  <a:outerShdw blurRad="38100" dist="38100" dir="2700000" algn="tl">
                    <a:srgbClr val="000000">
                      <a:alpha val="43137"/>
                    </a:srgbClr>
                  </a:outerShdw>
                </a:effectLst>
                <a:latin typeface="Cambria" panose="02040503050406030204" pitchFamily="18" charset="0"/>
              </a:rPr>
              <a:t>ata</a:t>
            </a:r>
            <a:endParaRPr lang="en-US" sz="3200" i="1" dirty="0" smtClean="0">
              <a:solidFill>
                <a:srgbClr val="0070C0"/>
              </a:solidFill>
              <a:effectLst>
                <a:outerShdw blurRad="38100" dist="38100" dir="2700000" algn="tl">
                  <a:srgbClr val="000000">
                    <a:alpha val="43137"/>
                  </a:srgbClr>
                </a:outerShdw>
              </a:effectLst>
              <a:latin typeface="Cambria" panose="02040503050406030204" pitchFamily="18" charset="0"/>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397"/>
          <a:stretch/>
        </p:blipFill>
        <p:spPr bwMode="auto">
          <a:xfrm>
            <a:off x="2259106" y="1260000"/>
            <a:ext cx="4625788" cy="270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矩形 2"/>
          <p:cNvSpPr/>
          <p:nvPr/>
        </p:nvSpPr>
        <p:spPr>
          <a:xfrm>
            <a:off x="457200" y="3992476"/>
            <a:ext cx="8229600" cy="2123658"/>
          </a:xfrm>
          <a:prstGeom prst="rect">
            <a:avLst/>
          </a:prstGeom>
        </p:spPr>
        <p:txBody>
          <a:bodyPr wrap="square">
            <a:spAutoFit/>
          </a:bodyPr>
          <a:lstStyle/>
          <a:p>
            <a:pPr marL="342900" indent="-342900">
              <a:buFont typeface="Wingdings" panose="05000000000000000000" pitchFamily="2" charset="2"/>
              <a:buChar char="l"/>
            </a:pPr>
            <a:r>
              <a:rPr lang="en-US" altLang="zh-CN" sz="2200" kern="0" dirty="0" smtClean="0">
                <a:latin typeface="Calibri" panose="020F0502020204030204" pitchFamily="34" charset="0"/>
              </a:rPr>
              <a:t>Exploiting </a:t>
            </a:r>
            <a:r>
              <a:rPr lang="en-US" altLang="zh-CN" sz="2200" kern="0" dirty="0">
                <a:latin typeface="Calibri" panose="020F0502020204030204" pitchFamily="34" charset="0"/>
              </a:rPr>
              <a:t>optimization techniques for big data management and improve the solution of existing methods</a:t>
            </a:r>
          </a:p>
          <a:p>
            <a:pPr marL="342900" indent="-342900">
              <a:buFont typeface="Wingdings" panose="05000000000000000000" pitchFamily="2" charset="2"/>
              <a:buChar char="l"/>
            </a:pPr>
            <a:r>
              <a:rPr lang="en-US" altLang="zh-CN" sz="2200" kern="0" dirty="0">
                <a:latin typeface="Calibri" panose="020F0502020204030204" pitchFamily="34" charset="0"/>
              </a:rPr>
              <a:t>Parallel/decentralized computing, application of computing clusters and cloud computing</a:t>
            </a:r>
          </a:p>
          <a:p>
            <a:pPr marL="342900" indent="-342900">
              <a:buFont typeface="Wingdings" panose="05000000000000000000" pitchFamily="2" charset="2"/>
              <a:buChar char="l"/>
            </a:pPr>
            <a:r>
              <a:rPr lang="en-US" altLang="zh-CN" sz="2200" kern="0" dirty="0">
                <a:latin typeface="Calibri" panose="020F0502020204030204" pitchFamily="34" charset="0"/>
              </a:rPr>
              <a:t>Improving system controllability </a:t>
            </a:r>
          </a:p>
          <a:p>
            <a:pPr marL="342900" indent="-342900">
              <a:buFont typeface="Wingdings" panose="05000000000000000000" pitchFamily="2" charset="2"/>
              <a:buChar char="l"/>
            </a:pPr>
            <a:r>
              <a:rPr lang="en-US" altLang="zh-CN" sz="2200" kern="0" dirty="0">
                <a:latin typeface="Calibri" panose="020F0502020204030204" pitchFamily="34" charset="0"/>
              </a:rPr>
              <a:t>Enhanced reliability</a:t>
            </a:r>
          </a:p>
        </p:txBody>
      </p:sp>
    </p:spTree>
    <p:extLst>
      <p:ext uri="{BB962C8B-B14F-4D97-AF65-F5344CB8AC3E}">
        <p14:creationId xmlns:p14="http://schemas.microsoft.com/office/powerpoint/2010/main" val="1163525896"/>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标题 5"/>
          <p:cNvSpPr>
            <a:spLocks noGrp="1"/>
          </p:cNvSpPr>
          <p:nvPr>
            <p:ph type="title"/>
          </p:nvPr>
        </p:nvSpPr>
        <p:spPr>
          <a:xfrm>
            <a:off x="380999" y="278151"/>
            <a:ext cx="8564555" cy="581025"/>
          </a:xfrm>
        </p:spPr>
        <p:txBody>
          <a:bodyPr/>
          <a:lstStyle/>
          <a:p>
            <a:r>
              <a:rPr lang="en-US" altLang="zh-CN" sz="2800" dirty="0" smtClean="0">
                <a:effectLst>
                  <a:outerShdw blurRad="38100" dist="38100" dir="2700000" algn="tl">
                    <a:srgbClr val="000000">
                      <a:alpha val="43137"/>
                    </a:srgbClr>
                  </a:outerShdw>
                </a:effectLst>
              </a:rPr>
              <a:t>Transmission </a:t>
            </a:r>
            <a:r>
              <a:rPr lang="en-US" altLang="zh-CN" sz="2800" dirty="0">
                <a:effectLst>
                  <a:outerShdw blurRad="38100" dist="38100" dir="2700000" algn="tl">
                    <a:srgbClr val="000000">
                      <a:alpha val="43137"/>
                    </a:srgbClr>
                  </a:outerShdw>
                </a:effectLst>
              </a:rPr>
              <a:t>and Distribution Expansion Planning </a:t>
            </a:r>
            <a:endParaRPr lang="zh-CN" altLang="en-US" sz="2800" dirty="0"/>
          </a:p>
        </p:txBody>
      </p:sp>
      <p:sp>
        <p:nvSpPr>
          <p:cNvPr id="3" name="Content Placeholder 2"/>
          <p:cNvSpPr>
            <a:spLocks noGrp="1"/>
          </p:cNvSpPr>
          <p:nvPr>
            <p:ph idx="4294967295"/>
          </p:nvPr>
        </p:nvSpPr>
        <p:spPr>
          <a:xfrm>
            <a:off x="0" y="1828800"/>
            <a:ext cx="8229600" cy="4267200"/>
          </a:xfrm>
        </p:spPr>
        <p:txBody>
          <a:bodyPr/>
          <a:lstStyle/>
          <a:p>
            <a:pPr lvl="1"/>
            <a:endParaRPr lang="en-US" dirty="0" smtClean="0"/>
          </a:p>
          <a:p>
            <a:endParaRPr lang="en-US" sz="14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6271" y="962217"/>
            <a:ext cx="4292657" cy="268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矩形 8"/>
          <p:cNvSpPr/>
          <p:nvPr/>
        </p:nvSpPr>
        <p:spPr>
          <a:xfrm>
            <a:off x="338400" y="3690932"/>
            <a:ext cx="8348400" cy="2554545"/>
          </a:xfrm>
          <a:prstGeom prst="rect">
            <a:avLst/>
          </a:prstGeom>
        </p:spPr>
        <p:txBody>
          <a:bodyPr wrap="square">
            <a:spAutoFit/>
          </a:bodyPr>
          <a:lstStyle/>
          <a:p>
            <a:pPr marL="685800" indent="-285750">
              <a:buFont typeface="Wingdings" panose="05000000000000000000" pitchFamily="2" charset="2"/>
              <a:buChar char="l"/>
            </a:pPr>
            <a:r>
              <a:rPr lang="en-US" altLang="zh-CN" sz="2000" dirty="0">
                <a:latin typeface="Calibri" panose="020F0502020204030204" pitchFamily="34" charset="0"/>
              </a:rPr>
              <a:t>Determining the optimal size, time and location of the investments required to meet the forecasted load</a:t>
            </a:r>
          </a:p>
          <a:p>
            <a:pPr marL="685800" indent="-285750">
              <a:buFont typeface="Wingdings" panose="05000000000000000000" pitchFamily="2" charset="2"/>
              <a:buChar char="l"/>
            </a:pPr>
            <a:r>
              <a:rPr lang="en-US" altLang="zh-CN" sz="2000" dirty="0">
                <a:latin typeface="Calibri" panose="020F0502020204030204" pitchFamily="34" charset="0"/>
              </a:rPr>
              <a:t>Prevent overinvestment/underinvestment </a:t>
            </a:r>
          </a:p>
          <a:p>
            <a:pPr marL="685800" indent="-285750">
              <a:buFont typeface="Wingdings" panose="05000000000000000000" pitchFamily="2" charset="2"/>
              <a:buChar char="l"/>
            </a:pPr>
            <a:r>
              <a:rPr lang="en-US" altLang="zh-CN" sz="2000" dirty="0">
                <a:latin typeface="Calibri" panose="020F0502020204030204" pitchFamily="34" charset="0"/>
              </a:rPr>
              <a:t>Consider the role of distributed energy resources, responsive demands, and new types of loads such as plug-in vehicles </a:t>
            </a:r>
          </a:p>
          <a:p>
            <a:pPr marL="685800" indent="-285750">
              <a:buFont typeface="Wingdings" panose="05000000000000000000" pitchFamily="2" charset="2"/>
              <a:buChar char="l"/>
            </a:pPr>
            <a:r>
              <a:rPr lang="en-US" altLang="zh-CN" sz="2000" dirty="0">
                <a:latin typeface="Calibri" panose="020F0502020204030204" pitchFamily="34" charset="0"/>
              </a:rPr>
              <a:t>Objective: Develop efficient analytical models to optimally expand the transmission and distribution networks while taking the smart grid developments into account</a:t>
            </a:r>
          </a:p>
        </p:txBody>
      </p:sp>
    </p:spTree>
    <p:extLst>
      <p:ext uri="{BB962C8B-B14F-4D97-AF65-F5344CB8AC3E}">
        <p14:creationId xmlns:p14="http://schemas.microsoft.com/office/powerpoint/2010/main" val="2129337054"/>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effectLst>
                  <a:outerShdw blurRad="38100" dist="38100" dir="2700000" algn="tl">
                    <a:srgbClr val="000000">
                      <a:alpha val="43137"/>
                    </a:srgbClr>
                  </a:outerShdw>
                </a:effectLst>
              </a:rPr>
              <a:t>Customer </a:t>
            </a:r>
            <a:r>
              <a:rPr lang="en-US" altLang="zh-CN" dirty="0">
                <a:effectLst>
                  <a:outerShdw blurRad="38100" dist="38100" dir="2700000" algn="tl">
                    <a:srgbClr val="000000">
                      <a:alpha val="43137"/>
                    </a:srgbClr>
                  </a:outerShdw>
                </a:effectLst>
              </a:rPr>
              <a:t>Participation in Grid Operation, Control and Reliability</a:t>
            </a:r>
          </a:p>
        </p:txBody>
      </p:sp>
      <p:sp>
        <p:nvSpPr>
          <p:cNvPr id="3" name="Content Placeholder 2"/>
          <p:cNvSpPr>
            <a:spLocks noGrp="1"/>
          </p:cNvSpPr>
          <p:nvPr>
            <p:ph idx="4294967295"/>
          </p:nvPr>
        </p:nvSpPr>
        <p:spPr>
          <a:xfrm>
            <a:off x="0" y="1828800"/>
            <a:ext cx="8229600" cy="4267200"/>
          </a:xfrm>
        </p:spPr>
        <p:txBody>
          <a:bodyPr/>
          <a:lstStyle/>
          <a:p>
            <a:pPr lvl="1"/>
            <a:endParaRPr lang="en-US" dirty="0" smtClean="0"/>
          </a:p>
          <a:p>
            <a:endParaRPr lang="en-US" sz="14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1866" y="1090655"/>
            <a:ext cx="5225966" cy="271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a:off x="338400" y="3863398"/>
            <a:ext cx="8265459" cy="2246769"/>
          </a:xfrm>
          <a:prstGeom prst="rect">
            <a:avLst/>
          </a:prstGeom>
        </p:spPr>
        <p:txBody>
          <a:bodyPr wrap="square">
            <a:spAutoFit/>
          </a:bodyPr>
          <a:lstStyle/>
          <a:p>
            <a:pPr marL="685800" indent="-285750">
              <a:buFont typeface="Wingdings" panose="05000000000000000000" pitchFamily="2" charset="2"/>
              <a:buChar char="l"/>
            </a:pPr>
            <a:r>
              <a:rPr lang="en-US" altLang="zh-CN" sz="2000" dirty="0">
                <a:latin typeface="Calibri" panose="020F0502020204030204" pitchFamily="34" charset="0"/>
              </a:rPr>
              <a:t>Electricity customers have the opportunity to understand and reduce their energy use. </a:t>
            </a:r>
          </a:p>
          <a:p>
            <a:pPr marL="685800" indent="-285750">
              <a:buFont typeface="Wingdings" panose="05000000000000000000" pitchFamily="2" charset="2"/>
              <a:buChar char="l"/>
            </a:pPr>
            <a:r>
              <a:rPr lang="en-US" altLang="zh-CN" sz="2000" dirty="0">
                <a:latin typeface="Calibri" panose="020F0502020204030204" pitchFamily="34" charset="0"/>
              </a:rPr>
              <a:t>If properly utilized, significant benefits will be achievable in power system operation, control and reliability. </a:t>
            </a:r>
          </a:p>
          <a:p>
            <a:pPr marL="1085850" lvl="1" indent="-285750">
              <a:buFont typeface="Wingdings" panose="05000000000000000000" pitchFamily="2" charset="2"/>
              <a:buChar char="l"/>
            </a:pPr>
            <a:r>
              <a:rPr lang="en-US" altLang="zh-CN" sz="2000" dirty="0">
                <a:latin typeface="Calibri" panose="020F0502020204030204" pitchFamily="34" charset="0"/>
              </a:rPr>
              <a:t>Peak shaving, load shaping, reduction in capital-intensive peak unit installation, reduction in transmission congestion, increased system reliability</a:t>
            </a:r>
          </a:p>
        </p:txBody>
      </p:sp>
    </p:spTree>
    <p:extLst>
      <p:ext uri="{BB962C8B-B14F-4D97-AF65-F5344CB8AC3E}">
        <p14:creationId xmlns:p14="http://schemas.microsoft.com/office/powerpoint/2010/main" val="2100372970"/>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0539"/>
            <a:ext cx="8305800" cy="581025"/>
          </a:xfrm>
        </p:spPr>
        <p:txBody>
          <a:bodyPr/>
          <a:lstStyle/>
          <a:p>
            <a:r>
              <a:rPr lang="en-US" altLang="zh-CN" dirty="0" smtClean="0"/>
              <a:t>Customer Satisfaction</a:t>
            </a:r>
            <a:endParaRPr lang="en-US" dirty="0"/>
          </a:p>
        </p:txBody>
      </p:sp>
      <p:pic>
        <p:nvPicPr>
          <p:cNvPr id="1026" name="Picture 2" descr="http://www.matlabprojects.com/image/data/MATLAB-Project-Categories/DELIBERS-Customer-Satisf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8716" y="1027864"/>
            <a:ext cx="2268787" cy="306592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fortnightly.com/sites/default/files/styles/story_large/public/1301-FEA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954" y="1437998"/>
            <a:ext cx="3881385" cy="224565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2"/>
          <p:cNvSpPr>
            <a:spLocks noGrp="1"/>
          </p:cNvSpPr>
          <p:nvPr>
            <p:ph idx="1"/>
          </p:nvPr>
        </p:nvSpPr>
        <p:spPr>
          <a:xfrm>
            <a:off x="381000" y="4143611"/>
            <a:ext cx="8229600" cy="2132575"/>
          </a:xfrm>
        </p:spPr>
        <p:txBody>
          <a:bodyPr/>
          <a:lstStyle/>
          <a:p>
            <a:r>
              <a:rPr lang="en-US" sz="2200" b="0" dirty="0" smtClean="0">
                <a:latin typeface="Calibri" panose="020F0502020204030204" pitchFamily="34" charset="0"/>
              </a:rPr>
              <a:t>Customer satisfaction is in the heart of power system developments</a:t>
            </a:r>
          </a:p>
          <a:p>
            <a:r>
              <a:rPr lang="en-US" sz="2200" b="0" dirty="0" smtClean="0">
                <a:latin typeface="Calibri" panose="020F0502020204030204" pitchFamily="34" charset="0"/>
              </a:rPr>
              <a:t>Power system reliability is met to guarantee generation adequacy and supply the customers with no interruption in the electricity supply</a:t>
            </a:r>
          </a:p>
          <a:p>
            <a:r>
              <a:rPr lang="en-US" sz="2200" b="0" dirty="0" smtClean="0">
                <a:latin typeface="Calibri" panose="020F0502020204030204" pitchFamily="34" charset="0"/>
              </a:rPr>
              <a:t>The current digital age calls for enhanced power quality</a:t>
            </a:r>
          </a:p>
        </p:txBody>
      </p:sp>
    </p:spTree>
    <p:extLst>
      <p:ext uri="{BB962C8B-B14F-4D97-AF65-F5344CB8AC3E}">
        <p14:creationId xmlns:p14="http://schemas.microsoft.com/office/powerpoint/2010/main" val="63231740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Distribution Grid </a:t>
            </a:r>
            <a:r>
              <a:rPr lang="en-US" altLang="zh-CN" sz="2400" dirty="0">
                <a:ea typeface="MS PGothic" pitchFamily="34" charset="-128"/>
              </a:rPr>
              <a:t>of Smart Energy Subsystem</a:t>
            </a:r>
            <a:endParaRPr lang="zh-CN" altLang="en-US" sz="2400" kern="0" dirty="0" smtClean="0"/>
          </a:p>
        </p:txBody>
      </p:sp>
      <p:sp>
        <p:nvSpPr>
          <p:cNvPr id="22531"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22532" name="Content Placeholder 6"/>
          <p:cNvSpPr>
            <a:spLocks noGrp="1"/>
          </p:cNvSpPr>
          <p:nvPr>
            <p:ph sz="quarter" idx="4294967295"/>
          </p:nvPr>
        </p:nvSpPr>
        <p:spPr>
          <a:xfrm>
            <a:off x="338400" y="1260000"/>
            <a:ext cx="8348400" cy="5334000"/>
          </a:xfrm>
          <a:prstGeom prst="rect">
            <a:avLst/>
          </a:prstGeom>
        </p:spPr>
        <p:txBody>
          <a:bodyPr/>
          <a:lstStyle/>
          <a:p>
            <a:pPr eaLnBrk="1" hangingPunct="1">
              <a:lnSpc>
                <a:spcPct val="80000"/>
              </a:lnSpc>
            </a:pPr>
            <a:r>
              <a:rPr lang="en-US" altLang="zh-CN" b="1" i="1" dirty="0">
                <a:latin typeface="Calibri" panose="020F0502020204030204" pitchFamily="34" charset="0"/>
                <a:ea typeface="+mj-ea"/>
              </a:rPr>
              <a:t>Goal: </a:t>
            </a:r>
            <a:r>
              <a:rPr lang="en-US" altLang="zh-CN" dirty="0">
                <a:latin typeface="Calibri" panose="020F0502020204030204" pitchFamily="34" charset="0"/>
                <a:ea typeface="+mj-ea"/>
              </a:rPr>
              <a:t>deliver </a:t>
            </a:r>
            <a:r>
              <a:rPr lang="en-US" altLang="zh-CN" dirty="0" smtClean="0">
                <a:latin typeface="Calibri" panose="020F0502020204030204" pitchFamily="34" charset="0"/>
                <a:ea typeface="+mj-ea"/>
              </a:rPr>
              <a:t>power </a:t>
            </a:r>
            <a:r>
              <a:rPr lang="en-US" altLang="zh-CN" dirty="0">
                <a:latin typeface="Calibri" panose="020F0502020204030204" pitchFamily="34" charset="0"/>
                <a:ea typeface="+mj-ea"/>
              </a:rPr>
              <a:t>to serve the end users better.</a:t>
            </a:r>
          </a:p>
          <a:p>
            <a:pPr eaLnBrk="1" hangingPunct="1">
              <a:lnSpc>
                <a:spcPct val="80000"/>
              </a:lnSpc>
            </a:pPr>
            <a:r>
              <a:rPr lang="en-US" altLang="zh-CN" dirty="0" smtClean="0">
                <a:latin typeface="Calibri" panose="020F0502020204030204" pitchFamily="34" charset="0"/>
                <a:ea typeface="+mj-ea"/>
              </a:rPr>
              <a:t>Power flow </a:t>
            </a:r>
            <a:r>
              <a:rPr lang="en-US" altLang="zh-CN" dirty="0">
                <a:latin typeface="Calibri" panose="020F0502020204030204" pitchFamily="34" charset="0"/>
                <a:ea typeface="+mj-ea"/>
              </a:rPr>
              <a:t>control becomes complicated, when more DGs are integrated into the grid.</a:t>
            </a:r>
          </a:p>
          <a:p>
            <a:pPr eaLnBrk="1" hangingPunct="1">
              <a:lnSpc>
                <a:spcPct val="80000"/>
              </a:lnSpc>
              <a:buFont typeface="Wingdings" charset="0"/>
              <a:buNone/>
            </a:pPr>
            <a:r>
              <a:rPr lang="en-US" altLang="zh-CN" dirty="0">
                <a:latin typeface="Calibri" panose="020F0502020204030204" pitchFamily="34" charset="0"/>
                <a:ea typeface="+mj-ea"/>
              </a:rPr>
              <a:t>An interested research work:</a:t>
            </a:r>
          </a:p>
          <a:p>
            <a:pPr eaLnBrk="1" hangingPunct="1">
              <a:lnSpc>
                <a:spcPct val="80000"/>
              </a:lnSpc>
            </a:pPr>
            <a:r>
              <a:rPr lang="en-US" altLang="zh-CN" dirty="0">
                <a:latin typeface="Calibri" panose="020F0502020204030204" pitchFamily="34" charset="0"/>
                <a:ea typeface="+mj-ea"/>
              </a:rPr>
              <a:t>Two in-home distribution systems:</a:t>
            </a:r>
          </a:p>
          <a:p>
            <a:pPr lvl="1" eaLnBrk="1" hangingPunct="1">
              <a:lnSpc>
                <a:spcPct val="80000"/>
              </a:lnSpc>
              <a:buFont typeface="Wingdings" charset="0"/>
              <a:buChar char="§"/>
            </a:pPr>
            <a:r>
              <a:rPr lang="en-US" altLang="zh-CN" sz="2000" dirty="0">
                <a:latin typeface="Calibri" panose="020F0502020204030204" pitchFamily="34" charset="0"/>
                <a:ea typeface="MS PGothic" charset="0"/>
              </a:rPr>
              <a:t>The electricity is distributed according to the given information.  </a:t>
            </a:r>
          </a:p>
          <a:p>
            <a:pPr lvl="1" eaLnBrk="1" hangingPunct="1">
              <a:lnSpc>
                <a:spcPct val="80000"/>
              </a:lnSpc>
              <a:buFont typeface="Wingdings" charset="0"/>
              <a:buChar char="§"/>
            </a:pPr>
            <a:r>
              <a:rPr lang="en-US" altLang="zh-CN" sz="2000" dirty="0">
                <a:latin typeface="Calibri" panose="020F0502020204030204" pitchFamily="34" charset="0"/>
                <a:ea typeface="MS PGothic" charset="0"/>
              </a:rPr>
              <a:t>AC power circuit switching system and DC power dispatching system via power packets.</a:t>
            </a:r>
          </a:p>
          <a:p>
            <a:pPr lvl="1" eaLnBrk="1" hangingPunct="1">
              <a:lnSpc>
                <a:spcPct val="80000"/>
              </a:lnSpc>
              <a:buFont typeface="Wingdings" charset="0"/>
              <a:buChar char="§"/>
            </a:pPr>
            <a:r>
              <a:rPr lang="en-US" altLang="zh-CN" sz="2000" dirty="0" err="1">
                <a:latin typeface="Calibri" panose="020F0502020204030204" pitchFamily="34" charset="0"/>
                <a:ea typeface="MS PGothic" charset="0"/>
              </a:rPr>
              <a:t>Packetization</a:t>
            </a:r>
            <a:r>
              <a:rPr lang="en-US" altLang="zh-CN" sz="2000" dirty="0">
                <a:latin typeface="Calibri" panose="020F0502020204030204" pitchFamily="34" charset="0"/>
                <a:ea typeface="MS PGothic" charset="0"/>
              </a:rPr>
              <a:t> of energy requires high power switching devices.</a:t>
            </a:r>
          </a:p>
          <a:p>
            <a:pPr eaLnBrk="1" hangingPunct="1">
              <a:lnSpc>
                <a:spcPct val="80000"/>
              </a:lnSpc>
            </a:pPr>
            <a:r>
              <a:rPr lang="en-US" altLang="zh-CN" b="1" dirty="0">
                <a:latin typeface="Calibri" panose="020F0502020204030204" pitchFamily="34" charset="0"/>
                <a:ea typeface="MS PGothic" charset="0"/>
              </a:rPr>
              <a:t>An intelligent power router  has the potential . </a:t>
            </a:r>
          </a:p>
          <a:p>
            <a:pPr lvl="1" eaLnBrk="1" hangingPunct="1">
              <a:lnSpc>
                <a:spcPct val="80000"/>
              </a:lnSpc>
              <a:buFont typeface="Wingdings" charset="0"/>
              <a:buChar char="§"/>
            </a:pPr>
            <a:r>
              <a:rPr lang="en-US" altLang="zh-CN" sz="1700" dirty="0">
                <a:latin typeface="Calibri" panose="020F0502020204030204" pitchFamily="34" charset="0"/>
                <a:ea typeface="MS PGothic" charset="0"/>
              </a:rPr>
              <a:t>The electricity from the source is divided into several units of payload (e.g. a header and footer are attached to the unit to form an electric energy packet) </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Using energy packet, more efficient and easier to control energy control</a:t>
            </a:r>
            <a:endParaRPr lang="en-US" altLang="zh-CN" sz="2600" b="0" i="0" dirty="0">
              <a:latin typeface="Calibri" panose="020F0502020204030204" pitchFamily="34" charset="0"/>
              <a:ea typeface="MS PGothic" charset="0"/>
            </a:endParaRPr>
          </a:p>
          <a:p>
            <a:pPr marL="800100" lvl="2" indent="-454025" eaLnBrk="1" hangingPunct="1">
              <a:lnSpc>
                <a:spcPct val="80000"/>
              </a:lnSpc>
              <a:spcBef>
                <a:spcPts val="2000"/>
              </a:spcBef>
              <a:buFont typeface="Wingdings" charset="0"/>
              <a:buChar char="v"/>
            </a:pPr>
            <a:endParaRPr lang="en-US" altLang="zh-CN" sz="2400" dirty="0">
              <a:latin typeface="Calibri" panose="020F0502020204030204" pitchFamily="34" charset="0"/>
              <a:ea typeface="MS PGothic" charset="0"/>
            </a:endParaRPr>
          </a:p>
          <a:p>
            <a:pPr eaLnBrk="1" hangingPunct="1">
              <a:lnSpc>
                <a:spcPct val="80000"/>
              </a:lnSpc>
            </a:pPr>
            <a:endParaRPr lang="en-US" altLang="zh-CN" sz="2600" dirty="0">
              <a:latin typeface="Calibri" charset="0"/>
              <a:ea typeface="MS PGothic" charset="0"/>
            </a:endParaRPr>
          </a:p>
          <a:p>
            <a:pPr lvl="1" eaLnBrk="1" hangingPunct="1">
              <a:lnSpc>
                <a:spcPct val="80000"/>
              </a:lnSpc>
              <a:buFont typeface="Wingdings" charset="0"/>
              <a:buChar char="§"/>
            </a:pPr>
            <a:endParaRPr lang="en-US" altLang="zh-CN" sz="2000" dirty="0">
              <a:latin typeface="Calibri" charset="0"/>
              <a:ea typeface="MS PGothic" charset="0"/>
            </a:endParaRPr>
          </a:p>
          <a:p>
            <a:pPr eaLnBrk="1" hangingPunct="1">
              <a:lnSpc>
                <a:spcPct val="8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80454942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2927"/>
            <a:ext cx="8305800" cy="581025"/>
          </a:xfrm>
        </p:spPr>
        <p:txBody>
          <a:bodyPr/>
          <a:lstStyle/>
          <a:p>
            <a:r>
              <a:rPr lang="en-US" sz="2400" dirty="0" smtClean="0"/>
              <a:t/>
            </a:r>
            <a:br>
              <a:rPr lang="en-US" sz="2400" dirty="0" smtClean="0"/>
            </a:br>
            <a:r>
              <a:rPr lang="en-US" altLang="zh-CN" dirty="0"/>
              <a:t>Asset M</a:t>
            </a:r>
            <a:r>
              <a:rPr lang="en-US" altLang="zh-CN" dirty="0" smtClean="0"/>
              <a:t>anagement</a:t>
            </a:r>
            <a:endParaRPr lang="en-US" dirty="0"/>
          </a:p>
        </p:txBody>
      </p:sp>
      <p:sp>
        <p:nvSpPr>
          <p:cNvPr id="9" name="Content Placeholder 2"/>
          <p:cNvSpPr>
            <a:spLocks noGrp="1"/>
          </p:cNvSpPr>
          <p:nvPr>
            <p:ph idx="1"/>
          </p:nvPr>
        </p:nvSpPr>
        <p:spPr>
          <a:xfrm>
            <a:off x="338400" y="4214436"/>
            <a:ext cx="8229600" cy="2132575"/>
          </a:xfrm>
        </p:spPr>
        <p:txBody>
          <a:bodyPr/>
          <a:lstStyle/>
          <a:p>
            <a:r>
              <a:rPr lang="en-US" sz="2200" b="0" dirty="0">
                <a:latin typeface="Calibri" panose="020F0502020204030204" pitchFamily="34" charset="0"/>
              </a:rPr>
              <a:t>Timely maintenance of the aging power system infrastructure </a:t>
            </a:r>
          </a:p>
          <a:p>
            <a:r>
              <a:rPr lang="en-US" sz="2200" b="0" dirty="0">
                <a:latin typeface="Calibri" panose="020F0502020204030204" pitchFamily="34" charset="0"/>
              </a:rPr>
              <a:t>Prevent unintended equipment outages and keep the system running with no interruption</a:t>
            </a:r>
          </a:p>
          <a:p>
            <a:r>
              <a:rPr lang="en-US" sz="2200" b="0" dirty="0">
                <a:latin typeface="Calibri" panose="020F0502020204030204" pitchFamily="34" charset="0"/>
              </a:rPr>
              <a:t>Prevailing operation and economical constraints </a:t>
            </a:r>
          </a:p>
          <a:p>
            <a:pPr lvl="1"/>
            <a:r>
              <a:rPr lang="en-US" sz="2000" b="0" dirty="0" smtClean="0">
                <a:latin typeface="Calibri" panose="020F0502020204030204" pitchFamily="34" charset="0"/>
              </a:rPr>
              <a:t>Budget limitation, labor restrictions and customer </a:t>
            </a:r>
            <a:r>
              <a:rPr lang="en-US" sz="2000" b="0" dirty="0">
                <a:latin typeface="Calibri" panose="020F0502020204030204" pitchFamily="34" charset="0"/>
              </a:rPr>
              <a:t>interruption costs.</a:t>
            </a:r>
          </a:p>
        </p:txBody>
      </p:sp>
      <p:pic>
        <p:nvPicPr>
          <p:cNvPr id="7" name="Picture 2" descr="http://www.energy.siemens.com/co/pool/hq/services/power-transmission-distribution/asset-services/images/Asset%20Management%20pyramid.jpg?_=13602613246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391" y="1149693"/>
            <a:ext cx="4783018" cy="26894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09523672"/>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381000" y="3300036"/>
            <a:ext cx="8229600" cy="2132575"/>
          </a:xfrm>
        </p:spPr>
        <p:txBody>
          <a:bodyPr/>
          <a:lstStyle/>
          <a:p>
            <a:r>
              <a:rPr lang="en-US" altLang="zh-CN" sz="2000" dirty="0"/>
              <a:t>Residential consumers use more than one third of the total energy consumed in the United States</a:t>
            </a:r>
          </a:p>
          <a:p>
            <a:r>
              <a:rPr lang="en-US" altLang="zh-CN" sz="2000" dirty="0"/>
              <a:t>Smart homes and buildings:</a:t>
            </a:r>
          </a:p>
          <a:p>
            <a:pPr lvl="1"/>
            <a:r>
              <a:rPr lang="en-US" altLang="zh-CN" sz="2000" dirty="0">
                <a:latin typeface="Calibri" panose="020F0502020204030204" pitchFamily="34" charset="0"/>
              </a:rPr>
              <a:t>Enhanced conservation levels, lowered greenhouse gas emissions, lowered stress level on congested transmission lines. </a:t>
            </a:r>
          </a:p>
          <a:p>
            <a:r>
              <a:rPr lang="en-US" altLang="zh-CN" sz="2000" dirty="0"/>
              <a:t>The financial incentives offered to consumers, who would consider load scheduling strategies according to real-time electricity prices, is the most momentous driver for adjusting consumption habits.</a:t>
            </a:r>
          </a:p>
        </p:txBody>
      </p:sp>
      <p:sp>
        <p:nvSpPr>
          <p:cNvPr id="2" name="Title 1"/>
          <p:cNvSpPr>
            <a:spLocks noGrp="1"/>
          </p:cNvSpPr>
          <p:nvPr>
            <p:ph type="title"/>
          </p:nvPr>
        </p:nvSpPr>
        <p:spPr/>
        <p:txBody>
          <a:bodyPr/>
          <a:lstStyle/>
          <a:p>
            <a:r>
              <a:rPr lang="en-US" altLang="zh-CN" dirty="0" smtClean="0"/>
              <a:t>Smart Homes and Smart Buildings</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4744" y="1071740"/>
            <a:ext cx="3382112" cy="207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0337692"/>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381000" y="3300036"/>
            <a:ext cx="8229600" cy="2132575"/>
          </a:xfrm>
        </p:spPr>
        <p:txBody>
          <a:bodyPr/>
          <a:lstStyle/>
          <a:p>
            <a:r>
              <a:rPr lang="en-US" altLang="zh-CN" sz="2000" dirty="0"/>
              <a:t>PHEVs will replace the traditional fuel powered vehicles in the foreseeable future</a:t>
            </a:r>
          </a:p>
          <a:p>
            <a:r>
              <a:rPr lang="en-US" altLang="zh-CN" sz="2000" dirty="0"/>
              <a:t>The PHEV charging will cause significant load in the power network </a:t>
            </a:r>
          </a:p>
          <a:p>
            <a:r>
              <a:rPr lang="en-US" altLang="zh-CN" sz="2000" dirty="0"/>
              <a:t>PHEVs contain a lot of energy which will only be used during the traffic hour. The energy can be used to reduce the power hour demand as well by serving as the battery reserves. </a:t>
            </a:r>
          </a:p>
          <a:p>
            <a:r>
              <a:rPr lang="en-US" altLang="zh-CN" sz="2000" dirty="0"/>
              <a:t>Optimal PHEV charging, so that the power system will not be overloaded </a:t>
            </a:r>
          </a:p>
        </p:txBody>
      </p:sp>
      <p:sp>
        <p:nvSpPr>
          <p:cNvPr id="2" name="Title 1"/>
          <p:cNvSpPr>
            <a:spLocks noGrp="1"/>
          </p:cNvSpPr>
          <p:nvPr>
            <p:ph type="title"/>
          </p:nvPr>
        </p:nvSpPr>
        <p:spPr/>
        <p:txBody>
          <a:bodyPr/>
          <a:lstStyle/>
          <a:p>
            <a:r>
              <a:rPr lang="en-US" altLang="zh-CN" sz="2800" dirty="0" smtClean="0"/>
              <a:t>Impact </a:t>
            </a:r>
            <a:r>
              <a:rPr lang="en-US" altLang="zh-CN" sz="2800" dirty="0"/>
              <a:t>of PHEVs on the </a:t>
            </a:r>
            <a:r>
              <a:rPr lang="en-US" altLang="zh-CN" sz="2800" dirty="0" smtClean="0"/>
              <a:t>Existing Power </a:t>
            </a:r>
            <a:r>
              <a:rPr lang="en-US" altLang="zh-CN" sz="2800" dirty="0"/>
              <a:t>N</a:t>
            </a:r>
            <a:r>
              <a:rPr lang="en-US" altLang="zh-CN" sz="2800" dirty="0" smtClean="0"/>
              <a:t>etwork</a:t>
            </a:r>
            <a:endParaRPr lang="en-US" sz="28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6041" y="1156959"/>
            <a:ext cx="5097050" cy="19005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75927"/>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灯片编号占位符 4"/>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163</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dirty="0" smtClean="0"/>
              <a:t>Electric Power Analytics Consortium</a:t>
            </a:r>
            <a:endParaRPr lang="en-US" dirty="0"/>
          </a:p>
        </p:txBody>
      </p:sp>
      <p:sp>
        <p:nvSpPr>
          <p:cNvPr id="2" name="Rectangle 1"/>
          <p:cNvSpPr/>
          <p:nvPr/>
        </p:nvSpPr>
        <p:spPr>
          <a:xfrm>
            <a:off x="338400" y="1260000"/>
            <a:ext cx="8368144" cy="1754326"/>
          </a:xfrm>
          <a:prstGeom prst="rect">
            <a:avLst/>
          </a:prstGeom>
        </p:spPr>
        <p:txBody>
          <a:bodyPr wrap="square">
            <a:spAutoFit/>
          </a:bodyPr>
          <a:lstStyle/>
          <a:p>
            <a:r>
              <a:rPr lang="en-US" sz="2800" b="1" dirty="0" smtClean="0">
                <a:solidFill>
                  <a:srgbClr val="FF0000"/>
                </a:solidFill>
                <a:latin typeface="Cambria" panose="02040503050406030204" pitchFamily="18" charset="0"/>
              </a:rPr>
              <a:t>Goal:</a:t>
            </a:r>
          </a:p>
          <a:p>
            <a:r>
              <a:rPr lang="en-US" sz="2000" dirty="0" smtClean="0">
                <a:latin typeface="Calibri" panose="020F0502020204030204" pitchFamily="34" charset="0"/>
              </a:rPr>
              <a:t>Increase </a:t>
            </a:r>
            <a:r>
              <a:rPr lang="en-US" sz="2000" dirty="0">
                <a:latin typeface="Calibri" panose="020F0502020204030204" pitchFamily="34" charset="0"/>
              </a:rPr>
              <a:t>the university-industry collaborations in solving the existing and future power and energy problems, via development of viable computational techniques and mathematical models and benefiting from the available smart grid big data. </a:t>
            </a:r>
          </a:p>
        </p:txBody>
      </p:sp>
      <p:graphicFrame>
        <p:nvGraphicFramePr>
          <p:cNvPr id="13" name="Content Placeholder 3"/>
          <p:cNvGraphicFramePr>
            <a:graphicFrameLocks/>
          </p:cNvGraphicFramePr>
          <p:nvPr>
            <p:extLst/>
          </p:nvPr>
        </p:nvGraphicFramePr>
        <p:xfrm>
          <a:off x="1707329" y="29399046"/>
          <a:ext cx="8382000" cy="462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4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321" y="3014326"/>
            <a:ext cx="4508117" cy="29839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8368361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kern="0" dirty="0" err="1" smtClean="0"/>
              <a:t>Microgrid</a:t>
            </a:r>
            <a:endParaRPr lang="zh-CN" altLang="en-US" kern="0" dirty="0" smtClean="0"/>
          </a:p>
        </p:txBody>
      </p:sp>
      <p:sp>
        <p:nvSpPr>
          <p:cNvPr id="24578" name="Content Placeholder 2"/>
          <p:cNvSpPr>
            <a:spLocks noGrp="1"/>
          </p:cNvSpPr>
          <p:nvPr>
            <p:ph sz="quarter" idx="4294967295"/>
          </p:nvPr>
        </p:nvSpPr>
        <p:spPr>
          <a:xfrm>
            <a:off x="338400" y="4724400"/>
            <a:ext cx="8348400" cy="2057400"/>
          </a:xfrm>
          <a:prstGeom prst="rect">
            <a:avLst/>
          </a:prstGeom>
        </p:spPr>
        <p:txBody>
          <a:bodyPr/>
          <a:lstStyle/>
          <a:p>
            <a:pPr eaLnBrk="1" hangingPunct="1"/>
            <a:r>
              <a:rPr lang="en-US" altLang="zh-CN" dirty="0" smtClean="0">
                <a:latin typeface="Calibri" panose="020F0502020204030204" pitchFamily="34" charset="0"/>
                <a:ea typeface="MS PGothic" charset="0"/>
              </a:rPr>
              <a:t>Improves the grid efficiencies, reliability, high penetration of renewable sources, self-healing, active load control.</a:t>
            </a:r>
          </a:p>
          <a:p>
            <a:pPr lvl="1" eaLnBrk="1" hangingPunct="1">
              <a:buFont typeface="Wingdings" charset="0"/>
              <a:buChar char="§"/>
            </a:pPr>
            <a:r>
              <a:rPr lang="en-US" altLang="zh-CN" sz="2000" dirty="0" smtClean="0">
                <a:latin typeface="Calibri" panose="020F0502020204030204" pitchFamily="34" charset="0"/>
                <a:ea typeface="MS PGothic" charset="0"/>
              </a:rPr>
              <a:t>Plug and play integration </a:t>
            </a:r>
          </a:p>
          <a:p>
            <a:pPr lvl="1" eaLnBrk="1" hangingPunct="1">
              <a:buFont typeface="Wingdings" charset="0"/>
              <a:buChar char="§"/>
            </a:pPr>
            <a:r>
              <a:rPr lang="en-US" altLang="zh-CN" sz="2000" dirty="0" err="1" smtClean="0">
                <a:latin typeface="Calibri" panose="020F0502020204030204" pitchFamily="34" charset="0"/>
                <a:ea typeface="MS PGothic" charset="0"/>
              </a:rPr>
              <a:t>Microgrid</a:t>
            </a:r>
            <a:r>
              <a:rPr lang="en-US" altLang="zh-CN" sz="2000" dirty="0" smtClean="0">
                <a:latin typeface="Calibri" panose="020F0502020204030204" pitchFamily="34" charset="0"/>
                <a:ea typeface="MS PGothic" charset="0"/>
              </a:rPr>
              <a:t> </a:t>
            </a:r>
            <a:r>
              <a:rPr lang="en-US" altLang="zh-CN" sz="2000" dirty="0">
                <a:latin typeface="Calibri" panose="020F0502020204030204" pitchFamily="34" charset="0"/>
                <a:ea typeface="MS PGothic" charset="0"/>
              </a:rPr>
              <a:t>switches to the isolated mode, if outages at </a:t>
            </a:r>
            <a:r>
              <a:rPr lang="en-US" altLang="zh-CN" sz="2000" dirty="0" err="1">
                <a:latin typeface="Calibri" panose="020F0502020204030204" pitchFamily="34" charset="0"/>
                <a:ea typeface="MS PGothic" charset="0"/>
              </a:rPr>
              <a:t>macrogrid</a:t>
            </a:r>
            <a:endParaRPr lang="en-US" altLang="zh-CN" sz="2000" dirty="0">
              <a:latin typeface="Calibri" panose="020F0502020204030204" pitchFamily="34" charset="0"/>
              <a:ea typeface="MS PGothic" charset="0"/>
            </a:endParaRPr>
          </a:p>
          <a:p>
            <a:pPr eaLnBrk="1" hangingPunct="1"/>
            <a:endParaRPr lang="en-US" altLang="zh-CN" dirty="0">
              <a:latin typeface="Calibri" charset="0"/>
              <a:ea typeface="MS PGothic" charset="0"/>
            </a:endParaRP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9906" y="977211"/>
            <a:ext cx="4079013" cy="3758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41233703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G</a:t>
            </a:r>
            <a:r>
              <a:rPr lang="en-US" altLang="zh-CN" sz="2400" dirty="0">
                <a:ea typeface="MS PGothic" pitchFamily="34" charset="-128"/>
              </a:rPr>
              <a:t>2</a:t>
            </a:r>
            <a:r>
              <a:rPr lang="en-US" altLang="zh-CN" dirty="0">
                <a:ea typeface="MS PGothic" pitchFamily="34" charset="-128"/>
              </a:rPr>
              <a:t>V &amp; V</a:t>
            </a:r>
            <a:r>
              <a:rPr lang="en-US" altLang="zh-CN" sz="2400" dirty="0">
                <a:ea typeface="MS PGothic" pitchFamily="34" charset="-128"/>
              </a:rPr>
              <a:t>2</a:t>
            </a:r>
            <a:r>
              <a:rPr lang="en-US" altLang="zh-CN" dirty="0">
                <a:ea typeface="MS PGothic" pitchFamily="34" charset="-128"/>
              </a:rPr>
              <a:t>G</a:t>
            </a:r>
            <a:endParaRPr lang="zh-CN" altLang="en-US" kern="0" dirty="0" smtClean="0"/>
          </a:p>
        </p:txBody>
      </p:sp>
      <p:sp>
        <p:nvSpPr>
          <p:cNvPr id="26626" name="Content Placeholder 2"/>
          <p:cNvSpPr>
            <a:spLocks noGrp="1"/>
          </p:cNvSpPr>
          <p:nvPr>
            <p:ph sz="quarter" idx="4294967295"/>
          </p:nvPr>
        </p:nvSpPr>
        <p:spPr>
          <a:xfrm>
            <a:off x="338400" y="1260000"/>
            <a:ext cx="8348400" cy="5486400"/>
          </a:xfrm>
          <a:prstGeom prst="rect">
            <a:avLst/>
          </a:prstGeom>
        </p:spPr>
        <p:txBody>
          <a:bodyPr/>
          <a:lstStyle/>
          <a:p>
            <a:pPr eaLnBrk="1" hangingPunct="1">
              <a:lnSpc>
                <a:spcPct val="80000"/>
              </a:lnSpc>
            </a:pPr>
            <a:r>
              <a:rPr lang="en-US" altLang="zh-CN" sz="2400" b="1" i="1" dirty="0">
                <a:latin typeface="Calibri" panose="020F0502020204030204" pitchFamily="34" charset="0"/>
                <a:ea typeface="MS PGothic" charset="0"/>
              </a:rPr>
              <a:t>Grid-to-Vehicle</a:t>
            </a:r>
            <a:r>
              <a:rPr lang="en-US" altLang="zh-CN" sz="2400" dirty="0">
                <a:latin typeface="Calibri" panose="020F0502020204030204" pitchFamily="34" charset="0"/>
                <a:ea typeface="MS PGothic" charset="0"/>
              </a:rPr>
              <a:t> and </a:t>
            </a:r>
            <a:r>
              <a:rPr lang="en-US" altLang="zh-CN" sz="2400" b="1" i="1" dirty="0">
                <a:latin typeface="Calibri" panose="020F0502020204030204" pitchFamily="34" charset="0"/>
                <a:ea typeface="MS PGothic" charset="0"/>
              </a:rPr>
              <a:t>Vehicle-to-Grid</a:t>
            </a:r>
            <a:r>
              <a:rPr lang="en-US" altLang="zh-CN" sz="2400" dirty="0">
                <a:latin typeface="Calibri" panose="020F0502020204030204" pitchFamily="34" charset="0"/>
                <a:ea typeface="MS PGothic" charset="0"/>
              </a:rPr>
              <a:t>; EV represents both gully and plug-in hybrid  electric vehicle. </a:t>
            </a:r>
          </a:p>
          <a:p>
            <a:pPr eaLnBrk="1" hangingPunct="1">
              <a:lnSpc>
                <a:spcPct val="80000"/>
              </a:lnSpc>
            </a:pPr>
            <a:r>
              <a:rPr lang="en-US" altLang="zh-CN" sz="2400" b="1" i="1" dirty="0">
                <a:latin typeface="Calibri" panose="020F0502020204030204" pitchFamily="34" charset="0"/>
                <a:ea typeface="MS PGothic" charset="0"/>
              </a:rPr>
              <a:t>G</a:t>
            </a:r>
            <a:r>
              <a:rPr lang="en-US" altLang="zh-CN" sz="2000" b="1" i="1" dirty="0">
                <a:latin typeface="Calibri" panose="020F0502020204030204" pitchFamily="34" charset="0"/>
                <a:ea typeface="MS PGothic" charset="0"/>
              </a:rPr>
              <a:t>2</a:t>
            </a:r>
            <a:r>
              <a:rPr lang="en-US" altLang="zh-CN" sz="2400" b="1" i="1" dirty="0">
                <a:latin typeface="Calibri" panose="020F0502020204030204" pitchFamily="34" charset="0"/>
                <a:ea typeface="MS PGothic" charset="0"/>
              </a:rPr>
              <a:t>V</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Charging EV leads a significant new load on existing grid (may cause power degradation, overloading,..)</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Solutions: coordinated charging of EVs can improve power losses and voltage deviations by flattening out peak power. </a:t>
            </a:r>
          </a:p>
          <a:p>
            <a:pPr eaLnBrk="1" hangingPunct="1">
              <a:lnSpc>
                <a:spcPct val="80000"/>
              </a:lnSpc>
            </a:pPr>
            <a:r>
              <a:rPr lang="en-US" altLang="zh-CN" sz="2400" b="1" i="1" dirty="0">
                <a:latin typeface="Calibri" panose="020F0502020204030204" pitchFamily="34" charset="0"/>
                <a:ea typeface="MS PGothic" charset="0"/>
              </a:rPr>
              <a:t>V</a:t>
            </a:r>
            <a:r>
              <a:rPr lang="en-US" altLang="zh-CN" sz="2000" b="1" i="1" dirty="0">
                <a:latin typeface="Calibri" panose="020F0502020204030204" pitchFamily="34" charset="0"/>
                <a:ea typeface="MS PGothic" charset="0"/>
              </a:rPr>
              <a:t>2</a:t>
            </a:r>
            <a:r>
              <a:rPr lang="en-US" altLang="zh-CN" sz="2400" b="1" i="1" dirty="0">
                <a:latin typeface="Calibri" panose="020F0502020204030204" pitchFamily="34" charset="0"/>
                <a:ea typeface="MS PGothic" charset="0"/>
              </a:rPr>
              <a:t>G</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A car is driven only 1 hour per day in average.</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At parking, EVs communicate w/ grid to deliver electricity into grid for helping balance loads by </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peak shaving</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 or </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valley filling</a:t>
            </a:r>
            <a:r>
              <a:rPr lang="en-US" sz="1900" dirty="0">
                <a:latin typeface="Calibri" panose="020F0502020204030204" pitchFamily="34" charset="0"/>
                <a:ea typeface="MS PGothic" charset="0"/>
              </a:rPr>
              <a:t>”</a:t>
            </a:r>
            <a:r>
              <a:rPr lang="en-US" altLang="zh-CN" sz="1900" dirty="0">
                <a:latin typeface="Calibri" panose="020F0502020204030204" pitchFamily="34" charset="0"/>
                <a:ea typeface="MS PGothic" charset="0"/>
              </a:rPr>
              <a:t> </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e.g.  V2G-Prius at Google campus, CA; Xcel </a:t>
            </a:r>
            <a:r>
              <a:rPr lang="en-US" altLang="zh-CN" sz="1900" dirty="0" err="1">
                <a:latin typeface="Calibri" panose="020F0502020204030204" pitchFamily="34" charset="0"/>
                <a:ea typeface="MS PGothic" charset="0"/>
              </a:rPr>
              <a:t>inc.</a:t>
            </a:r>
            <a:r>
              <a:rPr lang="en-US" altLang="zh-CN" sz="1900" dirty="0">
                <a:latin typeface="Calibri" panose="020F0502020204030204" pitchFamily="34" charset="0"/>
                <a:ea typeface="MS PGothic" charset="0"/>
              </a:rPr>
              <a:t> performs V2G in Boulder, CO.</a:t>
            </a:r>
          </a:p>
          <a:p>
            <a:pPr eaLnBrk="1" hangingPunct="1">
              <a:lnSpc>
                <a:spcPct val="80000"/>
              </a:lnSpc>
            </a:pPr>
            <a:r>
              <a:rPr lang="en-US" altLang="zh-CN" sz="2400" dirty="0">
                <a:latin typeface="Calibri" panose="020F0502020204030204" pitchFamily="34" charset="0"/>
                <a:ea typeface="MS PGothic" charset="0"/>
              </a:rPr>
              <a:t> </a:t>
            </a:r>
            <a:r>
              <a:rPr lang="en-US" altLang="zh-CN" sz="2400" b="1" dirty="0">
                <a:latin typeface="Calibri" panose="020F0502020204030204" pitchFamily="34" charset="0"/>
                <a:ea typeface="MS PGothic" charset="0"/>
              </a:rPr>
              <a:t>KEY: how to determine the </a:t>
            </a:r>
            <a:r>
              <a:rPr lang="en-US" altLang="zh-CN" sz="2400" b="1" dirty="0" err="1">
                <a:latin typeface="Calibri" panose="020F0502020204030204" pitchFamily="34" charset="0"/>
                <a:ea typeface="MS PGothic" charset="0"/>
              </a:rPr>
              <a:t>appr</a:t>
            </a:r>
            <a:r>
              <a:rPr lang="en-US" altLang="zh-CN" sz="2400" b="1" dirty="0">
                <a:latin typeface="Calibri" panose="020F0502020204030204" pitchFamily="34" charset="0"/>
                <a:ea typeface="MS PGothic" charset="0"/>
              </a:rPr>
              <a:t>. Charge &amp; discharge time? </a:t>
            </a:r>
          </a:p>
          <a:p>
            <a:pPr lvl="1" eaLnBrk="1" hangingPunct="1">
              <a:lnSpc>
                <a:spcPct val="80000"/>
              </a:lnSpc>
              <a:buFont typeface="Wingdings" charset="0"/>
              <a:buChar char="§"/>
            </a:pPr>
            <a:r>
              <a:rPr lang="en-US" altLang="zh-CN" sz="1900" dirty="0">
                <a:latin typeface="Calibri" panose="020F0502020204030204" pitchFamily="34" charset="0"/>
                <a:ea typeface="MS PGothic" charset="0"/>
              </a:rPr>
              <a:t>A binary particle swarm optimization algorithm – optimal solution, maximize profits of EV owners, fit both constraint of  EV and Grid.</a:t>
            </a:r>
          </a:p>
        </p:txBody>
      </p:sp>
      <p:sp>
        <p:nvSpPr>
          <p:cNvPr id="5" name="Rounded Rectangular Callout 4"/>
          <p:cNvSpPr>
            <a:spLocks noChangeArrowheads="1"/>
          </p:cNvSpPr>
          <p:nvPr/>
        </p:nvSpPr>
        <p:spPr bwMode="auto">
          <a:xfrm>
            <a:off x="4860000" y="3362325"/>
            <a:ext cx="1676400" cy="285750"/>
          </a:xfrm>
          <a:prstGeom prst="wedgeRoundRectCallout">
            <a:avLst>
              <a:gd name="adj1" fmla="val -88468"/>
              <a:gd name="adj2" fmla="val 385167"/>
              <a:gd name="adj3" fmla="val 16667"/>
            </a:avLst>
          </a:prstGeom>
          <a:gradFill rotWithShape="1">
            <a:gsLst>
              <a:gs pos="0">
                <a:srgbClr val="347FD8"/>
              </a:gs>
              <a:gs pos="100000">
                <a:srgbClr val="3F73B9">
                  <a:alpha val="28000"/>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algn="ctr" fontAlgn="auto">
              <a:spcBef>
                <a:spcPts val="0"/>
              </a:spcBef>
              <a:spcAft>
                <a:spcPts val="0"/>
              </a:spcAft>
              <a:defRPr/>
            </a:pPr>
            <a:r>
              <a:rPr lang="en-US" dirty="0">
                <a:solidFill>
                  <a:schemeClr val="lt1"/>
                </a:solidFill>
                <a:latin typeface="Calibri" panose="020F0502020204030204" pitchFamily="34" charset="0"/>
              </a:rPr>
              <a:t>High demands</a:t>
            </a:r>
          </a:p>
        </p:txBody>
      </p:sp>
      <p:sp>
        <p:nvSpPr>
          <p:cNvPr id="6" name="Rounded Rectangular Callout 5"/>
          <p:cNvSpPr>
            <a:spLocks noChangeArrowheads="1"/>
          </p:cNvSpPr>
          <p:nvPr/>
        </p:nvSpPr>
        <p:spPr bwMode="auto">
          <a:xfrm>
            <a:off x="6743178" y="3362325"/>
            <a:ext cx="1524000" cy="301625"/>
          </a:xfrm>
          <a:prstGeom prst="wedgeRoundRectCallout">
            <a:avLst>
              <a:gd name="adj1" fmla="val -87833"/>
              <a:gd name="adj2" fmla="val 353032"/>
              <a:gd name="adj3" fmla="val 16667"/>
            </a:avLst>
          </a:prstGeom>
          <a:gradFill rotWithShape="1">
            <a:gsLst>
              <a:gs pos="0">
                <a:srgbClr val="347FD8"/>
              </a:gs>
              <a:gs pos="100000">
                <a:srgbClr val="3F73B9">
                  <a:alpha val="17998"/>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algn="ctr" fontAlgn="auto">
              <a:spcBef>
                <a:spcPts val="0"/>
              </a:spcBef>
              <a:spcAft>
                <a:spcPts val="0"/>
              </a:spcAft>
              <a:defRPr/>
            </a:pPr>
            <a:r>
              <a:rPr lang="en-US" dirty="0">
                <a:solidFill>
                  <a:schemeClr val="lt1"/>
                </a:solidFill>
                <a:latin typeface="Calibri" panose="020F0502020204030204" pitchFamily="34" charset="0"/>
              </a:rPr>
              <a:t>low demands</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54855062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Summary &amp; Challenges</a:t>
            </a:r>
            <a:endParaRPr lang="zh-CN" altLang="en-US" kern="0" dirty="0" smtClean="0"/>
          </a:p>
        </p:txBody>
      </p:sp>
      <p:sp>
        <p:nvSpPr>
          <p:cNvPr id="28674"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70000"/>
              </a:lnSpc>
            </a:pPr>
            <a:r>
              <a:rPr lang="en-US" altLang="zh-CN" dirty="0">
                <a:latin typeface="Calibri" panose="020F0502020204030204" pitchFamily="34" charset="0"/>
                <a:ea typeface="MS PGothic" charset="0"/>
              </a:rPr>
              <a:t>The section reviews smart energy subsystem – power gen., transmission, distribution, and </a:t>
            </a:r>
            <a:r>
              <a:rPr lang="en-US" altLang="zh-CN" dirty="0" err="1">
                <a:latin typeface="Calibri" panose="020F0502020204030204" pitchFamily="34" charset="0"/>
                <a:ea typeface="MS PGothic" charset="0"/>
              </a:rPr>
              <a:t>mircogrid</a:t>
            </a:r>
            <a:r>
              <a:rPr lang="en-US" altLang="zh-CN" dirty="0">
                <a:latin typeface="Calibri" panose="020F0502020204030204" pitchFamily="34" charset="0"/>
                <a:ea typeface="MS PGothic" charset="0"/>
              </a:rPr>
              <a:t>, G2V.</a:t>
            </a:r>
          </a:p>
          <a:p>
            <a:pPr eaLnBrk="1" hangingPunct="1">
              <a:lnSpc>
                <a:spcPct val="70000"/>
              </a:lnSpc>
            </a:pPr>
            <a:r>
              <a:rPr lang="en-US" altLang="zh-CN" b="1" i="1" dirty="0">
                <a:latin typeface="Calibri" panose="020F0502020204030204" pitchFamily="34" charset="0"/>
                <a:ea typeface="MS PGothic" charset="0"/>
              </a:rPr>
              <a:t>Challenge_1.</a:t>
            </a:r>
            <a:r>
              <a:rPr lang="en-US" altLang="zh-CN" dirty="0">
                <a:latin typeface="Calibri" panose="020F0502020204030204" pitchFamily="34" charset="0"/>
                <a:ea typeface="MS PGothic" charset="0"/>
              </a:rPr>
              <a:t> Effective utilization of intermittent and fluctuant renewables:</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In practice, the renewable power pattern is hard to predicate.</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online learning technique - to learn evolution of power pattern</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HMM model.</a:t>
            </a:r>
          </a:p>
          <a:p>
            <a:pPr eaLnBrk="1" hangingPunct="1">
              <a:lnSpc>
                <a:spcPct val="70000"/>
              </a:lnSpc>
            </a:pPr>
            <a:r>
              <a:rPr lang="en-US" altLang="zh-CN" b="1" i="1" dirty="0">
                <a:latin typeface="Calibri" panose="020F0502020204030204" pitchFamily="34" charset="0"/>
                <a:ea typeface="MS PGothic" charset="0"/>
              </a:rPr>
              <a:t>Challenge_2.</a:t>
            </a:r>
            <a:r>
              <a:rPr lang="en-US" altLang="zh-CN" dirty="0">
                <a:latin typeface="Calibri" panose="020F0502020204030204" pitchFamily="34" charset="0"/>
                <a:ea typeface="MS PGothic" charset="0"/>
              </a:rPr>
              <a:t> Utilization of G2V/V2G:</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An analysis of large scale EV stochastic behavior (e.g. the availability of </a:t>
            </a:r>
            <a:r>
              <a:rPr lang="en-US" altLang="zh-CN" sz="1900" dirty="0" err="1">
                <a:latin typeface="Calibri" panose="020F0502020204030204" pitchFamily="34" charset="0"/>
                <a:ea typeface="MS PGothic" charset="0"/>
              </a:rPr>
              <a:t>Evs</a:t>
            </a:r>
            <a:r>
              <a:rPr lang="en-US" altLang="zh-CN" sz="1900" dirty="0">
                <a:latin typeface="Calibri" panose="020F0502020204030204" pitchFamily="34" charset="0"/>
                <a:ea typeface="MS PGothic" charset="0"/>
              </a:rPr>
              <a:t> in V2G, the new large load in G2V)</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central limit theorem (EV power profile distribution), queuing theory (EV charging station in G2V)</a:t>
            </a:r>
          </a:p>
          <a:p>
            <a:pPr eaLnBrk="1" hangingPunct="1">
              <a:lnSpc>
                <a:spcPct val="70000"/>
              </a:lnSpc>
            </a:pPr>
            <a:r>
              <a:rPr lang="en-US" altLang="zh-CN" b="1" i="1" dirty="0">
                <a:latin typeface="Calibri" panose="020F0502020204030204" pitchFamily="34" charset="0"/>
                <a:ea typeface="MS PGothic" charset="0"/>
              </a:rPr>
              <a:t>Challenge_3.</a:t>
            </a:r>
            <a:r>
              <a:rPr lang="en-US" altLang="zh-CN" dirty="0">
                <a:latin typeface="Calibri" panose="020F0502020204030204" pitchFamily="34" charset="0"/>
                <a:ea typeface="MS PGothic" charset="0"/>
              </a:rPr>
              <a:t> </a:t>
            </a:r>
            <a:r>
              <a:rPr lang="en-US" altLang="zh-CN" dirty="0" smtClean="0">
                <a:latin typeface="Calibri" panose="020F0502020204030204" pitchFamily="34" charset="0"/>
                <a:ea typeface="MS PGothic" charset="0"/>
              </a:rPr>
              <a:t>Large</a:t>
            </a:r>
            <a:r>
              <a:rPr lang="en-US" altLang="zh-CN" dirty="0">
                <a:latin typeface="Calibri" panose="020F0502020204030204" pitchFamily="34" charset="0"/>
                <a:ea typeface="MS PGothic" charset="0"/>
              </a:rPr>
              <a:t>-scale deployment:</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Top-down (distributed) or bottom-up (centralized) approach?</a:t>
            </a:r>
          </a:p>
          <a:p>
            <a:pPr lvl="1" eaLnBrk="1" hangingPunct="1">
              <a:lnSpc>
                <a:spcPct val="70000"/>
              </a:lnSpc>
              <a:buFont typeface="Wingdings" charset="0"/>
              <a:buChar char="§"/>
            </a:pPr>
            <a:r>
              <a:rPr lang="en-US" altLang="zh-CN" sz="1900" dirty="0">
                <a:latin typeface="Calibri" panose="020F0502020204030204" pitchFamily="34" charset="0"/>
                <a:ea typeface="MS PGothic" charset="0"/>
              </a:rPr>
              <a:t>A open, scalable, instructive SG standard  for such </a:t>
            </a:r>
            <a:r>
              <a:rPr lang="en-US" altLang="zh-CN" sz="1900" dirty="0" err="1">
                <a:latin typeface="Calibri" panose="020F0502020204030204" pitchFamily="34" charset="0"/>
                <a:ea typeface="MS PGothic" charset="0"/>
              </a:rPr>
              <a:t>hugh</a:t>
            </a:r>
            <a:r>
              <a:rPr lang="en-US" altLang="zh-CN" sz="1900" dirty="0">
                <a:latin typeface="Calibri" panose="020F0502020204030204" pitchFamily="34" charset="0"/>
                <a:ea typeface="MS PGothic" charset="0"/>
              </a:rPr>
              <a:t> network</a:t>
            </a:r>
          </a:p>
          <a:p>
            <a:pPr lvl="1" eaLnBrk="1" hangingPunct="1">
              <a:lnSpc>
                <a:spcPct val="70000"/>
              </a:lnSpc>
              <a:buFont typeface="Wingdings" charset="0"/>
              <a:buChar char="§"/>
            </a:pPr>
            <a:endParaRPr lang="en-US" altLang="zh-CN" sz="19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19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41617153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2</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a:t>
            </a:r>
            <a:r>
              <a:rPr lang="en-US" altLang="zh-CN" sz="2400" b="1" dirty="0" smtClean="0">
                <a:solidFill>
                  <a:srgbClr val="1F497D"/>
                </a:solidFill>
                <a:latin typeface="Cambria" panose="02040503050406030204" pitchFamily="18" charset="0"/>
              </a:rPr>
              <a:t>(Tutorial)</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Infrastructure system</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a:t>
            </a:r>
            <a:r>
              <a:rPr lang="en-US" altLang="zh-CN" sz="2000" b="1" dirty="0">
                <a:solidFill>
                  <a:srgbClr val="1F497D"/>
                </a:solidFill>
                <a:latin typeface="Cambria" panose="02040503050406030204" pitchFamily="18" charset="0"/>
              </a:rPr>
              <a:t>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 (Our Works)</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Demand </a:t>
            </a:r>
            <a:r>
              <a:rPr lang="en-US" altLang="zh-CN" sz="2000" b="1" dirty="0">
                <a:solidFill>
                  <a:srgbClr val="1F497D"/>
                </a:solidFill>
                <a:latin typeface="Cambria" panose="02040503050406030204" pitchFamily="18" charset="0"/>
              </a:rPr>
              <a:t>Side </a:t>
            </a:r>
            <a:r>
              <a:rPr lang="en-US" altLang="zh-CN" sz="2000" b="1" dirty="0" smtClean="0">
                <a:solidFill>
                  <a:srgbClr val="1F497D"/>
                </a:solidFill>
                <a:latin typeface="Cambria" panose="02040503050406030204" pitchFamily="18" charset="0"/>
              </a:rPr>
              <a:t>Management </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Renewable and PHEV</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Meter</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Building</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City/</a:t>
            </a:r>
            <a:r>
              <a:rPr lang="en-US" altLang="zh-CN" sz="2000" b="1" dirty="0" err="1" smtClean="0">
                <a:solidFill>
                  <a:srgbClr val="1F497D"/>
                </a:solidFill>
                <a:latin typeface="Cambria" panose="02040503050406030204" pitchFamily="18" charset="0"/>
              </a:rPr>
              <a:t>Microgrid</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3777783237"/>
      </p:ext>
    </p:extLst>
  </p:cSld>
  <p:clrMapOvr>
    <a:masterClrMapping/>
  </p:clrMapOvr>
  <p:transition advTm="2201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Infrastructure System</a:t>
            </a:r>
            <a:endParaRPr lang="zh-CN" altLang="en-US" kern="0" dirty="0" smtClean="0"/>
          </a:p>
        </p:txBody>
      </p:sp>
      <p:sp>
        <p:nvSpPr>
          <p:cNvPr id="16386" name="Content Placeholder 2"/>
          <p:cNvSpPr>
            <a:spLocks noGrp="1"/>
          </p:cNvSpPr>
          <p:nvPr>
            <p:ph sz="quarter" idx="4294967295"/>
          </p:nvPr>
        </p:nvSpPr>
        <p:spPr>
          <a:xfrm>
            <a:off x="338400" y="1119600"/>
            <a:ext cx="8629650" cy="5043488"/>
          </a:xfrm>
          <a:prstGeom prst="rect">
            <a:avLst/>
          </a:prstGeom>
        </p:spPr>
        <p:txBody>
          <a:bodyPr/>
          <a:lstStyle/>
          <a:p>
            <a:pPr eaLnBrk="1" hangingPunct="1"/>
            <a:r>
              <a:rPr lang="en-US" altLang="zh-CN" b="1" dirty="0">
                <a:latin typeface="Cambria" panose="02040503050406030204" pitchFamily="18" charset="0"/>
                <a:ea typeface="MS PGothic" charset="0"/>
              </a:rPr>
              <a:t>Two-way flows of electricity and information lay the infrastructure foundation for SG. </a:t>
            </a:r>
          </a:p>
        </p:txBody>
      </p:sp>
      <p:pic>
        <p:nvPicPr>
          <p:cNvPr id="16391" name="Picture 10" descr="C:\Users\admin\AppData\Local\Microsoft\Windows\Temporary Internet Files\Content.IE5\VM6R398Z\MP9004422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1575" y="4707075"/>
            <a:ext cx="2236788"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681037" y="2023087"/>
            <a:ext cx="7967000" cy="3948432"/>
            <a:chOff x="681037" y="2230912"/>
            <a:chExt cx="7967000" cy="3948432"/>
          </a:xfrm>
        </p:grpSpPr>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037" y="2230912"/>
              <a:ext cx="3313113"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837" y="2230912"/>
              <a:ext cx="3886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3664744"/>
              <a:ext cx="376078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오른쪽 화살표 8"/>
          <p:cNvSpPr>
            <a:spLocks noChangeArrowheads="1"/>
          </p:cNvSpPr>
          <p:nvPr/>
        </p:nvSpPr>
        <p:spPr bwMode="auto">
          <a:xfrm>
            <a:off x="4297031" y="2023087"/>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8847848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Information Metering </a:t>
            </a:r>
            <a:r>
              <a:rPr lang="en-US" altLang="zh-CN" sz="2000" dirty="0">
                <a:ea typeface="MS PGothic" pitchFamily="34" charset="-128"/>
              </a:rPr>
              <a:t>of Smart Information Subsystem</a:t>
            </a:r>
            <a:endParaRPr lang="zh-CN" altLang="en-US" sz="2000" kern="0" dirty="0" smtClean="0"/>
          </a:p>
        </p:txBody>
      </p:sp>
      <p:sp>
        <p:nvSpPr>
          <p:cNvPr id="3174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Smart information subsystem is used to support information generation modeling, integration, analysis and optimization in the context of SG.</a:t>
            </a:r>
          </a:p>
          <a:p>
            <a:pPr eaLnBrk="1" hangingPunct="1"/>
            <a:endParaRPr lang="en-US" altLang="zh-CN" dirty="0">
              <a:latin typeface="Calibri" panose="020F0502020204030204" pitchFamily="34" charset="0"/>
              <a:ea typeface="MS PGothic" charset="0"/>
            </a:endParaRPr>
          </a:p>
        </p:txBody>
      </p:sp>
      <p:sp>
        <p:nvSpPr>
          <p:cNvPr id="31748"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graphicFrame>
        <p:nvGraphicFramePr>
          <p:cNvPr id="9" name="Diagram 8"/>
          <p:cNvGraphicFramePr/>
          <p:nvPr>
            <p:extLst>
              <p:ext uri="{D42A27DB-BD31-4B8C-83A1-F6EECF244321}">
                <p14:modId xmlns:p14="http://schemas.microsoft.com/office/powerpoint/2010/main" val="3257398979"/>
              </p:ext>
            </p:extLst>
          </p:nvPr>
        </p:nvGraphicFramePr>
        <p:xfrm>
          <a:off x="2036906" y="2309019"/>
          <a:ext cx="5911334" cy="368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ounded Rectangular Callout 10"/>
          <p:cNvSpPr>
            <a:spLocks noChangeArrowheads="1"/>
          </p:cNvSpPr>
          <p:nvPr/>
        </p:nvSpPr>
        <p:spPr bwMode="auto">
          <a:xfrm>
            <a:off x="3638706" y="515938"/>
            <a:ext cx="4876800" cy="1981200"/>
          </a:xfrm>
          <a:prstGeom prst="wedgeRoundRectCallout">
            <a:avLst>
              <a:gd name="adj1" fmla="val 3542"/>
              <a:gd name="adj2" fmla="val 134810"/>
              <a:gd name="adj3" fmla="val 16667"/>
            </a:avLst>
          </a:prstGeom>
          <a:gradFill rotWithShape="1">
            <a:gsLst>
              <a:gs pos="0">
                <a:srgbClr val="347FD8"/>
              </a:gs>
              <a:gs pos="100000">
                <a:srgbClr val="3F73B9">
                  <a:alpha val="48000"/>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r>
              <a:rPr lang="en-US" altLang="zh-CN" dirty="0">
                <a:solidFill>
                  <a:srgbClr val="FFFFFF"/>
                </a:solidFill>
                <a:latin typeface="Calibri" panose="020F0502020204030204" pitchFamily="34" charset="0"/>
              </a:rPr>
              <a:t>1. Obtaining information from </a:t>
            </a:r>
            <a:r>
              <a:rPr lang="en-US" altLang="zh-CN" dirty="0" err="1">
                <a:solidFill>
                  <a:srgbClr val="FFFFFF"/>
                </a:solidFill>
                <a:latin typeface="Calibri" panose="020F0502020204030204" pitchFamily="34" charset="0"/>
              </a:rPr>
              <a:t>endusers</a:t>
            </a:r>
            <a:r>
              <a:rPr lang="en-US" dirty="0">
                <a:solidFill>
                  <a:srgbClr val="FFFFFF"/>
                </a:solidFill>
                <a:latin typeface="Calibri" panose="020F0502020204030204" pitchFamily="34" charset="0"/>
              </a:rPr>
              <a:t>’</a:t>
            </a:r>
            <a:r>
              <a:rPr lang="en-US" altLang="zh-CN" dirty="0">
                <a:solidFill>
                  <a:srgbClr val="FFFFFF"/>
                </a:solidFill>
                <a:latin typeface="Calibri" panose="020F0502020204030204" pitchFamily="34" charset="0"/>
              </a:rPr>
              <a:t> devices.</a:t>
            </a:r>
          </a:p>
          <a:p>
            <a:r>
              <a:rPr lang="en-US" altLang="zh-CN" dirty="0">
                <a:solidFill>
                  <a:srgbClr val="FFFFFF"/>
                </a:solidFill>
                <a:latin typeface="Calibri" panose="020F0502020204030204" pitchFamily="34" charset="0"/>
              </a:rPr>
              <a:t>2. Automatic metering infrastructure (AMI) is to two-way comm. with meter in </a:t>
            </a:r>
            <a:r>
              <a:rPr lang="en-US" altLang="zh-CN" dirty="0" err="1">
                <a:solidFill>
                  <a:srgbClr val="FFFFFF"/>
                </a:solidFill>
                <a:latin typeface="Calibri" panose="020F0502020204030204" pitchFamily="34" charset="0"/>
              </a:rPr>
              <a:t>realtime</a:t>
            </a:r>
            <a:r>
              <a:rPr lang="en-US" altLang="zh-CN" dirty="0">
                <a:solidFill>
                  <a:srgbClr val="FFFFFF"/>
                </a:solidFill>
                <a:latin typeface="Calibri" panose="020F0502020204030204" pitchFamily="34" charset="0"/>
              </a:rPr>
              <a:t> on demand</a:t>
            </a:r>
          </a:p>
          <a:p>
            <a:r>
              <a:rPr lang="en-US" altLang="zh-CN" dirty="0">
                <a:solidFill>
                  <a:srgbClr val="FFFFFF"/>
                </a:solidFill>
                <a:latin typeface="Calibri" panose="020F0502020204030204" pitchFamily="34" charset="0"/>
              </a:rPr>
              <a:t>Improve system operations and customer power  demand management</a:t>
            </a:r>
          </a:p>
        </p:txBody>
      </p:sp>
      <p:sp>
        <p:nvSpPr>
          <p:cNvPr id="12" name="Rounded Rectangular Callout 11"/>
          <p:cNvSpPr>
            <a:spLocks noChangeArrowheads="1"/>
          </p:cNvSpPr>
          <p:nvPr/>
        </p:nvSpPr>
        <p:spPr bwMode="auto">
          <a:xfrm>
            <a:off x="745272" y="228600"/>
            <a:ext cx="8001000" cy="2362200"/>
          </a:xfrm>
          <a:prstGeom prst="wedgeRoundRectCallout">
            <a:avLst>
              <a:gd name="adj1" fmla="val -17111"/>
              <a:gd name="adj2" fmla="val 172287"/>
              <a:gd name="adj3" fmla="val 16667"/>
            </a:avLst>
          </a:prstGeom>
          <a:gradFill rotWithShape="1">
            <a:gsLst>
              <a:gs pos="0">
                <a:srgbClr val="347FD8"/>
              </a:gs>
              <a:gs pos="100000">
                <a:srgbClr val="3F73B9">
                  <a:alpha val="46999"/>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marL="342900" indent="-342900">
              <a:buFontTx/>
              <a:buAutoNum type="arabicPeriod"/>
              <a:defRPr/>
            </a:pPr>
            <a:r>
              <a:rPr lang="en-US" altLang="zh-CN" dirty="0">
                <a:solidFill>
                  <a:srgbClr val="FFFFFF"/>
                </a:solidFill>
                <a:latin typeface="Calibri" pitchFamily="34" charset="0"/>
                <a:ea typeface="MS PGothic" pitchFamily="34" charset="-128"/>
                <a:cs typeface="+mn-cs"/>
              </a:rPr>
              <a:t>WSN, cost-effective sensing and comm.  Platform for remote sys monitoring and diagnosis.</a:t>
            </a:r>
          </a:p>
          <a:p>
            <a:pPr marL="342900" indent="-342900">
              <a:buFontTx/>
              <a:buAutoNum type="arabicPeriod"/>
              <a:defRPr/>
            </a:pPr>
            <a:r>
              <a:rPr lang="en-US" altLang="zh-CN" dirty="0">
                <a:solidFill>
                  <a:srgbClr val="FFFFFF"/>
                </a:solidFill>
                <a:latin typeface="Calibri" pitchFamily="34" charset="0"/>
                <a:ea typeface="MS PGothic" pitchFamily="34" charset="-128"/>
                <a:cs typeface="+mn-cs"/>
              </a:rPr>
              <a:t>Access the </a:t>
            </a:r>
            <a:r>
              <a:rPr lang="en-US" altLang="zh-CN" dirty="0" err="1">
                <a:solidFill>
                  <a:srgbClr val="FFFFFF"/>
                </a:solidFill>
                <a:latin typeface="Calibri" pitchFamily="34" charset="0"/>
                <a:ea typeface="MS PGothic" pitchFamily="34" charset="-128"/>
                <a:cs typeface="+mn-cs"/>
              </a:rPr>
              <a:t>realtime</a:t>
            </a:r>
            <a:r>
              <a:rPr lang="en-US" altLang="zh-CN" dirty="0">
                <a:solidFill>
                  <a:srgbClr val="FFFFFF"/>
                </a:solidFill>
                <a:latin typeface="Calibri" pitchFamily="34" charset="0"/>
                <a:ea typeface="MS PGothic" pitchFamily="34" charset="-128"/>
                <a:cs typeface="+mn-cs"/>
              </a:rPr>
              <a:t> mechanical and electrical conditions  of transmission line,</a:t>
            </a:r>
          </a:p>
          <a:p>
            <a:pPr marL="342900" indent="-342900">
              <a:buFontTx/>
              <a:buAutoNum type="arabicPeriod"/>
              <a:defRPr/>
            </a:pPr>
            <a:r>
              <a:rPr lang="en-US" altLang="zh-CN" dirty="0" smtClean="0">
                <a:solidFill>
                  <a:srgbClr val="FFFFFF"/>
                </a:solidFill>
                <a:latin typeface="Calibri" pitchFamily="34" charset="0"/>
                <a:ea typeface="MS PGothic" pitchFamily="34" charset="-128"/>
                <a:cs typeface="+mn-cs"/>
              </a:rPr>
              <a:t>Diagnose imminent or permanent faults</a:t>
            </a:r>
          </a:p>
          <a:p>
            <a:pPr marL="342900" indent="-342900">
              <a:buFontTx/>
              <a:buAutoNum type="arabicPeriod"/>
              <a:defRPr/>
            </a:pPr>
            <a:r>
              <a:rPr lang="en-US" altLang="zh-CN" dirty="0" smtClean="0">
                <a:solidFill>
                  <a:srgbClr val="FFFFFF"/>
                </a:solidFill>
                <a:latin typeface="Calibri" pitchFamily="34" charset="0"/>
                <a:ea typeface="MS PGothic" pitchFamily="34" charset="-128"/>
                <a:cs typeface="+mn-cs"/>
              </a:rPr>
              <a:t>Obtain </a:t>
            </a:r>
            <a:r>
              <a:rPr lang="en-US" altLang="zh-CN" dirty="0">
                <a:solidFill>
                  <a:srgbClr val="FFFFFF"/>
                </a:solidFill>
                <a:latin typeface="Calibri" pitchFamily="34" charset="0"/>
                <a:ea typeface="MS PGothic" pitchFamily="34" charset="-128"/>
                <a:cs typeface="+mn-cs"/>
              </a:rPr>
              <a:t>physical and electrical picture of power system </a:t>
            </a:r>
            <a:r>
              <a:rPr lang="en-US" altLang="zh-CN" dirty="0" err="1">
                <a:solidFill>
                  <a:srgbClr val="FFFFFF"/>
                </a:solidFill>
                <a:latin typeface="Calibri" pitchFamily="34" charset="0"/>
                <a:ea typeface="MS PGothic" pitchFamily="34" charset="-128"/>
                <a:cs typeface="+mn-cs"/>
              </a:rPr>
              <a:t>realtime</a:t>
            </a:r>
            <a:endParaRPr lang="en-US" altLang="zh-CN" dirty="0">
              <a:solidFill>
                <a:srgbClr val="FFFFFF"/>
              </a:solidFill>
              <a:latin typeface="Calibri" pitchFamily="34" charset="0"/>
              <a:ea typeface="MS PGothic" pitchFamily="34" charset="-128"/>
              <a:cs typeface="+mn-cs"/>
            </a:endParaRPr>
          </a:p>
          <a:p>
            <a:pPr marL="342900" indent="-342900">
              <a:buFontTx/>
              <a:buAutoNum type="arabicPeriod"/>
              <a:defRPr/>
            </a:pPr>
            <a:r>
              <a:rPr lang="en-US" altLang="zh-CN" dirty="0">
                <a:solidFill>
                  <a:srgbClr val="FFFFFF"/>
                </a:solidFill>
                <a:latin typeface="Calibri" pitchFamily="34" charset="0"/>
                <a:ea typeface="MS PGothic" pitchFamily="34" charset="-128"/>
                <a:cs typeface="+mn-cs"/>
              </a:rPr>
              <a:t>Determine  appropriate control measures  for </a:t>
            </a:r>
            <a:r>
              <a:rPr lang="en-US" altLang="zh-CN" dirty="0" err="1">
                <a:solidFill>
                  <a:srgbClr val="FFFFFF"/>
                </a:solidFill>
                <a:latin typeface="Calibri" pitchFamily="34" charset="0"/>
                <a:ea typeface="MS PGothic" pitchFamily="34" charset="-128"/>
                <a:cs typeface="+mn-cs"/>
              </a:rPr>
              <a:t>autom</a:t>
            </a:r>
            <a:r>
              <a:rPr lang="en-US" altLang="zh-CN" dirty="0">
                <a:solidFill>
                  <a:srgbClr val="FFFFFF"/>
                </a:solidFill>
                <a:latin typeface="Calibri" pitchFamily="34" charset="0"/>
                <a:ea typeface="MS PGothic" pitchFamily="34" charset="-128"/>
                <a:cs typeface="+mn-cs"/>
              </a:rPr>
              <a:t> action or sys operators</a:t>
            </a:r>
          </a:p>
          <a:p>
            <a:pPr marL="342900" indent="-342900">
              <a:buFontTx/>
              <a:buAutoNum type="arabicPeriod"/>
              <a:defRPr/>
            </a:pPr>
            <a:r>
              <a:rPr lang="en-US" altLang="zh-CN" dirty="0">
                <a:solidFill>
                  <a:srgbClr val="FFFFFF"/>
                </a:solidFill>
                <a:latin typeface="Calibri" pitchFamily="34" charset="0"/>
                <a:ea typeface="MS PGothic" pitchFamily="34" charset="-128"/>
                <a:cs typeface="+mn-cs"/>
              </a:rPr>
              <a:t>Requirements: Quality-of-Service, Resource constraints, Remote maintenance and configuration, high security requirement, Harsh environmental condition</a:t>
            </a:r>
          </a:p>
          <a:p>
            <a:pPr marL="342900" indent="-342900">
              <a:buFontTx/>
              <a:buAutoNum type="arabicPeriod"/>
              <a:defRPr/>
            </a:pPr>
            <a:endParaRPr lang="en-US" altLang="zh-CN" dirty="0">
              <a:solidFill>
                <a:srgbClr val="FFFFFF"/>
              </a:solidFill>
              <a:latin typeface="Calibri" pitchFamily="34" charset="0"/>
              <a:ea typeface="MS PGothic" pitchFamily="34" charset="-128"/>
              <a:cs typeface="+mn-cs"/>
            </a:endParaRPr>
          </a:p>
        </p:txBody>
      </p:sp>
      <p:sp>
        <p:nvSpPr>
          <p:cNvPr id="13" name="Rounded Rectangular Callout 12"/>
          <p:cNvSpPr>
            <a:spLocks noChangeArrowheads="1"/>
          </p:cNvSpPr>
          <p:nvPr/>
        </p:nvSpPr>
        <p:spPr bwMode="auto">
          <a:xfrm>
            <a:off x="381000" y="223221"/>
            <a:ext cx="8001000" cy="2362200"/>
          </a:xfrm>
          <a:prstGeom prst="wedgeRoundRectCallout">
            <a:avLst>
              <a:gd name="adj1" fmla="val 20602"/>
              <a:gd name="adj2" fmla="val 172931"/>
              <a:gd name="adj3" fmla="val 16667"/>
            </a:avLst>
          </a:prstGeom>
          <a:gradFill rotWithShape="1">
            <a:gsLst>
              <a:gs pos="0">
                <a:srgbClr val="347FD8"/>
              </a:gs>
              <a:gs pos="100000">
                <a:srgbClr val="3F73B9">
                  <a:alpha val="46999"/>
                </a:srgbClr>
              </a:gs>
            </a:gsLst>
            <a:lin ang="5400000"/>
          </a:gradFill>
          <a:ln w="12700">
            <a:solidFill>
              <a:srgbClr val="4A7EBB"/>
            </a:solidFill>
            <a:miter lim="800000"/>
            <a:headEnd/>
            <a:tailEnd/>
          </a:ln>
          <a:effectLst>
            <a:outerShdw dist="25400" dir="6599969" sx="100999" sy="100999" rotWithShape="0">
              <a:srgbClr val="808080">
                <a:alpha val="75000"/>
              </a:srgbClr>
            </a:outerShdw>
          </a:effectLst>
        </p:spPr>
        <p:txBody>
          <a:bodyPr anchor="ctr"/>
          <a:lstStyle/>
          <a:p>
            <a:pPr marL="342900" indent="-342900">
              <a:buFontTx/>
              <a:buAutoNum type="arabicPeriod"/>
            </a:pPr>
            <a:r>
              <a:rPr lang="en-US" altLang="zh-CN" dirty="0" err="1">
                <a:solidFill>
                  <a:srgbClr val="FFFFFF"/>
                </a:solidFill>
                <a:latin typeface="Calibri" panose="020F0502020204030204" pitchFamily="34" charset="0"/>
              </a:rPr>
              <a:t>Phasor</a:t>
            </a:r>
            <a:r>
              <a:rPr lang="en-US" altLang="zh-CN" dirty="0">
                <a:solidFill>
                  <a:srgbClr val="FFFFFF"/>
                </a:solidFill>
                <a:latin typeface="Calibri" panose="020F0502020204030204" pitchFamily="34" charset="0"/>
              </a:rPr>
              <a:t> measurement units is to measure the electrical waves on an electrical grid to determine the health of system.</a:t>
            </a:r>
          </a:p>
          <a:p>
            <a:pPr marL="342900" indent="-342900">
              <a:buFontTx/>
              <a:buAutoNum type="arabicPeriod"/>
            </a:pPr>
            <a:r>
              <a:rPr lang="en-US" altLang="zh-CN" dirty="0">
                <a:solidFill>
                  <a:srgbClr val="FFFFFF"/>
                </a:solidFill>
                <a:latin typeface="Calibri" panose="020F0502020204030204" pitchFamily="34" charset="0"/>
              </a:rPr>
              <a:t>PMU reading are obtained from widely dispersed locations in a power system network and sync. w/ GPS radio clock</a:t>
            </a:r>
          </a:p>
          <a:p>
            <a:pPr marL="342900" indent="-342900">
              <a:buFontTx/>
              <a:buAutoNum type="arabicPeriod"/>
            </a:pPr>
            <a:r>
              <a:rPr lang="en-US" altLang="zh-CN" dirty="0">
                <a:solidFill>
                  <a:srgbClr val="FFFFFF"/>
                </a:solidFill>
                <a:latin typeface="Calibri" panose="020F0502020204030204" pitchFamily="34" charset="0"/>
              </a:rPr>
              <a:t>ISO can use the reading for SG state estimation in a rapid and dynamic way</a:t>
            </a:r>
          </a:p>
          <a:p>
            <a:pPr marL="342900" indent="-342900">
              <a:buFontTx/>
              <a:buAutoNum type="arabicPeriod"/>
            </a:pPr>
            <a:r>
              <a:rPr lang="en-US" altLang="zh-CN" dirty="0">
                <a:solidFill>
                  <a:srgbClr val="FFFFFF"/>
                </a:solidFill>
                <a:latin typeface="Calibri" panose="020F0502020204030204" pitchFamily="34" charset="0"/>
              </a:rPr>
              <a:t>PMU leads  system state estimation procedures, system protection functionalities, with goal of making system immune to catastrophic failures. (recently , Brazil, China, France, Japan, US….. Installed PMUs for R&amp;W)</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21</a:t>
            </a:fld>
            <a:r>
              <a:rPr lang="en-US" smtClean="0">
                <a:solidFill>
                  <a:srgbClr val="000000"/>
                </a:solidFill>
              </a:rPr>
              <a:t>]</a:t>
            </a:r>
            <a:endParaRPr lang="en-US" dirty="0">
              <a:solidFill>
                <a:srgbClr val="000000"/>
              </a:solidFill>
            </a:endParaRPr>
          </a:p>
        </p:txBody>
      </p:sp>
    </p:spTree>
    <p:custDataLst>
      <p:tags r:id="rId1"/>
    </p:custDataLst>
    <p:extLst>
      <p:ext uri="{BB962C8B-B14F-4D97-AF65-F5344CB8AC3E}">
        <p14:creationId xmlns:p14="http://schemas.microsoft.com/office/powerpoint/2010/main" val="608269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par>
                          <p:cTn id="12" fill="hold" nodeType="afterGroup">
                            <p:stCondLst>
                              <p:cond delay="0"/>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2">
                                            <p:bg/>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1200"/>
                                  </p:stCondLst>
                                  <p:childTnLst>
                                    <p:set>
                                      <p:cBhvr>
                                        <p:cTn id="42" dur="1" fill="hold">
                                          <p:stCondLst>
                                            <p:cond delay="0"/>
                                          </p:stCondLst>
                                        </p:cTn>
                                        <p:tgtEl>
                                          <p:spTgt spid="12">
                                            <p:txEl>
                                              <p:pRg st="0" end="0"/>
                                            </p:txEl>
                                          </p:spTgt>
                                        </p:tgtEl>
                                        <p:attrNameLst>
                                          <p:attrName>style.visibility</p:attrName>
                                        </p:attrNameLst>
                                      </p:cBhvr>
                                      <p:to>
                                        <p:strVal val="hidden"/>
                                      </p:to>
                                    </p:set>
                                  </p:childTnLst>
                                </p:cTn>
                              </p:par>
                              <p:par>
                                <p:cTn id="43" presetID="1" presetClass="exit" presetSubtype="0" fill="hold" grpId="1" nodeType="withEffect">
                                  <p:stCondLst>
                                    <p:cond delay="1000"/>
                                  </p:stCondLst>
                                  <p:childTnLst>
                                    <p:set>
                                      <p:cBhvr>
                                        <p:cTn id="44" dur="1" fill="hold">
                                          <p:stCondLst>
                                            <p:cond delay="0"/>
                                          </p:stCondLst>
                                        </p:cTn>
                                        <p:tgtEl>
                                          <p:spTgt spid="12">
                                            <p:txEl>
                                              <p:pRg st="1" end="1"/>
                                            </p:txEl>
                                          </p:spTgt>
                                        </p:tgtEl>
                                        <p:attrNameLst>
                                          <p:attrName>style.visibility</p:attrName>
                                        </p:attrNameLst>
                                      </p:cBhvr>
                                      <p:to>
                                        <p:strVal val="hidden"/>
                                      </p:to>
                                    </p:set>
                                  </p:childTnLst>
                                </p:cTn>
                              </p:par>
                              <p:par>
                                <p:cTn id="45" presetID="1" presetClass="exit" presetSubtype="0" fill="hold" grpId="1" nodeType="withEffect">
                                  <p:stCondLst>
                                    <p:cond delay="1000"/>
                                  </p:stCondLst>
                                  <p:childTnLst>
                                    <p:set>
                                      <p:cBhvr>
                                        <p:cTn id="46" dur="1" fill="hold">
                                          <p:stCondLst>
                                            <p:cond delay="0"/>
                                          </p:stCondLst>
                                        </p:cTn>
                                        <p:tgtEl>
                                          <p:spTgt spid="12">
                                            <p:txEl>
                                              <p:pRg st="2" end="2"/>
                                            </p:txEl>
                                          </p:spTgt>
                                        </p:tgtEl>
                                        <p:attrNameLst>
                                          <p:attrName>style.visibility</p:attrName>
                                        </p:attrNameLst>
                                      </p:cBhvr>
                                      <p:to>
                                        <p:strVal val="hidden"/>
                                      </p:to>
                                    </p:set>
                                  </p:childTnLst>
                                </p:cTn>
                              </p:par>
                              <p:par>
                                <p:cTn id="47" presetID="1" presetClass="exit" presetSubtype="0" fill="hold" grpId="1" nodeType="withEffect">
                                  <p:stCondLst>
                                    <p:cond delay="1000"/>
                                  </p:stCondLst>
                                  <p:childTnLst>
                                    <p:set>
                                      <p:cBhvr>
                                        <p:cTn id="48" dur="1" fill="hold">
                                          <p:stCondLst>
                                            <p:cond delay="0"/>
                                          </p:stCondLst>
                                        </p:cTn>
                                        <p:tgtEl>
                                          <p:spTgt spid="12">
                                            <p:txEl>
                                              <p:pRg st="3" end="3"/>
                                            </p:txEl>
                                          </p:spTgt>
                                        </p:tgtEl>
                                        <p:attrNameLst>
                                          <p:attrName>style.visibility</p:attrName>
                                        </p:attrNameLst>
                                      </p:cBhvr>
                                      <p:to>
                                        <p:strVal val="hidden"/>
                                      </p:to>
                                    </p:set>
                                  </p:childTnLst>
                                </p:cTn>
                              </p:par>
                              <p:par>
                                <p:cTn id="49" presetID="1" presetClass="exit" presetSubtype="0" fill="hold" grpId="1" nodeType="withEffect">
                                  <p:stCondLst>
                                    <p:cond delay="1000"/>
                                  </p:stCondLst>
                                  <p:childTnLst>
                                    <p:set>
                                      <p:cBhvr>
                                        <p:cTn id="50" dur="1" fill="hold">
                                          <p:stCondLst>
                                            <p:cond delay="0"/>
                                          </p:stCondLst>
                                        </p:cTn>
                                        <p:tgtEl>
                                          <p:spTgt spid="12">
                                            <p:txEl>
                                              <p:pRg st="4" end="4"/>
                                            </p:txEl>
                                          </p:spTgt>
                                        </p:tgtEl>
                                        <p:attrNameLst>
                                          <p:attrName>style.visibility</p:attrName>
                                        </p:attrNameLst>
                                      </p:cBhvr>
                                      <p:to>
                                        <p:strVal val="hidden"/>
                                      </p:to>
                                    </p:set>
                                  </p:childTnLst>
                                </p:cTn>
                              </p:par>
                              <p:par>
                                <p:cTn id="51" presetID="1" presetClass="exit" presetSubtype="0" fill="hold" grpId="1" nodeType="withEffect">
                                  <p:stCondLst>
                                    <p:cond delay="1000"/>
                                  </p:stCondLst>
                                  <p:childTnLst>
                                    <p:set>
                                      <p:cBhvr>
                                        <p:cTn id="52" dur="1" fill="hold">
                                          <p:stCondLst>
                                            <p:cond delay="0"/>
                                          </p:stCondLst>
                                        </p:cTn>
                                        <p:tgtEl>
                                          <p:spTgt spid="12">
                                            <p:txEl>
                                              <p:pRg st="5" end="5"/>
                                            </p:txEl>
                                          </p:spTgt>
                                        </p:tgtEl>
                                        <p:attrNameLst>
                                          <p:attrName>style.visibility</p:attrName>
                                        </p:attrNameLst>
                                      </p:cBhvr>
                                      <p:to>
                                        <p:strVal val="hidden"/>
                                      </p:to>
                                    </p:set>
                                  </p:childTnLst>
                                </p:cTn>
                              </p:par>
                              <p:par>
                                <p:cTn id="53" presetID="1" presetClass="exit" presetSubtype="0" fill="hold" grpId="1" nodeType="withEffect">
                                  <p:stCondLst>
                                    <p:cond delay="1000"/>
                                  </p:stCondLst>
                                  <p:iterate type="wd">
                                    <p:tmAbs val="0"/>
                                  </p:iterate>
                                  <p:childTnLst>
                                    <p:set>
                                      <p:cBhvr>
                                        <p:cTn id="54" dur="1" fill="hold">
                                          <p:stCondLst>
                                            <p:cond delay="0"/>
                                          </p:stCondLst>
                                        </p:cTn>
                                        <p:tgtEl>
                                          <p:spTgt spid="12">
                                            <p:bg/>
                                          </p:spTgt>
                                        </p:tgtEl>
                                        <p:attrNameLst>
                                          <p:attrName>style.visibility</p:attrName>
                                        </p:attrNameLst>
                                      </p:cBhvr>
                                      <p:to>
                                        <p:strVal val="hidden"/>
                                      </p:to>
                                    </p:set>
                                  </p:childTnLst>
                                </p:cTn>
                              </p:par>
                            </p:childTnLst>
                          </p:cTn>
                        </p:par>
                        <p:par>
                          <p:cTn id="55" fill="hold" nodeType="afterGroup">
                            <p:stCondLst>
                              <p:cond delay="1200"/>
                            </p:stCondLst>
                            <p:childTnLst>
                              <p:par>
                                <p:cTn id="56" presetID="1" presetClass="entr" presetSubtype="0" fill="hold" grpId="0" nodeType="afterEffect">
                                  <p:stCondLst>
                                    <p:cond delay="0"/>
                                  </p:stCondLst>
                                  <p:childTnLst>
                                    <p:set>
                                      <p:cBhvr>
                                        <p:cTn id="57" dur="1" fill="hold">
                                          <p:stCondLst>
                                            <p:cond delay="0"/>
                                          </p:stCondLst>
                                        </p:cTn>
                                        <p:tgtEl>
                                          <p:spTgt spid="13">
                                            <p:bg/>
                                          </p:spTgt>
                                        </p:tgtEl>
                                        <p:attrNameLst>
                                          <p:attrName>style.visibility</p:attrName>
                                        </p:attrNameLst>
                                      </p:cBhvr>
                                      <p:to>
                                        <p:strVal val="visible"/>
                                      </p:to>
                                    </p:set>
                                  </p:childTnLst>
                                </p:cTn>
                              </p:par>
                            </p:childTnLst>
                          </p:cTn>
                        </p:par>
                        <p:par>
                          <p:cTn id="58" fill="hold" nodeType="afterGroup">
                            <p:stCondLst>
                              <p:cond delay="1200"/>
                            </p:stCondLst>
                            <p:childTnLst>
                              <p:par>
                                <p:cTn id="59" presetID="1" presetClass="entr" presetSubtype="0" fill="hold" grpId="0" nodeType="after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3">
                                            <p:txEl>
                                              <p:pRg st="0" end="0"/>
                                            </p:txEl>
                                          </p:spTgt>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3">
                                            <p:txEl>
                                              <p:pRg st="1" end="1"/>
                                            </p:txEl>
                                          </p:spTgt>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3">
                                            <p:txEl>
                                              <p:pRg st="2" end="2"/>
                                            </p:tx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
                                            <p:txEl>
                                              <p:pRg st="3" end="3"/>
                                            </p:txEl>
                                          </p:spTgt>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build="p" animBg="1"/>
      <p:bldP spid="12" grpId="1" build="allAtOnce" animBg="1"/>
      <p:bldP spid="13" grpId="0" build="p" animBg="1"/>
      <p:bldP spid="13" grpI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38400" y="1260000"/>
            <a:ext cx="8348400" cy="5043488"/>
          </a:xfrm>
          <a:prstGeom prst="rect">
            <a:avLst/>
          </a:prstGeom>
        </p:spPr>
        <p:txBody>
          <a:bodyPr rtlCol="0">
            <a:normAutofit fontScale="92500" lnSpcReduction="10000"/>
          </a:bodyPr>
          <a:lstStyle/>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large amount data need an advance Information management</a:t>
            </a:r>
          </a:p>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Data Modeling</a:t>
            </a:r>
          </a:p>
          <a:p>
            <a:pPr lvl="1" eaLnBrk="1" fontAlgn="auto" hangingPunct="1">
              <a:spcAft>
                <a:spcPts val="0"/>
              </a:spcAft>
              <a:buClr>
                <a:schemeClr val="tx1">
                  <a:lumMod val="75000"/>
                  <a:lumOff val="25000"/>
                </a:schemeClr>
              </a:buClr>
              <a:defRPr/>
            </a:pPr>
            <a:r>
              <a:rPr lang="en-US" dirty="0">
                <a:solidFill>
                  <a:schemeClr val="tx1">
                    <a:lumMod val="85000"/>
                    <a:lumOff val="15000"/>
                  </a:schemeClr>
                </a:solidFill>
                <a:latin typeface="Calibri" panose="020F0502020204030204" pitchFamily="34" charset="0"/>
                <a:ea typeface="+mn-ea"/>
                <a:cs typeface="+mn-cs"/>
              </a:rPr>
              <a:t>T</a:t>
            </a:r>
            <a:r>
              <a:rPr lang="en-US" dirty="0" smtClean="0">
                <a:solidFill>
                  <a:schemeClr val="tx1">
                    <a:lumMod val="85000"/>
                    <a:lumOff val="15000"/>
                  </a:schemeClr>
                </a:solidFill>
                <a:latin typeface="Calibri" panose="020F0502020204030204" pitchFamily="34" charset="0"/>
                <a:ea typeface="+mn-ea"/>
                <a:cs typeface="+mn-cs"/>
              </a:rPr>
              <a:t>he structure and meaning of the exchanged information must be understood by both application elements</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The system forward and backward compatibility. A well-defined data model should make legacy program adjustments easier</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Information analysis is to support the processing, interpretation, and correlation of the flood of new grid observations.</a:t>
            </a:r>
          </a:p>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Information integration </a:t>
            </a:r>
          </a:p>
          <a:p>
            <a:pPr lvl="1" eaLnBrk="1" fontAlgn="auto" hangingPunct="1">
              <a:spcAft>
                <a:spcPts val="0"/>
              </a:spcAft>
              <a:buClr>
                <a:schemeClr val="bg1">
                  <a:lumMod val="65000"/>
                </a:schemeClr>
              </a:buClr>
              <a:defRPr/>
            </a:pPr>
            <a:r>
              <a:rPr lang="en-US" dirty="0">
                <a:solidFill>
                  <a:schemeClr val="tx1">
                    <a:lumMod val="85000"/>
                    <a:lumOff val="15000"/>
                  </a:schemeClr>
                </a:solidFill>
                <a:latin typeface="Calibri" panose="020F0502020204030204" pitchFamily="34" charset="0"/>
                <a:ea typeface="+mn-ea"/>
                <a:cs typeface="+mn-cs"/>
              </a:rPr>
              <a:t>D</a:t>
            </a:r>
            <a:r>
              <a:rPr lang="en-US" dirty="0" smtClean="0">
                <a:solidFill>
                  <a:schemeClr val="tx1">
                    <a:lumMod val="85000"/>
                    <a:lumOff val="15000"/>
                  </a:schemeClr>
                </a:solidFill>
                <a:latin typeface="Calibri" panose="020F0502020204030204" pitchFamily="34" charset="0"/>
                <a:ea typeface="+mn-ea"/>
                <a:cs typeface="+mn-cs"/>
              </a:rPr>
              <a:t>ata generated by new components enabled in SG may be integrated into the existing applications. </a:t>
            </a:r>
          </a:p>
          <a:p>
            <a:pPr lvl="1" eaLnBrk="1" fontAlgn="auto" hangingPunct="1">
              <a:spcAft>
                <a:spcPts val="0"/>
              </a:spcAft>
              <a:buClr>
                <a:schemeClr val="bg1">
                  <a:lumMod val="65000"/>
                </a:schemeClr>
              </a:buClr>
              <a:defRPr/>
            </a:pPr>
            <a:r>
              <a:rPr lang="en-US" dirty="0" smtClean="0">
                <a:solidFill>
                  <a:schemeClr val="tx1">
                    <a:lumMod val="85000"/>
                    <a:lumOff val="15000"/>
                  </a:schemeClr>
                </a:solidFill>
                <a:latin typeface="Calibri" panose="020F0502020204030204" pitchFamily="34" charset="0"/>
                <a:ea typeface="+mn-ea"/>
                <a:cs typeface="+mn-cs"/>
              </a:rPr>
              <a:t>Metadata stored in legacy systems may share by new application in SG to provide new interpretation.</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Information optimization is to improve information effectiveness. To reduce comm. burden and sore only useful information. </a:t>
            </a:r>
            <a:endParaRPr lang="en-US" dirty="0">
              <a:solidFill>
                <a:schemeClr val="tx1">
                  <a:lumMod val="85000"/>
                  <a:lumOff val="15000"/>
                </a:schemeClr>
              </a:solidFill>
              <a:latin typeface="Calibri" panose="020F0502020204030204" pitchFamily="34" charset="0"/>
              <a:ea typeface="+mn-ea"/>
              <a:cs typeface="+mn-cs"/>
            </a:endParaRPr>
          </a:p>
        </p:txBody>
      </p:sp>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sz="2400" dirty="0"/>
              <a:t>Information Management of Smart  Information Subsystem </a:t>
            </a:r>
            <a:endParaRPr lang="zh-CN" altLang="en-US" sz="2400" kern="0" dirty="0" smtClean="0"/>
          </a:p>
        </p:txBody>
      </p:sp>
      <p:sp>
        <p:nvSpPr>
          <p:cNvPr id="6" name="灯片编号占位符 5"/>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4788687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quarter" idx="4294967295"/>
          </p:nvPr>
        </p:nvSpPr>
        <p:spPr>
          <a:xfrm>
            <a:off x="338400" y="1260000"/>
            <a:ext cx="8348400" cy="5867400"/>
          </a:xfrm>
          <a:prstGeom prst="rect">
            <a:avLst/>
          </a:prstGeom>
        </p:spPr>
        <p:txBody>
          <a:bodyPr/>
          <a:lstStyle/>
          <a:p>
            <a:pPr eaLnBrk="1" hangingPunct="1">
              <a:lnSpc>
                <a:spcPct val="70000"/>
              </a:lnSpc>
            </a:pPr>
            <a:r>
              <a:rPr lang="en-US" altLang="zh-CN" dirty="0" smtClean="0">
                <a:latin typeface="Calibri" panose="020F0502020204030204" pitchFamily="34" charset="0"/>
                <a:ea typeface="MS PGothic" charset="0"/>
              </a:rPr>
              <a:t>We review </a:t>
            </a:r>
            <a:r>
              <a:rPr lang="en-US" altLang="zh-CN" dirty="0">
                <a:latin typeface="Calibri" panose="020F0502020204030204" pitchFamily="34" charset="0"/>
                <a:ea typeface="MS PGothic" charset="0"/>
              </a:rPr>
              <a:t>the smart information subsystem, including information metering, measurement and management in SG</a:t>
            </a:r>
          </a:p>
          <a:p>
            <a:pPr eaLnBrk="1" hangingPunct="1">
              <a:lnSpc>
                <a:spcPct val="70000"/>
              </a:lnSpc>
            </a:pPr>
            <a:r>
              <a:rPr lang="en-US" altLang="zh-CN" b="1" i="1" dirty="0">
                <a:latin typeface="Calibri" panose="020F0502020204030204" pitchFamily="34" charset="0"/>
                <a:ea typeface="MS PGothic" charset="0"/>
              </a:rPr>
              <a:t>Challenge_1:</a:t>
            </a:r>
            <a:r>
              <a:rPr lang="en-US" altLang="zh-CN" dirty="0">
                <a:latin typeface="Calibri" panose="020F0502020204030204" pitchFamily="34" charset="0"/>
                <a:ea typeface="MS PGothic" charset="0"/>
              </a:rPr>
              <a:t> Effective information store</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What information should be stored so that meaningful system or user history can be constructed  for this data. (e.g. System history for analyzing system operations; User history for analyzing user behaviors and bill.)</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Data mining, machine learning , and information retrieval techniques to analyze the information and thus obtain the representative data</a:t>
            </a:r>
          </a:p>
          <a:p>
            <a:pPr eaLnBrk="1" hangingPunct="1">
              <a:lnSpc>
                <a:spcPct val="70000"/>
              </a:lnSpc>
            </a:pPr>
            <a:r>
              <a:rPr lang="en-US" altLang="zh-CN" b="1" i="1" dirty="0">
                <a:latin typeface="Calibri" panose="020F0502020204030204" pitchFamily="34" charset="0"/>
                <a:ea typeface="MS PGothic" charset="0"/>
              </a:rPr>
              <a:t>Challenge_2:</a:t>
            </a:r>
            <a:r>
              <a:rPr lang="en-US" altLang="zh-CN" dirty="0">
                <a:latin typeface="Calibri" panose="020F0502020204030204" pitchFamily="34" charset="0"/>
                <a:ea typeface="MS PGothic" charset="0"/>
              </a:rPr>
              <a:t> utilization of cloud computing</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Cloud providers have massive computation and storage capacities </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Improve the information integration level in SG</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Cloud computing security and privacy </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From the cloud provider’s perspective, which information management services should be provided to maximize its own profit?</a:t>
            </a:r>
          </a:p>
          <a:p>
            <a:pPr lvl="1" eaLnBrk="1" hangingPunct="1">
              <a:lnSpc>
                <a:spcPct val="70000"/>
              </a:lnSpc>
              <a:buFont typeface="Wingdings" charset="0"/>
              <a:buChar char="§"/>
            </a:pPr>
            <a:r>
              <a:rPr lang="en-US" altLang="zh-CN" sz="2000" dirty="0">
                <a:latin typeface="Calibri" panose="020F0502020204030204" pitchFamily="34" charset="0"/>
                <a:ea typeface="MS PGothic" charset="0"/>
              </a:rPr>
              <a:t>From the electric utility’ perspective, which information management functions should be outsourced and which should be operated by itself to maximize its own profit?</a:t>
            </a:r>
          </a:p>
          <a:p>
            <a:pPr eaLnBrk="1" hangingPunct="1">
              <a:lnSpc>
                <a:spcPct val="70000"/>
              </a:lnSpc>
            </a:pPr>
            <a:endParaRPr lang="en-US" altLang="zh-CN" sz="2600" dirty="0">
              <a:latin typeface="Calibri" charset="0"/>
              <a:ea typeface="MS PGothic" charset="0"/>
            </a:endParaRPr>
          </a:p>
          <a:p>
            <a:pPr eaLnBrk="1" hangingPunct="1">
              <a:lnSpc>
                <a:spcPct val="70000"/>
              </a:lnSpc>
            </a:pPr>
            <a:endParaRPr lang="en-US" altLang="zh-CN" sz="2600" dirty="0">
              <a:latin typeface="Calibri" charset="0"/>
              <a:ea typeface="MS PGothic" charset="0"/>
            </a:endParaRPr>
          </a:p>
        </p:txBody>
      </p:sp>
      <p:sp>
        <p:nvSpPr>
          <p:cNvPr id="2" name="标题 1"/>
          <p:cNvSpPr>
            <a:spLocks noGrp="1"/>
          </p:cNvSpPr>
          <p:nvPr>
            <p:ph type="title"/>
          </p:nvPr>
        </p:nvSpPr>
        <p:spPr/>
        <p:txBody>
          <a:bodyPr/>
          <a:lstStyle/>
          <a:p>
            <a:r>
              <a:rPr lang="en-US" altLang="zh-CN" dirty="0" smtClean="0"/>
              <a:t>Summary</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48193547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Infrastructure System</a:t>
            </a:r>
            <a:endParaRPr lang="zh-CN" altLang="en-US" kern="0" dirty="0" smtClean="0"/>
          </a:p>
        </p:txBody>
      </p:sp>
      <p:sp>
        <p:nvSpPr>
          <p:cNvPr id="16386" name="Content Placeholder 2"/>
          <p:cNvSpPr>
            <a:spLocks noGrp="1"/>
          </p:cNvSpPr>
          <p:nvPr>
            <p:ph sz="quarter" idx="4294967295"/>
          </p:nvPr>
        </p:nvSpPr>
        <p:spPr>
          <a:xfrm>
            <a:off x="338400" y="1010610"/>
            <a:ext cx="8629650" cy="5043488"/>
          </a:xfrm>
          <a:prstGeom prst="rect">
            <a:avLst/>
          </a:prstGeom>
        </p:spPr>
        <p:txBody>
          <a:bodyPr/>
          <a:lstStyle/>
          <a:p>
            <a:pPr eaLnBrk="1" hangingPunct="1"/>
            <a:r>
              <a:rPr lang="en-US" altLang="zh-CN" b="1" dirty="0">
                <a:latin typeface="Cambria" panose="02040503050406030204" pitchFamily="18" charset="0"/>
                <a:ea typeface="MS PGothic" charset="0"/>
              </a:rPr>
              <a:t>Two-way flows of electricity and information lay the infrastructure foundation for SG. </a:t>
            </a:r>
          </a:p>
        </p:txBody>
      </p:sp>
      <p:pic>
        <p:nvPicPr>
          <p:cNvPr id="16391" name="Picture 10" descr="C:\Users\admin\AppData\Local\Microsoft\Windows\Temporary Internet Files\Content.IE5\VM6R398Z\MP9004422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1575" y="4665510"/>
            <a:ext cx="2236788"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681037" y="1981522"/>
            <a:ext cx="7967000" cy="3948432"/>
            <a:chOff x="681037" y="2230912"/>
            <a:chExt cx="7967000" cy="3948432"/>
          </a:xfrm>
        </p:grpSpPr>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037" y="2230912"/>
              <a:ext cx="3313113"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837" y="2230912"/>
              <a:ext cx="3886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3664744"/>
              <a:ext cx="376078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오른쪽 화살표 8"/>
          <p:cNvSpPr>
            <a:spLocks noChangeArrowheads="1"/>
          </p:cNvSpPr>
          <p:nvPr/>
        </p:nvSpPr>
        <p:spPr bwMode="auto">
          <a:xfrm>
            <a:off x="228600" y="3415354"/>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a:xfrm>
            <a:off x="4114800" y="6460374"/>
            <a:ext cx="608013" cy="303213"/>
          </a:xfrm>
        </p:spPr>
        <p:txBody>
          <a:bodyPr/>
          <a:lstStyle/>
          <a:p>
            <a:pPr>
              <a:defRPr/>
            </a:pPr>
            <a:r>
              <a:rPr lang="en-US" smtClean="0">
                <a:solidFill>
                  <a:srgbClr val="000000"/>
                </a:solidFill>
              </a:rPr>
              <a:t>[</a:t>
            </a:r>
            <a:fld id="{76C16D65-260D-406F-A2BF-AB769FEB7B8A}" type="slidenum">
              <a:rPr lang="en-US" smtClean="0">
                <a:solidFill>
                  <a:srgbClr val="000000"/>
                </a:solidFill>
              </a:rPr>
              <a:pPr>
                <a:defRPr/>
              </a:pPr>
              <a:t>24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484236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Communication </a:t>
            </a:r>
            <a:r>
              <a:rPr lang="en-US" altLang="zh-CN" dirty="0" smtClean="0">
                <a:ea typeface="MS PGothic" pitchFamily="34" charset="-128"/>
              </a:rPr>
              <a:t>Subsystem</a:t>
            </a:r>
            <a:endParaRPr lang="zh-CN" altLang="en-US" kern="0" dirty="0" smtClean="0"/>
          </a:p>
        </p:txBody>
      </p:sp>
      <p:sp>
        <p:nvSpPr>
          <p:cNvPr id="37890"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Smart </a:t>
            </a:r>
            <a:r>
              <a:rPr lang="en-US" altLang="zh-CN" dirty="0" smtClean="0">
                <a:latin typeface="Calibri" panose="020F0502020204030204" pitchFamily="34" charset="0"/>
                <a:ea typeface="MS PGothic" charset="0"/>
              </a:rPr>
              <a:t>communication </a:t>
            </a:r>
            <a:r>
              <a:rPr lang="en-US" altLang="zh-CN" dirty="0">
                <a:latin typeface="Calibri" panose="020F0502020204030204" pitchFamily="34" charset="0"/>
                <a:ea typeface="MS PGothic" charset="0"/>
              </a:rPr>
              <a:t>subsystem is responsible for communication connectivity and information transmission among system, devices and applications in the context of SG.</a:t>
            </a:r>
          </a:p>
          <a:p>
            <a:pPr lvl="1" eaLnBrk="1" hangingPunct="1">
              <a:buFont typeface="Wingdings" charset="0"/>
              <a:buChar char="§"/>
            </a:pPr>
            <a:r>
              <a:rPr lang="en-US" altLang="zh-CN" sz="2000" dirty="0">
                <a:latin typeface="Calibri" panose="020F0502020204030204" pitchFamily="34" charset="0"/>
                <a:ea typeface="MS PGothic" charset="0"/>
              </a:rPr>
              <a:t>What networking and communication technology should be used?</a:t>
            </a:r>
          </a:p>
          <a:p>
            <a:pPr eaLnBrk="1" hangingPunct="1"/>
            <a:r>
              <a:rPr lang="en-US" altLang="zh-CN" b="1" dirty="0">
                <a:latin typeface="Calibri" panose="020F0502020204030204" pitchFamily="34" charset="0"/>
                <a:ea typeface="MS PGothic" charset="0"/>
              </a:rPr>
              <a:t>Many </a:t>
            </a:r>
            <a:r>
              <a:rPr lang="en-US" altLang="zh-CN" b="1" dirty="0" smtClean="0">
                <a:latin typeface="Calibri" panose="020F0502020204030204" pitchFamily="34" charset="0"/>
                <a:ea typeface="MS PGothic" charset="0"/>
              </a:rPr>
              <a:t>different </a:t>
            </a:r>
            <a:r>
              <a:rPr lang="en-US" altLang="zh-CN" b="1" dirty="0">
                <a:latin typeface="Calibri" panose="020F0502020204030204" pitchFamily="34" charset="0"/>
                <a:ea typeface="MS PGothic" charset="0"/>
              </a:rPr>
              <a:t>types of networks exist, but they must:</a:t>
            </a:r>
          </a:p>
          <a:p>
            <a:pPr lvl="1" eaLnBrk="1" hangingPunct="1">
              <a:buFont typeface="Wingdings" charset="0"/>
              <a:buChar char="§"/>
            </a:pPr>
            <a:r>
              <a:rPr lang="en-US" altLang="zh-CN" sz="2000" dirty="0">
                <a:latin typeface="Calibri" panose="020F0502020204030204" pitchFamily="34" charset="0"/>
                <a:ea typeface="MS PGothic" charset="0"/>
              </a:rPr>
              <a:t>Support the quality of service of data (</a:t>
            </a:r>
            <a:r>
              <a:rPr lang="en-US" altLang="zh-CN" sz="2000" dirty="0" smtClean="0">
                <a:latin typeface="Calibri" panose="020F0502020204030204" pitchFamily="34" charset="0"/>
                <a:ea typeface="MS PGothic" charset="0"/>
              </a:rPr>
              <a:t>critical </a:t>
            </a:r>
            <a:r>
              <a:rPr lang="en-US" altLang="zh-CN" sz="2000" dirty="0">
                <a:latin typeface="Calibri" panose="020F0502020204030204" pitchFamily="34" charset="0"/>
                <a:ea typeface="MS PGothic" charset="0"/>
              </a:rPr>
              <a:t>data must delivered promptly)</a:t>
            </a:r>
          </a:p>
          <a:p>
            <a:pPr lvl="1" eaLnBrk="1" hangingPunct="1">
              <a:buFont typeface="Wingdings" charset="0"/>
              <a:buChar char="§"/>
            </a:pPr>
            <a:r>
              <a:rPr lang="en-US" altLang="zh-CN" sz="2000" dirty="0">
                <a:latin typeface="Calibri" panose="020F0502020204030204" pitchFamily="34" charset="0"/>
                <a:ea typeface="MS PGothic" charset="0"/>
              </a:rPr>
              <a:t>Guaranteeing the reliability of such a large and heterogeneous network</a:t>
            </a:r>
          </a:p>
          <a:p>
            <a:pPr lvl="1" eaLnBrk="1" hangingPunct="1">
              <a:buFont typeface="Wingdings" charset="0"/>
              <a:buChar char="§"/>
            </a:pPr>
            <a:r>
              <a:rPr lang="en-US" altLang="zh-CN" sz="2000" dirty="0">
                <a:latin typeface="Calibri" panose="020F0502020204030204" pitchFamily="34" charset="0"/>
                <a:ea typeface="MS PGothic" charset="0"/>
              </a:rPr>
              <a:t>Be pervasively available and have a high coverage for any event in the grid in time.</a:t>
            </a:r>
          </a:p>
          <a:p>
            <a:pPr lvl="1" eaLnBrk="1" hangingPunct="1">
              <a:buFont typeface="Wingdings" charset="0"/>
              <a:buChar char="§"/>
            </a:pPr>
            <a:r>
              <a:rPr lang="en-US" altLang="zh-CN" sz="2000" dirty="0">
                <a:latin typeface="Calibri" panose="020F0502020204030204" pitchFamily="34" charset="0"/>
                <a:ea typeface="MS PGothic" charset="0"/>
              </a:rPr>
              <a:t>Guarantee security and privacy</a:t>
            </a:r>
          </a:p>
          <a:p>
            <a:pPr eaLnBrk="1" hangingPunct="1"/>
            <a:endParaRPr lang="en-US" altLang="zh-CN" sz="2600" dirty="0">
              <a:latin typeface="Calibri" charset="0"/>
              <a:ea typeface="MS PGothic" charset="0"/>
            </a:endParaRPr>
          </a:p>
        </p:txBody>
      </p:sp>
      <p:sp>
        <p:nvSpPr>
          <p:cNvPr id="37892" name="TextBox 5"/>
          <p:cNvSpPr txBox="1">
            <a:spLocks noChangeArrowheads="1"/>
          </p:cNvSpPr>
          <p:nvPr/>
        </p:nvSpPr>
        <p:spPr bwMode="auto">
          <a:xfrm>
            <a:off x="1069975" y="149225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zh-CN" sz="1800"/>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11557174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An example of network in SG</a:t>
            </a:r>
            <a:endParaRPr lang="zh-CN" altLang="en-US" kern="0" dirty="0" smtClean="0"/>
          </a:p>
        </p:txBody>
      </p:sp>
      <p:pic>
        <p:nvPicPr>
          <p:cNvPr id="399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438" y="1019529"/>
            <a:ext cx="6768368" cy="491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26</a:t>
            </a:fld>
            <a:r>
              <a:rPr lang="en-US" smtClean="0">
                <a:solidFill>
                  <a:srgbClr val="000000"/>
                </a:solidFill>
              </a:rPr>
              <a:t>]</a:t>
            </a:r>
            <a:endParaRPr lang="en-US" dirty="0">
              <a:solidFill>
                <a:srgbClr val="000000"/>
              </a:solidFill>
            </a:endParaRPr>
          </a:p>
        </p:txBody>
      </p:sp>
      <p:sp>
        <p:nvSpPr>
          <p:cNvPr id="3" name="文本框 2"/>
          <p:cNvSpPr txBox="1"/>
          <p:nvPr/>
        </p:nvSpPr>
        <p:spPr>
          <a:xfrm>
            <a:off x="2914884" y="5971143"/>
            <a:ext cx="3195431" cy="400110"/>
          </a:xfrm>
          <a:prstGeom prst="rect">
            <a:avLst/>
          </a:prstGeom>
          <a:noFill/>
        </p:spPr>
        <p:txBody>
          <a:bodyPr wrap="none" rtlCol="0">
            <a:spAutoFit/>
          </a:bodyPr>
          <a:lstStyle/>
          <a:p>
            <a:pPr algn="ctr"/>
            <a:r>
              <a:rPr lang="en-US" altLang="zh-CN" sz="2000" b="1" dirty="0" smtClean="0">
                <a:latin typeface="Cambria" panose="02040503050406030204" pitchFamily="18" charset="0"/>
              </a:rPr>
              <a:t>Example of network in SG</a:t>
            </a:r>
            <a:endParaRPr lang="zh-CN" altLang="en-US" sz="2000" b="1" dirty="0">
              <a:latin typeface="Cambria" panose="02040503050406030204" pitchFamily="18" charset="0"/>
            </a:endParaRPr>
          </a:p>
        </p:txBody>
      </p:sp>
    </p:spTree>
    <p:extLst>
      <p:ext uri="{BB962C8B-B14F-4D97-AF65-F5344CB8AC3E}">
        <p14:creationId xmlns:p14="http://schemas.microsoft.com/office/powerpoint/2010/main" val="411235205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Communication Technology</a:t>
            </a:r>
            <a:endParaRPr lang="zh-CN" altLang="en-US" kern="0" dirty="0" smtClean="0"/>
          </a:p>
        </p:txBody>
      </p:sp>
      <p:sp>
        <p:nvSpPr>
          <p:cNvPr id="4198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Wireless</a:t>
            </a:r>
          </a:p>
          <a:p>
            <a:pPr lvl="1" eaLnBrk="1" hangingPunct="1">
              <a:buFont typeface="Wingdings" charset="0"/>
              <a:buChar char="§"/>
            </a:pPr>
            <a:r>
              <a:rPr lang="en-US" altLang="zh-CN" sz="2000" dirty="0">
                <a:latin typeface="Calibri" panose="020F0502020204030204" pitchFamily="34" charset="0"/>
                <a:ea typeface="MS PGothic" charset="0"/>
              </a:rPr>
              <a:t>Wireless Mesh Network</a:t>
            </a:r>
          </a:p>
          <a:p>
            <a:pPr lvl="1" eaLnBrk="1" hangingPunct="1">
              <a:buFont typeface="Wingdings" charset="0"/>
              <a:buChar char="§"/>
            </a:pPr>
            <a:r>
              <a:rPr lang="en-US" altLang="zh-CN" sz="2000" dirty="0">
                <a:latin typeface="Calibri" panose="020F0502020204030204" pitchFamily="34" charset="0"/>
                <a:ea typeface="MS PGothic" charset="0"/>
              </a:rPr>
              <a:t>Cellular Communication Systems</a:t>
            </a:r>
          </a:p>
          <a:p>
            <a:pPr lvl="1" eaLnBrk="1" hangingPunct="1">
              <a:buFont typeface="Wingdings" charset="0"/>
              <a:buChar char="§"/>
            </a:pPr>
            <a:r>
              <a:rPr lang="en-US" altLang="zh-CN" sz="2000" dirty="0">
                <a:latin typeface="Calibri" panose="020F0502020204030204" pitchFamily="34" charset="0"/>
                <a:ea typeface="MS PGothic" charset="0"/>
              </a:rPr>
              <a:t>Cognitive Radio</a:t>
            </a:r>
          </a:p>
          <a:p>
            <a:pPr lvl="1" eaLnBrk="1" hangingPunct="1">
              <a:buFont typeface="Wingdings" charset="0"/>
              <a:buChar char="§"/>
            </a:pPr>
            <a:r>
              <a:rPr lang="en-US" altLang="zh-CN" sz="2000" dirty="0">
                <a:latin typeface="Calibri" panose="020F0502020204030204" pitchFamily="34" charset="0"/>
                <a:ea typeface="MS PGothic" charset="0"/>
              </a:rPr>
              <a:t>Wireless Communications based on 802.15.4</a:t>
            </a:r>
          </a:p>
          <a:p>
            <a:pPr lvl="1" eaLnBrk="1" hangingPunct="1">
              <a:buFont typeface="Wingdings" charset="0"/>
              <a:buChar char="§"/>
            </a:pPr>
            <a:r>
              <a:rPr lang="en-US" altLang="zh-CN" sz="2000" dirty="0">
                <a:latin typeface="Calibri" panose="020F0502020204030204" pitchFamily="34" charset="0"/>
                <a:ea typeface="MS PGothic" charset="0"/>
              </a:rPr>
              <a:t>Satellite Communication</a:t>
            </a:r>
          </a:p>
          <a:p>
            <a:pPr lvl="1" eaLnBrk="1" hangingPunct="1">
              <a:buFont typeface="Wingdings" charset="0"/>
              <a:buChar char="§"/>
            </a:pPr>
            <a:r>
              <a:rPr lang="en-US" altLang="zh-CN" sz="2000" dirty="0">
                <a:latin typeface="Calibri" panose="020F0502020204030204" pitchFamily="34" charset="0"/>
                <a:ea typeface="MS PGothic" charset="0"/>
              </a:rPr>
              <a:t>Microwave or Free Space Optical Communications</a:t>
            </a:r>
          </a:p>
          <a:p>
            <a:pPr eaLnBrk="1" hangingPunct="1"/>
            <a:r>
              <a:rPr lang="en-US" altLang="zh-CN" b="1" dirty="0">
                <a:latin typeface="Calibri" panose="020F0502020204030204" pitchFamily="34" charset="0"/>
                <a:ea typeface="MS PGothic" charset="0"/>
              </a:rPr>
              <a:t>Wired technology</a:t>
            </a:r>
          </a:p>
          <a:p>
            <a:pPr lvl="1" eaLnBrk="1" hangingPunct="1">
              <a:buFont typeface="Wingdings" charset="0"/>
              <a:buChar char="§"/>
            </a:pPr>
            <a:r>
              <a:rPr lang="en-US" altLang="zh-CN" sz="2000" dirty="0">
                <a:latin typeface="Calibri" panose="020F0502020204030204" pitchFamily="34" charset="0"/>
                <a:ea typeface="MS PGothic" charset="0"/>
              </a:rPr>
              <a:t>Fiber-optic Communications</a:t>
            </a:r>
          </a:p>
          <a:p>
            <a:pPr lvl="1" eaLnBrk="1" hangingPunct="1">
              <a:buFont typeface="Wingdings" charset="0"/>
              <a:buChar char="§"/>
            </a:pPr>
            <a:r>
              <a:rPr lang="en-US" altLang="zh-CN" sz="2000" dirty="0" err="1">
                <a:latin typeface="Calibri" panose="020F0502020204030204" pitchFamily="34" charset="0"/>
                <a:ea typeface="MS PGothic" charset="0"/>
              </a:rPr>
              <a:t>Powerline</a:t>
            </a:r>
            <a:r>
              <a:rPr lang="en-US" altLang="zh-CN" sz="2000" dirty="0">
                <a:latin typeface="Calibri" panose="020F0502020204030204" pitchFamily="34" charset="0"/>
                <a:ea typeface="MS PGothic" charset="0"/>
              </a:rPr>
              <a:t> Communications</a:t>
            </a:r>
          </a:p>
          <a:p>
            <a:pPr eaLnBrk="1" hangingPunct="1"/>
            <a:r>
              <a:rPr lang="en-US" altLang="zh-CN" b="1" dirty="0">
                <a:latin typeface="Calibri" panose="020F0502020204030204" pitchFamily="34" charset="0"/>
                <a:ea typeface="MS PGothic" charset="0"/>
              </a:rPr>
              <a:t>End-to-end Communication Management using TCP/IP</a:t>
            </a:r>
          </a:p>
          <a:p>
            <a:pPr eaLnBrk="1" hangingPunct="1"/>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00510447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Interoperability of communication technologies</a:t>
            </a:r>
          </a:p>
          <a:p>
            <a:pPr lvl="1" eaLnBrk="1" hangingPunct="1">
              <a:buFont typeface="Wingdings" charset="0"/>
              <a:buChar char="§"/>
            </a:pPr>
            <a:r>
              <a:rPr lang="en-US" altLang="zh-CN" sz="2000" dirty="0">
                <a:latin typeface="Calibri" panose="020F0502020204030204" pitchFamily="34" charset="0"/>
                <a:ea typeface="MS PGothic" charset="0"/>
              </a:rPr>
              <a:t>Materializing interoperability is not easy, since each communication technique has its own protocols and algorithms</a:t>
            </a:r>
          </a:p>
          <a:p>
            <a:pPr lvl="1" eaLnBrk="1" hangingPunct="1">
              <a:buFont typeface="Wingdings" charset="0"/>
              <a:buChar char="§"/>
            </a:pPr>
            <a:r>
              <a:rPr lang="en-US" altLang="zh-CN" sz="2000" dirty="0">
                <a:latin typeface="Calibri" panose="020F0502020204030204" pitchFamily="34" charset="0"/>
                <a:ea typeface="MS PGothic" charset="0"/>
              </a:rPr>
              <a:t>Suggest studying adv. and </a:t>
            </a:r>
            <a:r>
              <a:rPr lang="en-US" altLang="zh-CN" sz="2000" dirty="0" err="1">
                <a:latin typeface="Calibri" panose="020F0502020204030204" pitchFamily="34" charset="0"/>
                <a:ea typeface="MS PGothic" charset="0"/>
              </a:rPr>
              <a:t>disadv</a:t>
            </a:r>
            <a:r>
              <a:rPr lang="en-US" altLang="zh-CN" sz="2000" dirty="0">
                <a:latin typeface="Calibri" panose="020F0502020204030204" pitchFamily="34" charset="0"/>
                <a:ea typeface="MS PGothic" charset="0"/>
              </a:rPr>
              <a:t>. Of cross-layer design in SG comm. subsystem, i.e. the tradeoff between </a:t>
            </a:r>
            <a:r>
              <a:rPr lang="en-US" altLang="zh-CN" sz="2000" dirty="0" err="1">
                <a:latin typeface="Calibri" panose="020F0502020204030204" pitchFamily="34" charset="0"/>
                <a:ea typeface="MS PGothic" charset="0"/>
              </a:rPr>
              <a:t>crosslayer</a:t>
            </a:r>
            <a:r>
              <a:rPr lang="en-US" altLang="zh-CN" sz="2000" dirty="0">
                <a:latin typeface="Calibri" panose="020F0502020204030204" pitchFamily="34" charset="0"/>
                <a:ea typeface="MS PGothic" charset="0"/>
              </a:rPr>
              <a:t> optimization and the need for interoperability </a:t>
            </a:r>
          </a:p>
          <a:p>
            <a:pPr eaLnBrk="1" hangingPunct="1"/>
            <a:r>
              <a:rPr lang="en-US" altLang="zh-CN" b="1" dirty="0">
                <a:latin typeface="Calibri" panose="020F0502020204030204" pitchFamily="34" charset="0"/>
                <a:ea typeface="MS PGothic" charset="0"/>
              </a:rPr>
              <a:t>Dynamic of the communication subsystem</a:t>
            </a:r>
          </a:p>
          <a:p>
            <a:pPr lvl="1" eaLnBrk="1" hangingPunct="1">
              <a:buFont typeface="Wingdings" charset="0"/>
              <a:buChar char="§"/>
            </a:pPr>
            <a:r>
              <a:rPr lang="en-US" altLang="zh-CN" sz="2000" dirty="0">
                <a:latin typeface="Calibri" panose="020F0502020204030204" pitchFamily="34" charset="0"/>
                <a:ea typeface="MS PGothic" charset="0"/>
              </a:rPr>
              <a:t>This subsystem underlying an SG may be dynamic with topology </a:t>
            </a:r>
            <a:r>
              <a:rPr lang="en-US" altLang="zh-CN" sz="2000" dirty="0" err="1">
                <a:latin typeface="Calibri" panose="020F0502020204030204" pitchFamily="34" charset="0"/>
                <a:ea typeface="MS PGothic" charset="0"/>
              </a:rPr>
              <a:t>chane</a:t>
            </a:r>
            <a:r>
              <a:rPr lang="en-US" altLang="zh-CN" sz="2000" dirty="0">
                <a:latin typeface="Calibri" panose="020F0502020204030204" pitchFamily="34" charset="0"/>
                <a:ea typeface="MS PGothic" charset="0"/>
              </a:rPr>
              <a:t> being unpredictable (e.g. EVs plug-in-play)</a:t>
            </a:r>
          </a:p>
          <a:p>
            <a:pPr lvl="1" eaLnBrk="1" hangingPunct="1">
              <a:buFont typeface="Wingdings" charset="0"/>
              <a:buChar char="§"/>
            </a:pPr>
            <a:r>
              <a:rPr lang="en-US" altLang="zh-CN" sz="2000" dirty="0">
                <a:latin typeface="Calibri" panose="020F0502020204030204" pitchFamily="34" charset="0"/>
                <a:ea typeface="MS PGothic" charset="0"/>
              </a:rPr>
              <a:t>Suggest studying systematic protocol design and Dynamic resource allocation algorithms for supporting topology dynamics.</a:t>
            </a:r>
          </a:p>
          <a:p>
            <a:pPr eaLnBrk="1" hangingPunct="1"/>
            <a:r>
              <a:rPr lang="en-US" altLang="zh-CN" b="1" dirty="0">
                <a:latin typeface="Calibri" panose="020F0502020204030204" pitchFamily="34" charset="0"/>
                <a:ea typeface="MS PGothic" charset="0"/>
              </a:rPr>
              <a:t>Smoothly updating existing protocols</a:t>
            </a:r>
          </a:p>
          <a:p>
            <a:pPr eaLnBrk="1" hangingPunct="1"/>
            <a:endParaRPr lang="en-US" altLang="zh-CN" sz="2600" dirty="0">
              <a:latin typeface="Calibri" charset="0"/>
              <a:ea typeface="MS PGothic" charset="0"/>
            </a:endParaRPr>
          </a:p>
          <a:p>
            <a:pPr eaLnBrk="1" hangingPunct="1"/>
            <a:endParaRPr lang="en-US" altLang="zh-CN" sz="2600" dirty="0">
              <a:latin typeface="Calibri" charset="0"/>
              <a:ea typeface="MS PGothic" charset="0"/>
            </a:endParaRPr>
          </a:p>
        </p:txBody>
      </p:sp>
      <p:sp>
        <p:nvSpPr>
          <p:cNvPr id="2" name="标题 1"/>
          <p:cNvSpPr>
            <a:spLocks noGrp="1"/>
          </p:cNvSpPr>
          <p:nvPr>
            <p:ph type="title"/>
          </p:nvPr>
        </p:nvSpPr>
        <p:spPr/>
        <p:txBody>
          <a:bodyPr/>
          <a:lstStyle/>
          <a:p>
            <a:r>
              <a:rPr lang="en-US" altLang="zh-CN" dirty="0" smtClean="0"/>
              <a:t>Challenges</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28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10439747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29</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chemeClr val="tx2"/>
                </a:solidFill>
                <a:latin typeface="Cambria" panose="02040503050406030204" pitchFamily="18" charset="0"/>
              </a:rPr>
              <a:t>Major </a:t>
            </a:r>
            <a:r>
              <a:rPr lang="en-US" altLang="zh-CN" sz="2400" b="1" dirty="0">
                <a:solidFill>
                  <a:schemeClr val="tx2"/>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Infrastructure </a:t>
            </a:r>
            <a:r>
              <a:rPr lang="en-US" altLang="zh-CN" sz="2000" b="1" dirty="0" smtClean="0">
                <a:solidFill>
                  <a:schemeClr val="tx2"/>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communication </a:t>
            </a:r>
            <a:r>
              <a:rPr lang="en-US" altLang="zh-CN" sz="2000" b="1" dirty="0" smtClean="0">
                <a:solidFill>
                  <a:schemeClr val="tx2"/>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787792505"/>
      </p:ext>
    </p:extLst>
  </p:cSld>
  <p:clrMapOvr>
    <a:masterClrMapping/>
  </p:clrMapOvr>
  <p:transition advTm="2201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Existing vs. Smart Grid</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a:xfrm>
            <a:off x="4229893" y="6414821"/>
            <a:ext cx="608013" cy="303213"/>
          </a:xfrm>
        </p:spPr>
        <p:txBody>
          <a:bodyPr/>
          <a:lstStyle/>
          <a:p>
            <a:pPr>
              <a:defRPr/>
            </a:pPr>
            <a:fld id="{A45FD141-6F48-4DB0-8ADD-A9FF19E03ACC}" type="slidenum">
              <a:rPr lang="zh-CN" altLang="en-US" smtClean="0">
                <a:solidFill>
                  <a:prstClr val="black">
                    <a:tint val="75000"/>
                  </a:prstClr>
                </a:solidFill>
              </a:rPr>
              <a:pPr>
                <a:defRPr/>
              </a:pPr>
              <a:t>3</a:t>
            </a:fld>
            <a:endParaRPr lang="zh-CN" altLang="en-US">
              <a:solidFill>
                <a:prstClr val="black">
                  <a:tint val="75000"/>
                </a:prstClr>
              </a:solidFill>
            </a:endParaRPr>
          </a:p>
        </p:txBody>
      </p:sp>
      <p:sp>
        <p:nvSpPr>
          <p:cNvPr id="6" name="Content Placeholder 2"/>
          <p:cNvSpPr txBox="1">
            <a:spLocks/>
          </p:cNvSpPr>
          <p:nvPr/>
        </p:nvSpPr>
        <p:spPr>
          <a:xfrm>
            <a:off x="251520" y="1988840"/>
            <a:ext cx="8629650" cy="4395416"/>
          </a:xfrm>
          <a:prstGeom prst="rect">
            <a:avLst/>
          </a:prstGeom>
        </p:spPr>
        <p:txBody>
          <a:bodyPr/>
          <a:lstStyle/>
          <a:p>
            <a:pPr marL="800100" lvl="1" indent="-342900" fontAlgn="base">
              <a:spcBef>
                <a:spcPct val="20000"/>
              </a:spcBef>
              <a:spcAft>
                <a:spcPct val="0"/>
              </a:spcAft>
            </a:pPr>
            <a:endParaRPr lang="en-US" altLang="zh-CN" sz="2800" dirty="0" smtClean="0">
              <a:solidFill>
                <a:prstClr val="black"/>
              </a:solidFill>
            </a:endParaRPr>
          </a:p>
          <a:p>
            <a:pPr marL="800100" lvl="1" indent="-342900" fontAlgn="base">
              <a:spcBef>
                <a:spcPct val="20000"/>
              </a:spcBef>
              <a:spcAft>
                <a:spcPct val="0"/>
              </a:spcAft>
              <a:buFont typeface="Arial" charset="0"/>
              <a:buChar char="•"/>
            </a:pPr>
            <a:endParaRPr lang="en-US" altLang="zh-CN" sz="3200" dirty="0" smtClean="0">
              <a:solidFill>
                <a:prstClr val="black"/>
              </a:solidFill>
            </a:endParaRP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graphicFrame>
        <p:nvGraphicFramePr>
          <p:cNvPr id="5" name="表格 4"/>
          <p:cNvGraphicFramePr>
            <a:graphicFrameLocks noGrp="1"/>
          </p:cNvGraphicFramePr>
          <p:nvPr>
            <p:extLst/>
          </p:nvPr>
        </p:nvGraphicFramePr>
        <p:xfrm>
          <a:off x="1187624" y="1973049"/>
          <a:ext cx="6970440" cy="3326760"/>
        </p:xfrm>
        <a:graphic>
          <a:graphicData uri="http://schemas.openxmlformats.org/drawingml/2006/table">
            <a:tbl>
              <a:tblPr firstRow="1" bandRow="1">
                <a:tableStyleId>{5C22544A-7EE6-4342-B048-85BDC9FD1C3A}</a:tableStyleId>
              </a:tblPr>
              <a:tblGrid>
                <a:gridCol w="3485220"/>
                <a:gridCol w="3485220"/>
              </a:tblGrid>
              <a:tr h="415845">
                <a:tc>
                  <a:txBody>
                    <a:bodyPr/>
                    <a:lstStyle/>
                    <a:p>
                      <a:pPr algn="ctr"/>
                      <a:r>
                        <a:rPr lang="en-US" altLang="zh-CN" sz="2000" dirty="0" smtClean="0">
                          <a:latin typeface="Cambria" panose="02040503050406030204" pitchFamily="18" charset="0"/>
                        </a:rPr>
                        <a:t>Existing Grid</a:t>
                      </a:r>
                      <a:endParaRPr lang="zh-CN" altLang="en-US" sz="2000" dirty="0">
                        <a:latin typeface="Cambria" panose="02040503050406030204" pitchFamily="18" charset="0"/>
                      </a:endParaRPr>
                    </a:p>
                  </a:txBody>
                  <a:tcPr>
                    <a:solidFill>
                      <a:schemeClr val="accent2">
                        <a:lumMod val="75000"/>
                      </a:schemeClr>
                    </a:solidFill>
                  </a:tcPr>
                </a:tc>
                <a:tc>
                  <a:txBody>
                    <a:bodyPr/>
                    <a:lstStyle/>
                    <a:p>
                      <a:pPr algn="ctr"/>
                      <a:r>
                        <a:rPr lang="en-US" altLang="zh-CN" sz="2000" dirty="0" smtClean="0">
                          <a:latin typeface="Cambria" panose="02040503050406030204" pitchFamily="18" charset="0"/>
                        </a:rPr>
                        <a:t>Smart Grid</a:t>
                      </a:r>
                      <a:endParaRPr lang="zh-CN" altLang="en-US" sz="2000" dirty="0">
                        <a:latin typeface="Cambria" panose="02040503050406030204" pitchFamily="18" charset="0"/>
                      </a:endParaRPr>
                    </a:p>
                  </a:txBody>
                  <a:tcPr>
                    <a:solidFill>
                      <a:schemeClr val="accent2">
                        <a:lumMod val="75000"/>
                      </a:schemeClr>
                    </a:solidFill>
                  </a:tcPr>
                </a:tc>
              </a:tr>
              <a:tr h="415845">
                <a:tc>
                  <a:txBody>
                    <a:bodyPr/>
                    <a:lstStyle/>
                    <a:p>
                      <a:r>
                        <a:rPr lang="en-US" altLang="zh-CN" sz="1800" b="1" i="0" dirty="0" smtClean="0">
                          <a:solidFill>
                            <a:schemeClr val="tx1">
                              <a:lumMod val="75000"/>
                              <a:lumOff val="25000"/>
                            </a:schemeClr>
                          </a:solidFill>
                          <a:latin typeface="+mj-lt"/>
                        </a:rPr>
                        <a:t>One-way communication </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smtClean="0">
                          <a:solidFill>
                            <a:schemeClr val="tx1">
                              <a:lumMod val="75000"/>
                              <a:lumOff val="25000"/>
                            </a:schemeClr>
                          </a:solidFill>
                          <a:latin typeface="+mj-lt"/>
                        </a:rPr>
                        <a:t>Two-way</a:t>
                      </a:r>
                      <a:r>
                        <a:rPr lang="en-US" altLang="zh-CN" sz="1800" b="1" i="0" baseline="0" dirty="0" smtClean="0">
                          <a:solidFill>
                            <a:schemeClr val="tx1">
                              <a:lumMod val="75000"/>
                              <a:lumOff val="25000"/>
                            </a:schemeClr>
                          </a:solidFill>
                          <a:latin typeface="+mj-lt"/>
                        </a:rPr>
                        <a:t> communication </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r h="415845">
                <a:tc>
                  <a:txBody>
                    <a:bodyPr/>
                    <a:lstStyle/>
                    <a:p>
                      <a:r>
                        <a:rPr lang="en-US" altLang="zh-CN" sz="1800" b="1" i="0" dirty="0" smtClean="0">
                          <a:solidFill>
                            <a:schemeClr val="tx1">
                              <a:lumMod val="75000"/>
                              <a:lumOff val="25000"/>
                            </a:schemeClr>
                          </a:solidFill>
                          <a:latin typeface="+mj-lt"/>
                        </a:rPr>
                        <a:t>Centralized generation</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smtClean="0">
                          <a:solidFill>
                            <a:schemeClr val="tx1">
                              <a:lumMod val="75000"/>
                              <a:lumOff val="25000"/>
                            </a:schemeClr>
                          </a:solidFill>
                          <a:latin typeface="+mj-lt"/>
                        </a:rPr>
                        <a:t>Distributed</a:t>
                      </a:r>
                      <a:r>
                        <a:rPr lang="en-US" altLang="zh-CN" sz="1800" b="1" i="0" baseline="0" dirty="0" smtClean="0">
                          <a:solidFill>
                            <a:schemeClr val="tx1">
                              <a:lumMod val="75000"/>
                              <a:lumOff val="25000"/>
                            </a:schemeClr>
                          </a:solidFill>
                          <a:latin typeface="+mj-lt"/>
                        </a:rPr>
                        <a:t> generation</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r>
              <a:tr h="415845">
                <a:tc>
                  <a:txBody>
                    <a:bodyPr/>
                    <a:lstStyle/>
                    <a:p>
                      <a:r>
                        <a:rPr lang="en-US" altLang="zh-CN" sz="1800" b="1" i="0" dirty="0" smtClean="0">
                          <a:solidFill>
                            <a:schemeClr val="tx1">
                              <a:lumMod val="75000"/>
                              <a:lumOff val="25000"/>
                            </a:schemeClr>
                          </a:solidFill>
                          <a:latin typeface="+mj-lt"/>
                        </a:rPr>
                        <a:t>Few sensors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smtClean="0">
                          <a:solidFill>
                            <a:schemeClr val="tx1">
                              <a:lumMod val="75000"/>
                              <a:lumOff val="25000"/>
                            </a:schemeClr>
                          </a:solidFill>
                          <a:latin typeface="+mj-lt"/>
                        </a:rPr>
                        <a:t>Sensors throughout</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r h="415845">
                <a:tc>
                  <a:txBody>
                    <a:bodyPr/>
                    <a:lstStyle/>
                    <a:p>
                      <a:r>
                        <a:rPr lang="en-US" altLang="zh-CN" sz="1800" b="1" i="0" dirty="0" smtClean="0">
                          <a:solidFill>
                            <a:schemeClr val="tx1">
                              <a:lumMod val="75000"/>
                              <a:lumOff val="25000"/>
                            </a:schemeClr>
                          </a:solidFill>
                          <a:latin typeface="+mj-lt"/>
                        </a:rPr>
                        <a:t>Manual</a:t>
                      </a:r>
                      <a:r>
                        <a:rPr lang="en-US" altLang="zh-CN" sz="1800" b="1" i="0" baseline="0" dirty="0" smtClean="0">
                          <a:solidFill>
                            <a:schemeClr val="tx1">
                              <a:lumMod val="75000"/>
                              <a:lumOff val="25000"/>
                            </a:schemeClr>
                          </a:solidFill>
                          <a:latin typeface="+mj-lt"/>
                        </a:rPr>
                        <a:t> monitoring</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smtClean="0">
                          <a:solidFill>
                            <a:schemeClr val="tx1">
                              <a:lumMod val="75000"/>
                              <a:lumOff val="25000"/>
                            </a:schemeClr>
                          </a:solidFill>
                          <a:latin typeface="+mj-lt"/>
                        </a:rPr>
                        <a:t>Self-monitoring</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r>
              <a:tr h="415845">
                <a:tc>
                  <a:txBody>
                    <a:bodyPr/>
                    <a:lstStyle/>
                    <a:p>
                      <a:r>
                        <a:rPr lang="en-US" altLang="zh-CN" sz="1800" b="1" i="0" dirty="0" smtClean="0">
                          <a:solidFill>
                            <a:schemeClr val="tx1">
                              <a:lumMod val="75000"/>
                              <a:lumOff val="25000"/>
                            </a:schemeClr>
                          </a:solidFill>
                          <a:latin typeface="+mj-lt"/>
                        </a:rPr>
                        <a:t>Manual restoration</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r>
                        <a:rPr lang="en-US" altLang="zh-CN" sz="1800" b="1" i="0" dirty="0" smtClean="0">
                          <a:solidFill>
                            <a:schemeClr val="tx1">
                              <a:lumMod val="75000"/>
                              <a:lumOff val="25000"/>
                            </a:schemeClr>
                          </a:solidFill>
                          <a:latin typeface="+mj-lt"/>
                        </a:rPr>
                        <a:t>Self-healing</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r h="415845">
                <a:tc>
                  <a:txBody>
                    <a:bodyPr/>
                    <a:lstStyle/>
                    <a:p>
                      <a:r>
                        <a:rPr lang="en-US" altLang="zh-CN" sz="1800" b="1" i="0" dirty="0" smtClean="0">
                          <a:solidFill>
                            <a:schemeClr val="tx1">
                              <a:lumMod val="75000"/>
                              <a:lumOff val="25000"/>
                            </a:schemeClr>
                          </a:solidFill>
                          <a:latin typeface="+mj-lt"/>
                        </a:rPr>
                        <a:t>Limited control </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c>
                  <a:txBody>
                    <a:bodyPr/>
                    <a:lstStyle/>
                    <a:p>
                      <a:r>
                        <a:rPr lang="en-US" altLang="zh-CN" sz="1800" b="1" i="0" dirty="0" smtClean="0">
                          <a:solidFill>
                            <a:schemeClr val="tx1">
                              <a:lumMod val="75000"/>
                              <a:lumOff val="25000"/>
                            </a:schemeClr>
                          </a:solidFill>
                          <a:latin typeface="+mj-lt"/>
                        </a:rPr>
                        <a:t>Pervasive control</a:t>
                      </a:r>
                      <a:endParaRPr lang="zh-CN" altLang="en-US" sz="1800" b="1" i="0" dirty="0">
                        <a:solidFill>
                          <a:schemeClr val="tx1">
                            <a:lumMod val="75000"/>
                            <a:lumOff val="25000"/>
                          </a:schemeClr>
                        </a:solidFill>
                        <a:latin typeface="+mj-lt"/>
                      </a:endParaRPr>
                    </a:p>
                  </a:txBody>
                  <a:tcPr>
                    <a:solidFill>
                      <a:schemeClr val="accent2">
                        <a:lumMod val="20000"/>
                        <a:lumOff val="80000"/>
                      </a:schemeClr>
                    </a:solidFill>
                  </a:tcPr>
                </a:tc>
              </a:tr>
              <a:tr h="415845">
                <a:tc>
                  <a:txBody>
                    <a:bodyPr/>
                    <a:lstStyle/>
                    <a:p>
                      <a:r>
                        <a:rPr lang="en-US" altLang="zh-CN" sz="1800" b="1" i="0" dirty="0" smtClean="0">
                          <a:solidFill>
                            <a:schemeClr val="tx1">
                              <a:lumMod val="75000"/>
                              <a:lumOff val="25000"/>
                            </a:schemeClr>
                          </a:solidFill>
                          <a:latin typeface="+mj-lt"/>
                        </a:rPr>
                        <a:t>Few customer choices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i="0" dirty="0" smtClean="0">
                          <a:solidFill>
                            <a:schemeClr val="tx1">
                              <a:lumMod val="75000"/>
                              <a:lumOff val="25000"/>
                            </a:schemeClr>
                          </a:solidFill>
                          <a:latin typeface="+mj-lt"/>
                        </a:rPr>
                        <a:t>Many customer choices</a:t>
                      </a:r>
                      <a:endParaRPr lang="zh-CN" altLang="en-US" sz="1800" b="1" i="0" dirty="0">
                        <a:solidFill>
                          <a:schemeClr val="tx1">
                            <a:lumMod val="75000"/>
                            <a:lumOff val="25000"/>
                          </a:schemeClr>
                        </a:solidFill>
                        <a:latin typeface="+mj-lt"/>
                      </a:endParaRPr>
                    </a:p>
                  </a:txBody>
                  <a:tcPr>
                    <a:solidFill>
                      <a:schemeClr val="accent2">
                        <a:lumMod val="40000"/>
                        <a:lumOff val="60000"/>
                      </a:schemeClr>
                    </a:solidFill>
                  </a:tcPr>
                </a:tc>
              </a:tr>
            </a:tbl>
          </a:graphicData>
        </a:graphic>
      </p:graphicFrame>
      <p:sp>
        <p:nvSpPr>
          <p:cNvPr id="7" name="矩形 6"/>
          <p:cNvSpPr/>
          <p:nvPr/>
        </p:nvSpPr>
        <p:spPr>
          <a:xfrm>
            <a:off x="1755855" y="5373216"/>
            <a:ext cx="5620980"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Table 1 Comparison on properties of the grids</a:t>
            </a:r>
          </a:p>
        </p:txBody>
      </p:sp>
    </p:spTree>
    <p:extLst>
      <p:ext uri="{BB962C8B-B14F-4D97-AF65-F5344CB8AC3E}">
        <p14:creationId xmlns:p14="http://schemas.microsoft.com/office/powerpoint/2010/main" val="751708080"/>
      </p:ext>
    </p:extLst>
  </p:cSld>
  <p:clrMapOvr>
    <a:masterClrMapping/>
  </p:clrMapOvr>
  <p:transition advTm="2201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Management </a:t>
            </a:r>
            <a:r>
              <a:rPr lang="en-US" altLang="zh-CN" dirty="0" smtClean="0">
                <a:ea typeface="MS PGothic" pitchFamily="34" charset="-128"/>
              </a:rPr>
              <a:t>System</a:t>
            </a:r>
            <a:endParaRPr lang="zh-CN" altLang="en-US" kern="0" dirty="0" smtClean="0"/>
          </a:p>
        </p:txBody>
      </p:sp>
      <p:sp>
        <p:nvSpPr>
          <p:cNvPr id="45058"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SG two-way flow of power and data are lay the foundation for realizing various function and management objectives </a:t>
            </a:r>
          </a:p>
          <a:p>
            <a:pPr lvl="1" eaLnBrk="1" hangingPunct="1">
              <a:buFont typeface="Wingdings" charset="0"/>
              <a:buChar char="§"/>
            </a:pPr>
            <a:r>
              <a:rPr lang="en-US" altLang="zh-CN" sz="2000" dirty="0">
                <a:latin typeface="Calibri" panose="020F0502020204030204" pitchFamily="34" charset="0"/>
                <a:ea typeface="MS PGothic" charset="0"/>
              </a:rPr>
              <a:t>Energy efficiency improvement, operation cost reduction, demand and supply balance, emission control, and utility maximization</a:t>
            </a:r>
          </a:p>
        </p:txBody>
      </p:sp>
      <p:pic>
        <p:nvPicPr>
          <p:cNvPr id="450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2060" y="2918938"/>
            <a:ext cx="3581400"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545" y="2918938"/>
            <a:ext cx="3657600"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4" descr="C:\Users\admin\AppData\Local\Microsoft\Windows\Temporary Internet Files\Content.IE5\VM6R398Z\MC9002873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3050" y="4617801"/>
            <a:ext cx="206375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오른쪽 화살표 7"/>
          <p:cNvSpPr>
            <a:spLocks noChangeArrowheads="1"/>
          </p:cNvSpPr>
          <p:nvPr/>
        </p:nvSpPr>
        <p:spPr bwMode="auto">
          <a:xfrm>
            <a:off x="4593920" y="2918938"/>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2724440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charset="0"/>
                <a:cs typeface="MS PGothic" charset="0"/>
              </a:rPr>
              <a:t>Energy efficiency &amp; Demand Profile improvement </a:t>
            </a:r>
            <a:r>
              <a:rPr lang="en-US" altLang="zh-CN" sz="2000" dirty="0">
                <a:ea typeface="MS PGothic" charset="0"/>
                <a:cs typeface="MS PGothic" charset="0"/>
              </a:rPr>
              <a:t>of Management Objectives </a:t>
            </a:r>
            <a:endParaRPr lang="zh-CN" altLang="en-US" sz="2000" kern="0" dirty="0" smtClean="0"/>
          </a:p>
        </p:txBody>
      </p:sp>
      <p:sp>
        <p:nvSpPr>
          <p:cNvPr id="3" name="Content Placeholder 2"/>
          <p:cNvSpPr>
            <a:spLocks noGrp="1"/>
          </p:cNvSpPr>
          <p:nvPr>
            <p:ph sz="quarter" idx="4294967295"/>
          </p:nvPr>
        </p:nvSpPr>
        <p:spPr>
          <a:xfrm>
            <a:off x="338400" y="1260000"/>
            <a:ext cx="8348400" cy="5043488"/>
          </a:xfrm>
          <a:prstGeom prst="rect">
            <a:avLst/>
          </a:prstGeom>
        </p:spPr>
        <p:txBody>
          <a:bodyPr rtlCol="0">
            <a:normAutofit/>
          </a:bodyPr>
          <a:lstStyle/>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Demand profile shaping:</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help match demand to available supply in order to reshape a demand profile  to smoothed one, or reduce the peak-to-average ratio or peak demand of the total energy demand.</a:t>
            </a:r>
          </a:p>
          <a:p>
            <a:pPr lvl="2" eaLnBrk="1" fontAlgn="auto" hangingPunct="1">
              <a:spcAft>
                <a:spcPts val="0"/>
              </a:spcAft>
              <a:buClr>
                <a:schemeClr val="bg1">
                  <a:lumMod val="65000"/>
                </a:schemeClr>
              </a:buClr>
              <a:buFont typeface="Wingdings" pitchFamily="2" charset="2"/>
              <a:buChar char="§"/>
              <a:defRPr/>
            </a:pPr>
            <a:r>
              <a:rPr lang="en-US" dirty="0" smtClean="0">
                <a:solidFill>
                  <a:schemeClr val="tx1">
                    <a:lumMod val="85000"/>
                    <a:lumOff val="15000"/>
                  </a:schemeClr>
                </a:solidFill>
                <a:latin typeface="Calibri" panose="020F0502020204030204" pitchFamily="34" charset="0"/>
                <a:ea typeface="+mn-ea"/>
                <a:cs typeface="+mn-cs"/>
              </a:rPr>
              <a:t>shifting (network congestion game), scheduling (dynamic programming), or reducing demand  (dynamic pricing scheme)</a:t>
            </a:r>
          </a:p>
          <a:p>
            <a:pPr eaLnBrk="1" fontAlgn="auto" hangingPunct="1">
              <a:spcAft>
                <a:spcPts val="0"/>
              </a:spcAft>
              <a:buClr>
                <a:schemeClr val="bg1">
                  <a:lumMod val="65000"/>
                </a:schemeClr>
              </a:buClr>
              <a:buFont typeface="Wingdings" pitchFamily="2" charset="2"/>
              <a:buChar char="v"/>
              <a:defRPr/>
            </a:pPr>
            <a:r>
              <a:rPr lang="en-US" b="1" dirty="0" smtClean="0">
                <a:solidFill>
                  <a:schemeClr val="tx1">
                    <a:lumMod val="85000"/>
                    <a:lumOff val="15000"/>
                  </a:schemeClr>
                </a:solidFill>
                <a:latin typeface="Calibri" panose="020F0502020204030204" pitchFamily="34" charset="0"/>
                <a:ea typeface="+mn-ea"/>
                <a:cs typeface="+mn-cs"/>
              </a:rPr>
              <a:t>Energy loss minimization:</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DGs now are integrated in SG, it is more complicated.</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Decentralized optimization algorithm, the optimal mix of statistically-modeled renewable sources</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Reduce overall plant and capital cost , increase the system reliability (reduce probability for brownouts and blackouts)</a:t>
            </a:r>
            <a:endParaRPr lang="en-US" dirty="0">
              <a:solidFill>
                <a:schemeClr val="tx1">
                  <a:lumMod val="85000"/>
                  <a:lumOff val="15000"/>
                </a:schemeClr>
              </a:solidFill>
              <a:latin typeface="Calibri" panose="020F0502020204030204" pitchFamily="34" charset="0"/>
              <a:ea typeface="+mn-ea"/>
              <a:cs typeface="+mn-cs"/>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0662355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Utility &amp; Cost Optimization and Price Stabilization </a:t>
            </a:r>
            <a:r>
              <a:rPr lang="en-US" altLang="zh-CN" sz="2000" dirty="0">
                <a:ea typeface="MS PGothic" pitchFamily="34" charset="-128"/>
              </a:rPr>
              <a:t>of Management Objectives </a:t>
            </a:r>
            <a:endParaRPr lang="zh-CN" altLang="en-US" kern="0" dirty="0" smtClean="0"/>
          </a:p>
        </p:txBody>
      </p:sp>
      <p:sp>
        <p:nvSpPr>
          <p:cNvPr id="48130" name="Content Placeholder 2"/>
          <p:cNvSpPr>
            <a:spLocks noGrp="1"/>
          </p:cNvSpPr>
          <p:nvPr>
            <p:ph sz="quarter" idx="4294967295"/>
          </p:nvPr>
        </p:nvSpPr>
        <p:spPr>
          <a:xfrm>
            <a:off x="338400" y="1260000"/>
            <a:ext cx="8348400" cy="5334000"/>
          </a:xfrm>
          <a:prstGeom prst="rect">
            <a:avLst/>
          </a:prstGeom>
        </p:spPr>
        <p:txBody>
          <a:bodyPr/>
          <a:lstStyle/>
          <a:p>
            <a:pPr eaLnBrk="1" hangingPunct="1">
              <a:lnSpc>
                <a:spcPct val="90000"/>
              </a:lnSpc>
            </a:pPr>
            <a:r>
              <a:rPr lang="en-US" altLang="zh-CN" dirty="0">
                <a:latin typeface="Calibri" panose="020F0502020204030204" pitchFamily="34" charset="0"/>
                <a:ea typeface="+mj-ea"/>
              </a:rPr>
              <a:t>Improving utility, increasing profit, and reducing cost are also important.</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User cost/bill or profit, cost or utility of electricity industry and system.</a:t>
            </a:r>
          </a:p>
          <a:p>
            <a:pPr eaLnBrk="1" hangingPunct="1">
              <a:lnSpc>
                <a:spcPct val="90000"/>
              </a:lnSpc>
            </a:pPr>
            <a:r>
              <a:rPr lang="en-US" altLang="zh-CN" dirty="0">
                <a:latin typeface="Calibri" panose="020F0502020204030204" pitchFamily="34" charset="0"/>
                <a:ea typeface="+mj-ea"/>
              </a:rPr>
              <a:t>Stabilization of price in a close-looped feedback system btw. </a:t>
            </a:r>
            <a:r>
              <a:rPr lang="en-US" altLang="zh-CN" dirty="0" err="1">
                <a:latin typeface="Calibri" panose="020F0502020204030204" pitchFamily="34" charset="0"/>
                <a:ea typeface="+mj-ea"/>
              </a:rPr>
              <a:t>realtime</a:t>
            </a:r>
            <a:r>
              <a:rPr lang="en-US" altLang="zh-CN" dirty="0">
                <a:latin typeface="Calibri" panose="020F0502020204030204" pitchFamily="34" charset="0"/>
                <a:ea typeface="+mj-ea"/>
              </a:rPr>
              <a:t> wholesale market prices and end users</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Modeling for the dynamic evolution of supply, demand, and market clearing (locational marginal price LMP) price</a:t>
            </a:r>
          </a:p>
          <a:p>
            <a:pPr eaLnBrk="1" hangingPunct="1">
              <a:lnSpc>
                <a:spcPct val="90000"/>
              </a:lnSpc>
            </a:pPr>
            <a:r>
              <a:rPr lang="en-US" altLang="zh-CN" dirty="0">
                <a:latin typeface="Calibri" panose="020F0502020204030204" pitchFamily="34" charset="0"/>
                <a:ea typeface="+mj-ea"/>
              </a:rPr>
              <a:t>Emission control is another important management objective</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Min. generation cost or max. utility/profit ≠ min. emission by using green energy as much as possible</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Cost of renewable energy gen. is not always lowest, related with demand scheduling </a:t>
            </a:r>
          </a:p>
          <a:p>
            <a:pPr lvl="1" eaLnBrk="1" hangingPunct="1">
              <a:lnSpc>
                <a:spcPct val="90000"/>
              </a:lnSpc>
              <a:buFont typeface="Wingdings" charset="0"/>
              <a:buChar char="§"/>
            </a:pPr>
            <a:endParaRPr lang="en-US" altLang="zh-CN" sz="2000" dirty="0">
              <a:latin typeface="Calibri" charset="0"/>
              <a:ea typeface="MS PGothic" charset="0"/>
            </a:endParaRP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46691021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Management System</a:t>
            </a:r>
            <a:endParaRPr lang="zh-CN" altLang="en-US" kern="0" dirty="0" smtClean="0"/>
          </a:p>
        </p:txBody>
      </p:sp>
      <p:sp>
        <p:nvSpPr>
          <p:cNvPr id="50178"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In order to solve the management objective, we need management methods and tools: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8464" y="2128838"/>
            <a:ext cx="3581400"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200" y="2135426"/>
            <a:ext cx="3657600"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4" descr="C:\Users\admin\AppData\Local\Microsoft\Windows\Temporary Internet Files\Content.IE5\VM6R398Z\MC9002873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651375"/>
            <a:ext cx="206375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오른쪽 화살표 7"/>
          <p:cNvSpPr>
            <a:spLocks noChangeArrowheads="1"/>
          </p:cNvSpPr>
          <p:nvPr/>
        </p:nvSpPr>
        <p:spPr bwMode="auto">
          <a:xfrm>
            <a:off x="263864" y="2135426"/>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967684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8194"/>
                                        </p:tgtEl>
                                        <p:attrNameLst>
                                          <p:attrName>style.opacity</p:attrName>
                                        </p:attrNameLst>
                                      </p:cBhvr>
                                      <p:to>
                                        <p:strVal val="0.25"/>
                                      </p:to>
                                    </p:set>
                                    <p:animEffect filter="image" prLst="opacity: 0.25">
                                      <p:cBhvr rctx="IE">
                                        <p:cTn id="7" dur="indefinite"/>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Management Methods and Tools</a:t>
            </a:r>
            <a:endParaRPr lang="zh-CN" altLang="en-US" kern="0" dirty="0" smtClean="0"/>
          </a:p>
        </p:txBody>
      </p:sp>
      <p:sp>
        <p:nvSpPr>
          <p:cNvPr id="3" name="Content Placeholder 2"/>
          <p:cNvSpPr>
            <a:spLocks noGrp="1"/>
          </p:cNvSpPr>
          <p:nvPr>
            <p:ph sz="quarter" idx="4294967295"/>
          </p:nvPr>
        </p:nvSpPr>
        <p:spPr>
          <a:xfrm>
            <a:off x="338400" y="1135746"/>
            <a:ext cx="8348400" cy="5410200"/>
          </a:xfrm>
          <a:prstGeom prst="rect">
            <a:avLst/>
          </a:prstGeom>
        </p:spPr>
        <p:txBody>
          <a:bodyPr rtlCol="0">
            <a:normAutofit fontScale="92500" lnSpcReduction="10000"/>
          </a:bodyPr>
          <a:lstStyle/>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Optimization</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Convex &amp; dynamic programming</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For green energy supply (time-varying process), we need stochastic programming, robust programming</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Particle swarm optimization can quickly solve complex constrained optimization problems w/ low computation and high accuracy. </a:t>
            </a:r>
          </a:p>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Machine learning</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Allow control systems to evolve behaviors based on empirical data</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It plays a major role in analysis and processing of user data and grid states for a large number deployment of smart meters, sensors, PMUs. </a:t>
            </a:r>
          </a:p>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Game theory</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Not all users to be cooperative, so we need guarantee solution</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Emerging SG leads to the emergence of a large number of markets (i.e. it is akin to multi-player games, e.g. energy trading)</a:t>
            </a:r>
          </a:p>
          <a:p>
            <a:pPr eaLnBrk="1" fontAlgn="auto" hangingPunct="1">
              <a:spcAft>
                <a:spcPts val="0"/>
              </a:spcAft>
              <a:buClr>
                <a:schemeClr val="bg1">
                  <a:lumMod val="65000"/>
                </a:schemeClr>
              </a:buClr>
              <a:buFont typeface="Wingdings" pitchFamily="2" charset="2"/>
              <a:buChar char="v"/>
              <a:defRPr/>
            </a:pPr>
            <a:r>
              <a:rPr lang="en-US" sz="2600" b="1" dirty="0" smtClean="0">
                <a:solidFill>
                  <a:schemeClr val="tx1">
                    <a:lumMod val="85000"/>
                    <a:lumOff val="15000"/>
                  </a:schemeClr>
                </a:solidFill>
                <a:latin typeface="Calibri" panose="020F0502020204030204" pitchFamily="34" charset="0"/>
                <a:ea typeface="+mn-ea"/>
                <a:cs typeface="+mn-cs"/>
              </a:rPr>
              <a:t>Auction</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mn-cs"/>
              </a:rPr>
              <a:t>Bidding &amp; auction can be used for energy sale w/in </a:t>
            </a:r>
            <a:r>
              <a:rPr lang="en-US" dirty="0" err="1" smtClean="0">
                <a:solidFill>
                  <a:schemeClr val="tx1">
                    <a:lumMod val="85000"/>
                    <a:lumOff val="15000"/>
                  </a:schemeClr>
                </a:solidFill>
                <a:latin typeface="Calibri" panose="020F0502020204030204" pitchFamily="34" charset="0"/>
                <a:ea typeface="+mn-ea"/>
                <a:cs typeface="+mn-cs"/>
              </a:rPr>
              <a:t>microgrid</a:t>
            </a:r>
            <a:r>
              <a:rPr lang="en-US" dirty="0" smtClean="0">
                <a:solidFill>
                  <a:schemeClr val="tx1">
                    <a:lumMod val="85000"/>
                    <a:lumOff val="15000"/>
                  </a:schemeClr>
                </a:solidFill>
                <a:latin typeface="Calibri" panose="020F0502020204030204" pitchFamily="34" charset="0"/>
                <a:ea typeface="+mn-ea"/>
                <a:cs typeface="+mn-cs"/>
              </a:rPr>
              <a:t> market (e.g. demand reduction bid for reducing peak load)</a:t>
            </a:r>
            <a:endParaRPr lang="en-US" dirty="0">
              <a:solidFill>
                <a:schemeClr val="tx1">
                  <a:lumMod val="85000"/>
                  <a:lumOff val="15000"/>
                </a:schemeClr>
              </a:solidFill>
              <a:latin typeface="Calibri" panose="020F0502020204030204" pitchFamily="34" charset="0"/>
              <a:ea typeface="+mn-ea"/>
              <a:cs typeface="+mn-cs"/>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0003136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Future Research and Challenges </a:t>
            </a:r>
            <a:endParaRPr lang="zh-CN" altLang="en-US" kern="0" dirty="0" smtClean="0"/>
          </a:p>
        </p:txBody>
      </p:sp>
      <p:sp>
        <p:nvSpPr>
          <p:cNvPr id="3" name="Content Placeholder 2"/>
          <p:cNvSpPr>
            <a:spLocks noGrp="1"/>
          </p:cNvSpPr>
          <p:nvPr>
            <p:ph sz="quarter" idx="4294967295"/>
          </p:nvPr>
        </p:nvSpPr>
        <p:spPr>
          <a:xfrm>
            <a:off x="338400" y="1066800"/>
            <a:ext cx="8348400" cy="5410200"/>
          </a:xfrm>
          <a:prstGeom prst="rect">
            <a:avLst/>
          </a:prstGeom>
        </p:spPr>
        <p:txBody>
          <a:bodyPr rtlCol="0">
            <a:normAutofit fontScale="92500" lnSpcReduction="20000"/>
          </a:bodyPr>
          <a:lstStyle/>
          <a:p>
            <a:pPr marL="0" indent="0" eaLnBrk="1" fontAlgn="auto" hangingPunct="1">
              <a:spcAft>
                <a:spcPts val="0"/>
              </a:spcAft>
              <a:buClr>
                <a:schemeClr val="bg1">
                  <a:lumMod val="65000"/>
                </a:schemeClr>
              </a:buClr>
              <a:buFont typeface="Wingdings" pitchFamily="2" charset="2"/>
              <a:buNone/>
              <a:defRPr/>
            </a:pPr>
            <a:r>
              <a:rPr lang="en-US" sz="2600" b="1" dirty="0" smtClean="0">
                <a:solidFill>
                  <a:schemeClr val="tx1">
                    <a:lumMod val="85000"/>
                    <a:lumOff val="15000"/>
                  </a:schemeClr>
                </a:solidFill>
                <a:latin typeface="Calibri" panose="020F0502020204030204" pitchFamily="34" charset="0"/>
                <a:ea typeface="+mn-ea"/>
                <a:cs typeface="+mn-cs"/>
              </a:rPr>
              <a:t>Future Research</a:t>
            </a:r>
          </a:p>
          <a:p>
            <a:pPr marL="974725" lvl="1" indent="-514350" eaLnBrk="1" fontAlgn="auto" hangingPunct="1">
              <a:spcAft>
                <a:spcPts val="0"/>
              </a:spcAft>
              <a:buClr>
                <a:schemeClr val="bg1">
                  <a:lumMod val="65000"/>
                </a:schemeClr>
              </a:buClr>
              <a:buFont typeface="+mj-lt"/>
              <a:buAutoNum type="arabicPeriod"/>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Integration of pervasive computing and smart grid</a:t>
            </a:r>
          </a:p>
          <a:p>
            <a:pPr marL="974725" lvl="1" indent="-514350" eaLnBrk="1" fontAlgn="auto" hangingPunct="1">
              <a:spcAft>
                <a:spcPts val="0"/>
              </a:spcAft>
              <a:buClr>
                <a:schemeClr val="bg1">
                  <a:lumMod val="65000"/>
                </a:schemeClr>
              </a:buClr>
              <a:buFont typeface="+mj-lt"/>
              <a:buAutoNum type="arabicPeriod"/>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Smart grid store</a:t>
            </a:r>
          </a:p>
          <a:p>
            <a:pPr marL="0" indent="0" eaLnBrk="1" fontAlgn="auto" hangingPunct="1">
              <a:spcAft>
                <a:spcPts val="0"/>
              </a:spcAft>
              <a:buClr>
                <a:schemeClr val="bg1">
                  <a:lumMod val="65000"/>
                </a:schemeClr>
              </a:buClr>
              <a:buFont typeface="Wingdings" pitchFamily="2" charset="2"/>
              <a:buNone/>
              <a:defRPr/>
            </a:pPr>
            <a:r>
              <a:rPr lang="en-US" sz="2600" b="1" dirty="0" smtClean="0">
                <a:solidFill>
                  <a:schemeClr val="tx1">
                    <a:lumMod val="85000"/>
                    <a:lumOff val="15000"/>
                  </a:schemeClr>
                </a:solidFill>
                <a:latin typeface="Calibri" panose="020F0502020204030204" pitchFamily="34" charset="0"/>
                <a:ea typeface="+mn-ea"/>
                <a:cs typeface="+mn-cs"/>
              </a:rPr>
              <a:t>Challenge</a:t>
            </a:r>
          </a:p>
          <a:p>
            <a:pPr marL="974725" lvl="1" indent="-514350" eaLnBrk="1" fontAlgn="auto" hangingPunct="1">
              <a:spcAft>
                <a:spcPts val="0"/>
              </a:spcAft>
              <a:buClr>
                <a:schemeClr val="bg1">
                  <a:lumMod val="65000"/>
                </a:schemeClr>
              </a:buClr>
              <a:buFont typeface="Wingdings" pitchFamily="2" charset="2"/>
              <a:buNone/>
              <a:defRPr/>
            </a:pPr>
            <a:r>
              <a:rPr lang="en-US" sz="2600" b="0" i="0" dirty="0" smtClean="0">
                <a:solidFill>
                  <a:schemeClr val="tx1">
                    <a:lumMod val="85000"/>
                    <a:lumOff val="15000"/>
                  </a:schemeClr>
                </a:solidFill>
                <a:latin typeface="Calibri" panose="020F0502020204030204" pitchFamily="34" charset="0"/>
                <a:ea typeface="+mn-ea"/>
                <a:cs typeface="+mn-cs"/>
              </a:rPr>
              <a:t>1. Regulating emerging markets</a:t>
            </a:r>
          </a:p>
          <a:p>
            <a:pPr lvl="1" eaLnBrk="1" fontAlgn="auto" hangingPunct="1">
              <a:spcAft>
                <a:spcPts val="0"/>
              </a:spcAft>
              <a:buClr>
                <a:schemeClr val="tx1">
                  <a:lumMod val="75000"/>
                  <a:lumOff val="25000"/>
                </a:schemeClr>
              </a:buClr>
              <a:defRPr/>
            </a:pPr>
            <a:r>
              <a:rPr lang="en-US" dirty="0" err="1" smtClean="0">
                <a:solidFill>
                  <a:schemeClr val="tx1">
                    <a:lumMod val="85000"/>
                    <a:lumOff val="15000"/>
                  </a:schemeClr>
                </a:solidFill>
                <a:latin typeface="Calibri" panose="020F0502020204030204" pitchFamily="34" charset="0"/>
                <a:ea typeface="+mn-ea"/>
                <a:cs typeface="Arial" panose="020B0604020202020204" pitchFamily="34" charset="0"/>
              </a:rPr>
              <a:t>Microgrid</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 leads to emergence of new market of trading energy</a:t>
            </a:r>
          </a:p>
          <a:p>
            <a:pPr lvl="1" eaLnBrk="1" fontAlgn="auto" hangingPunct="1">
              <a:spcAft>
                <a:spcPts val="0"/>
              </a:spcAft>
              <a:buClr>
                <a:schemeClr val="tx1">
                  <a:lumMod val="75000"/>
                  <a:lumOff val="25000"/>
                </a:schemeClr>
              </a:buClr>
              <a:defRPr/>
            </a:pPr>
            <a:r>
              <a:rPr lang="en-US" dirty="0">
                <a:solidFill>
                  <a:schemeClr val="tx1">
                    <a:lumMod val="85000"/>
                    <a:lumOff val="15000"/>
                  </a:schemeClr>
                </a:solidFill>
                <a:latin typeface="Calibri" panose="020F0502020204030204" pitchFamily="34" charset="0"/>
                <a:ea typeface="+mn-ea"/>
                <a:cs typeface="Arial" panose="020B0604020202020204" pitchFamily="34" charset="0"/>
              </a:rPr>
              <a:t>e</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.g. How to guarantee truthful auction, </a:t>
            </a:r>
            <a:r>
              <a:rPr lang="en-US" dirty="0" err="1" smtClean="0">
                <a:solidFill>
                  <a:schemeClr val="tx1">
                    <a:lumMod val="85000"/>
                    <a:lumOff val="15000"/>
                  </a:schemeClr>
                </a:solidFill>
                <a:latin typeface="Calibri" panose="020F0502020204030204" pitchFamily="34" charset="0"/>
                <a:ea typeface="+mn-ea"/>
                <a:cs typeface="Arial" panose="020B0604020202020204" pitchFamily="34" charset="0"/>
              </a:rPr>
              <a:t>Vickrey</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-Clarke-Groves scheme (a type of sealed-bid auction)</a:t>
            </a:r>
          </a:p>
          <a:p>
            <a:pPr marL="974725" lvl="1" indent="-514350" eaLnBrk="1" fontAlgn="auto" hangingPunct="1">
              <a:spcAft>
                <a:spcPts val="0"/>
              </a:spcAft>
              <a:buClr>
                <a:schemeClr val="bg1">
                  <a:lumMod val="65000"/>
                </a:schemeClr>
              </a:buClr>
              <a:buFont typeface="Wingdings" pitchFamily="2" charset="2"/>
              <a:buNone/>
              <a:defRPr/>
            </a:pPr>
            <a:r>
              <a:rPr lang="en-US" sz="2600" b="0" i="0" dirty="0" smtClean="0">
                <a:solidFill>
                  <a:schemeClr val="tx1">
                    <a:lumMod val="85000"/>
                    <a:lumOff val="15000"/>
                  </a:schemeClr>
                </a:solidFill>
                <a:latin typeface="Calibri" panose="020F0502020204030204" pitchFamily="34" charset="0"/>
                <a:ea typeface="+mn-ea"/>
                <a:cs typeface="+mn-cs"/>
              </a:rPr>
              <a:t>2. Effectiveness of the distributed management system</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DGs and plug-in-play components are widely used and formed a autonomous distributed </a:t>
            </a:r>
            <a:r>
              <a:rPr lang="en-US" dirty="0" err="1" smtClean="0">
                <a:solidFill>
                  <a:schemeClr val="tx1">
                    <a:lumMod val="85000"/>
                    <a:lumOff val="15000"/>
                  </a:schemeClr>
                </a:solidFill>
                <a:latin typeface="Calibri" panose="020F0502020204030204" pitchFamily="34" charset="0"/>
                <a:ea typeface="+mn-ea"/>
                <a:cs typeface="Arial" panose="020B0604020202020204" pitchFamily="34" charset="0"/>
              </a:rPr>
              <a:t>microgrid</a:t>
            </a: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Hard to compute globally optimal decision (i.e. limited time &amp; information) </a:t>
            </a:r>
          </a:p>
          <a:p>
            <a:pPr lvl="1" eaLnBrk="1" fontAlgn="auto" hangingPunct="1">
              <a:spcAft>
                <a:spcPts val="0"/>
              </a:spcAft>
              <a:buClr>
                <a:schemeClr val="tx1">
                  <a:lumMod val="75000"/>
                  <a:lumOff val="25000"/>
                </a:schemeClr>
              </a:buClr>
              <a:buFont typeface="Wingdings" pitchFamily="2" charset="2"/>
              <a:buNone/>
              <a:defRPr/>
            </a:pPr>
            <a:r>
              <a:rPr lang="en-US" sz="2600" b="0" i="0" dirty="0" smtClean="0">
                <a:solidFill>
                  <a:schemeClr val="tx1">
                    <a:lumMod val="85000"/>
                    <a:lumOff val="15000"/>
                  </a:schemeClr>
                </a:solidFill>
                <a:latin typeface="Calibri" panose="020F0502020204030204" pitchFamily="34" charset="0"/>
                <a:ea typeface="+mn-ea"/>
                <a:cs typeface="+mn-cs"/>
              </a:rPr>
              <a:t>3. Impact of utilization of fluctuant &amp; intermittent renewables. </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System should maintain reliability and satisfy operational requirements, and taking into account the uncertainty and variability of energy source</a:t>
            </a:r>
          </a:p>
          <a:p>
            <a:pPr lvl="1" eaLnBrk="1" fontAlgn="auto" hangingPunct="1">
              <a:spcAft>
                <a:spcPts val="0"/>
              </a:spcAft>
              <a:buClr>
                <a:schemeClr val="tx1">
                  <a:lumMod val="75000"/>
                  <a:lumOff val="25000"/>
                </a:schemeClr>
              </a:buClr>
              <a:defRPr/>
            </a:pPr>
            <a:r>
              <a:rPr lang="en-US" dirty="0" smtClean="0">
                <a:solidFill>
                  <a:schemeClr val="tx1">
                    <a:lumMod val="85000"/>
                    <a:lumOff val="15000"/>
                  </a:schemeClr>
                </a:solidFill>
                <a:latin typeface="Calibri" panose="020F0502020204030204" pitchFamily="34" charset="0"/>
                <a:ea typeface="+mn-ea"/>
                <a:cs typeface="Arial" panose="020B0604020202020204" pitchFamily="34" charset="0"/>
              </a:rPr>
              <a:t>Stochastic programming or robust programming for green energy source  </a:t>
            </a: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70909022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36</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chemeClr val="tx2"/>
                </a:solidFill>
                <a:latin typeface="Cambria" panose="02040503050406030204" pitchFamily="18" charset="0"/>
              </a:rPr>
              <a:t>Major </a:t>
            </a:r>
            <a:r>
              <a:rPr lang="en-US" altLang="zh-CN" sz="2400" b="1" dirty="0">
                <a:solidFill>
                  <a:schemeClr val="tx2"/>
                </a:solidFill>
                <a:latin typeface="Cambria" panose="02040503050406030204" pitchFamily="18" charset="0"/>
              </a:rPr>
              <a:t>topics in Smart Grid (SG)</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Infrastructure </a:t>
            </a:r>
            <a:r>
              <a:rPr lang="en-US" altLang="zh-CN" sz="2000" b="1" dirty="0" smtClean="0">
                <a:solidFill>
                  <a:schemeClr val="tx2"/>
                </a:solidFill>
                <a:latin typeface="Cambria" panose="02040503050406030204" pitchFamily="18" charset="0"/>
              </a:rPr>
              <a:t>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energy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information subsystem</a:t>
            </a:r>
          </a:p>
          <a:p>
            <a:pPr marL="1257300" lvl="2" indent="-342900" fontAlgn="base">
              <a:spcBef>
                <a:spcPct val="20000"/>
              </a:spcBef>
              <a:spcAft>
                <a:spcPct val="0"/>
              </a:spcAft>
              <a:buFont typeface="Arial" panose="020B0604020202020204" pitchFamily="34" charset="0"/>
              <a:buChar char="•"/>
              <a:defRPr/>
            </a:pPr>
            <a:r>
              <a:rPr lang="en-US" altLang="zh-CN" sz="2000" b="1" dirty="0">
                <a:solidFill>
                  <a:schemeClr val="tx2"/>
                </a:solidFill>
                <a:latin typeface="Cambria" panose="02040503050406030204" pitchFamily="18" charset="0"/>
              </a:rPr>
              <a:t>Smart communication </a:t>
            </a:r>
            <a:r>
              <a:rPr lang="en-US" altLang="zh-CN" sz="2000" b="1" dirty="0" smtClean="0">
                <a:solidFill>
                  <a:schemeClr val="tx2"/>
                </a:solidFill>
                <a:latin typeface="Cambria" panose="02040503050406030204" pitchFamily="18" charset="0"/>
              </a:rPr>
              <a:t>subsystem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chemeClr val="tx2"/>
                </a:solidFill>
                <a:latin typeface="Cambria" panose="02040503050406030204" pitchFamily="18" charset="0"/>
              </a:rPr>
              <a:t>Smart Management system</a:t>
            </a: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FF0000"/>
                </a:solidFill>
                <a:latin typeface="Cambria" panose="02040503050406030204" pitchFamily="18" charset="0"/>
              </a:rPr>
              <a:t>Smart protection system</a:t>
            </a: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330478412"/>
      </p:ext>
    </p:extLst>
  </p:cSld>
  <p:clrMapOvr>
    <a:masterClrMapping/>
  </p:clrMapOvr>
  <p:transition advTm="22012"/>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Inadvertent compromises of the grid infrastructure due user error, component failure, and natural disasters</a:t>
            </a:r>
          </a:p>
          <a:p>
            <a:pPr eaLnBrk="1" hangingPunct="1"/>
            <a:r>
              <a:rPr lang="en-US" altLang="zh-CN" dirty="0">
                <a:latin typeface="Calibri" panose="020F0502020204030204" pitchFamily="34" charset="0"/>
                <a:ea typeface="MS PGothic" charset="0"/>
              </a:rPr>
              <a:t>Deliberate cyber attacks such as from disgruntled employees, industrial spies, and terrorist</a:t>
            </a:r>
          </a:p>
          <a:p>
            <a:pPr eaLnBrk="1" hangingPunct="1">
              <a:buFont typeface="Wingdings" charset="0"/>
              <a:buNone/>
            </a:pPr>
            <a:r>
              <a:rPr lang="en-US" altLang="zh-CN" dirty="0">
                <a:latin typeface="Calibri" charset="0"/>
                <a:ea typeface="MS PGothic" charset="0"/>
              </a:rPr>
              <a:t> </a:t>
            </a:r>
          </a:p>
        </p:txBody>
      </p:sp>
      <p:sp>
        <p:nvSpPr>
          <p:cNvPr id="9"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Protection System</a:t>
            </a:r>
            <a:endParaRPr lang="zh-CN" altLang="en-US" kern="0" dirty="0" smtClean="0"/>
          </a:p>
        </p:txBody>
      </p:sp>
      <p:pic>
        <p:nvPicPr>
          <p:cNvPr id="542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19" y="3124200"/>
            <a:ext cx="427196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675" y="3124200"/>
            <a:ext cx="37941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8" name="Picture 4" descr="C:\Users\admin\AppData\Local\Microsoft\Windows\Temporary Internet Files\Content.IE5\VM6R398Z\MC900370192[1].wmf"/>
          <p:cNvSpPr>
            <a:spLocks noChangeAspect="1" noChangeArrowheads="1"/>
          </p:cNvSpPr>
          <p:nvPr/>
        </p:nvSpPr>
        <p:spPr bwMode="auto">
          <a:xfrm>
            <a:off x="6324600" y="4876800"/>
            <a:ext cx="245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p>
        </p:txBody>
      </p:sp>
      <p:sp>
        <p:nvSpPr>
          <p:cNvPr id="8" name="오른쪽 화살표 7"/>
          <p:cNvSpPr>
            <a:spLocks noChangeArrowheads="1"/>
          </p:cNvSpPr>
          <p:nvPr/>
        </p:nvSpPr>
        <p:spPr bwMode="auto">
          <a:xfrm>
            <a:off x="186000" y="3124200"/>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415909495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System Reliability</a:t>
            </a:r>
            <a:endParaRPr lang="zh-CN" altLang="en-US" kern="0" dirty="0" smtClean="0"/>
          </a:p>
        </p:txBody>
      </p:sp>
      <p:sp>
        <p:nvSpPr>
          <p:cNvPr id="55298"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90000"/>
              </a:lnSpc>
            </a:pPr>
            <a:r>
              <a:rPr lang="en-US" altLang="zh-CN" dirty="0">
                <a:latin typeface="Calibri" panose="020F0502020204030204" pitchFamily="34" charset="0"/>
                <a:ea typeface="+mj-ea"/>
              </a:rPr>
              <a:t>In US, average annual cost of outages is $79B (32% of total electricity revenue)</a:t>
            </a:r>
          </a:p>
          <a:p>
            <a:pPr eaLnBrk="1" hangingPunct="1">
              <a:lnSpc>
                <a:spcPct val="90000"/>
              </a:lnSpc>
            </a:pPr>
            <a:r>
              <a:rPr lang="en-US" altLang="zh-CN" dirty="0">
                <a:latin typeface="Calibri" panose="020F0502020204030204" pitchFamily="34" charset="0"/>
                <a:ea typeface="+mj-ea"/>
              </a:rPr>
              <a:t>In 2003 East Coast blackout, 50 million people were w/out power for several days</a:t>
            </a:r>
          </a:p>
          <a:p>
            <a:pPr eaLnBrk="1" hangingPunct="1">
              <a:lnSpc>
                <a:spcPct val="90000"/>
              </a:lnSpc>
            </a:pPr>
            <a:r>
              <a:rPr lang="en-US" altLang="zh-CN" dirty="0">
                <a:latin typeface="Calibri" panose="020F0502020204030204" pitchFamily="34" charset="0"/>
                <a:ea typeface="+mj-ea"/>
              </a:rPr>
              <a:t>Some fluctuant and intermittent of green energy source (DGs) may compromise SG</a:t>
            </a:r>
            <a:r>
              <a:rPr lang="en-US" dirty="0">
                <a:latin typeface="Calibri" panose="020F0502020204030204" pitchFamily="34" charset="0"/>
                <a:ea typeface="+mj-ea"/>
              </a:rPr>
              <a:t>’</a:t>
            </a:r>
            <a:r>
              <a:rPr lang="en-US" altLang="zh-CN" dirty="0">
                <a:latin typeface="Calibri" panose="020F0502020204030204" pitchFamily="34" charset="0"/>
                <a:ea typeface="+mj-ea"/>
              </a:rPr>
              <a:t>s stability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DGs serve locally, </a:t>
            </a:r>
            <a:r>
              <a:rPr lang="en-US" altLang="zh-CN" sz="2000" dirty="0" err="1">
                <a:latin typeface="Calibri" panose="020F0502020204030204" pitchFamily="34" charset="0"/>
                <a:ea typeface="MS PGothic" charset="0"/>
              </a:rPr>
              <a:t>microgrid</a:t>
            </a:r>
            <a:r>
              <a:rPr lang="en-US" altLang="zh-CN" sz="2000" dirty="0">
                <a:latin typeface="Calibri" panose="020F0502020204030204" pitchFamily="34" charset="0"/>
                <a:ea typeface="MS PGothic" charset="0"/>
              </a:rPr>
              <a:t> is isolated from </a:t>
            </a:r>
            <a:r>
              <a:rPr lang="en-US" altLang="zh-CN" sz="2000" dirty="0" err="1">
                <a:latin typeface="Calibri" panose="020F0502020204030204" pitchFamily="34" charset="0"/>
                <a:ea typeface="MS PGothic" charset="0"/>
              </a:rPr>
              <a:t>macrogrid</a:t>
            </a:r>
            <a:r>
              <a:rPr lang="en-US" altLang="zh-CN" sz="2000" dirty="0">
                <a:latin typeface="Calibri" panose="020F0502020204030204" pitchFamily="34" charset="0"/>
                <a:ea typeface="MS PGothic" charset="0"/>
              </a:rPr>
              <a:t> for better stability and reliability </a:t>
            </a:r>
          </a:p>
          <a:p>
            <a:pPr eaLnBrk="1" hangingPunct="1">
              <a:lnSpc>
                <a:spcPct val="90000"/>
              </a:lnSpc>
            </a:pPr>
            <a:r>
              <a:rPr lang="en-US" altLang="zh-CN" dirty="0">
                <a:latin typeface="Calibri" panose="020F0502020204030204" pitchFamily="34" charset="0"/>
                <a:ea typeface="+mj-ea"/>
              </a:rPr>
              <a:t>Wide-area measurement system (WAMS) based on PMUs becomes an essential component for monitoring, control, and protection.</a:t>
            </a: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38</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7980616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Failure Protection Mechanism</a:t>
            </a:r>
            <a:endParaRPr lang="zh-CN" altLang="en-US" kern="0" dirty="0" smtClean="0"/>
          </a:p>
        </p:txBody>
      </p:sp>
      <p:sp>
        <p:nvSpPr>
          <p:cNvPr id="56322"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Failure Prediction and Prevention:</a:t>
            </a:r>
          </a:p>
          <a:p>
            <a:pPr lvl="1" eaLnBrk="1" hangingPunct="1">
              <a:buFont typeface="Wingdings" charset="0"/>
              <a:buChar char="§"/>
            </a:pPr>
            <a:r>
              <a:rPr lang="en-US" altLang="zh-CN" sz="2000" dirty="0">
                <a:latin typeface="Calibri" panose="020F0502020204030204" pitchFamily="34" charset="0"/>
                <a:ea typeface="MS PGothic" charset="0"/>
              </a:rPr>
              <a:t>Identify the most probable failure modes in static load distribution (i.e. the failures are caused by load fluctuations at only a few buses)</a:t>
            </a:r>
          </a:p>
          <a:p>
            <a:pPr lvl="1" eaLnBrk="1" hangingPunct="1">
              <a:buFont typeface="Wingdings" charset="0"/>
              <a:buChar char="§"/>
            </a:pPr>
            <a:r>
              <a:rPr lang="en-US" altLang="zh-CN" sz="2000" dirty="0">
                <a:latin typeface="Calibri" panose="020F0502020204030204" pitchFamily="34" charset="0"/>
                <a:ea typeface="MS PGothic" charset="0"/>
              </a:rPr>
              <a:t>Utilize PMU data to compute the region of stability existence and operational margins</a:t>
            </a:r>
          </a:p>
          <a:p>
            <a:pPr eaLnBrk="1" hangingPunct="1"/>
            <a:r>
              <a:rPr lang="en-US" altLang="zh-CN" b="1" dirty="0">
                <a:latin typeface="Calibri" panose="020F0502020204030204" pitchFamily="34" charset="0"/>
                <a:ea typeface="MS PGothic" charset="0"/>
              </a:rPr>
              <a:t>Failure Identification, Diagnosis, and Recovery:</a:t>
            </a:r>
          </a:p>
          <a:p>
            <a:pPr lvl="1" eaLnBrk="1" hangingPunct="1">
              <a:buFont typeface="Wingdings" charset="0"/>
              <a:buChar char="§"/>
            </a:pPr>
            <a:r>
              <a:rPr lang="en-US" altLang="zh-CN" sz="2000" dirty="0">
                <a:latin typeface="Calibri" panose="020F0502020204030204" pitchFamily="34" charset="0"/>
                <a:ea typeface="MS PGothic" charset="0"/>
              </a:rPr>
              <a:t>Once failure occurs, 1</a:t>
            </a:r>
            <a:r>
              <a:rPr lang="en-US" altLang="zh-CN" sz="2000" baseline="30000" dirty="0">
                <a:latin typeface="Calibri" panose="020F0502020204030204" pitchFamily="34" charset="0"/>
                <a:ea typeface="MS PGothic" charset="0"/>
              </a:rPr>
              <a:t>st</a:t>
            </a:r>
            <a:r>
              <a:rPr lang="en-US" altLang="zh-CN" sz="2000" dirty="0">
                <a:latin typeface="Calibri" panose="020F0502020204030204" pitchFamily="34" charset="0"/>
                <a:ea typeface="MS PGothic" charset="0"/>
              </a:rPr>
              <a:t> step is to locate, identify the problem to avoid cascading events</a:t>
            </a:r>
          </a:p>
          <a:p>
            <a:pPr lvl="1" eaLnBrk="1" hangingPunct="1">
              <a:buFont typeface="Wingdings" charset="0"/>
              <a:buChar char="§"/>
            </a:pPr>
            <a:r>
              <a:rPr lang="en-US" altLang="zh-CN" sz="2000" dirty="0">
                <a:latin typeface="Calibri" panose="020F0502020204030204" pitchFamily="34" charset="0"/>
                <a:ea typeface="MS PGothic" charset="0"/>
              </a:rPr>
              <a:t>Utilize PMU for line outage detection and network parameter error identification</a:t>
            </a:r>
          </a:p>
          <a:p>
            <a:pPr lvl="1" eaLnBrk="1" hangingPunct="1">
              <a:buFont typeface="Wingdings" charset="0"/>
              <a:buChar char="§"/>
            </a:pPr>
            <a:r>
              <a:rPr lang="en-US" altLang="zh-CN" sz="2000" dirty="0">
                <a:latin typeface="Calibri" panose="020F0502020204030204" pitchFamily="34" charset="0"/>
                <a:ea typeface="MS PGothic" charset="0"/>
              </a:rPr>
              <a:t>Use known system topology data with PMU </a:t>
            </a:r>
            <a:r>
              <a:rPr lang="en-US" altLang="zh-CN" sz="2000" dirty="0" err="1">
                <a:latin typeface="Calibri" panose="020F0502020204030204" pitchFamily="34" charset="0"/>
                <a:ea typeface="MS PGothic" charset="0"/>
              </a:rPr>
              <a:t>phasor</a:t>
            </a:r>
            <a:r>
              <a:rPr lang="en-US" altLang="zh-CN" sz="2000" dirty="0">
                <a:latin typeface="Calibri" panose="020F0502020204030204" pitchFamily="34" charset="0"/>
                <a:ea typeface="MS PGothic" charset="0"/>
              </a:rPr>
              <a:t> angle measurement for system line outage or pre-outage flow on the outage line</a:t>
            </a:r>
          </a:p>
          <a:p>
            <a:pPr eaLnBrk="1" hangingPunct="1"/>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39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00204203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8399" y="1260000"/>
            <a:ext cx="8442345" cy="4859792"/>
          </a:xfrm>
          <a:prstGeom prst="rect">
            <a:avLst/>
          </a:prstGeom>
        </p:spPr>
        <p:txBody>
          <a:bodyPr wrap="square">
            <a:spAutoFit/>
          </a:bodyPr>
          <a:lstStyle/>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Improving power reliability and quality;</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Optimizing facility utilization and averting construction of back-up (peak load) power plants;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Enhancing capacity and efficiency of existing electric power networks;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Improving resilience to disruption;</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Enabling predictive maintenance and self-healing responses to system disturbances;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Facilitating expanded deployment of renewable energy sources;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Accommodating distributed power sources;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Automating maintenance and operation;</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Reducing greenhouse gas emissions by enabling electric vehicles and new power sources;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Reducing oil consumption by reducing the need for inefficient generation during peak usage periods;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Presenting opportunities to improve grid security;</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Enabling transition to plug-in electric vehicles and new energy storage options;</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Increasing consumer choice;</a:t>
            </a:r>
          </a:p>
          <a:p>
            <a:pPr marL="324000" lvl="1" indent="-324000" eaLnBrk="0" fontAlgn="base" hangingPunct="0">
              <a:lnSpc>
                <a:spcPct val="80000"/>
              </a:lnSpc>
              <a:spcBef>
                <a:spcPts val="600"/>
              </a:spcBef>
              <a:spcAft>
                <a:spcPct val="0"/>
              </a:spcAft>
              <a:buClr>
                <a:srgbClr val="404040"/>
              </a:buClr>
              <a:buSzPct val="90000"/>
              <a:buFont typeface="Corbel" pitchFamily="34" charset="0"/>
              <a:buAutoNum type="arabicPeriod"/>
            </a:pPr>
            <a:r>
              <a:rPr lang="en-US" altLang="zh-CN" b="1" i="1" dirty="0" smtClean="0">
                <a:solidFill>
                  <a:srgbClr val="262626"/>
                </a:solidFill>
                <a:ea typeface="MS PGothic" pitchFamily="34" charset="-128"/>
              </a:rPr>
              <a:t>Enabling new products, services, and markets.</a:t>
            </a:r>
          </a:p>
        </p:txBody>
      </p:sp>
      <p:sp>
        <p:nvSpPr>
          <p:cNvPr id="5" name="标题 1"/>
          <p:cNvSpPr>
            <a:spLocks noGrp="1"/>
          </p:cNvSpPr>
          <p:nvPr>
            <p:ph type="title"/>
          </p:nvPr>
        </p:nvSpPr>
        <p:spPr/>
        <p:txBody>
          <a:bodyPr/>
          <a:lstStyle/>
          <a:p>
            <a:pPr eaLnBrk="1" hangingPunct="1"/>
            <a:r>
              <a:rPr lang="en-US" altLang="zh-CN" sz="3600" b="1" dirty="0" smtClean="0">
                <a:solidFill>
                  <a:srgbClr val="0070C0"/>
                </a:solidFill>
                <a:latin typeface="Cambria" panose="02040503050406030204" pitchFamily="18" charset="0"/>
              </a:rPr>
              <a:t>Benefit and Requirement of SG (NIST)</a:t>
            </a:r>
            <a:endParaRPr lang="zh-CN" altLang="en-US" sz="3600"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4</a:t>
            </a:fld>
            <a:endParaRPr lang="zh-CN" altLang="en-US">
              <a:solidFill>
                <a:prstClr val="black">
                  <a:tint val="75000"/>
                </a:prstClr>
              </a:solidFill>
            </a:endParaRPr>
          </a:p>
        </p:txBody>
      </p:sp>
    </p:spTree>
    <p:extLst>
      <p:ext uri="{BB962C8B-B14F-4D97-AF65-F5344CB8AC3E}">
        <p14:creationId xmlns:p14="http://schemas.microsoft.com/office/powerpoint/2010/main" val="417936137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t>Self-Healing &amp; </a:t>
            </a:r>
            <a:r>
              <a:rPr lang="en-US" altLang="zh-CN" dirty="0" err="1"/>
              <a:t>Microgrid</a:t>
            </a:r>
            <a:r>
              <a:rPr lang="en-US" altLang="zh-CN" dirty="0"/>
              <a:t> Protection</a:t>
            </a:r>
            <a:endParaRPr lang="zh-CN" altLang="en-US" kern="0" dirty="0" smtClean="0"/>
          </a:p>
        </p:txBody>
      </p:sp>
      <p:sp>
        <p:nvSpPr>
          <p:cNvPr id="5734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b="1" dirty="0">
                <a:latin typeface="Calibri" panose="020F0502020204030204" pitchFamily="34" charset="0"/>
                <a:ea typeface="MS PGothic" charset="0"/>
              </a:rPr>
              <a:t>Self-Healing is an important characteristic of SG.</a:t>
            </a:r>
          </a:p>
          <a:p>
            <a:pPr lvl="1" eaLnBrk="1" hangingPunct="1">
              <a:buFont typeface="Wingdings" charset="0"/>
              <a:buChar char="§"/>
            </a:pPr>
            <a:r>
              <a:rPr lang="en-US" altLang="zh-CN" sz="2000" dirty="0">
                <a:latin typeface="Calibri" panose="020F0502020204030204" pitchFamily="34" charset="0"/>
                <a:ea typeface="MS PGothic" charset="0"/>
              </a:rPr>
              <a:t>A</a:t>
            </a:r>
            <a:r>
              <a:rPr lang="en-US" altLang="zh-CN" sz="2000" dirty="0" smtClean="0">
                <a:latin typeface="Calibri" panose="020F0502020204030204" pitchFamily="34" charset="0"/>
                <a:ea typeface="MS PGothic" charset="0"/>
              </a:rPr>
              <a:t>n </a:t>
            </a:r>
            <a:r>
              <a:rPr lang="en-US" altLang="zh-CN" sz="2000" dirty="0">
                <a:latin typeface="Calibri" panose="020F0502020204030204" pitchFamily="34" charset="0"/>
                <a:ea typeface="MS PGothic" charset="0"/>
              </a:rPr>
              <a:t>effective approach is to divide the </a:t>
            </a:r>
            <a:r>
              <a:rPr lang="en-US" altLang="zh-CN" sz="2000" dirty="0" err="1">
                <a:latin typeface="Calibri" panose="020F0502020204030204" pitchFamily="34" charset="0"/>
                <a:ea typeface="MS PGothic" charset="0"/>
              </a:rPr>
              <a:t>macrogrid</a:t>
            </a:r>
            <a:r>
              <a:rPr lang="en-US" altLang="zh-CN" sz="2000" dirty="0">
                <a:latin typeface="Calibri" panose="020F0502020204030204" pitchFamily="34" charset="0"/>
                <a:ea typeface="MS PGothic" charset="0"/>
              </a:rPr>
              <a:t> into small, autonomous </a:t>
            </a:r>
            <a:r>
              <a:rPr lang="en-US" altLang="zh-CN" sz="2000" dirty="0" err="1">
                <a:latin typeface="Calibri" panose="020F0502020204030204" pitchFamily="34" charset="0"/>
                <a:ea typeface="MS PGothic" charset="0"/>
              </a:rPr>
              <a:t>microgrid</a:t>
            </a:r>
            <a:endParaRPr lang="en-US" altLang="zh-CN" sz="2000" dirty="0">
              <a:latin typeface="Calibri" panose="020F0502020204030204" pitchFamily="34" charset="0"/>
              <a:ea typeface="MS PGothic" charset="0"/>
            </a:endParaRPr>
          </a:p>
          <a:p>
            <a:pPr lvl="1" eaLnBrk="1" hangingPunct="1">
              <a:buFont typeface="Wingdings" charset="0"/>
              <a:buChar char="§"/>
            </a:pPr>
            <a:r>
              <a:rPr lang="en-US" altLang="zh-CN" sz="2000" dirty="0">
                <a:latin typeface="Calibri" panose="020F0502020204030204" pitchFamily="34" charset="0"/>
                <a:ea typeface="MS PGothic" charset="0"/>
              </a:rPr>
              <a:t>Cascading events and further system failure can be avoided, because any failure, outage, or disturbance can be isolated inside the individual </a:t>
            </a:r>
            <a:r>
              <a:rPr lang="en-US" altLang="zh-CN" sz="2000" dirty="0" err="1">
                <a:latin typeface="Calibri" panose="020F0502020204030204" pitchFamily="34" charset="0"/>
                <a:ea typeface="MS PGothic" charset="0"/>
              </a:rPr>
              <a:t>microgird</a:t>
            </a:r>
            <a:r>
              <a:rPr lang="en-US" altLang="zh-CN" sz="2000" dirty="0">
                <a:latin typeface="Calibri" panose="020F0502020204030204" pitchFamily="34" charset="0"/>
                <a:ea typeface="MS PGothic" charset="0"/>
              </a:rPr>
              <a:t>.</a:t>
            </a:r>
          </a:p>
          <a:p>
            <a:pPr eaLnBrk="1" hangingPunct="1"/>
            <a:r>
              <a:rPr lang="en-US" altLang="zh-CN" b="1" dirty="0">
                <a:latin typeface="Calibri" panose="020F0502020204030204" pitchFamily="34" charset="0"/>
                <a:ea typeface="MS PGothic" charset="0"/>
              </a:rPr>
              <a:t>Protecting </a:t>
            </a:r>
            <a:r>
              <a:rPr lang="en-US" altLang="zh-CN" b="1" dirty="0" err="1">
                <a:latin typeface="Calibri" panose="020F0502020204030204" pitchFamily="34" charset="0"/>
                <a:ea typeface="MS PGothic" charset="0"/>
              </a:rPr>
              <a:t>microgrid</a:t>
            </a:r>
            <a:r>
              <a:rPr lang="en-US" altLang="zh-CN" b="1" dirty="0">
                <a:latin typeface="Calibri" panose="020F0502020204030204" pitchFamily="34" charset="0"/>
                <a:ea typeface="MS PGothic" charset="0"/>
              </a:rPr>
              <a:t> during isolated or normal operations is also </a:t>
            </a:r>
            <a:r>
              <a:rPr lang="en-US" altLang="zh-CN" b="1" dirty="0" smtClean="0">
                <a:latin typeface="Calibri" panose="020F0502020204030204" pitchFamily="34" charset="0"/>
                <a:ea typeface="MS PGothic" charset="0"/>
              </a:rPr>
              <a:t>important.</a:t>
            </a:r>
            <a:endParaRPr lang="en-US" altLang="zh-CN" b="1" dirty="0">
              <a:latin typeface="Calibri" panose="020F0502020204030204" pitchFamily="34" charset="0"/>
              <a:ea typeface="MS PGothic" charset="0"/>
            </a:endParaRPr>
          </a:p>
          <a:p>
            <a:pPr lvl="1" eaLnBrk="1" hangingPunct="1">
              <a:buFont typeface="Wingdings" charset="0"/>
              <a:buChar char="§"/>
            </a:pPr>
            <a:r>
              <a:rPr lang="en-US" altLang="zh-CN" sz="2000" dirty="0">
                <a:latin typeface="Calibri" panose="020F0502020204030204" pitchFamily="34" charset="0"/>
                <a:ea typeface="MS PGothic" charset="0"/>
              </a:rPr>
              <a:t>How to determine when an isolated </a:t>
            </a:r>
            <a:r>
              <a:rPr lang="en-US" altLang="zh-CN" sz="2000" dirty="0" err="1">
                <a:latin typeface="Calibri" panose="020F0502020204030204" pitchFamily="34" charset="0"/>
                <a:ea typeface="MS PGothic" charset="0"/>
              </a:rPr>
              <a:t>microgrid</a:t>
            </a:r>
            <a:r>
              <a:rPr lang="en-US" altLang="zh-CN" sz="2000" dirty="0">
                <a:latin typeface="Calibri" panose="020F0502020204030204" pitchFamily="34" charset="0"/>
                <a:ea typeface="MS PGothic" charset="0"/>
              </a:rPr>
              <a:t> should be formed in the face of abnormal condition ?</a:t>
            </a:r>
          </a:p>
          <a:p>
            <a:pPr lvl="1" eaLnBrk="1" hangingPunct="1">
              <a:buFont typeface="Wingdings" charset="0"/>
              <a:buChar char="§"/>
            </a:pPr>
            <a:r>
              <a:rPr lang="en-US" altLang="zh-CN" sz="2000" dirty="0">
                <a:latin typeface="Calibri" panose="020F0502020204030204" pitchFamily="34" charset="0"/>
                <a:ea typeface="MS PGothic" charset="0"/>
              </a:rPr>
              <a:t>How to provide segments of the </a:t>
            </a:r>
            <a:r>
              <a:rPr lang="en-US" altLang="zh-CN" sz="2000" dirty="0" err="1">
                <a:latin typeface="Calibri" panose="020F0502020204030204" pitchFamily="34" charset="0"/>
                <a:ea typeface="MS PGothic" charset="0"/>
              </a:rPr>
              <a:t>microgrid</a:t>
            </a:r>
            <a:r>
              <a:rPr lang="en-US" altLang="zh-CN" sz="2000" dirty="0">
                <a:latin typeface="Calibri" panose="020F0502020204030204" pitchFamily="34" charset="0"/>
                <a:ea typeface="MS PGothic" charset="0"/>
              </a:rPr>
              <a:t> with sufficient coordinated fault protection while acts independently?  </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90143389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Smart Protection System</a:t>
            </a:r>
            <a:endParaRPr lang="zh-CN" altLang="en-US" kern="0" dirty="0" smtClean="0"/>
          </a:p>
        </p:txBody>
      </p:sp>
      <p:sp>
        <p:nvSpPr>
          <p:cNvPr id="58370" name="Content Placeholder 2"/>
          <p:cNvSpPr>
            <a:spLocks noGrp="1"/>
          </p:cNvSpPr>
          <p:nvPr>
            <p:ph sz="quarter" idx="4294967295"/>
          </p:nvPr>
        </p:nvSpPr>
        <p:spPr>
          <a:xfrm>
            <a:off x="338401"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Security is a never-ending game of wits, pitting attackers versus asset owners.</a:t>
            </a:r>
          </a:p>
          <a:p>
            <a:pPr eaLnBrk="1" hangingPunct="1"/>
            <a:r>
              <a:rPr lang="en-US" altLang="zh-CN" dirty="0">
                <a:latin typeface="Calibri" panose="020F0502020204030204" pitchFamily="34" charset="0"/>
                <a:ea typeface="MS PGothic" charset="0"/>
              </a:rPr>
              <a:t>Attacker can penetrate a system, obtain user privacy, gain access to control software, and alter load conditions to stabilize the grid in unpredictable way.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20" y="3314700"/>
            <a:ext cx="427196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675" y="3314700"/>
            <a:ext cx="37941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오른쪽 화살표 7"/>
          <p:cNvSpPr>
            <a:spLocks noChangeArrowheads="1"/>
          </p:cNvSpPr>
          <p:nvPr/>
        </p:nvSpPr>
        <p:spPr bwMode="auto">
          <a:xfrm>
            <a:off x="4587874" y="3314700"/>
            <a:ext cx="304800" cy="206375"/>
          </a:xfrm>
          <a:prstGeom prst="rightArrow">
            <a:avLst>
              <a:gd name="adj1" fmla="val 50000"/>
              <a:gd name="adj2" fmla="val 50003"/>
            </a:avLst>
          </a:prstGeom>
          <a:gradFill rotWithShape="1">
            <a:gsLst>
              <a:gs pos="0">
                <a:srgbClr val="3F73B9"/>
              </a:gs>
              <a:gs pos="100000">
                <a:srgbClr val="347FD8"/>
              </a:gs>
            </a:gsLst>
            <a:lin ang="16200000"/>
          </a:gradFill>
          <a:ln w="12700">
            <a:solidFill>
              <a:srgbClr val="4A7EBB"/>
            </a:solidFill>
            <a:miter lim="800000"/>
            <a:headEnd/>
            <a:tailEnd/>
          </a:ln>
          <a:effectLst>
            <a:outerShdw blurRad="63500" dist="25400" dir="6599969" sx="100999" sy="100999" rotWithShape="0">
              <a:srgbClr val="000000">
                <a:alpha val="75000"/>
              </a:srgbClr>
            </a:outerShdw>
          </a:effectLst>
        </p:spPr>
        <p:txBody>
          <a:bodyPr anchor="ctr"/>
          <a:lstStyle/>
          <a:p>
            <a:pPr algn="ctr">
              <a:defRPr/>
            </a:pPr>
            <a:endParaRPr lang="zh-CN" altLang="en-US">
              <a:solidFill>
                <a:srgbClr val="FFFFFF"/>
              </a:solidFill>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125027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7170"/>
                                        </p:tgtEl>
                                        <p:attrNameLst>
                                          <p:attrName>style.opacity</p:attrName>
                                        </p:attrNameLst>
                                      </p:cBhvr>
                                      <p:to>
                                        <p:strVal val="0.5"/>
                                      </p:to>
                                    </p:set>
                                    <p:animEffect filter="image" prLst="opacity: 0.5">
                                      <p:cBhvr rctx="IE">
                                        <p:cTn id="7" dur="indefinite"/>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Security in Smart Metering</a:t>
            </a:r>
            <a:endParaRPr lang="zh-CN" altLang="en-US" kern="0" dirty="0" smtClean="0"/>
          </a:p>
        </p:txBody>
      </p:sp>
      <p:sp>
        <p:nvSpPr>
          <p:cNvPr id="59394" name="Content Placeholder 2"/>
          <p:cNvSpPr>
            <a:spLocks noGrp="1"/>
          </p:cNvSpPr>
          <p:nvPr>
            <p:ph sz="quarter" idx="4294967295"/>
          </p:nvPr>
        </p:nvSpPr>
        <p:spPr>
          <a:xfrm>
            <a:off x="338400" y="1260000"/>
            <a:ext cx="8348400" cy="5043488"/>
          </a:xfrm>
          <a:prstGeom prst="rect">
            <a:avLst/>
          </a:prstGeom>
        </p:spPr>
        <p:txBody>
          <a:bodyPr/>
          <a:lstStyle/>
          <a:p>
            <a:pPr eaLnBrk="1" hangingPunct="1">
              <a:lnSpc>
                <a:spcPct val="90000"/>
              </a:lnSpc>
            </a:pPr>
            <a:r>
              <a:rPr lang="en-US" altLang="zh-CN" dirty="0">
                <a:latin typeface="Calibri" panose="020F0502020204030204" pitchFamily="34" charset="0"/>
                <a:ea typeface="MS PGothic" charset="0"/>
              </a:rPr>
              <a:t>Tens of millions of smart meters controlled by a few central controllers.</a:t>
            </a:r>
          </a:p>
          <a:p>
            <a:pPr eaLnBrk="1" hangingPunct="1">
              <a:lnSpc>
                <a:spcPct val="90000"/>
              </a:lnSpc>
            </a:pPr>
            <a:r>
              <a:rPr lang="en-US" altLang="zh-CN" b="1" dirty="0">
                <a:latin typeface="Calibri" panose="020F0502020204030204" pitchFamily="34" charset="0"/>
                <a:ea typeface="MS PGothic" charset="0"/>
              </a:rPr>
              <a:t>Easily to be monetized</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The compromised smart meter can be immediately used for manipulating the energy cost or fabricate meter reading to make money </a:t>
            </a:r>
          </a:p>
          <a:p>
            <a:pPr eaLnBrk="1" hangingPunct="1">
              <a:lnSpc>
                <a:spcPct val="90000"/>
              </a:lnSpc>
            </a:pPr>
            <a:r>
              <a:rPr lang="en-US" altLang="zh-CN" dirty="0">
                <a:latin typeface="Calibri" panose="020F0502020204030204" pitchFamily="34" charset="0"/>
                <a:ea typeface="MS PGothic" charset="0"/>
              </a:rPr>
              <a:t>Injecting false data misleads the utility into making incorrect decisions about usage and capacity.</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Outage, region blackout, generator failure, ….    </a:t>
            </a:r>
          </a:p>
          <a:p>
            <a:pPr eaLnBrk="1" hangingPunct="1">
              <a:lnSpc>
                <a:spcPct val="90000"/>
              </a:lnSpc>
            </a:pPr>
            <a:r>
              <a:rPr lang="en-US" altLang="zh-CN" dirty="0">
                <a:latin typeface="Calibri" panose="020F0502020204030204" pitchFamily="34" charset="0"/>
                <a:ea typeface="MS PGothic" charset="0"/>
              </a:rPr>
              <a:t>A secure method for power suppliers to echo the energy reading from meters back to users so that users can verify the integrity of smart meters.</a:t>
            </a:r>
          </a:p>
          <a:p>
            <a:pPr eaLnBrk="1" hangingPunct="1">
              <a:lnSpc>
                <a:spcPct val="90000"/>
              </a:lnSpc>
            </a:pPr>
            <a:endParaRPr lang="en-US" altLang="zh-CN" sz="2600" dirty="0">
              <a:latin typeface="Calibri" charset="0"/>
              <a:ea typeface="MS PGothic" charset="0"/>
            </a:endParaRPr>
          </a:p>
          <a:p>
            <a:pPr eaLnBrk="1" hangingPunct="1">
              <a:lnSpc>
                <a:spcPct val="90000"/>
              </a:lnSpc>
            </a:pPr>
            <a:endParaRPr lang="en-US" altLang="zh-CN" sz="2600"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5468252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Privacy in Smart Metering</a:t>
            </a:r>
            <a:endParaRPr lang="zh-CN" altLang="en-US" kern="0" dirty="0" smtClean="0"/>
          </a:p>
        </p:txBody>
      </p:sp>
      <p:sp>
        <p:nvSpPr>
          <p:cNvPr id="3" name="Content Placeholder 2"/>
          <p:cNvSpPr>
            <a:spLocks noGrp="1"/>
          </p:cNvSpPr>
          <p:nvPr>
            <p:ph sz="quarter" idx="4294967295"/>
          </p:nvPr>
        </p:nvSpPr>
        <p:spPr>
          <a:xfrm>
            <a:off x="338400" y="1260000"/>
            <a:ext cx="8348400" cy="5043488"/>
          </a:xfrm>
          <a:prstGeom prst="rect">
            <a:avLst/>
          </a:prstGeom>
        </p:spPr>
        <p:txBody>
          <a:bodyPr rtlCol="0">
            <a:normAutofit/>
          </a:bodyPr>
          <a:lstStyle/>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The energy use information stored at the meter acts as an information-rich side channel</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Personal habits, behaviors, activities, preferences, and even b beliefs. </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distributed incremental data aggregation approach</a:t>
            </a:r>
          </a:p>
          <a:p>
            <a:pPr lvl="1" eaLnBrk="1" fontAlgn="auto" hangingPunct="1">
              <a:spcAft>
                <a:spcPts val="0"/>
              </a:spcAft>
              <a:buClr>
                <a:schemeClr val="tx1">
                  <a:lumMod val="75000"/>
                  <a:lumOff val="25000"/>
                </a:schemeClr>
              </a:buClr>
              <a:defRPr/>
            </a:pPr>
            <a:r>
              <a:rPr lang="en-US" sz="2000" dirty="0" smtClean="0">
                <a:solidFill>
                  <a:schemeClr val="tx1">
                    <a:lumMod val="85000"/>
                    <a:lumOff val="15000"/>
                  </a:schemeClr>
                </a:solidFill>
                <a:latin typeface="Calibri" panose="020F0502020204030204" pitchFamily="34" charset="0"/>
                <a:ea typeface="+mn-ea"/>
                <a:cs typeface="+mn-cs"/>
              </a:rPr>
              <a:t>Data aggregation is performed on all meters, data encryption is used.</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Scheme to compress meter readings and use random sequences in the compressed sensing to enhance the privacy and integrity of meter reading</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A load signature moderation system, a </a:t>
            </a:r>
            <a:r>
              <a:rPr lang="en-US" b="1" dirty="0" smtClean="0">
                <a:solidFill>
                  <a:schemeClr val="tx1">
                    <a:lumMod val="85000"/>
                    <a:lumOff val="15000"/>
                  </a:schemeClr>
                </a:solidFill>
                <a:latin typeface="Calibri" panose="020F0502020204030204" pitchFamily="34" charset="0"/>
                <a:ea typeface="+mn-ea"/>
                <a:cs typeface="+mn-cs"/>
              </a:rPr>
              <a:t>privacy</a:t>
            </a:r>
            <a:r>
              <a:rPr lang="en-US" dirty="0" smtClean="0">
                <a:solidFill>
                  <a:schemeClr val="tx1">
                    <a:lumMod val="85000"/>
                    <a:lumOff val="15000"/>
                  </a:schemeClr>
                </a:solidFill>
                <a:latin typeface="Calibri" panose="020F0502020204030204" pitchFamily="34" charset="0"/>
                <a:ea typeface="+mn-ea"/>
                <a:cs typeface="+mn-cs"/>
              </a:rPr>
              <a:t>-preserving protocol for billing, an </a:t>
            </a:r>
            <a:r>
              <a:rPr lang="en-US" dirty="0" err="1" smtClean="0">
                <a:solidFill>
                  <a:schemeClr val="tx1">
                    <a:lumMod val="85000"/>
                    <a:lumOff val="15000"/>
                  </a:schemeClr>
                </a:solidFill>
                <a:latin typeface="Calibri" panose="020F0502020204030204" pitchFamily="34" charset="0"/>
                <a:ea typeface="+mn-ea"/>
                <a:cs typeface="+mn-cs"/>
              </a:rPr>
              <a:t>anonymizing</a:t>
            </a:r>
            <a:r>
              <a:rPr lang="en-US" dirty="0" smtClean="0">
                <a:solidFill>
                  <a:schemeClr val="tx1">
                    <a:lumMod val="85000"/>
                    <a:lumOff val="15000"/>
                  </a:schemeClr>
                </a:solidFill>
                <a:latin typeface="Calibri" panose="020F0502020204030204" pitchFamily="34" charset="0"/>
                <a:ea typeface="+mn-ea"/>
                <a:cs typeface="+mn-cs"/>
              </a:rPr>
              <a:t> method for dissociating information and identified person.</a:t>
            </a:r>
            <a:endParaRPr lang="en-US" dirty="0">
              <a:solidFill>
                <a:schemeClr val="tx1">
                  <a:lumMod val="85000"/>
                  <a:lumOff val="15000"/>
                </a:schemeClr>
              </a:solidFill>
              <a:latin typeface="Calibri" panose="020F0502020204030204" pitchFamily="34" charset="0"/>
              <a:ea typeface="+mn-ea"/>
              <a:cs typeface="+mn-cs"/>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66040061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t>Security in Monitoring and Measurement</a:t>
            </a:r>
            <a:endParaRPr lang="zh-CN" altLang="en-US" kern="0" dirty="0" smtClean="0"/>
          </a:p>
        </p:txBody>
      </p:sp>
      <p:sp>
        <p:nvSpPr>
          <p:cNvPr id="61442"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Monitoring and measurement devices (e.g. sensors, PMUs) can also lead to system vulnerabilities.</a:t>
            </a:r>
          </a:p>
          <a:p>
            <a:pPr eaLnBrk="1" hangingPunct="1"/>
            <a:r>
              <a:rPr lang="en-US" altLang="zh-CN" dirty="0">
                <a:latin typeface="Calibri" panose="020F0502020204030204" pitchFamily="34" charset="0"/>
                <a:ea typeface="MS PGothic" charset="0"/>
              </a:rPr>
              <a:t> </a:t>
            </a:r>
            <a:r>
              <a:rPr lang="en-US" altLang="zh-CN" b="1" dirty="0">
                <a:latin typeface="Calibri" panose="020F0502020204030204" pitchFamily="34" charset="0"/>
                <a:ea typeface="MS PGothic" charset="0"/>
              </a:rPr>
              <a:t>Stealth attack </a:t>
            </a:r>
            <a:r>
              <a:rPr lang="en-US" altLang="zh-CN" dirty="0">
                <a:latin typeface="Calibri" panose="020F0502020204030204" pitchFamily="34" charset="0"/>
                <a:ea typeface="MS PGothic" charset="0"/>
              </a:rPr>
              <a:t>or </a:t>
            </a:r>
            <a:r>
              <a:rPr lang="en-US" altLang="zh-CN" b="1" dirty="0">
                <a:latin typeface="Calibri" panose="020F0502020204030204" pitchFamily="34" charset="0"/>
                <a:ea typeface="MS PGothic" charset="0"/>
              </a:rPr>
              <a:t>false-data injection attack </a:t>
            </a:r>
            <a:r>
              <a:rPr lang="en-US" altLang="zh-CN" dirty="0">
                <a:latin typeface="Calibri" panose="020F0502020204030204" pitchFamily="34" charset="0"/>
                <a:ea typeface="MS PGothic" charset="0"/>
              </a:rPr>
              <a:t>is to manipulate the state estimate w/out triggering bad-data alarms in control center</a:t>
            </a:r>
          </a:p>
          <a:p>
            <a:pPr lvl="1" eaLnBrk="1" hangingPunct="1">
              <a:buFont typeface="Wingdings" charset="0"/>
              <a:buChar char="§"/>
            </a:pPr>
            <a:r>
              <a:rPr lang="en-US" altLang="zh-CN" sz="2000" dirty="0">
                <a:latin typeface="Calibri" panose="020F0502020204030204" pitchFamily="34" charset="0"/>
                <a:ea typeface="MS PGothic" charset="0"/>
              </a:rPr>
              <a:t>Profitable financial misconduct, purpose blackout</a:t>
            </a:r>
          </a:p>
          <a:p>
            <a:pPr eaLnBrk="1" hangingPunct="1"/>
            <a:r>
              <a:rPr lang="en-US" altLang="zh-CN" dirty="0">
                <a:latin typeface="Calibri" panose="020F0502020204030204" pitchFamily="34" charset="0"/>
                <a:ea typeface="MS PGothic" charset="0"/>
              </a:rPr>
              <a:t>The </a:t>
            </a:r>
            <a:r>
              <a:rPr lang="en-US" altLang="zh-CN" b="1" dirty="0">
                <a:latin typeface="Calibri" panose="020F0502020204030204" pitchFamily="34" charset="0"/>
                <a:ea typeface="MS PGothic" charset="0"/>
              </a:rPr>
              <a:t>encryption</a:t>
            </a:r>
            <a:r>
              <a:rPr lang="en-US" altLang="zh-CN" dirty="0">
                <a:latin typeface="Calibri" panose="020F0502020204030204" pitchFamily="34" charset="0"/>
                <a:ea typeface="MS PGothic" charset="0"/>
              </a:rPr>
              <a:t> on a sufficient number of measurement devices</a:t>
            </a:r>
          </a:p>
          <a:p>
            <a:pPr lvl="1" eaLnBrk="1" hangingPunct="1">
              <a:buFont typeface="Wingdings" charset="0"/>
              <a:buChar char="§"/>
            </a:pPr>
            <a:r>
              <a:rPr lang="en-US" altLang="zh-CN" sz="2000" dirty="0">
                <a:latin typeface="Calibri" panose="020F0502020204030204" pitchFamily="34" charset="0"/>
                <a:ea typeface="MS PGothic" charset="0"/>
              </a:rPr>
              <a:t>Place encrypted devices in the system to max. utility in term of increased system security</a:t>
            </a:r>
          </a:p>
          <a:p>
            <a:pPr eaLnBrk="1" hangingPunct="1"/>
            <a:endParaRPr lang="en-US" altLang="zh-CN" dirty="0">
              <a:latin typeface="Calibri" charset="0"/>
              <a:ea typeface="MS PGothic"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48361239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pitchFamily="34" charset="-128"/>
              </a:rPr>
              <a:t>Security in Information Transmission </a:t>
            </a:r>
            <a:endParaRPr lang="zh-CN" altLang="en-US" kern="0" dirty="0" smtClean="0"/>
          </a:p>
        </p:txBody>
      </p:sp>
      <p:sp>
        <p:nvSpPr>
          <p:cNvPr id="62466" name="Content Placeholder 2"/>
          <p:cNvSpPr>
            <a:spLocks noGrp="1"/>
          </p:cNvSpPr>
          <p:nvPr>
            <p:ph sz="quarter" idx="4294967295"/>
          </p:nvPr>
        </p:nvSpPr>
        <p:spPr>
          <a:xfrm>
            <a:off x="338400" y="1260000"/>
            <a:ext cx="8348400" cy="5043488"/>
          </a:xfrm>
          <a:prstGeom prst="rect">
            <a:avLst/>
          </a:prstGeom>
        </p:spPr>
        <p:txBody>
          <a:bodyPr/>
          <a:lstStyle/>
          <a:p>
            <a:pPr eaLnBrk="1" hangingPunct="1"/>
            <a:r>
              <a:rPr lang="en-US" altLang="zh-CN" dirty="0">
                <a:latin typeface="Calibri" panose="020F0502020204030204" pitchFamily="34" charset="0"/>
                <a:ea typeface="MS PGothic" charset="0"/>
              </a:rPr>
              <a:t>It is well-known that communication technologies we are </a:t>
            </a:r>
            <a:r>
              <a:rPr lang="en-US" altLang="zh-CN" dirty="0" smtClean="0">
                <a:latin typeface="Calibri" panose="020F0502020204030204" pitchFamily="34" charset="0"/>
                <a:ea typeface="MS PGothic" charset="0"/>
              </a:rPr>
              <a:t>using </a:t>
            </a:r>
            <a:r>
              <a:rPr lang="en-US" altLang="zh-CN" dirty="0">
                <a:latin typeface="Calibri" panose="020F0502020204030204" pitchFamily="34" charset="0"/>
                <a:ea typeface="MS PGothic" charset="0"/>
              </a:rPr>
              <a:t>are often not secure enough</a:t>
            </a:r>
          </a:p>
          <a:p>
            <a:pPr eaLnBrk="1" hangingPunct="1"/>
            <a:r>
              <a:rPr lang="en-US" altLang="zh-CN" dirty="0">
                <a:latin typeface="Calibri" panose="020F0502020204030204" pitchFamily="34" charset="0"/>
                <a:ea typeface="MS PGothic" charset="0"/>
              </a:rPr>
              <a:t>Malicious attacks on information transmission in </a:t>
            </a:r>
            <a:r>
              <a:rPr lang="en-US" altLang="zh-CN" dirty="0" smtClean="0">
                <a:latin typeface="Calibri" panose="020F0502020204030204" pitchFamily="34" charset="0"/>
                <a:ea typeface="MS PGothic" charset="0"/>
              </a:rPr>
              <a:t>SG:</a:t>
            </a:r>
            <a:endParaRPr lang="en-US" altLang="zh-CN" dirty="0">
              <a:latin typeface="Calibri" panose="020F0502020204030204" pitchFamily="34" charset="0"/>
              <a:ea typeface="MS PGothic" charset="0"/>
            </a:endParaRPr>
          </a:p>
          <a:p>
            <a:pPr lvl="1" eaLnBrk="1" hangingPunct="1">
              <a:buFont typeface="Wingdings" charset="0"/>
              <a:buChar char="§"/>
            </a:pPr>
            <a:r>
              <a:rPr lang="en-US" altLang="zh-CN" sz="2000" dirty="0">
                <a:solidFill>
                  <a:srgbClr val="FF0000"/>
                </a:solidFill>
                <a:latin typeface="Calibri" panose="020F0502020204030204" pitchFamily="34" charset="0"/>
                <a:ea typeface="MS PGothic" charset="0"/>
              </a:rPr>
              <a:t>Network availability</a:t>
            </a:r>
            <a:r>
              <a:rPr lang="en-US" altLang="zh-CN" sz="2000" dirty="0">
                <a:latin typeface="Calibri" panose="020F0502020204030204" pitchFamily="34" charset="0"/>
                <a:ea typeface="MS PGothic" charset="0"/>
              </a:rPr>
              <a:t>: attempt to delay, block, or corrupt information transmission in order to make network resource unavailable (</a:t>
            </a:r>
            <a:r>
              <a:rPr lang="en-US" altLang="zh-CN" sz="2000" dirty="0" err="1">
                <a:latin typeface="Calibri" panose="020F0502020204030204" pitchFamily="34" charset="0"/>
                <a:ea typeface="MS PGothic" charset="0"/>
              </a:rPr>
              <a:t>DoS</a:t>
            </a:r>
            <a:r>
              <a:rPr lang="en-US" altLang="zh-CN" sz="2000" dirty="0">
                <a:latin typeface="Calibri" panose="020F0502020204030204" pitchFamily="34" charset="0"/>
                <a:ea typeface="MS PGothic" charset="0"/>
              </a:rPr>
              <a:t> attack)</a:t>
            </a:r>
          </a:p>
          <a:p>
            <a:pPr lvl="1" eaLnBrk="1" hangingPunct="1">
              <a:buFont typeface="Wingdings" charset="0"/>
              <a:buChar char="§"/>
            </a:pPr>
            <a:r>
              <a:rPr lang="en-US" altLang="zh-CN" sz="2000" dirty="0">
                <a:solidFill>
                  <a:srgbClr val="FF0000"/>
                </a:solidFill>
                <a:latin typeface="Calibri" panose="020F0502020204030204" pitchFamily="34" charset="0"/>
                <a:ea typeface="MS PGothic" charset="0"/>
              </a:rPr>
              <a:t>Data  Integrity</a:t>
            </a:r>
            <a:r>
              <a:rPr lang="en-US" altLang="zh-CN" sz="2000" dirty="0">
                <a:latin typeface="Calibri" panose="020F0502020204030204" pitchFamily="34" charset="0"/>
                <a:ea typeface="MS PGothic" charset="0"/>
              </a:rPr>
              <a:t>: attempt to deliberately modify or corrupt information</a:t>
            </a:r>
          </a:p>
          <a:p>
            <a:pPr lvl="1" eaLnBrk="1" hangingPunct="1">
              <a:buFont typeface="Wingdings" charset="0"/>
              <a:buChar char="§"/>
            </a:pPr>
            <a:r>
              <a:rPr lang="en-US" altLang="zh-CN" sz="2000" dirty="0">
                <a:solidFill>
                  <a:srgbClr val="FF0000"/>
                </a:solidFill>
                <a:latin typeface="Calibri" panose="020F0502020204030204" pitchFamily="34" charset="0"/>
                <a:ea typeface="MS PGothic" charset="0"/>
              </a:rPr>
              <a:t>Information privacy</a:t>
            </a:r>
            <a:r>
              <a:rPr lang="en-US" altLang="zh-CN" sz="2000" dirty="0">
                <a:latin typeface="Calibri" panose="020F0502020204030204" pitchFamily="34" charset="0"/>
                <a:ea typeface="MS PGothic" charset="0"/>
              </a:rPr>
              <a:t>: attempt to </a:t>
            </a:r>
            <a:r>
              <a:rPr lang="en-US" altLang="zh-CN" sz="2000" dirty="0" err="1">
                <a:latin typeface="Calibri" panose="020F0502020204030204" pitchFamily="34" charset="0"/>
                <a:ea typeface="MS PGothic" charset="0"/>
              </a:rPr>
              <a:t>eacesdrop</a:t>
            </a:r>
            <a:r>
              <a:rPr lang="en-US" altLang="zh-CN" sz="2000" dirty="0">
                <a:latin typeface="Calibri" panose="020F0502020204030204" pitchFamily="34" charset="0"/>
                <a:ea typeface="MS PGothic" charset="0"/>
              </a:rPr>
              <a:t> on communication to acquire </a:t>
            </a:r>
            <a:r>
              <a:rPr lang="en-US" altLang="zh-CN" sz="2000" dirty="0" err="1">
                <a:latin typeface="Calibri" panose="020F0502020204030204" pitchFamily="34" charset="0"/>
                <a:ea typeface="MS PGothic" charset="0"/>
              </a:rPr>
              <a:t>deired</a:t>
            </a:r>
            <a:r>
              <a:rPr lang="en-US" altLang="zh-CN" sz="2000" dirty="0">
                <a:latin typeface="Calibri" panose="020F0502020204030204" pitchFamily="34" charset="0"/>
                <a:ea typeface="MS PGothic" charset="0"/>
              </a:rPr>
              <a:t> information. </a:t>
            </a:r>
          </a:p>
          <a:p>
            <a:pPr eaLnBrk="1" hangingPunct="1"/>
            <a:endParaRPr lang="en-US" altLang="zh-CN" dirty="0">
              <a:latin typeface="Calibri" charset="0"/>
              <a:ea typeface="MS PGothic" charset="0"/>
            </a:endParaRPr>
          </a:p>
          <a:p>
            <a:pPr eaLnBrk="1" hangingPunct="1"/>
            <a:endParaRPr lang="en-US" altLang="zh-CN" dirty="0">
              <a:latin typeface="Calibri" charset="0"/>
              <a:ea typeface="MS PGothic"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72159485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kern="0" dirty="0" smtClean="0"/>
              <a:t>Challenges</a:t>
            </a:r>
            <a:endParaRPr lang="zh-CN" altLang="en-US" kern="0" dirty="0" smtClean="0"/>
          </a:p>
        </p:txBody>
      </p:sp>
      <p:sp>
        <p:nvSpPr>
          <p:cNvPr id="3" name="Content Placeholder 2"/>
          <p:cNvSpPr>
            <a:spLocks noGrp="1"/>
          </p:cNvSpPr>
          <p:nvPr>
            <p:ph sz="quarter" idx="4294967295"/>
          </p:nvPr>
        </p:nvSpPr>
        <p:spPr>
          <a:xfrm>
            <a:off x="338400" y="1043862"/>
            <a:ext cx="8348400" cy="5486400"/>
          </a:xfrm>
          <a:prstGeom prst="rect">
            <a:avLst/>
          </a:prstGeom>
        </p:spPr>
        <p:txBody>
          <a:bodyPr rtlCol="0">
            <a:normAutofit fontScale="92500" lnSpcReduction="20000"/>
          </a:bodyPr>
          <a:lstStyle/>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Interoperability btw. Cryptographic systems</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Many different communication protocol and technologies are in SG, each has its own cryptography requirements, security needs, </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 method of securely issuing and exchanging cryptographic keys (a public key infrastructure approach)</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Conflict btw. privacy preservation and information accessibility</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Balance btw. Privacy preservation and information accessibility</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More information, smarter the decision but less privacy</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Impact of increased system complexity and expanded communication paths</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Advance infrastructure is a double-edge sword; increasing system complexity and communication paths provides better service for </a:t>
            </a:r>
            <a:r>
              <a:rPr lang="en-US" sz="2100" dirty="0" err="1" smtClean="0">
                <a:solidFill>
                  <a:schemeClr val="tx1">
                    <a:lumMod val="85000"/>
                    <a:lumOff val="15000"/>
                  </a:schemeClr>
                </a:solidFill>
                <a:latin typeface="Calibri" panose="020F0502020204030204" pitchFamily="34" charset="0"/>
                <a:ea typeface="+mn-ea"/>
                <a:cs typeface="+mn-cs"/>
              </a:rPr>
              <a:t>endusers</a:t>
            </a:r>
            <a:r>
              <a:rPr lang="en-US" sz="2100" dirty="0" smtClean="0">
                <a:solidFill>
                  <a:schemeClr val="tx1">
                    <a:lumMod val="85000"/>
                    <a:lumOff val="15000"/>
                  </a:schemeClr>
                </a:solidFill>
                <a:latin typeface="Calibri" panose="020F0502020204030204" pitchFamily="34" charset="0"/>
                <a:ea typeface="+mn-ea"/>
                <a:cs typeface="+mn-cs"/>
              </a:rPr>
              <a:t>, but may leads to an increase on vulnerability to cyber attack and system failure </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 method of dividing whole system into autonomous sub-grid (</a:t>
            </a:r>
            <a:r>
              <a:rPr lang="en-US" sz="2100" dirty="0" err="1" smtClean="0">
                <a:solidFill>
                  <a:schemeClr val="tx1">
                    <a:lumMod val="85000"/>
                    <a:lumOff val="15000"/>
                  </a:schemeClr>
                </a:solidFill>
                <a:latin typeface="Calibri" panose="020F0502020204030204" pitchFamily="34" charset="0"/>
                <a:ea typeface="+mn-ea"/>
                <a:cs typeface="+mn-cs"/>
              </a:rPr>
              <a:t>mircogrid</a:t>
            </a:r>
            <a:r>
              <a:rPr lang="en-US" sz="2100" dirty="0" smtClean="0">
                <a:solidFill>
                  <a:schemeClr val="tx1">
                    <a:lumMod val="85000"/>
                    <a:lumOff val="15000"/>
                  </a:schemeClr>
                </a:solidFill>
                <a:latin typeface="Calibri" panose="020F0502020204030204" pitchFamily="34" charset="0"/>
                <a:ea typeface="+mn-ea"/>
                <a:cs typeface="+mn-cs"/>
              </a:rPr>
              <a:t>)</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Impact of increasing energy  consumption and asset utilization</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Balance btw. Utilization maximization and the risk increase.</a:t>
            </a:r>
          </a:p>
          <a:p>
            <a:pPr eaLnBrk="1" fontAlgn="auto" hangingPunct="1">
              <a:spcAft>
                <a:spcPts val="0"/>
              </a:spcAft>
              <a:buClr>
                <a:schemeClr val="bg1">
                  <a:lumMod val="65000"/>
                </a:schemeClr>
              </a:buClr>
              <a:buFont typeface="Wingdings" pitchFamily="2" charset="2"/>
              <a:buChar char="v"/>
              <a:defRPr/>
            </a:pPr>
            <a:r>
              <a:rPr lang="en-US" dirty="0" smtClean="0">
                <a:solidFill>
                  <a:schemeClr val="tx1">
                    <a:lumMod val="85000"/>
                    <a:lumOff val="15000"/>
                  </a:schemeClr>
                </a:solidFill>
                <a:latin typeface="Calibri" panose="020F0502020204030204" pitchFamily="34" charset="0"/>
                <a:ea typeface="+mn-ea"/>
                <a:cs typeface="+mn-cs"/>
              </a:rPr>
              <a:t>Complicated decision making process</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Solving complex decision problems w/in limited time</a:t>
            </a:r>
          </a:p>
          <a:p>
            <a:pPr lvl="1" eaLnBrk="1" fontAlgn="auto" hangingPunct="1">
              <a:spcAft>
                <a:spcPts val="0"/>
              </a:spcAft>
              <a:buClr>
                <a:schemeClr val="tx1">
                  <a:lumMod val="75000"/>
                  <a:lumOff val="25000"/>
                </a:schemeClr>
              </a:buClr>
              <a:defRPr/>
            </a:pPr>
            <a:r>
              <a:rPr lang="en-US" sz="2100" dirty="0" smtClean="0">
                <a:solidFill>
                  <a:schemeClr val="tx1">
                    <a:lumMod val="85000"/>
                    <a:lumOff val="15000"/>
                  </a:schemeClr>
                </a:solidFill>
                <a:latin typeface="Calibri" panose="020F0502020204030204" pitchFamily="34" charset="0"/>
                <a:ea typeface="+mn-ea"/>
                <a:cs typeface="+mn-cs"/>
              </a:rPr>
              <a:t>A distributed decision making systems, but considering balance btw. Response time and effectiveness of local decision </a:t>
            </a:r>
            <a:endParaRPr lang="en-US" sz="2100" dirty="0">
              <a:solidFill>
                <a:schemeClr val="tx1">
                  <a:lumMod val="85000"/>
                  <a:lumOff val="15000"/>
                </a:schemeClr>
              </a:solidFill>
              <a:latin typeface="Calibri" panose="020F0502020204030204" pitchFamily="34" charset="0"/>
              <a:ea typeface="+mn-ea"/>
              <a:cs typeface="+mn-cs"/>
            </a:endParaRPr>
          </a:p>
        </p:txBody>
      </p:sp>
      <p:sp>
        <p:nvSpPr>
          <p:cNvPr id="6" name="灯片编号占位符 5"/>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401388253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a typeface="MS PGothic" charset="0"/>
                <a:cs typeface="MS PGothic" charset="0"/>
              </a:rPr>
              <a:t>Quick Recap</a:t>
            </a:r>
            <a:r>
              <a:rPr lang="en-US" altLang="zh-CN" dirty="0" smtClean="0">
                <a:ea typeface="MS PGothic" charset="0"/>
                <a:cs typeface="MS PGothic" charset="0"/>
              </a:rPr>
              <a:t>…</a:t>
            </a:r>
            <a:endParaRPr lang="zh-CN" altLang="en-US" kern="0" dirty="0" smtClean="0"/>
          </a:p>
        </p:txBody>
      </p:sp>
      <p:pic>
        <p:nvPicPr>
          <p:cNvPr id="64514" name="Content Placeholder 5"/>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rcRect l="-64961" r="-64961"/>
          <a:stretch>
            <a:fillRect/>
          </a:stretch>
        </p:blipFill>
        <p:spPr>
          <a:xfrm>
            <a:off x="-29369" y="1028700"/>
            <a:ext cx="9126537" cy="5334000"/>
          </a:xfrm>
          <a:prstGeom prst="rect">
            <a:avLst/>
          </a:prstGeom>
        </p:spPr>
      </p:pic>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47</a:t>
            </a:fld>
            <a:r>
              <a:rPr lang="en-US" smtClean="0">
                <a:solidFill>
                  <a:srgbClr val="000000"/>
                </a:solidFill>
              </a:rPr>
              <a:t>]</a:t>
            </a:r>
            <a:endParaRPr lang="en-US" dirty="0">
              <a:solidFill>
                <a:srgbClr val="000000"/>
              </a:solidFill>
            </a:endParaRPr>
          </a:p>
        </p:txBody>
      </p:sp>
      <p:sp>
        <p:nvSpPr>
          <p:cNvPr id="6" name="文本框 5"/>
          <p:cNvSpPr txBox="1"/>
          <p:nvPr/>
        </p:nvSpPr>
        <p:spPr>
          <a:xfrm>
            <a:off x="6370652" y="5654814"/>
            <a:ext cx="2316148" cy="707886"/>
          </a:xfrm>
          <a:prstGeom prst="rect">
            <a:avLst/>
          </a:prstGeom>
          <a:noFill/>
        </p:spPr>
        <p:txBody>
          <a:bodyPr wrap="square" rtlCol="0">
            <a:spAutoFit/>
          </a:bodyPr>
          <a:lstStyle/>
          <a:p>
            <a:pPr algn="ctr"/>
            <a:r>
              <a:rPr lang="en-US" altLang="zh-CN" sz="2000" b="1" dirty="0" smtClean="0">
                <a:latin typeface="Cambria" panose="02040503050406030204" pitchFamily="18" charset="0"/>
              </a:rPr>
              <a:t>Fig. 11 Smart Grid System Review</a:t>
            </a:r>
            <a:endParaRPr lang="zh-CN" altLang="en-US" sz="2000" b="1" dirty="0">
              <a:latin typeface="Cambria" panose="02040503050406030204" pitchFamily="18" charset="0"/>
            </a:endParaRPr>
          </a:p>
        </p:txBody>
      </p:sp>
    </p:spTree>
    <p:extLst>
      <p:ext uri="{BB962C8B-B14F-4D97-AF65-F5344CB8AC3E}">
        <p14:creationId xmlns:p14="http://schemas.microsoft.com/office/powerpoint/2010/main" val="56083323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48</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a:t>
            </a:r>
            <a:r>
              <a:rPr lang="en-US" altLang="zh-CN" sz="2400" b="1" dirty="0" smtClean="0">
                <a:solidFill>
                  <a:srgbClr val="1F497D"/>
                </a:solidFill>
                <a:latin typeface="Cambria" panose="02040503050406030204" pitchFamily="18" charset="0"/>
              </a:rPr>
              <a:t>(Tutorial)</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Infrastructure system</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a:t>
            </a:r>
            <a:r>
              <a:rPr lang="en-US" altLang="zh-CN" sz="2000" b="1" dirty="0">
                <a:solidFill>
                  <a:srgbClr val="1F497D"/>
                </a:solidFill>
                <a:latin typeface="Cambria" panose="02040503050406030204" pitchFamily="18" charset="0"/>
              </a:rPr>
              <a:t>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 (Our Works)</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FF0000"/>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Demand </a:t>
            </a:r>
            <a:r>
              <a:rPr lang="en-US" altLang="zh-CN" sz="2000" b="1" dirty="0">
                <a:solidFill>
                  <a:srgbClr val="1F497D"/>
                </a:solidFill>
                <a:latin typeface="Cambria" panose="02040503050406030204" pitchFamily="18" charset="0"/>
              </a:rPr>
              <a:t>Side </a:t>
            </a:r>
            <a:r>
              <a:rPr lang="en-US" altLang="zh-CN" sz="2000" b="1" dirty="0" smtClean="0">
                <a:solidFill>
                  <a:srgbClr val="1F497D"/>
                </a:solidFill>
                <a:latin typeface="Cambria" panose="02040503050406030204" pitchFamily="18" charset="0"/>
              </a:rPr>
              <a:t>Management </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Renewable and PHEV</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Meter</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Building</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City/</a:t>
            </a:r>
            <a:r>
              <a:rPr lang="en-US" altLang="zh-CN" sz="2000" b="1" dirty="0" err="1" smtClean="0">
                <a:solidFill>
                  <a:srgbClr val="1F497D"/>
                </a:solidFill>
                <a:latin typeface="Cambria" panose="02040503050406030204" pitchFamily="18" charset="0"/>
              </a:rPr>
              <a:t>Microgrid</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926595889"/>
      </p:ext>
    </p:extLst>
  </p:cSld>
  <p:clrMapOvr>
    <a:masterClrMapping/>
  </p:clrMapOvr>
  <p:transition advTm="22012"/>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rgbClr val="FF0000"/>
                </a:solidFill>
                <a:latin typeface="Cambria" panose="02040503050406030204" pitchFamily="18" charset="0"/>
                <a:ea typeface="宋体" charset="0"/>
                <a:cs typeface="宋体" charset="0"/>
              </a:rPr>
              <a:t>Power System State Estimation Model</a:t>
            </a:r>
          </a:p>
          <a:p>
            <a:pPr lvl="1"/>
            <a:r>
              <a:rPr lang="en-US" altLang="zh-CN" sz="2400" b="1" dirty="0">
                <a:solidFill>
                  <a:srgbClr val="FF0000"/>
                </a:solidFill>
                <a:latin typeface="Cambria" panose="02040503050406030204" pitchFamily="18" charset="0"/>
                <a:ea typeface="宋体" charset="0"/>
                <a:cs typeface="宋体" charset="0"/>
              </a:rPr>
              <a:t>Bad Data Injection</a:t>
            </a:r>
          </a:p>
          <a:p>
            <a:r>
              <a:rPr lang="en-US" altLang="zh-CN" b="1" dirty="0">
                <a:solidFill>
                  <a:schemeClr val="tx2"/>
                </a:solidFill>
                <a:latin typeface="Cambria" panose="02040503050406030204" pitchFamily="18" charset="0"/>
                <a:ea typeface="宋体" charset="0"/>
                <a:cs typeface="宋体" charset="0"/>
              </a:rPr>
              <a:t>Defender Mechanism </a:t>
            </a:r>
          </a:p>
          <a:p>
            <a:pPr lvl="1"/>
            <a:r>
              <a:rPr lang="en-US" altLang="zh-CN" sz="2400" b="1" dirty="0">
                <a:solidFill>
                  <a:schemeClr val="tx2"/>
                </a:solidFill>
                <a:latin typeface="Cambria" panose="02040503050406030204" pitchFamily="18" charset="0"/>
                <a:ea typeface="宋体" charset="0"/>
                <a:cs typeface="宋体" charset="0"/>
              </a:rPr>
              <a:t>Quickest Detection</a:t>
            </a:r>
          </a:p>
          <a:p>
            <a:r>
              <a:rPr lang="en-US" altLang="zh-CN" b="1" dirty="0">
                <a:solidFill>
                  <a:schemeClr val="tx2"/>
                </a:solidFill>
                <a:latin typeface="Cambria" panose="02040503050406030204" pitchFamily="18" charset="0"/>
                <a:ea typeface="宋体" charset="0"/>
                <a:cs typeface="宋体" charset="0"/>
              </a:rPr>
              <a:t>Attacker Learning Scheme</a:t>
            </a:r>
          </a:p>
          <a:p>
            <a:pPr lvl="1"/>
            <a:r>
              <a:rPr lang="en-US" altLang="zh-CN" sz="2400" b="1" dirty="0">
                <a:solidFill>
                  <a:schemeClr val="tx2"/>
                </a:solidFill>
                <a:latin typeface="Cambria" panose="02040503050406030204" pitchFamily="18" charset="0"/>
                <a:ea typeface="宋体" charset="0"/>
                <a:cs typeface="宋体" charset="0"/>
              </a:rPr>
              <a:t>Independent Component Analysis</a:t>
            </a:r>
          </a:p>
          <a:p>
            <a:r>
              <a:rPr lang="en-US" altLang="zh-CN" b="1" dirty="0">
                <a:solidFill>
                  <a:schemeClr val="tx2"/>
                </a:solidFill>
                <a:latin typeface="Cambria" panose="02040503050406030204" pitchFamily="18" charset="0"/>
                <a:ea typeface="宋体" charset="0"/>
                <a:cs typeface="宋体" charset="0"/>
              </a:rPr>
              <a:t>Electrical </a:t>
            </a:r>
            <a:r>
              <a:rPr lang="en-US" altLang="zh-CN" b="1" dirty="0" smtClean="0">
                <a:solidFill>
                  <a:schemeClr val="tx2"/>
                </a:solidFill>
                <a:latin typeface="Cambria" panose="02040503050406030204" pitchFamily="18" charset="0"/>
                <a:ea typeface="宋体" charset="0"/>
                <a:cs typeface="宋体" charset="0"/>
              </a:rPr>
              <a:t>Market</a:t>
            </a:r>
            <a:endParaRPr lang="en-US" altLang="zh-CN" b="1" dirty="0">
              <a:solidFill>
                <a:schemeClr val="tx2"/>
              </a:solidFill>
              <a:latin typeface="Cambria" panose="02040503050406030204" pitchFamily="18" charset="0"/>
              <a:ea typeface="宋体" charset="0"/>
              <a:cs typeface="宋体"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49</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4157783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Domains</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5</a:t>
            </a:fld>
            <a:endParaRPr lang="zh-CN" altLang="en-US">
              <a:solidFill>
                <a:prstClr val="black">
                  <a:tint val="75000"/>
                </a:prstClr>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45805" y="1096905"/>
            <a:ext cx="6626335" cy="4535883"/>
          </a:xfrm>
          <a:prstGeom prst="rect">
            <a:avLst/>
          </a:prstGeom>
          <a:noFill/>
          <a:ln w="9525">
            <a:noFill/>
            <a:miter lim="800000"/>
            <a:headEnd/>
            <a:tailEnd/>
          </a:ln>
        </p:spPr>
      </p:pic>
      <p:sp>
        <p:nvSpPr>
          <p:cNvPr id="7" name="矩形 6"/>
          <p:cNvSpPr/>
          <p:nvPr/>
        </p:nvSpPr>
        <p:spPr>
          <a:xfrm>
            <a:off x="2016299" y="5730536"/>
            <a:ext cx="5111402"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Smart </a:t>
            </a:r>
            <a:r>
              <a:rPr lang="en-US" altLang="zh-CN" sz="2000" b="1" dirty="0">
                <a:solidFill>
                  <a:prstClr val="black"/>
                </a:solidFill>
                <a:latin typeface="Cambria" panose="02040503050406030204" pitchFamily="18" charset="0"/>
              </a:rPr>
              <a:t>Grid domains by the U.S. DOE</a:t>
            </a:r>
            <a:endParaRPr lang="en-US" altLang="zh-CN" sz="2000" b="1" dirty="0" smtClean="0">
              <a:solidFill>
                <a:prstClr val="black"/>
              </a:solidFill>
              <a:latin typeface="Cambria" panose="02040503050406030204" pitchFamily="18" charset="0"/>
            </a:endParaRPr>
          </a:p>
        </p:txBody>
      </p:sp>
    </p:spTree>
    <p:extLst>
      <p:ext uri="{BB962C8B-B14F-4D97-AF65-F5344CB8AC3E}">
        <p14:creationId xmlns:p14="http://schemas.microsoft.com/office/powerpoint/2010/main" val="381069419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rPr>
              <a:t>Supervisory  Control and Data Acquisition Center</a:t>
            </a:r>
            <a:endParaRPr lang="zh-CN" altLang="en-US" kern="0" dirty="0" smtClean="0"/>
          </a:p>
        </p:txBody>
      </p:sp>
      <p:sp>
        <p:nvSpPr>
          <p:cNvPr id="41986" name="Content Placeholder 2"/>
          <p:cNvSpPr>
            <a:spLocks noGrp="1"/>
          </p:cNvSpPr>
          <p:nvPr>
            <p:ph sz="quarter" idx="4294967295"/>
          </p:nvPr>
        </p:nvSpPr>
        <p:spPr>
          <a:xfrm>
            <a:off x="338400" y="1260000"/>
            <a:ext cx="8348400" cy="5486400"/>
          </a:xfrm>
        </p:spPr>
        <p:txBody>
          <a:bodyPr/>
          <a:lstStyle/>
          <a:p>
            <a:r>
              <a:rPr lang="hu-HU" altLang="ko-KR" b="1" dirty="0">
                <a:latin typeface="Calibri" panose="020F0502020204030204" pitchFamily="34" charset="0"/>
              </a:rPr>
              <a:t>Real-time data acquisition</a:t>
            </a:r>
          </a:p>
          <a:p>
            <a:pPr lvl="1"/>
            <a:r>
              <a:rPr lang="en-US" altLang="ko-KR" dirty="0">
                <a:latin typeface="Calibri" panose="020F0502020204030204" pitchFamily="34" charset="0"/>
                <a:ea typeface="굴림" charset="0"/>
                <a:cs typeface="굴림" charset="0"/>
              </a:rPr>
              <a:t>Noisy a</a:t>
            </a:r>
            <a:r>
              <a:rPr lang="hu-HU" altLang="ko-KR" dirty="0">
                <a:latin typeface="Calibri" panose="020F0502020204030204" pitchFamily="34" charset="0"/>
              </a:rPr>
              <a:t>nalog measurements</a:t>
            </a:r>
          </a:p>
          <a:p>
            <a:pPr lvl="2"/>
            <a:r>
              <a:rPr lang="hu-HU" altLang="ko-KR" dirty="0">
                <a:latin typeface="Calibri" panose="020F0502020204030204" pitchFamily="34" charset="0"/>
              </a:rPr>
              <a:t>Voltage, current, power flow</a:t>
            </a:r>
          </a:p>
          <a:p>
            <a:pPr lvl="1"/>
            <a:r>
              <a:rPr lang="hu-HU" altLang="ko-KR" dirty="0">
                <a:latin typeface="Calibri" panose="020F0502020204030204" pitchFamily="34" charset="0"/>
              </a:rPr>
              <a:t>Digital measurements</a:t>
            </a:r>
          </a:p>
          <a:p>
            <a:r>
              <a:rPr lang="hu-HU" altLang="ko-KR" b="1" dirty="0">
                <a:latin typeface="Calibri" panose="020F0502020204030204" pitchFamily="34" charset="0"/>
              </a:rPr>
              <a:t>State estimation</a:t>
            </a:r>
          </a:p>
          <a:p>
            <a:pPr lvl="1"/>
            <a:r>
              <a:rPr lang="hu-HU" altLang="ko-KR" dirty="0">
                <a:latin typeface="Calibri" panose="020F0502020204030204" pitchFamily="34" charset="0"/>
              </a:rPr>
              <a:t>Maintain system in </a:t>
            </a:r>
            <a:r>
              <a:rPr lang="hu-HU" altLang="ko-KR" i="1" dirty="0">
                <a:latin typeface="Calibri" panose="020F0502020204030204" pitchFamily="34" charset="0"/>
              </a:rPr>
              <a:t>normal</a:t>
            </a:r>
            <a:endParaRPr lang="en-US" altLang="ko-KR" i="1" dirty="0">
              <a:latin typeface="Calibri" panose="020F0502020204030204" pitchFamily="34" charset="0"/>
              <a:ea typeface="굴림" charset="0"/>
              <a:cs typeface="굴림" charset="0"/>
            </a:endParaRPr>
          </a:p>
          <a:p>
            <a:pPr lvl="1">
              <a:buFontTx/>
              <a:buNone/>
            </a:pPr>
            <a:r>
              <a:rPr lang="hu-HU" altLang="ko-KR" dirty="0">
                <a:latin typeface="Calibri" panose="020F0502020204030204" pitchFamily="34" charset="0"/>
              </a:rPr>
              <a:t> state</a:t>
            </a:r>
          </a:p>
          <a:p>
            <a:pPr lvl="1"/>
            <a:r>
              <a:rPr lang="hu-HU" altLang="ko-KR" dirty="0">
                <a:latin typeface="Calibri" panose="020F0502020204030204" pitchFamily="34" charset="0"/>
              </a:rPr>
              <a:t>Fault detection</a:t>
            </a:r>
          </a:p>
          <a:p>
            <a:pPr lvl="1"/>
            <a:r>
              <a:rPr lang="hu-HU" altLang="ko-KR" dirty="0">
                <a:latin typeface="Calibri" panose="020F0502020204030204" pitchFamily="34" charset="0"/>
              </a:rPr>
              <a:t>Power flow optimization</a:t>
            </a:r>
          </a:p>
          <a:p>
            <a:pPr lvl="1"/>
            <a:r>
              <a:rPr lang="en-US" altLang="ko-KR" dirty="0">
                <a:latin typeface="Calibri" panose="020F0502020204030204" pitchFamily="34" charset="0"/>
                <a:ea typeface="굴림" charset="0"/>
                <a:cs typeface="굴림" charset="0"/>
              </a:rPr>
              <a:t>S</a:t>
            </a:r>
            <a:r>
              <a:rPr lang="hu-HU" altLang="ko-KR" dirty="0">
                <a:latin typeface="Calibri" panose="020F0502020204030204" pitchFamily="34" charset="0"/>
              </a:rPr>
              <a:t>upply vs. demand</a:t>
            </a:r>
          </a:p>
          <a:p>
            <a:endParaRPr lang="en-US" altLang="ko-KR" dirty="0">
              <a:latin typeface="Times New Roman" charset="0"/>
              <a:ea typeface="굴림" charset="0"/>
              <a:cs typeface="굴림" charset="0"/>
            </a:endParaRPr>
          </a:p>
        </p:txBody>
      </p:sp>
      <p:pic>
        <p:nvPicPr>
          <p:cNvPr id="5"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720975"/>
            <a:ext cx="3117850"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http://www.lococarriage.org.uk/GothbS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2600" y="3234294"/>
            <a:ext cx="4067175" cy="302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ular Callout 11"/>
          <p:cNvSpPr>
            <a:spLocks noChangeArrowheads="1"/>
          </p:cNvSpPr>
          <p:nvPr/>
        </p:nvSpPr>
        <p:spPr bwMode="auto">
          <a:xfrm>
            <a:off x="4749800" y="1730375"/>
            <a:ext cx="3937000" cy="990600"/>
          </a:xfrm>
          <a:prstGeom prst="wedgeRoundRectCallout">
            <a:avLst>
              <a:gd name="adj1" fmla="val -22292"/>
              <a:gd name="adj2" fmla="val 74532"/>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SCADA TX data from/to Remote Terminal Units (RTUs), the substations in the grid</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50</a:t>
            </a:fld>
            <a:r>
              <a:rPr lang="en-US" smtClean="0">
                <a:solidFill>
                  <a:srgbClr val="000000"/>
                </a:solidFill>
              </a:rPr>
              <a:t>]</a:t>
            </a:r>
            <a:endParaRPr lang="en-US" dirty="0">
              <a:solidFill>
                <a:srgbClr val="000000"/>
              </a:solidFill>
            </a:endParaRPr>
          </a:p>
        </p:txBody>
      </p:sp>
    </p:spTree>
    <p:custDataLst>
      <p:tags r:id="rId1"/>
    </p:custDataLst>
    <p:extLst>
      <p:ext uri="{BB962C8B-B14F-4D97-AF65-F5344CB8AC3E}">
        <p14:creationId xmlns:p14="http://schemas.microsoft.com/office/powerpoint/2010/main" val="2435876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nodeType="afterGroup">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Privacy &amp; Security Concern </a:t>
            </a:r>
            <a:endParaRPr lang="zh-CN" altLang="en-US" kern="0" dirty="0" smtClean="0"/>
          </a:p>
        </p:txBody>
      </p:sp>
      <p:sp>
        <p:nvSpPr>
          <p:cNvPr id="44034" name="Content Placeholder 2"/>
          <p:cNvSpPr>
            <a:spLocks noGrp="1"/>
          </p:cNvSpPr>
          <p:nvPr>
            <p:ph idx="4294967295"/>
          </p:nvPr>
        </p:nvSpPr>
        <p:spPr>
          <a:xfrm>
            <a:off x="336550" y="1260000"/>
            <a:ext cx="8350250" cy="5181600"/>
          </a:xfrm>
        </p:spPr>
        <p:txBody>
          <a:bodyPr/>
          <a:lstStyle/>
          <a:p>
            <a:pPr>
              <a:buFont typeface="Wingdings" pitchFamily="2" charset="2"/>
              <a:buChar char="v"/>
              <a:defRPr/>
            </a:pPr>
            <a:r>
              <a:rPr lang="en-US" altLang="ko-KR" b="1" dirty="0">
                <a:latin typeface="Calibri" panose="020F0502020204030204" pitchFamily="34" charset="0"/>
                <a:ea typeface="굴림" charset="0"/>
                <a:cs typeface="굴림" charset="0"/>
              </a:rPr>
              <a:t>More connections, </a:t>
            </a:r>
            <a:r>
              <a:rPr lang="en-US" altLang="ko-KR" b="1" dirty="0" smtClean="0">
                <a:latin typeface="Calibri" panose="020F0502020204030204" pitchFamily="34" charset="0"/>
                <a:ea typeface="굴림" charset="0"/>
                <a:cs typeface="굴림" charset="0"/>
              </a:rPr>
              <a:t>technology to </a:t>
            </a:r>
            <a:r>
              <a:rPr lang="en-US" altLang="ko-KR" b="1" dirty="0">
                <a:latin typeface="Calibri" panose="020F0502020204030204" pitchFamily="34" charset="0"/>
                <a:ea typeface="굴림" charset="0"/>
                <a:cs typeface="굴림" charset="0"/>
              </a:rPr>
              <a:t>the </a:t>
            </a:r>
            <a:r>
              <a:rPr lang="en-US" altLang="ko-KR" b="1" dirty="0" smtClean="0">
                <a:latin typeface="Calibri" panose="020F0502020204030204" pitchFamily="34" charset="0"/>
                <a:ea typeface="굴림" charset="0"/>
                <a:cs typeface="굴림" charset="0"/>
              </a:rPr>
              <a:t>obsolete infrastructure</a:t>
            </a:r>
            <a:r>
              <a:rPr lang="en-US" altLang="ko-KR" b="1" dirty="0">
                <a:latin typeface="Calibri" panose="020F0502020204030204" pitchFamily="34" charset="0"/>
                <a:ea typeface="굴림" charset="0"/>
                <a:cs typeface="굴림" charset="0"/>
              </a:rPr>
              <a:t>. </a:t>
            </a:r>
          </a:p>
          <a:p>
            <a:pPr lvl="1">
              <a:buFont typeface="Wingdings" pitchFamily="2" charset="2"/>
              <a:buChar char="q"/>
              <a:defRPr/>
            </a:pPr>
            <a:r>
              <a:rPr lang="en-US" altLang="ko-KR" dirty="0">
                <a:latin typeface="Calibri" panose="020F0502020204030204" pitchFamily="34" charset="0"/>
                <a:ea typeface="굴림" charset="0"/>
                <a:cs typeface="굴림" charset="0"/>
              </a:rPr>
              <a:t>Add-on network technology: sensors and controls estimation</a:t>
            </a:r>
          </a:p>
          <a:p>
            <a:pPr lvl="1">
              <a:buFont typeface="Wingdings" pitchFamily="2" charset="2"/>
              <a:buChar char="q"/>
              <a:defRPr/>
            </a:pPr>
            <a:r>
              <a:rPr lang="en-US" altLang="ko-KR" dirty="0">
                <a:latin typeface="Calibri" panose="020F0502020204030204" pitchFamily="34" charset="0"/>
                <a:ea typeface="굴림" charset="0"/>
                <a:cs typeface="굴림" charset="0"/>
              </a:rPr>
              <a:t>More substations are automated/unmanned</a:t>
            </a:r>
          </a:p>
          <a:p>
            <a:pPr>
              <a:buFont typeface="Wingdings" pitchFamily="2" charset="2"/>
              <a:buChar char="v"/>
              <a:defRPr/>
            </a:pPr>
            <a:r>
              <a:rPr lang="en-US" altLang="ko-KR" b="1" dirty="0">
                <a:latin typeface="Calibri" panose="020F0502020204030204" pitchFamily="34" charset="0"/>
                <a:ea typeface="굴림" charset="0"/>
                <a:cs typeface="굴림" charset="0"/>
              </a:rPr>
              <a:t>Vulnerable to manipulate by third party</a:t>
            </a:r>
          </a:p>
          <a:p>
            <a:pPr lvl="1">
              <a:buFont typeface="Wingdings" pitchFamily="2" charset="2"/>
              <a:buChar char="q"/>
              <a:defRPr/>
            </a:pPr>
            <a:r>
              <a:rPr lang="en-US" altLang="ko-KR" dirty="0">
                <a:latin typeface="Calibri" panose="020F0502020204030204" pitchFamily="34" charset="0"/>
                <a:ea typeface="굴림" charset="0"/>
                <a:cs typeface="굴림" charset="0"/>
              </a:rPr>
              <a:t>Purposely </a:t>
            </a:r>
            <a:r>
              <a:rPr lang="en-US" altLang="ko-KR" dirty="0" smtClean="0">
                <a:latin typeface="Calibri" panose="020F0502020204030204" pitchFamily="34" charset="0"/>
                <a:ea typeface="굴림" charset="0"/>
                <a:cs typeface="굴림" charset="0"/>
              </a:rPr>
              <a:t>blackout</a:t>
            </a:r>
          </a:p>
          <a:p>
            <a:pPr marL="457200" lvl="1" indent="0">
              <a:buFont typeface="Wingdings" pitchFamily="2" charset="2"/>
              <a:buNone/>
              <a:defRPr/>
            </a:pPr>
            <a:r>
              <a:rPr lang="en-US" altLang="ko-KR" dirty="0">
                <a:latin typeface="Calibri" panose="020F0502020204030204" pitchFamily="34" charset="0"/>
                <a:ea typeface="굴림" charset="0"/>
                <a:cs typeface="굴림" charset="0"/>
              </a:rPr>
              <a:t>	M</a:t>
            </a:r>
            <a:r>
              <a:rPr lang="en-US" altLang="ko-KR" dirty="0" smtClean="0">
                <a:latin typeface="Calibri" panose="020F0502020204030204" pitchFamily="34" charset="0"/>
                <a:ea typeface="굴림" charset="0"/>
                <a:cs typeface="굴림" charset="0"/>
              </a:rPr>
              <a:t>ovie Matrix </a:t>
            </a:r>
            <a:endParaRPr lang="en-US" altLang="ko-KR" dirty="0">
              <a:latin typeface="Calibri" panose="020F0502020204030204" pitchFamily="34" charset="0"/>
              <a:ea typeface="굴림" charset="0"/>
              <a:cs typeface="굴림" charset="0"/>
            </a:endParaRPr>
          </a:p>
          <a:p>
            <a:pPr lvl="1">
              <a:buFont typeface="Wingdings" pitchFamily="2" charset="2"/>
              <a:buChar char="q"/>
              <a:defRPr/>
            </a:pPr>
            <a:r>
              <a:rPr lang="en-US" altLang="ko-KR" dirty="0">
                <a:latin typeface="Calibri" panose="020F0502020204030204" pitchFamily="34" charset="0"/>
                <a:ea typeface="굴림" charset="0"/>
                <a:cs typeface="굴림" charset="0"/>
              </a:rPr>
              <a:t>Financial gain</a:t>
            </a:r>
          </a:p>
          <a:p>
            <a:pPr marL="457200" lvl="1" indent="0">
              <a:buFont typeface="Wingdings" pitchFamily="2" charset="2"/>
              <a:buNone/>
              <a:defRPr/>
            </a:pPr>
            <a:r>
              <a:rPr lang="en-US" altLang="ko-KR" dirty="0" smtClean="0">
                <a:latin typeface="Calibri" panose="020F0502020204030204" pitchFamily="34" charset="0"/>
                <a:ea typeface="굴림" charset="0"/>
                <a:cs typeface="굴림" charset="0"/>
              </a:rPr>
              <a:t>	Story </a:t>
            </a:r>
            <a:r>
              <a:rPr lang="en-US" altLang="ko-KR" dirty="0">
                <a:latin typeface="Calibri" panose="020F0502020204030204" pitchFamily="34" charset="0"/>
                <a:ea typeface="굴림" charset="0"/>
                <a:cs typeface="굴림" charset="0"/>
              </a:rPr>
              <a:t>of Enron</a:t>
            </a:r>
          </a:p>
          <a:p>
            <a:pPr>
              <a:buFont typeface="Wingdings" pitchFamily="2" charset="2"/>
              <a:buChar char="v"/>
              <a:defRPr/>
            </a:pPr>
            <a:endParaRPr lang="en-US" altLang="ko-KR" dirty="0">
              <a:latin typeface="Calibri" panose="020F0502020204030204" pitchFamily="34" charset="0"/>
              <a:ea typeface="굴림" charset="0"/>
              <a:cs typeface="굴림" charset="0"/>
            </a:endParaRPr>
          </a:p>
        </p:txBody>
      </p:sp>
      <p:pic>
        <p:nvPicPr>
          <p:cNvPr id="4" name="Staged_cyber_attack_reveals_vulnerability_in_power_gr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352800" y="3401193"/>
            <a:ext cx="5791200" cy="3257550"/>
          </a:xfrm>
          <a:prstGeom prst="rect">
            <a:avLst/>
          </a:prstGeom>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27810380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p:cNvSpPr txBox="1">
            <a:spLocks/>
          </p:cNvSpPr>
          <p:nvPr/>
        </p:nvSpPr>
        <p:spPr bwMode="auto">
          <a:xfrm>
            <a:off x="338400" y="1260000"/>
            <a:ext cx="6737697" cy="5370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zh-CN" sz="2400" b="1" dirty="0" smtClean="0">
                <a:solidFill>
                  <a:srgbClr val="262626"/>
                </a:solidFill>
                <a:latin typeface="Calibri" panose="020F0502020204030204" pitchFamily="34" charset="0"/>
                <a:ea typeface="宋体" pitchFamily="2" charset="-122"/>
                <a:cs typeface="MS PGothic" charset="0"/>
              </a:rPr>
              <a:t>Transmitted active power from bus </a:t>
            </a:r>
            <a:r>
              <a:rPr lang="en-US" altLang="zh-CN" sz="2400" b="1" dirty="0" err="1" smtClean="0">
                <a:solidFill>
                  <a:srgbClr val="262626"/>
                </a:solidFill>
                <a:latin typeface="Calibri" panose="020F0502020204030204" pitchFamily="34" charset="0"/>
                <a:ea typeface="宋体" pitchFamily="2" charset="-122"/>
                <a:cs typeface="MS PGothic" charset="0"/>
              </a:rPr>
              <a:t>i</a:t>
            </a:r>
            <a:r>
              <a:rPr lang="en-US" altLang="zh-CN" sz="2400" b="1" dirty="0" smtClean="0">
                <a:solidFill>
                  <a:srgbClr val="262626"/>
                </a:solidFill>
                <a:latin typeface="Calibri" panose="020F0502020204030204" pitchFamily="34" charset="0"/>
                <a:ea typeface="宋体" pitchFamily="2" charset="-122"/>
                <a:cs typeface="MS PGothic" charset="0"/>
              </a:rPr>
              <a:t> to bus j</a:t>
            </a:r>
          </a:p>
        </p:txBody>
      </p:sp>
      <p:pic>
        <p:nvPicPr>
          <p:cNvPr id="13" name="Picture 3"/>
          <p:cNvPicPr>
            <a:picLocks noChangeAspect="1" noChangeArrowheads="1"/>
          </p:cNvPicPr>
          <p:nvPr/>
        </p:nvPicPr>
        <p:blipFill>
          <a:blip r:embed="rId3" cstate="print"/>
          <a:srcRect/>
          <a:stretch>
            <a:fillRect/>
          </a:stretch>
        </p:blipFill>
        <p:spPr bwMode="auto">
          <a:xfrm>
            <a:off x="5089888" y="2007982"/>
            <a:ext cx="3048000" cy="965200"/>
          </a:xfrm>
          <a:prstGeom prst="rect">
            <a:avLst/>
          </a:prstGeom>
          <a:noFill/>
          <a:ln w="9525">
            <a:noFill/>
            <a:miter lim="800000"/>
            <a:headEnd/>
            <a:tailEnd/>
          </a:ln>
        </p:spPr>
      </p:pic>
      <p:grpSp>
        <p:nvGrpSpPr>
          <p:cNvPr id="2" name="组合 1"/>
          <p:cNvGrpSpPr/>
          <p:nvPr/>
        </p:nvGrpSpPr>
        <p:grpSpPr>
          <a:xfrm>
            <a:off x="338400" y="1797028"/>
            <a:ext cx="4547540" cy="4939814"/>
            <a:chOff x="338400" y="1797028"/>
            <a:chExt cx="4547540" cy="4939814"/>
          </a:xfrm>
        </p:grpSpPr>
        <p:sp>
          <p:nvSpPr>
            <p:cNvPr id="4" name="矩形 3"/>
            <p:cNvSpPr/>
            <p:nvPr/>
          </p:nvSpPr>
          <p:spPr>
            <a:xfrm>
              <a:off x="338400" y="1797028"/>
              <a:ext cx="4547540" cy="4939814"/>
            </a:xfrm>
            <a:prstGeom prst="rect">
              <a:avLst/>
            </a:prstGeom>
          </p:spPr>
          <p:txBody>
            <a:bodyPr wrap="square">
              <a:spAutoFit/>
            </a:bodyPr>
            <a:lstStyle/>
            <a:p>
              <a:pPr marL="914400" lvl="1" indent="-457200" eaLnBrk="0" fontAlgn="base" hangingPunct="0">
                <a:spcAft>
                  <a:spcPts val="1200"/>
                </a:spcAft>
                <a:buClr>
                  <a:srgbClr val="404040"/>
                </a:buClr>
                <a:buSzPct val="90000"/>
                <a:buFont typeface="Wingdings" pitchFamily="2" charset="2"/>
                <a:buChar char="q"/>
                <a:defRPr/>
              </a:pPr>
              <a:r>
                <a:rPr lang="en-US" altLang="ko-KR" sz="2000" dirty="0">
                  <a:solidFill>
                    <a:srgbClr val="262626"/>
                  </a:solidFill>
                  <a:latin typeface="Calibri" panose="020F0502020204030204" pitchFamily="34" charset="0"/>
                  <a:ea typeface="굴림" pitchFamily="34" charset="-127"/>
                  <a:cs typeface="MS PGothic" charset="0"/>
                </a:rPr>
                <a:t>High reactance over resistance </a:t>
              </a:r>
              <a:r>
                <a:rPr lang="en-US" altLang="ko-KR" sz="2000" dirty="0" smtClean="0">
                  <a:solidFill>
                    <a:srgbClr val="262626"/>
                  </a:solidFill>
                  <a:latin typeface="Calibri" panose="020F0502020204030204" pitchFamily="34" charset="0"/>
                  <a:ea typeface="굴림" pitchFamily="34" charset="-127"/>
                  <a:cs typeface="MS PGothic" charset="0"/>
                </a:rPr>
                <a:t>ratio</a:t>
              </a:r>
            </a:p>
            <a:p>
              <a:pPr marL="914400" lvl="1" indent="-457200" eaLnBrk="0" fontAlgn="base" hangingPunct="0">
                <a:spcAft>
                  <a:spcPts val="120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Aft>
                  <a:spcPts val="120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Linear approximation for small </a:t>
              </a:r>
              <a:r>
                <a:rPr lang="en-US" altLang="zh-CN" sz="2000" dirty="0" smtClean="0">
                  <a:solidFill>
                    <a:srgbClr val="262626"/>
                  </a:solidFill>
                  <a:latin typeface="Calibri" panose="020F0502020204030204" pitchFamily="34" charset="0"/>
                  <a:cs typeface="MS PGothic" charset="0"/>
                </a:rPr>
                <a:t>variance</a:t>
              </a: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smtClean="0">
                <a:solidFill>
                  <a:srgbClr val="262626"/>
                </a:solidFill>
                <a:latin typeface="Calibri" panose="020F0502020204030204" pitchFamily="34" charset="0"/>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000" dirty="0" smtClean="0">
                  <a:solidFill>
                    <a:srgbClr val="262626"/>
                  </a:solidFill>
                  <a:latin typeface="Calibri" panose="020F0502020204030204" pitchFamily="34" charset="0"/>
                  <a:cs typeface="MS PGothic" charset="0"/>
                </a:rPr>
                <a:t>State </a:t>
              </a:r>
              <a:r>
                <a:rPr lang="en-US" altLang="zh-CN" sz="2000" dirty="0">
                  <a:solidFill>
                    <a:srgbClr val="262626"/>
                  </a:solidFill>
                  <a:latin typeface="Calibri" panose="020F0502020204030204" pitchFamily="34" charset="0"/>
                  <a:cs typeface="MS PGothic" charset="0"/>
                </a:rPr>
                <a:t>vector </a:t>
              </a:r>
              <a:r>
                <a:rPr lang="en-US" altLang="zh-CN" sz="2000" dirty="0" smtClean="0">
                  <a:solidFill>
                    <a:srgbClr val="262626"/>
                  </a:solidFill>
                  <a:latin typeface="Calibri" panose="020F0502020204030204" pitchFamily="34" charset="0"/>
                  <a:cs typeface="MS PGothic" charset="0"/>
                </a:rPr>
                <a:t>                   , </a:t>
              </a:r>
              <a:r>
                <a:rPr lang="en-US" altLang="zh-CN" sz="2000" dirty="0">
                  <a:solidFill>
                    <a:srgbClr val="262626"/>
                  </a:solidFill>
                  <a:latin typeface="Calibri" panose="020F0502020204030204" pitchFamily="34" charset="0"/>
                  <a:cs typeface="MS PGothic" charset="0"/>
                </a:rPr>
                <a:t>measure noise </a:t>
              </a:r>
              <a:r>
                <a:rPr lang="en-US" altLang="zh-CN" sz="2000" b="1" dirty="0">
                  <a:solidFill>
                    <a:srgbClr val="262626"/>
                  </a:solidFill>
                  <a:latin typeface="Calibri" panose="020F0502020204030204" pitchFamily="34" charset="0"/>
                  <a:cs typeface="MS PGothic" charset="0"/>
                </a:rPr>
                <a:t>e </a:t>
              </a:r>
              <a:r>
                <a:rPr lang="en-US" altLang="zh-CN" sz="2000" dirty="0">
                  <a:solidFill>
                    <a:srgbClr val="262626"/>
                  </a:solidFill>
                  <a:latin typeface="Calibri" panose="020F0502020204030204" pitchFamily="34" charset="0"/>
                  <a:cs typeface="MS PGothic" charset="0"/>
                </a:rPr>
                <a:t>with covariance </a:t>
              </a:r>
              <a:r>
                <a:rPr lang="en-US" altLang="zh-CN" sz="2000" dirty="0" err="1">
                  <a:solidFill>
                    <a:srgbClr val="262626"/>
                  </a:solidFill>
                  <a:latin typeface="Calibri" panose="020F0502020204030204" pitchFamily="34" charset="0"/>
                  <a:cs typeface="MS PGothic" charset="0"/>
                </a:rPr>
                <a:t>Ʃe</a:t>
              </a:r>
              <a:r>
                <a:rPr lang="en-US" altLang="zh-CN" sz="2000" dirty="0">
                  <a:solidFill>
                    <a:srgbClr val="262626"/>
                  </a:solidFill>
                  <a:latin typeface="Calibri" panose="020F0502020204030204" pitchFamily="34" charset="0"/>
                  <a:cs typeface="MS PGothic" charset="0"/>
                </a:rPr>
                <a:t> </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Actual power flow measurement for m active power-flow branches</a:t>
              </a: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a:solidFill>
                  <a:srgbClr val="FF0000"/>
                </a:solidFill>
                <a:latin typeface="Calibri" panose="020F0502020204030204" pitchFamily="34" charset="0"/>
                <a:cs typeface="MS PGothic" charset="0"/>
              </a:endParaRPr>
            </a:p>
          </p:txBody>
        </p:sp>
        <p:graphicFrame>
          <p:nvGraphicFramePr>
            <p:cNvPr id="2055" name="Object 12"/>
            <p:cNvGraphicFramePr>
              <a:graphicFrameLocks noChangeAspect="1"/>
            </p:cNvGraphicFramePr>
            <p:nvPr>
              <p:extLst>
                <p:ext uri="{D42A27DB-BD31-4B8C-83A1-F6EECF244321}">
                  <p14:modId xmlns:p14="http://schemas.microsoft.com/office/powerpoint/2010/main" val="1099896833"/>
                </p:ext>
              </p:extLst>
            </p:nvPr>
          </p:nvGraphicFramePr>
          <p:xfrm>
            <a:off x="1964470" y="3588601"/>
            <a:ext cx="1295400" cy="704850"/>
          </p:xfrm>
          <a:graphic>
            <a:graphicData uri="http://schemas.openxmlformats.org/presentationml/2006/ole">
              <mc:AlternateContent xmlns:mc="http://schemas.openxmlformats.org/markup-compatibility/2006">
                <mc:Choice xmlns:v="urn:schemas-microsoft-com:vml" Requires="v">
                  <p:oleObj spid="_x0000_s68654" name="Equation" r:id="rId4" imgW="863225" imgH="469696" progId="Equation.3">
                    <p:embed/>
                  </p:oleObj>
                </mc:Choice>
                <mc:Fallback>
                  <p:oleObj name="Equation" r:id="rId4" imgW="863225" imgH="469696" progId="Equation.3">
                    <p:embed/>
                    <p:pic>
                      <p:nvPicPr>
                        <p:cNvPr id="0" name="Picture 5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4470" y="3588601"/>
                          <a:ext cx="1295400" cy="704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57" name="Object 12"/>
            <p:cNvGraphicFramePr>
              <a:graphicFrameLocks noChangeAspect="1"/>
            </p:cNvGraphicFramePr>
            <p:nvPr>
              <p:extLst>
                <p:ext uri="{D42A27DB-BD31-4B8C-83A1-F6EECF244321}">
                  <p14:modId xmlns:p14="http://schemas.microsoft.com/office/powerpoint/2010/main" val="3854798899"/>
                </p:ext>
              </p:extLst>
            </p:nvPr>
          </p:nvGraphicFramePr>
          <p:xfrm>
            <a:off x="1783198" y="2353254"/>
            <a:ext cx="1924050" cy="666750"/>
          </p:xfrm>
          <a:graphic>
            <a:graphicData uri="http://schemas.openxmlformats.org/presentationml/2006/ole">
              <mc:AlternateContent xmlns:mc="http://schemas.openxmlformats.org/markup-compatibility/2006">
                <mc:Choice xmlns:v="urn:schemas-microsoft-com:vml" Requires="v">
                  <p:oleObj spid="_x0000_s68655" name="公式" r:id="rId6" imgW="1282700" imgH="444500" progId="Equation.3">
                    <p:embed/>
                  </p:oleObj>
                </mc:Choice>
                <mc:Fallback>
                  <p:oleObj name="公式" r:id="rId6" imgW="1282700" imgH="444500" progId="Equation.3">
                    <p:embed/>
                    <p:pic>
                      <p:nvPicPr>
                        <p:cNvPr id="0" name="Picture 59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3198" y="2353254"/>
                          <a:ext cx="1924050" cy="66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59" name="Object 12"/>
            <p:cNvGraphicFramePr>
              <a:graphicFrameLocks noChangeAspect="1"/>
            </p:cNvGraphicFramePr>
            <p:nvPr>
              <p:extLst>
                <p:ext uri="{D42A27DB-BD31-4B8C-83A1-F6EECF244321}">
                  <p14:modId xmlns:p14="http://schemas.microsoft.com/office/powerpoint/2010/main" val="3316512763"/>
                </p:ext>
              </p:extLst>
            </p:nvPr>
          </p:nvGraphicFramePr>
          <p:xfrm>
            <a:off x="2593627" y="4265426"/>
            <a:ext cx="1314450" cy="342900"/>
          </p:xfrm>
          <a:graphic>
            <a:graphicData uri="http://schemas.openxmlformats.org/presentationml/2006/ole">
              <mc:AlternateContent xmlns:mc="http://schemas.openxmlformats.org/markup-compatibility/2006">
                <mc:Choice xmlns:v="urn:schemas-microsoft-com:vml" Requires="v">
                  <p:oleObj spid="_x0000_s68656" name="公式" r:id="rId8" imgW="876300" imgH="228600" progId="Equation.3">
                    <p:embed/>
                  </p:oleObj>
                </mc:Choice>
                <mc:Fallback>
                  <p:oleObj name="公式" r:id="rId8" imgW="876300" imgH="228600" progId="Equation.3">
                    <p:embed/>
                    <p:pic>
                      <p:nvPicPr>
                        <p:cNvPr id="0" name="Picture 5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3627" y="4265426"/>
                          <a:ext cx="131445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60" name="Object 12"/>
            <p:cNvGraphicFramePr>
              <a:graphicFrameLocks noChangeAspect="1"/>
            </p:cNvGraphicFramePr>
            <p:nvPr>
              <p:extLst>
                <p:ext uri="{D42A27DB-BD31-4B8C-83A1-F6EECF244321}">
                  <p14:modId xmlns:p14="http://schemas.microsoft.com/office/powerpoint/2010/main" val="4164449712"/>
                </p:ext>
              </p:extLst>
            </p:nvPr>
          </p:nvGraphicFramePr>
          <p:xfrm>
            <a:off x="2092650" y="5807442"/>
            <a:ext cx="1305145" cy="360040"/>
          </p:xfrm>
          <a:graphic>
            <a:graphicData uri="http://schemas.openxmlformats.org/presentationml/2006/ole">
              <mc:AlternateContent xmlns:mc="http://schemas.openxmlformats.org/markup-compatibility/2006">
                <mc:Choice xmlns:v="urn:schemas-microsoft-com:vml" Requires="v">
                  <p:oleObj spid="_x0000_s68657" name="公式" r:id="rId10" imgW="736600" imgH="203200" progId="Equation.3">
                    <p:embed/>
                  </p:oleObj>
                </mc:Choice>
                <mc:Fallback>
                  <p:oleObj name="公式" r:id="rId10" imgW="736600" imgH="203200" progId="Equation.3">
                    <p:embed/>
                    <p:pic>
                      <p:nvPicPr>
                        <p:cNvPr id="0" name="Picture 59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2650" y="5807442"/>
                          <a:ext cx="1305145" cy="360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9" name="组合 8"/>
          <p:cNvGrpSpPr/>
          <p:nvPr/>
        </p:nvGrpSpPr>
        <p:grpSpPr>
          <a:xfrm>
            <a:off x="4366283" y="3020004"/>
            <a:ext cx="4325956" cy="2862322"/>
            <a:chOff x="4638324" y="3164341"/>
            <a:chExt cx="4325956" cy="2862322"/>
          </a:xfrm>
        </p:grpSpPr>
        <p:grpSp>
          <p:nvGrpSpPr>
            <p:cNvPr id="7" name="组合 6"/>
            <p:cNvGrpSpPr/>
            <p:nvPr/>
          </p:nvGrpSpPr>
          <p:grpSpPr>
            <a:xfrm>
              <a:off x="4638324" y="3164341"/>
              <a:ext cx="4325956" cy="2862322"/>
              <a:chOff x="4638324" y="3164341"/>
              <a:chExt cx="4325956" cy="2862322"/>
            </a:xfrm>
          </p:grpSpPr>
          <p:sp>
            <p:nvSpPr>
              <p:cNvPr id="5" name="矩形 4"/>
              <p:cNvSpPr/>
              <p:nvPr/>
            </p:nvSpPr>
            <p:spPr>
              <a:xfrm>
                <a:off x="4638324" y="3164341"/>
                <a:ext cx="4325956" cy="2862322"/>
              </a:xfrm>
              <a:prstGeom prst="rect">
                <a:avLst/>
              </a:prstGeom>
            </p:spPr>
            <p:txBody>
              <a:bodyPr wrap="square">
                <a:spAutoFit/>
              </a:bodyPr>
              <a:lstStyle/>
              <a:p>
                <a:pPr marL="914400" lvl="1" indent="-457200" eaLnBrk="0" fontAlgn="base" hangingPunct="0">
                  <a:spcAft>
                    <a:spcPts val="120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Define the </a:t>
                </a:r>
                <a:r>
                  <a:rPr lang="en-US" altLang="zh-CN" sz="2000" dirty="0" err="1">
                    <a:solidFill>
                      <a:srgbClr val="262626"/>
                    </a:solidFill>
                    <a:latin typeface="Calibri" panose="020F0502020204030204" pitchFamily="34" charset="0"/>
                    <a:cs typeface="MS PGothic" charset="0"/>
                  </a:rPr>
                  <a:t>Jacobian</a:t>
                </a:r>
                <a:r>
                  <a:rPr lang="en-US" altLang="zh-CN" sz="2000" dirty="0">
                    <a:solidFill>
                      <a:srgbClr val="262626"/>
                    </a:solidFill>
                    <a:latin typeface="Calibri" panose="020F0502020204030204" pitchFamily="34" charset="0"/>
                    <a:cs typeface="MS PGothic" charset="0"/>
                  </a:rPr>
                  <a:t> matrix </a:t>
                </a:r>
                <a:endParaRPr lang="en-US" altLang="zh-CN" sz="2000" dirty="0" smtClean="0">
                  <a:solidFill>
                    <a:srgbClr val="262626"/>
                  </a:solidFill>
                  <a:latin typeface="Calibri" panose="020F0502020204030204" pitchFamily="34" charset="0"/>
                  <a:cs typeface="MS PGothic" charset="0"/>
                </a:endParaRPr>
              </a:p>
              <a:p>
                <a:pPr marL="914400" lvl="1" indent="-457200" eaLnBrk="0" fontAlgn="base" hangingPunct="0">
                  <a:spcAft>
                    <a:spcPts val="120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Aft>
                    <a:spcPts val="1200"/>
                  </a:spcAft>
                  <a:buClr>
                    <a:srgbClr val="404040"/>
                  </a:buClr>
                  <a:buSzPct val="90000"/>
                  <a:buFont typeface="Wingdings" pitchFamily="2" charset="2"/>
                  <a:buChar char="q"/>
                  <a:defRPr/>
                </a:pPr>
                <a:r>
                  <a:rPr lang="en-US" altLang="zh-CN" sz="2000" dirty="0">
                    <a:solidFill>
                      <a:srgbClr val="262626"/>
                    </a:solidFill>
                    <a:latin typeface="Calibri" panose="020F0502020204030204" pitchFamily="34" charset="0"/>
                    <a:cs typeface="MS PGothic" charset="0"/>
                  </a:rPr>
                  <a:t>T</a:t>
                </a:r>
                <a:r>
                  <a:rPr lang="en-US" altLang="zh-CN" sz="2000" dirty="0" smtClean="0">
                    <a:solidFill>
                      <a:srgbClr val="262626"/>
                    </a:solidFill>
                    <a:latin typeface="Calibri" panose="020F0502020204030204" pitchFamily="34" charset="0"/>
                    <a:cs typeface="MS PGothic" charset="0"/>
                  </a:rPr>
                  <a:t>he </a:t>
                </a:r>
                <a:r>
                  <a:rPr lang="en-US" altLang="zh-CN" sz="2000" dirty="0">
                    <a:solidFill>
                      <a:srgbClr val="262626"/>
                    </a:solidFill>
                    <a:latin typeface="Calibri" panose="020F0502020204030204" pitchFamily="34" charset="0"/>
                    <a:cs typeface="MS PGothic" charset="0"/>
                  </a:rPr>
                  <a:t>linear approximation </a:t>
                </a:r>
              </a:p>
              <a:p>
                <a:pPr marL="914400" lvl="1" indent="-457200" eaLnBrk="0" fontAlgn="base" hangingPunct="0">
                  <a:spcBef>
                    <a:spcPts val="600"/>
                  </a:spcBef>
                  <a:spcAft>
                    <a:spcPct val="0"/>
                  </a:spcAft>
                  <a:buClr>
                    <a:srgbClr val="404040"/>
                  </a:buClr>
                  <a:buSzPct val="90000"/>
                  <a:buFont typeface="Wingdings" pitchFamily="2" charset="2"/>
                  <a:buChar char="q"/>
                  <a:defRPr/>
                </a:pPr>
                <a:endParaRPr lang="en-US" altLang="zh-CN" sz="2000" dirty="0">
                  <a:solidFill>
                    <a:srgbClr val="262626"/>
                  </a:solidFill>
                  <a:latin typeface="Calibri" panose="020F0502020204030204" pitchFamily="34" charset="0"/>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000" b="1" dirty="0">
                    <a:solidFill>
                      <a:srgbClr val="FF0000"/>
                    </a:solidFill>
                    <a:latin typeface="Calibri" panose="020F0502020204030204" pitchFamily="34" charset="0"/>
                    <a:cs typeface="MS PGothic" charset="0"/>
                  </a:rPr>
                  <a:t>H is known to the power system but might not known to the </a:t>
                </a:r>
                <a:r>
                  <a:rPr lang="en-US" altLang="zh-CN" sz="2000" b="1" dirty="0" smtClean="0">
                    <a:solidFill>
                      <a:srgbClr val="FF0000"/>
                    </a:solidFill>
                    <a:latin typeface="Calibri" panose="020F0502020204030204" pitchFamily="34" charset="0"/>
                    <a:cs typeface="MS PGothic" charset="0"/>
                  </a:rPr>
                  <a:t>attackers.</a:t>
                </a:r>
                <a:endParaRPr lang="zh-CN" altLang="en-US" b="1" dirty="0">
                  <a:solidFill>
                    <a:prstClr val="black"/>
                  </a:solidFill>
                  <a:latin typeface="Calibri" panose="020F0502020204030204" pitchFamily="34" charset="0"/>
                </a:endParaRPr>
              </a:p>
            </p:txBody>
          </p:sp>
          <p:sp>
            <p:nvSpPr>
              <p:cNvPr id="16" name="文本框 15"/>
              <p:cNvSpPr txBox="1"/>
              <p:nvPr/>
            </p:nvSpPr>
            <p:spPr>
              <a:xfrm>
                <a:off x="7897584" y="4458579"/>
                <a:ext cx="792088" cy="369332"/>
              </a:xfrm>
              <a:prstGeom prst="rect">
                <a:avLst/>
              </a:prstGeom>
              <a:noFill/>
            </p:spPr>
            <p:txBody>
              <a:bodyPr wrap="square" rtlCol="0">
                <a:spAutoFit/>
              </a:bodyPr>
              <a:lstStyle/>
              <a:p>
                <a:r>
                  <a:rPr lang="en-US" altLang="zh-CN" b="1" dirty="0" smtClean="0">
                    <a:solidFill>
                      <a:prstClr val="black"/>
                    </a:solidFill>
                    <a:cs typeface="Times New Roman" panose="02020603050405020304" pitchFamily="18" charset="0"/>
                  </a:rPr>
                  <a:t>(2)</a:t>
                </a:r>
                <a:endParaRPr lang="zh-CN" altLang="en-US" b="1" dirty="0">
                  <a:solidFill>
                    <a:prstClr val="black"/>
                  </a:solidFill>
                  <a:cs typeface="Times New Roman" panose="02020603050405020304" pitchFamily="18" charset="0"/>
                </a:endParaRPr>
              </a:p>
            </p:txBody>
          </p:sp>
        </p:grpSp>
        <p:graphicFrame>
          <p:nvGraphicFramePr>
            <p:cNvPr id="2061" name="Object 12"/>
            <p:cNvGraphicFramePr>
              <a:graphicFrameLocks noChangeAspect="1"/>
            </p:cNvGraphicFramePr>
            <p:nvPr>
              <p:extLst/>
            </p:nvPr>
          </p:nvGraphicFramePr>
          <p:xfrm>
            <a:off x="6204541" y="3573016"/>
            <a:ext cx="1543050" cy="590550"/>
          </p:xfrm>
          <a:graphic>
            <a:graphicData uri="http://schemas.openxmlformats.org/presentationml/2006/ole">
              <mc:AlternateContent xmlns:mc="http://schemas.openxmlformats.org/markup-compatibility/2006">
                <mc:Choice xmlns:v="urn:schemas-microsoft-com:vml" Requires="v">
                  <p:oleObj spid="_x0000_s68658" name="公式" r:id="rId12" imgW="1028254" imgH="393529" progId="Equation.3">
                    <p:embed/>
                  </p:oleObj>
                </mc:Choice>
                <mc:Fallback>
                  <p:oleObj name="公式" r:id="rId12" imgW="1028254" imgH="393529" progId="Equation.3">
                    <p:embed/>
                    <p:pic>
                      <p:nvPicPr>
                        <p:cNvPr id="0" name="Picture 59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04541" y="3573016"/>
                          <a:ext cx="1543050" cy="59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62" name="Object 12"/>
            <p:cNvGraphicFramePr>
              <a:graphicFrameLocks noChangeAspect="1"/>
            </p:cNvGraphicFramePr>
            <p:nvPr>
              <p:extLst/>
            </p:nvPr>
          </p:nvGraphicFramePr>
          <p:xfrm>
            <a:off x="6209864" y="4498343"/>
            <a:ext cx="1363009" cy="360040"/>
          </p:xfrm>
          <a:graphic>
            <a:graphicData uri="http://schemas.openxmlformats.org/presentationml/2006/ole">
              <mc:AlternateContent xmlns:mc="http://schemas.openxmlformats.org/markup-compatibility/2006">
                <mc:Choice xmlns:v="urn:schemas-microsoft-com:vml" Requires="v">
                  <p:oleObj spid="_x0000_s68659" name="公式" r:id="rId14" imgW="672516" imgH="177646" progId="Equation.3">
                    <p:embed/>
                  </p:oleObj>
                </mc:Choice>
                <mc:Fallback>
                  <p:oleObj name="公式" r:id="rId14" imgW="672516" imgH="177646" progId="Equation.3">
                    <p:embed/>
                    <p:pic>
                      <p:nvPicPr>
                        <p:cNvPr id="0" name="Picture 59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09864" y="4498343"/>
                          <a:ext cx="1363009" cy="360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43"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Power System State Estimation Model</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52</a:t>
            </a:fld>
            <a:endParaRPr lang="zh-CN" altLang="en-US">
              <a:solidFill>
                <a:prstClr val="black">
                  <a:tint val="75000"/>
                </a:prstClr>
              </a:solidFill>
            </a:endParaRPr>
          </a:p>
        </p:txBody>
      </p:sp>
      <p:sp>
        <p:nvSpPr>
          <p:cNvPr id="6" name="文本框 5"/>
          <p:cNvSpPr txBox="1"/>
          <p:nvPr/>
        </p:nvSpPr>
        <p:spPr>
          <a:xfrm>
            <a:off x="3574195" y="3723983"/>
            <a:ext cx="792088" cy="369332"/>
          </a:xfrm>
          <a:prstGeom prst="rect">
            <a:avLst/>
          </a:prstGeom>
          <a:noFill/>
        </p:spPr>
        <p:txBody>
          <a:bodyPr wrap="square" rtlCol="0">
            <a:spAutoFit/>
          </a:bodyPr>
          <a:lstStyle/>
          <a:p>
            <a:r>
              <a:rPr lang="en-US" altLang="zh-CN" b="1" dirty="0" smtClean="0">
                <a:solidFill>
                  <a:prstClr val="black"/>
                </a:solidFill>
                <a:cs typeface="Times New Roman" panose="02020603050405020304" pitchFamily="18" charset="0"/>
              </a:rPr>
              <a:t>(1)</a:t>
            </a:r>
            <a:endParaRPr lang="zh-CN" altLang="en-US"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318409014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Bad Data Injection and Detection </a:t>
            </a:r>
            <a:endParaRPr lang="zh-CN" altLang="en-US" dirty="0"/>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53</a:t>
            </a:fld>
            <a:endParaRPr lang="zh-CN" altLang="en-US">
              <a:solidFill>
                <a:prstClr val="black">
                  <a:tint val="75000"/>
                </a:prstClr>
              </a:solidFill>
            </a:endParaRPr>
          </a:p>
        </p:txBody>
      </p:sp>
      <p:grpSp>
        <p:nvGrpSpPr>
          <p:cNvPr id="6" name="组合 5"/>
          <p:cNvGrpSpPr/>
          <p:nvPr/>
        </p:nvGrpSpPr>
        <p:grpSpPr>
          <a:xfrm>
            <a:off x="338400" y="1124744"/>
            <a:ext cx="8426450" cy="5181600"/>
            <a:chOff x="338400" y="1124744"/>
            <a:chExt cx="8426450" cy="5181600"/>
          </a:xfrm>
        </p:grpSpPr>
        <p:grpSp>
          <p:nvGrpSpPr>
            <p:cNvPr id="5" name="组合 4"/>
            <p:cNvGrpSpPr/>
            <p:nvPr/>
          </p:nvGrpSpPr>
          <p:grpSpPr>
            <a:xfrm>
              <a:off x="338400" y="1124744"/>
              <a:ext cx="8426450" cy="5181600"/>
              <a:chOff x="338400" y="1271736"/>
              <a:chExt cx="8426450" cy="5181600"/>
            </a:xfrm>
          </p:grpSpPr>
          <p:sp>
            <p:nvSpPr>
              <p:cNvPr id="12" name="内容占位符 2"/>
              <p:cNvSpPr txBox="1">
                <a:spLocks/>
              </p:cNvSpPr>
              <p:nvPr/>
            </p:nvSpPr>
            <p:spPr bwMode="auto">
              <a:xfrm>
                <a:off x="338400" y="1271736"/>
                <a:ext cx="842645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ko-KR" sz="2400" dirty="0" smtClean="0">
                    <a:solidFill>
                      <a:srgbClr val="262626"/>
                    </a:solidFill>
                    <a:latin typeface="Calibri" panose="020F0502020204030204" pitchFamily="34" charset="0"/>
                    <a:ea typeface="굴림" pitchFamily="34" charset="-127"/>
                    <a:cs typeface="MS PGothic" charset="0"/>
                  </a:rPr>
                  <a:t>State estimation from z</a:t>
                </a:r>
                <a:endParaRPr lang="en-US" altLang="ko-KR" sz="2400" b="1" dirty="0" smtClean="0">
                  <a:solidFill>
                    <a:srgbClr val="262626"/>
                  </a:solidFill>
                  <a:latin typeface="Calibri" panose="020F0502020204030204" pitchFamily="34" charset="0"/>
                  <a:ea typeface="굴림" pitchFamily="34" charset="-127"/>
                  <a:cs typeface="MS PGothic" charset="0"/>
                </a:endParaRPr>
              </a:p>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zh-CN" sz="2400" dirty="0" smtClean="0">
                    <a:solidFill>
                      <a:srgbClr val="262626"/>
                    </a:solidFill>
                    <a:latin typeface="Calibri" panose="020F0502020204030204" pitchFamily="34" charset="0"/>
                    <a:ea typeface="굴림" pitchFamily="34" charset="-127"/>
                    <a:cs typeface="MS PGothic" charset="0"/>
                  </a:rPr>
                  <a:t>Bad data detection</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200" dirty="0" smtClean="0">
                    <a:solidFill>
                      <a:srgbClr val="262626"/>
                    </a:solidFill>
                    <a:latin typeface="Calibri" panose="020F0502020204030204" pitchFamily="34" charset="0"/>
                    <a:ea typeface="굴림" pitchFamily="34" charset="-127"/>
                    <a:cs typeface="MS PGothic" charset="0"/>
                  </a:rPr>
                  <a:t>Residual vector </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200" dirty="0" smtClean="0">
                    <a:solidFill>
                      <a:srgbClr val="262626"/>
                    </a:solidFill>
                    <a:latin typeface="Calibri" panose="020F0502020204030204" pitchFamily="34" charset="0"/>
                    <a:ea typeface="굴림" pitchFamily="34" charset="-127"/>
                    <a:cs typeface="MS PGothic" charset="0"/>
                  </a:rPr>
                  <a:t>Without attacker</a:t>
                </a:r>
              </a:p>
              <a:p>
                <a:pPr marL="914400" lvl="1" indent="-457200" eaLnBrk="0" fontAlgn="base" hangingPunct="0">
                  <a:spcBef>
                    <a:spcPts val="600"/>
                  </a:spcBef>
                  <a:spcAft>
                    <a:spcPct val="0"/>
                  </a:spcAft>
                  <a:buClr>
                    <a:srgbClr val="404040"/>
                  </a:buClr>
                  <a:buSzPct val="90000"/>
                  <a:defRPr/>
                </a:pPr>
                <a:r>
                  <a:rPr lang="en-US" altLang="zh-CN" sz="2200" dirty="0" smtClean="0">
                    <a:solidFill>
                      <a:srgbClr val="262626"/>
                    </a:solidFill>
                    <a:latin typeface="Calibri" panose="020F0502020204030204" pitchFamily="34" charset="0"/>
                    <a:ea typeface="굴림" pitchFamily="34" charset="-127"/>
                    <a:cs typeface="MS PGothic" charset="0"/>
                  </a:rPr>
                  <a:t>	where</a:t>
                </a: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zh-CN" sz="2200" dirty="0" smtClean="0">
                    <a:solidFill>
                      <a:srgbClr val="262626"/>
                    </a:solidFill>
                    <a:latin typeface="Calibri" panose="020F0502020204030204" pitchFamily="34" charset="0"/>
                    <a:ea typeface="굴림" pitchFamily="34" charset="-127"/>
                    <a:cs typeface="MS PGothic" charset="0"/>
                  </a:rPr>
                  <a:t>Bad data detection (with threshold </a:t>
                </a:r>
                <a:r>
                  <a:rPr lang="en-US" altLang="zh-CN" sz="2200" dirty="0" smtClean="0">
                    <a:solidFill>
                      <a:srgbClr val="262626"/>
                    </a:solidFill>
                    <a:latin typeface="Calibri" panose="020F0502020204030204" pitchFamily="34" charset="0"/>
                    <a:ea typeface="굴림" pitchFamily="34" charset="-127"/>
                    <a:cs typeface="MS PGothic" charset="0"/>
                    <a:sym typeface="Symbol" pitchFamily="18" charset="2"/>
                  </a:rPr>
                  <a:t>): </a:t>
                </a:r>
                <a:endParaRPr lang="en-US" altLang="zh-CN" sz="2200" dirty="0" smtClean="0">
                  <a:solidFill>
                    <a:srgbClr val="262626"/>
                  </a:solidFill>
                  <a:latin typeface="Calibri" panose="020F0502020204030204" pitchFamily="34" charset="0"/>
                  <a:ea typeface="굴림" pitchFamily="34" charset="-127"/>
                  <a:cs typeface="MS PGothic" charset="0"/>
                </a:endParaRPr>
              </a:p>
              <a:p>
                <a:pPr marL="914400" lvl="1" indent="-457200" eaLnBrk="0" fontAlgn="base" hangingPunct="0">
                  <a:spcBef>
                    <a:spcPts val="600"/>
                  </a:spcBef>
                  <a:spcAft>
                    <a:spcPct val="0"/>
                  </a:spcAft>
                  <a:buClr>
                    <a:srgbClr val="404040"/>
                  </a:buClr>
                  <a:buSzPct val="90000"/>
                  <a:defRPr/>
                </a:pPr>
                <a:r>
                  <a:rPr lang="en-US" altLang="zh-CN" sz="2200" dirty="0" smtClean="0">
                    <a:solidFill>
                      <a:srgbClr val="262626"/>
                    </a:solidFill>
                    <a:latin typeface="Calibri" panose="020F0502020204030204" pitchFamily="34" charset="0"/>
                    <a:ea typeface="굴림" pitchFamily="34" charset="-127"/>
                    <a:cs typeface="MS PGothic" charset="0"/>
                  </a:rPr>
                  <a:t>	without attacker: 	</a:t>
                </a:r>
              </a:p>
              <a:p>
                <a:pPr marL="914400" lvl="1" indent="-457200" eaLnBrk="0" fontAlgn="base" hangingPunct="0">
                  <a:spcBef>
                    <a:spcPts val="600"/>
                  </a:spcBef>
                  <a:spcAft>
                    <a:spcPct val="0"/>
                  </a:spcAft>
                  <a:buClr>
                    <a:srgbClr val="404040"/>
                  </a:buClr>
                  <a:buSzPct val="90000"/>
                  <a:defRPr/>
                </a:pPr>
                <a:r>
                  <a:rPr lang="en-US" altLang="zh-CN" sz="2200" dirty="0" smtClean="0">
                    <a:solidFill>
                      <a:srgbClr val="262626"/>
                    </a:solidFill>
                    <a:latin typeface="Calibri" panose="020F0502020204030204" pitchFamily="34" charset="0"/>
                    <a:ea typeface="굴림" pitchFamily="34" charset="-127"/>
                    <a:cs typeface="MS PGothic" charset="0"/>
                  </a:rPr>
                  <a:t>	with attacker: otherwise</a:t>
                </a:r>
              </a:p>
              <a:p>
                <a:pPr marL="454025" indent="-454025" eaLnBrk="0" fontAlgn="base" hangingPunct="0">
                  <a:spcBef>
                    <a:spcPts val="2000"/>
                  </a:spcBef>
                  <a:spcAft>
                    <a:spcPct val="0"/>
                  </a:spcAft>
                  <a:buClr>
                    <a:srgbClr val="A6A6A6"/>
                  </a:buClr>
                  <a:buSzPct val="90000"/>
                  <a:buFont typeface="Wingdings" pitchFamily="2" charset="2"/>
                  <a:buChar char="v"/>
                  <a:defRPr/>
                </a:pPr>
                <a:r>
                  <a:rPr lang="en-US" altLang="zh-CN" sz="2400" b="1" dirty="0" smtClean="0">
                    <a:solidFill>
                      <a:srgbClr val="FF0000"/>
                    </a:solidFill>
                    <a:latin typeface="Calibri" panose="020F0502020204030204" pitchFamily="34" charset="0"/>
                    <a:ea typeface="굴림" pitchFamily="34" charset="-127"/>
                    <a:cs typeface="MS PGothic" charset="0"/>
                  </a:rPr>
                  <a:t>Stealthy (unobservable) attack: c=</a:t>
                </a:r>
                <a:r>
                  <a:rPr lang="en-US" altLang="zh-CN" sz="2400" b="1" dirty="0" err="1" smtClean="0">
                    <a:solidFill>
                      <a:srgbClr val="FF0000"/>
                    </a:solidFill>
                    <a:latin typeface="Calibri" panose="020F0502020204030204" pitchFamily="34" charset="0"/>
                    <a:ea typeface="굴림" pitchFamily="34" charset="-127"/>
                    <a:cs typeface="MS PGothic" charset="0"/>
                  </a:rPr>
                  <a:t>H</a:t>
                </a:r>
                <a:r>
                  <a:rPr lang="en-US" altLang="ko-KR" sz="2400" b="1" dirty="0" err="1" smtClean="0">
                    <a:solidFill>
                      <a:srgbClr val="FF0000"/>
                    </a:solidFill>
                    <a:latin typeface="Calibri" panose="020F0502020204030204" pitchFamily="34" charset="0"/>
                    <a:ea typeface="MS PGothic" pitchFamily="34" charset="-128"/>
                    <a:cs typeface="MS PGothic" charset="0"/>
                    <a:sym typeface="Symbol" pitchFamily="18" charset="2"/>
                  </a:rPr>
                  <a:t></a:t>
                </a:r>
                <a:r>
                  <a:rPr lang="en-US" altLang="ko-KR" sz="2400" b="1" dirty="0" err="1" smtClean="0">
                    <a:solidFill>
                      <a:srgbClr val="FF0000"/>
                    </a:solidFill>
                    <a:latin typeface="Calibri" panose="020F0502020204030204" pitchFamily="34" charset="0"/>
                    <a:ea typeface="MS PGothic" pitchFamily="34" charset="-128"/>
                    <a:cs typeface="MS PGothic" charset="0"/>
                  </a:rPr>
                  <a:t>x</a:t>
                </a:r>
                <a:endParaRPr lang="en-US" altLang="ko-KR" sz="2400" b="1" dirty="0" smtClean="0">
                  <a:solidFill>
                    <a:srgbClr val="FF0000"/>
                  </a:solidFill>
                  <a:latin typeface="Calibri" panose="020F0502020204030204" pitchFamily="34" charset="0"/>
                  <a:ea typeface="굴림" pitchFamily="34" charset="-127"/>
                  <a:cs typeface="MS PGothic" charset="0"/>
                </a:endParaRPr>
              </a:p>
              <a:p>
                <a:pPr eaLnBrk="0" fontAlgn="base" hangingPunct="0">
                  <a:spcBef>
                    <a:spcPts val="2000"/>
                  </a:spcBef>
                  <a:spcAft>
                    <a:spcPct val="0"/>
                  </a:spcAft>
                  <a:buClr>
                    <a:srgbClr val="A6A6A6"/>
                  </a:buClr>
                  <a:buSzPct val="90000"/>
                  <a:defRPr/>
                </a:pPr>
                <a:endParaRPr lang="en-US" altLang="zh-CN" sz="800" dirty="0" smtClean="0">
                  <a:solidFill>
                    <a:srgbClr val="262626"/>
                  </a:solidFill>
                  <a:latin typeface="Calibri" panose="020F0502020204030204" pitchFamily="34" charset="0"/>
                  <a:ea typeface="굴림" pitchFamily="34" charset="-127"/>
                  <a:cs typeface="MS PGothic" charset="0"/>
                </a:endParaRPr>
              </a:p>
              <a:p>
                <a:pPr marL="914400" lvl="1" indent="-457200" eaLnBrk="0" fontAlgn="base" hangingPunct="0">
                  <a:spcBef>
                    <a:spcPts val="600"/>
                  </a:spcBef>
                  <a:spcAft>
                    <a:spcPct val="0"/>
                  </a:spcAft>
                  <a:buClr>
                    <a:srgbClr val="404040"/>
                  </a:buClr>
                  <a:buSzPct val="90000"/>
                  <a:buFont typeface="Wingdings" pitchFamily="2" charset="2"/>
                  <a:buChar char="q"/>
                  <a:defRPr/>
                </a:pPr>
                <a:r>
                  <a:rPr lang="en-US" altLang="ko-KR" sz="2200" dirty="0" smtClean="0">
                    <a:solidFill>
                      <a:srgbClr val="262626"/>
                    </a:solidFill>
                    <a:latin typeface="Calibri" panose="020F0502020204030204" pitchFamily="34" charset="0"/>
                    <a:ea typeface="MS PGothic" pitchFamily="34" charset="-128"/>
                    <a:cs typeface="MS PGothic" charset="0"/>
                  </a:rPr>
                  <a:t>Hypothesis test would fail in detecting the attacker, since the control center believes that the true state is x + </a:t>
                </a:r>
                <a:r>
                  <a:rPr lang="en-US" altLang="ko-KR" sz="2200" dirty="0" smtClean="0">
                    <a:solidFill>
                      <a:srgbClr val="262626"/>
                    </a:solidFill>
                    <a:latin typeface="Calibri" panose="020F0502020204030204" pitchFamily="34" charset="0"/>
                    <a:ea typeface="MS PGothic" pitchFamily="34" charset="-128"/>
                    <a:cs typeface="MS PGothic" charset="0"/>
                    <a:sym typeface="Symbol" pitchFamily="18" charset="2"/>
                  </a:rPr>
                  <a:t></a:t>
                </a:r>
                <a:r>
                  <a:rPr lang="en-US" altLang="ko-KR" sz="2200" dirty="0" smtClean="0">
                    <a:solidFill>
                      <a:srgbClr val="262626"/>
                    </a:solidFill>
                    <a:latin typeface="Calibri" panose="020F0502020204030204" pitchFamily="34" charset="0"/>
                    <a:ea typeface="MS PGothic" pitchFamily="34" charset="-128"/>
                    <a:cs typeface="MS PGothic" charset="0"/>
                  </a:rPr>
                  <a:t>x.</a:t>
                </a:r>
              </a:p>
              <a:p>
                <a:pPr marL="914400" lvl="1" indent="-457200" eaLnBrk="0" fontAlgn="base" hangingPunct="0">
                  <a:spcBef>
                    <a:spcPts val="600"/>
                  </a:spcBef>
                  <a:spcAft>
                    <a:spcPct val="0"/>
                  </a:spcAft>
                  <a:buClr>
                    <a:srgbClr val="404040"/>
                  </a:buClr>
                  <a:buSzPct val="90000"/>
                  <a:defRPr/>
                </a:pPr>
                <a:endParaRPr lang="zh-CN" altLang="en-US" sz="2200" dirty="0" smtClean="0">
                  <a:solidFill>
                    <a:srgbClr val="262626"/>
                  </a:solidFill>
                  <a:ea typeface="宋体" pitchFamily="2" charset="-122"/>
                  <a:cs typeface="MS PGothic" charset="0"/>
                </a:endParaRPr>
              </a:p>
            </p:txBody>
          </p:sp>
          <p:graphicFrame>
            <p:nvGraphicFramePr>
              <p:cNvPr id="4098" name="Object 6"/>
              <p:cNvGraphicFramePr>
                <a:graphicFrameLocks noChangeAspect="1"/>
              </p:cNvGraphicFramePr>
              <p:nvPr/>
            </p:nvGraphicFramePr>
            <p:xfrm>
              <a:off x="4038352" y="1297614"/>
              <a:ext cx="2837904" cy="484676"/>
            </p:xfrm>
            <a:graphic>
              <a:graphicData uri="http://schemas.openxmlformats.org/presentationml/2006/ole">
                <mc:AlternateContent xmlns:mc="http://schemas.openxmlformats.org/markup-compatibility/2006">
                  <mc:Choice xmlns:v="urn:schemas-microsoft-com:vml" Requires="v">
                    <p:oleObj spid="_x0000_s67807" name="公式" r:id="rId3" imgW="1447800" imgH="241300" progId="Equation.3">
                      <p:embed/>
                    </p:oleObj>
                  </mc:Choice>
                  <mc:Fallback>
                    <p:oleObj name="公式" r:id="rId3" imgW="1447800" imgH="241300" progId="Equation.3">
                      <p:embed/>
                      <p:pic>
                        <p:nvPicPr>
                          <p:cNvPr id="0" name="Picture 6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352" y="1297614"/>
                            <a:ext cx="2837904" cy="4846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099" name="Object 6"/>
              <p:cNvGraphicFramePr>
                <a:graphicFrameLocks noChangeAspect="1"/>
              </p:cNvGraphicFramePr>
              <p:nvPr/>
            </p:nvGraphicFramePr>
            <p:xfrm>
              <a:off x="3347865" y="2403705"/>
              <a:ext cx="1213818" cy="305215"/>
            </p:xfrm>
            <a:graphic>
              <a:graphicData uri="http://schemas.openxmlformats.org/presentationml/2006/ole">
                <mc:AlternateContent xmlns:mc="http://schemas.openxmlformats.org/markup-compatibility/2006">
                  <mc:Choice xmlns:v="urn:schemas-microsoft-com:vml" Requires="v">
                    <p:oleObj spid="_x0000_s67808" name="公式" r:id="rId5" imgW="672808" imgH="165028" progId="Equation.3">
                      <p:embed/>
                    </p:oleObj>
                  </mc:Choice>
                  <mc:Fallback>
                    <p:oleObj name="公式" r:id="rId5" imgW="672808" imgH="165028" progId="Equation.3">
                      <p:embed/>
                      <p:pic>
                        <p:nvPicPr>
                          <p:cNvPr id="0" name="Picture 6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5" y="2403705"/>
                            <a:ext cx="1213818" cy="30521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0" name="Object 6"/>
              <p:cNvGraphicFramePr>
                <a:graphicFrameLocks noChangeAspect="1"/>
              </p:cNvGraphicFramePr>
              <p:nvPr>
                <p:extLst>
                  <p:ext uri="{D42A27DB-BD31-4B8C-83A1-F6EECF244321}">
                    <p14:modId xmlns:p14="http://schemas.microsoft.com/office/powerpoint/2010/main" val="3097124985"/>
                  </p:ext>
                </p:extLst>
              </p:nvPr>
            </p:nvGraphicFramePr>
            <p:xfrm>
              <a:off x="3275856" y="2777902"/>
              <a:ext cx="969661" cy="361224"/>
            </p:xfrm>
            <a:graphic>
              <a:graphicData uri="http://schemas.openxmlformats.org/presentationml/2006/ole">
                <mc:AlternateContent xmlns:mc="http://schemas.openxmlformats.org/markup-compatibility/2006">
                  <mc:Choice xmlns:v="urn:schemas-microsoft-com:vml" Requires="v">
                    <p:oleObj spid="_x0000_s67809" name="公式" r:id="rId7" imgW="558558" imgH="203112" progId="Equation.3">
                      <p:embed/>
                    </p:oleObj>
                  </mc:Choice>
                  <mc:Fallback>
                    <p:oleObj name="公式" r:id="rId7" imgW="558558" imgH="203112" progId="Equation.3">
                      <p:embed/>
                      <p:pic>
                        <p:nvPicPr>
                          <p:cNvPr id="0" name="Picture 69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2777902"/>
                            <a:ext cx="969661" cy="36122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1" name="Object 6"/>
              <p:cNvGraphicFramePr>
                <a:graphicFrameLocks noChangeAspect="1"/>
              </p:cNvGraphicFramePr>
              <p:nvPr>
                <p:extLst>
                  <p:ext uri="{D42A27DB-BD31-4B8C-83A1-F6EECF244321}">
                    <p14:modId xmlns:p14="http://schemas.microsoft.com/office/powerpoint/2010/main" val="1074447334"/>
                  </p:ext>
                </p:extLst>
              </p:nvPr>
            </p:nvGraphicFramePr>
            <p:xfrm>
              <a:off x="4408521" y="2738792"/>
              <a:ext cx="2089226" cy="414392"/>
            </p:xfrm>
            <a:graphic>
              <a:graphicData uri="http://schemas.openxmlformats.org/presentationml/2006/ole">
                <mc:AlternateContent xmlns:mc="http://schemas.openxmlformats.org/markup-compatibility/2006">
                  <mc:Choice xmlns:v="urn:schemas-microsoft-com:vml" Requires="v">
                    <p:oleObj spid="_x0000_s67810" name="公式" r:id="rId9" imgW="1181100" imgH="228600" progId="Equation.3">
                      <p:embed/>
                    </p:oleObj>
                  </mc:Choice>
                  <mc:Fallback>
                    <p:oleObj name="公式" r:id="rId9" imgW="1181100" imgH="228600" progId="Equation.3">
                      <p:embed/>
                      <p:pic>
                        <p:nvPicPr>
                          <p:cNvPr id="0" name="Picture 69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8521" y="2738792"/>
                            <a:ext cx="2089226" cy="41439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2" name="Object 6"/>
              <p:cNvGraphicFramePr>
                <a:graphicFrameLocks noChangeAspect="1"/>
              </p:cNvGraphicFramePr>
              <p:nvPr/>
            </p:nvGraphicFramePr>
            <p:xfrm>
              <a:off x="2126744" y="3174863"/>
              <a:ext cx="2880320" cy="445109"/>
            </p:xfrm>
            <a:graphic>
              <a:graphicData uri="http://schemas.openxmlformats.org/presentationml/2006/ole">
                <mc:AlternateContent xmlns:mc="http://schemas.openxmlformats.org/markup-compatibility/2006">
                  <mc:Choice xmlns:v="urn:schemas-microsoft-com:vml" Requires="v">
                    <p:oleObj spid="_x0000_s67811" name="公式" r:id="rId11" imgW="1600200" imgH="241300" progId="Equation.3">
                      <p:embed/>
                    </p:oleObj>
                  </mc:Choice>
                  <mc:Fallback>
                    <p:oleObj name="公式" r:id="rId11" imgW="1600200" imgH="241300" progId="Equation.3">
                      <p:embed/>
                      <p:pic>
                        <p:nvPicPr>
                          <p:cNvPr id="0" name="Picture 69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6744" y="3174863"/>
                            <a:ext cx="2880320" cy="44510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04" name="Object 6"/>
              <p:cNvGraphicFramePr>
                <a:graphicFrameLocks noChangeAspect="1"/>
              </p:cNvGraphicFramePr>
              <p:nvPr>
                <p:extLst>
                  <p:ext uri="{D42A27DB-BD31-4B8C-83A1-F6EECF244321}">
                    <p14:modId xmlns:p14="http://schemas.microsoft.com/office/powerpoint/2010/main" val="1065657377"/>
                  </p:ext>
                </p:extLst>
              </p:nvPr>
            </p:nvGraphicFramePr>
            <p:xfrm>
              <a:off x="3266678" y="5391436"/>
              <a:ext cx="2417638" cy="466332"/>
            </p:xfrm>
            <a:graphic>
              <a:graphicData uri="http://schemas.openxmlformats.org/presentationml/2006/ole">
                <mc:AlternateContent xmlns:mc="http://schemas.openxmlformats.org/markup-compatibility/2006">
                  <mc:Choice xmlns:v="urn:schemas-microsoft-com:vml" Requires="v">
                    <p:oleObj spid="_x0000_s67812" name="公式" r:id="rId13" imgW="1079032" imgH="203112" progId="Equation.3">
                      <p:embed/>
                    </p:oleObj>
                  </mc:Choice>
                  <mc:Fallback>
                    <p:oleObj name="公式" r:id="rId13" imgW="1079032" imgH="203112" progId="Equation.3">
                      <p:embed/>
                      <p:pic>
                        <p:nvPicPr>
                          <p:cNvPr id="0" name="Picture 69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6678" y="5391436"/>
                            <a:ext cx="2417638" cy="46633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20" name="Rectangle 2"/>
            <p:cNvSpPr>
              <a:spLocks noChangeArrowheads="1"/>
            </p:cNvSpPr>
            <p:nvPr/>
          </p:nvSpPr>
          <p:spPr bwMode="auto">
            <a:xfrm>
              <a:off x="3266678" y="1771275"/>
              <a:ext cx="1784474" cy="400110"/>
            </a:xfrm>
            <a:prstGeom prst="rect">
              <a:avLst/>
            </a:prstGeom>
            <a:noFill/>
            <a:ln w="9525">
              <a:noFill/>
              <a:miter lim="800000"/>
              <a:headEnd/>
              <a:tailEnd/>
            </a:ln>
          </p:spPr>
          <p:txBody>
            <a:bodyPr wrap="square">
              <a:spAutoFit/>
            </a:bodyPr>
            <a:lstStyle/>
            <a:p>
              <a:pPr>
                <a:defRPr/>
              </a:pPr>
              <a:r>
                <a:rPr lang="en-US" altLang="zh-CN" sz="2000" b="1" kern="0" dirty="0" smtClean="0">
                  <a:solidFill>
                    <a:srgbClr val="FF0000"/>
                  </a:solidFill>
                  <a:ea typeface="굴림" pitchFamily="34" charset="-127"/>
                </a:rPr>
                <a:t>z=</a:t>
              </a:r>
              <a:r>
                <a:rPr lang="en-US" altLang="zh-CN" sz="2000" b="1" kern="0" dirty="0" err="1" smtClean="0">
                  <a:solidFill>
                    <a:srgbClr val="FF0000"/>
                  </a:solidFill>
                  <a:ea typeface="굴림" pitchFamily="34" charset="-127"/>
                </a:rPr>
                <a:t>Hx+c+e</a:t>
              </a:r>
              <a:r>
                <a:rPr lang="en-US" altLang="zh-CN" sz="2000" b="1" kern="0" dirty="0" smtClean="0">
                  <a:solidFill>
                    <a:srgbClr val="FF0000"/>
                  </a:solidFill>
                  <a:ea typeface="굴림" pitchFamily="34" charset="-127"/>
                </a:rPr>
                <a:t>,</a:t>
              </a:r>
              <a:endParaRPr lang="en-US" altLang="zh-CN" sz="2000" b="1" kern="0" dirty="0" smtClean="0">
                <a:solidFill>
                  <a:sysClr val="windowText" lastClr="000000"/>
                </a:solidFill>
              </a:endParaRPr>
            </a:p>
          </p:txBody>
        </p:sp>
      </p:grpSp>
      <p:graphicFrame>
        <p:nvGraphicFramePr>
          <p:cNvPr id="4103" name="Object 6"/>
          <p:cNvGraphicFramePr>
            <a:graphicFrameLocks noChangeAspect="1"/>
          </p:cNvGraphicFramePr>
          <p:nvPr>
            <p:extLst>
              <p:ext uri="{D42A27DB-BD31-4B8C-83A1-F6EECF244321}">
                <p14:modId xmlns:p14="http://schemas.microsoft.com/office/powerpoint/2010/main" val="3296677402"/>
              </p:ext>
            </p:extLst>
          </p:nvPr>
        </p:nvGraphicFramePr>
        <p:xfrm>
          <a:off x="3361311" y="3825480"/>
          <a:ext cx="1342356" cy="546249"/>
        </p:xfrm>
        <a:graphic>
          <a:graphicData uri="http://schemas.openxmlformats.org/presentationml/2006/ole">
            <mc:AlternateContent xmlns:mc="http://schemas.openxmlformats.org/markup-compatibility/2006">
              <mc:Choice xmlns:v="urn:schemas-microsoft-com:vml" Requires="v">
                <p:oleObj spid="_x0000_s67813" name="公式" r:id="rId15" imgW="863225" imgH="342751" progId="Equation.3">
                  <p:embed/>
                </p:oleObj>
              </mc:Choice>
              <mc:Fallback>
                <p:oleObj name="公式" r:id="rId15" imgW="863225" imgH="342751" progId="Equation.3">
                  <p:embed/>
                  <p:pic>
                    <p:nvPicPr>
                      <p:cNvPr id="0" name="Picture 69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1311" y="3825480"/>
                        <a:ext cx="1342356" cy="5462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1136914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chemeClr val="tx2"/>
                </a:solidFill>
                <a:latin typeface="Cambria" panose="02040503050406030204" pitchFamily="18" charset="0"/>
                <a:ea typeface="宋体" charset="0"/>
                <a:cs typeface="宋体" charset="0"/>
              </a:rPr>
              <a:t>Power System State Estimation Model</a:t>
            </a:r>
          </a:p>
          <a:p>
            <a:pPr lvl="1"/>
            <a:r>
              <a:rPr lang="en-US" altLang="zh-CN" sz="2400" b="1" dirty="0">
                <a:solidFill>
                  <a:schemeClr val="tx2"/>
                </a:solidFill>
                <a:latin typeface="Cambria" panose="02040503050406030204" pitchFamily="18" charset="0"/>
                <a:ea typeface="宋体" charset="0"/>
                <a:cs typeface="宋体" charset="0"/>
              </a:rPr>
              <a:t>Bad Data Injection</a:t>
            </a:r>
          </a:p>
          <a:p>
            <a:r>
              <a:rPr lang="en-US" altLang="zh-CN" b="1" dirty="0">
                <a:solidFill>
                  <a:srgbClr val="FF0000"/>
                </a:solidFill>
                <a:latin typeface="Cambria" panose="02040503050406030204" pitchFamily="18" charset="0"/>
                <a:ea typeface="宋体" charset="0"/>
                <a:cs typeface="宋体" charset="0"/>
              </a:rPr>
              <a:t>Defender Mechanism </a:t>
            </a:r>
          </a:p>
          <a:p>
            <a:pPr lvl="1"/>
            <a:r>
              <a:rPr lang="en-US" altLang="zh-CN" sz="2400" b="1" dirty="0">
                <a:solidFill>
                  <a:srgbClr val="FF0000"/>
                </a:solidFill>
                <a:latin typeface="Cambria" panose="02040503050406030204" pitchFamily="18" charset="0"/>
                <a:ea typeface="宋体" charset="0"/>
                <a:cs typeface="宋体" charset="0"/>
              </a:rPr>
              <a:t>Quickest Detection</a:t>
            </a:r>
          </a:p>
          <a:p>
            <a:r>
              <a:rPr lang="en-US" altLang="zh-CN" b="1" dirty="0">
                <a:solidFill>
                  <a:schemeClr val="tx2"/>
                </a:solidFill>
                <a:latin typeface="Cambria" panose="02040503050406030204" pitchFamily="18" charset="0"/>
                <a:ea typeface="宋体" charset="0"/>
                <a:cs typeface="宋体" charset="0"/>
              </a:rPr>
              <a:t>Attacker </a:t>
            </a:r>
            <a:r>
              <a:rPr lang="en-US" altLang="zh-CN" b="1" dirty="0" smtClean="0">
                <a:solidFill>
                  <a:schemeClr val="tx2"/>
                </a:solidFill>
                <a:latin typeface="Cambria" panose="02040503050406030204" pitchFamily="18" charset="0"/>
                <a:ea typeface="宋体" charset="0"/>
                <a:cs typeface="宋体" charset="0"/>
              </a:rPr>
              <a:t>Machine Learning </a:t>
            </a:r>
            <a:r>
              <a:rPr lang="en-US" altLang="zh-CN" b="1" dirty="0">
                <a:solidFill>
                  <a:schemeClr val="tx2"/>
                </a:solidFill>
                <a:latin typeface="Cambria" panose="02040503050406030204" pitchFamily="18" charset="0"/>
                <a:ea typeface="宋体" charset="0"/>
                <a:cs typeface="宋体" charset="0"/>
              </a:rPr>
              <a:t>Scheme</a:t>
            </a:r>
          </a:p>
          <a:p>
            <a:pPr lvl="1"/>
            <a:r>
              <a:rPr lang="en-US" altLang="zh-CN" sz="2400" b="1" dirty="0">
                <a:solidFill>
                  <a:schemeClr val="tx2"/>
                </a:solidFill>
                <a:latin typeface="Cambria" panose="02040503050406030204" pitchFamily="18" charset="0"/>
                <a:ea typeface="宋体" charset="0"/>
                <a:cs typeface="宋体" charset="0"/>
              </a:rPr>
              <a:t>Independent Component Analysis</a:t>
            </a:r>
          </a:p>
          <a:p>
            <a:r>
              <a:rPr lang="en-US" altLang="zh-CN" b="1" dirty="0">
                <a:solidFill>
                  <a:schemeClr val="tx2"/>
                </a:solidFill>
                <a:latin typeface="Cambria" panose="02040503050406030204" pitchFamily="18" charset="0"/>
                <a:ea typeface="宋体" charset="0"/>
                <a:cs typeface="宋体" charset="0"/>
              </a:rPr>
              <a:t>Electrical </a:t>
            </a:r>
            <a:r>
              <a:rPr lang="en-US" altLang="zh-CN" b="1" dirty="0" smtClean="0">
                <a:solidFill>
                  <a:schemeClr val="tx2"/>
                </a:solidFill>
                <a:latin typeface="Cambria" panose="02040503050406030204" pitchFamily="18" charset="0"/>
                <a:ea typeface="宋体" charset="0"/>
                <a:cs typeface="宋体" charset="0"/>
              </a:rPr>
              <a:t>Market</a:t>
            </a:r>
            <a:endParaRPr lang="en-US" altLang="zh-CN" b="1" dirty="0">
              <a:solidFill>
                <a:schemeClr val="tx2"/>
              </a:solidFill>
              <a:latin typeface="Cambria" panose="02040503050406030204" pitchFamily="18" charset="0"/>
              <a:ea typeface="宋体" charset="0"/>
              <a:cs typeface="宋体"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29166004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Basics of Quickest Detection (QD)</a:t>
            </a:r>
            <a:endParaRPr lang="zh-CN" altLang="en-US" kern="0" dirty="0" smtClean="0"/>
          </a:p>
        </p:txBody>
      </p:sp>
      <p:sp>
        <p:nvSpPr>
          <p:cNvPr id="75778" name="Content Placeholder 2"/>
          <p:cNvSpPr>
            <a:spLocks noGrp="1"/>
          </p:cNvSpPr>
          <p:nvPr>
            <p:ph idx="4294967295"/>
          </p:nvPr>
        </p:nvSpPr>
        <p:spPr>
          <a:xfrm>
            <a:off x="336550" y="1260000"/>
            <a:ext cx="8350250" cy="5181600"/>
          </a:xfrm>
        </p:spPr>
        <p:txBody>
          <a:bodyPr/>
          <a:lstStyle/>
          <a:p>
            <a:pPr marL="342900" lvl="1" indent="-342900">
              <a:lnSpc>
                <a:spcPct val="95000"/>
              </a:lnSpc>
              <a:spcBef>
                <a:spcPct val="25000"/>
              </a:spcBef>
              <a:spcAft>
                <a:spcPct val="15000"/>
              </a:spcAft>
              <a:buSzPct val="75000"/>
              <a:buFont typeface="Wingdings" charset="0"/>
              <a:buChar char="l"/>
            </a:pPr>
            <a:r>
              <a:rPr lang="en-US" altLang="ko-KR" sz="2400" b="1" dirty="0">
                <a:latin typeface="Calibri" panose="020F0502020204030204" pitchFamily="34" charset="0"/>
                <a:ea typeface="굴림" charset="0"/>
                <a:cs typeface="굴림" charset="0"/>
              </a:rPr>
              <a:t>Detect distribution changes of a sequence of observations </a:t>
            </a:r>
          </a:p>
          <a:p>
            <a:pPr marL="685800" lvl="2" indent="-342900">
              <a:lnSpc>
                <a:spcPct val="95000"/>
              </a:lnSpc>
              <a:spcBef>
                <a:spcPct val="25000"/>
              </a:spcBef>
              <a:spcAft>
                <a:spcPct val="15000"/>
              </a:spcAft>
              <a:buSzPct val="75000"/>
              <a:buFont typeface="Wingdings" charset="0"/>
              <a:buChar char="l"/>
            </a:pPr>
            <a:r>
              <a:rPr lang="en-US" altLang="ko-KR" dirty="0">
                <a:latin typeface="Calibri" panose="020F0502020204030204" pitchFamily="34" charset="0"/>
                <a:ea typeface="굴림" charset="0"/>
                <a:cs typeface="굴림" charset="0"/>
              </a:rPr>
              <a:t>as quick as possible </a:t>
            </a:r>
          </a:p>
          <a:p>
            <a:pPr marL="685800" lvl="2" indent="-342900">
              <a:lnSpc>
                <a:spcPct val="95000"/>
              </a:lnSpc>
              <a:spcBef>
                <a:spcPct val="25000"/>
              </a:spcBef>
              <a:spcAft>
                <a:spcPct val="15000"/>
              </a:spcAft>
              <a:buSzPct val="75000"/>
              <a:buFont typeface="Wingdings" charset="0"/>
              <a:buChar char="l"/>
            </a:pPr>
            <a:r>
              <a:rPr lang="en-US" altLang="ko-KR" dirty="0">
                <a:latin typeface="Calibri" panose="020F0502020204030204" pitchFamily="34" charset="0"/>
                <a:ea typeface="굴림" charset="0"/>
                <a:cs typeface="굴림" charset="0"/>
              </a:rPr>
              <a:t>with the constraint of false alarm or detection probability.</a:t>
            </a:r>
          </a:p>
          <a:p>
            <a:pPr marL="342900" lvl="1" indent="-342900">
              <a:buFontTx/>
              <a:buNone/>
            </a:pPr>
            <a:r>
              <a:rPr lang="en-US" altLang="ko-KR" dirty="0">
                <a:latin typeface="Calibri" panose="020F0502020204030204" pitchFamily="34" charset="0"/>
                <a:ea typeface="굴림" charset="0"/>
                <a:cs typeface="굴림" charset="0"/>
              </a:rPr>
              <a:t>		      min [processing time]</a:t>
            </a:r>
          </a:p>
          <a:p>
            <a:pPr>
              <a:buFont typeface="Wingdings" charset="0"/>
              <a:buNone/>
            </a:pP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s.t.</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Prob</a:t>
            </a:r>
            <a:r>
              <a:rPr lang="en-US" altLang="ko-KR" dirty="0">
                <a:latin typeface="Calibri" panose="020F0502020204030204" pitchFamily="34" charset="0"/>
                <a:ea typeface="굴림" charset="0"/>
                <a:cs typeface="굴림" charset="0"/>
              </a:rPr>
              <a:t>(true ≠ estimated) &lt; ŋ</a:t>
            </a:r>
          </a:p>
          <a:p>
            <a:pPr marL="342900" lvl="1" indent="-342900">
              <a:lnSpc>
                <a:spcPct val="80000"/>
              </a:lnSpc>
              <a:spcBef>
                <a:spcPct val="25000"/>
              </a:spcBef>
              <a:spcAft>
                <a:spcPct val="15000"/>
              </a:spcAft>
              <a:buSzPct val="75000"/>
              <a:buFont typeface="Wingdings" charset="0"/>
              <a:buChar char="l"/>
            </a:pPr>
            <a:r>
              <a:rPr lang="en-US" altLang="ko-KR" sz="2400" b="1" dirty="0">
                <a:latin typeface="Calibri" panose="020F0502020204030204" pitchFamily="34" charset="0"/>
                <a:ea typeface="굴림" charset="0"/>
                <a:cs typeface="굴림" charset="0"/>
              </a:rPr>
              <a:t>Classification</a:t>
            </a:r>
          </a:p>
          <a:p>
            <a:pPr marL="685800" lvl="2" indent="-342900">
              <a:lnSpc>
                <a:spcPct val="80000"/>
              </a:lnSpc>
              <a:spcBef>
                <a:spcPct val="25000"/>
              </a:spcBef>
              <a:spcAft>
                <a:spcPct val="15000"/>
              </a:spcAft>
              <a:buSzPct val="75000"/>
              <a:buFont typeface="Arial" charset="0"/>
              <a:buAutoNum type="arabicPeriod"/>
            </a:pPr>
            <a:r>
              <a:rPr lang="en-US" altLang="ko-KR" sz="2400" b="1" dirty="0">
                <a:latin typeface="Calibri" panose="020F0502020204030204" pitchFamily="34" charset="0"/>
                <a:ea typeface="굴림" charset="0"/>
                <a:cs typeface="굴림" charset="0"/>
              </a:rPr>
              <a:t>Bayesian framework:</a:t>
            </a:r>
          </a:p>
          <a:p>
            <a:pPr marL="800100" lvl="3" indent="0">
              <a:lnSpc>
                <a:spcPct val="80000"/>
              </a:lnSpc>
              <a:spcBef>
                <a:spcPct val="25000"/>
              </a:spcBef>
              <a:spcAft>
                <a:spcPct val="15000"/>
              </a:spcAft>
              <a:buSzPct val="75000"/>
            </a:pPr>
            <a:r>
              <a:rPr lang="en-US" altLang="ko-KR" sz="2200" dirty="0" smtClean="0">
                <a:latin typeface="Calibri" panose="020F0502020204030204" pitchFamily="34" charset="0"/>
                <a:ea typeface="굴림" charset="0"/>
                <a:cs typeface="굴림" charset="0"/>
              </a:rPr>
              <a:t> known prior information on probability</a:t>
            </a:r>
          </a:p>
          <a:p>
            <a:pPr marL="800100" lvl="3" indent="0">
              <a:lnSpc>
                <a:spcPct val="80000"/>
              </a:lnSpc>
              <a:spcBef>
                <a:spcPct val="25000"/>
              </a:spcBef>
              <a:spcAft>
                <a:spcPct val="15000"/>
              </a:spcAft>
              <a:buSzPct val="75000"/>
            </a:pPr>
            <a:r>
              <a:rPr lang="en-US" altLang="ko-KR" sz="2200" dirty="0" smtClean="0">
                <a:latin typeface="Calibri" panose="020F0502020204030204" pitchFamily="34" charset="0"/>
                <a:ea typeface="굴림" charset="0"/>
                <a:cs typeface="굴림" charset="0"/>
              </a:rPr>
              <a:t> SPRT (e.g. quality control, drug test,  )</a:t>
            </a:r>
          </a:p>
          <a:p>
            <a:pPr marL="685800" lvl="2" indent="-342900">
              <a:lnSpc>
                <a:spcPct val="80000"/>
              </a:lnSpc>
              <a:spcBef>
                <a:spcPct val="25000"/>
              </a:spcBef>
              <a:spcAft>
                <a:spcPct val="15000"/>
              </a:spcAft>
              <a:buSzPct val="75000"/>
              <a:buFont typeface="Arial" charset="0"/>
              <a:buAutoNum type="arabicPeriod"/>
            </a:pPr>
            <a:r>
              <a:rPr lang="en-US" altLang="ko-KR" sz="2400" b="1" dirty="0" smtClean="0">
                <a:latin typeface="Calibri" panose="020F0502020204030204" pitchFamily="34" charset="0"/>
                <a:ea typeface="굴림" charset="0"/>
                <a:cs typeface="굴림" charset="0"/>
              </a:rPr>
              <a:t>N</a:t>
            </a:r>
            <a:r>
              <a:rPr lang="en-GB" altLang="ko-KR" sz="2400" b="1" dirty="0" smtClean="0">
                <a:latin typeface="Calibri" panose="020F0502020204030204" pitchFamily="34" charset="0"/>
                <a:ea typeface="굴림" charset="0"/>
                <a:cs typeface="굴림" charset="0"/>
              </a:rPr>
              <a:t>on-Bayesian framework:</a:t>
            </a:r>
          </a:p>
          <a:p>
            <a:pPr marL="800100" lvl="3" indent="0">
              <a:lnSpc>
                <a:spcPct val="80000"/>
              </a:lnSpc>
              <a:spcBef>
                <a:spcPct val="25000"/>
              </a:spcBef>
              <a:spcAft>
                <a:spcPct val="15000"/>
              </a:spcAft>
              <a:buSzPct val="75000"/>
            </a:pPr>
            <a:r>
              <a:rPr lang="en-GB" altLang="ko-KR" sz="2200" dirty="0" smtClean="0">
                <a:latin typeface="Calibri" panose="020F0502020204030204" pitchFamily="34" charset="0"/>
                <a:ea typeface="굴림" charset="0"/>
                <a:cs typeface="굴림" charset="0"/>
              </a:rPr>
              <a:t> </a:t>
            </a:r>
            <a:r>
              <a:rPr lang="en-GB" altLang="ko-KR" sz="2200" dirty="0">
                <a:latin typeface="Calibri" panose="020F0502020204030204" pitchFamily="34" charset="0"/>
                <a:ea typeface="굴림" charset="0"/>
                <a:cs typeface="굴림" charset="0"/>
              </a:rPr>
              <a:t>unknown distribution and no prior</a:t>
            </a:r>
            <a:endParaRPr lang="en-US" altLang="ko-KR" sz="2200" dirty="0">
              <a:latin typeface="Calibri" panose="020F0502020204030204" pitchFamily="34" charset="0"/>
              <a:ea typeface="굴림" charset="0"/>
              <a:cs typeface="굴림" charset="0"/>
            </a:endParaRPr>
          </a:p>
          <a:p>
            <a:pPr marL="800100" lvl="3" indent="0">
              <a:lnSpc>
                <a:spcPct val="80000"/>
              </a:lnSpc>
              <a:spcBef>
                <a:spcPct val="25000"/>
              </a:spcBef>
              <a:spcAft>
                <a:spcPct val="15000"/>
              </a:spcAft>
              <a:buSzPct val="75000"/>
            </a:pPr>
            <a:r>
              <a:rPr lang="en-US" altLang="ko-KR" sz="2200" dirty="0">
                <a:latin typeface="Calibri" panose="020F0502020204030204" pitchFamily="34" charset="0"/>
                <a:ea typeface="굴림" charset="0"/>
                <a:cs typeface="굴림" charset="0"/>
              </a:rPr>
              <a:t> </a:t>
            </a:r>
            <a:r>
              <a:rPr lang="en-US" altLang="ko-KR" sz="2200" dirty="0">
                <a:solidFill>
                  <a:srgbClr val="FF0000"/>
                </a:solidFill>
                <a:latin typeface="Calibri" panose="020F0502020204030204" pitchFamily="34" charset="0"/>
                <a:ea typeface="굴림" charset="0"/>
                <a:cs typeface="굴림" charset="0"/>
              </a:rPr>
              <a:t>CUSUM</a:t>
            </a:r>
            <a:r>
              <a:rPr lang="en-US" altLang="ko-KR" sz="2200" dirty="0">
                <a:latin typeface="Calibri" panose="020F0502020204030204" pitchFamily="34" charset="0"/>
                <a:ea typeface="굴림" charset="0"/>
                <a:cs typeface="굴림" charset="0"/>
              </a:rPr>
              <a:t>  </a:t>
            </a:r>
            <a:r>
              <a:rPr lang="en-GB" altLang="ko-KR" sz="2200" dirty="0">
                <a:latin typeface="Calibri" panose="020F0502020204030204" pitchFamily="34" charset="0"/>
                <a:ea typeface="굴림" charset="0"/>
                <a:cs typeface="굴림" charset="0"/>
              </a:rPr>
              <a:t>(e.g. spectrum sensing, abnormal detection )</a:t>
            </a:r>
          </a:p>
          <a:p>
            <a:pPr>
              <a:buFont typeface="Wingdings" charset="0"/>
              <a:buNone/>
            </a:pPr>
            <a:r>
              <a:rPr lang="en-US" altLang="ko-KR" dirty="0">
                <a:latin typeface="Times New Roman" charset="0"/>
                <a:ea typeface="굴림" charset="0"/>
                <a:cs typeface="굴림" charset="0"/>
              </a:rPr>
              <a:t> </a:t>
            </a:r>
          </a:p>
          <a:p>
            <a:pPr marL="342900" lvl="1" indent="-342900"/>
            <a:endParaRPr lang="en-US" altLang="ko-KR" dirty="0">
              <a:latin typeface="Times New Roman" charset="0"/>
              <a:ea typeface="굴림" charset="0"/>
              <a:cs typeface="굴림"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487116134"/>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kern="0" dirty="0" smtClean="0"/>
              <a:t>QD System Model</a:t>
            </a:r>
            <a:endParaRPr lang="zh-CN" altLang="en-US" kern="0" dirty="0" smtClean="0"/>
          </a:p>
        </p:txBody>
      </p:sp>
      <p:sp>
        <p:nvSpPr>
          <p:cNvPr id="77826" name="Content Placeholder 2"/>
          <p:cNvSpPr>
            <a:spLocks noGrp="1"/>
          </p:cNvSpPr>
          <p:nvPr>
            <p:ph sz="quarter" idx="4294967295"/>
          </p:nvPr>
        </p:nvSpPr>
        <p:spPr>
          <a:xfrm>
            <a:off x="338400" y="1260000"/>
            <a:ext cx="8348400" cy="5043488"/>
          </a:xfrm>
        </p:spPr>
        <p:txBody>
          <a:bodyPr/>
          <a:lstStyle/>
          <a:p>
            <a:r>
              <a:rPr lang="en-US" altLang="ko-KR" dirty="0">
                <a:latin typeface="Calibri" panose="020F0502020204030204" pitchFamily="34" charset="0"/>
                <a:ea typeface="굴림" charset="0"/>
                <a:cs typeface="굴림" charset="0"/>
              </a:rPr>
              <a:t>Assuming Non-Bayesian framework with non-stealthy attack</a:t>
            </a:r>
          </a:p>
          <a:p>
            <a:pPr lvl="1"/>
            <a:r>
              <a:rPr lang="en-US" altLang="ko-KR" dirty="0">
                <a:latin typeface="Calibri" panose="020F0502020204030204" pitchFamily="34" charset="0"/>
                <a:ea typeface="굴림" charset="0"/>
                <a:cs typeface="굴림" charset="0"/>
              </a:rPr>
              <a:t>the state variables are random with </a:t>
            </a:r>
          </a:p>
          <a:p>
            <a:r>
              <a:rPr lang="en-US" altLang="ko-KR" dirty="0">
                <a:latin typeface="Calibri" panose="020F0502020204030204" pitchFamily="34" charset="0"/>
                <a:ea typeface="굴림" charset="0"/>
                <a:cs typeface="굴림" charset="0"/>
              </a:rPr>
              <a:t>The binary hypothesis test:</a:t>
            </a:r>
          </a:p>
          <a:p>
            <a:pPr lvl="1"/>
            <a:endParaRPr lang="en-US" altLang="ko-KR"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The distribution of measurement z under binary hypotheses: (differ only in mean) </a:t>
            </a:r>
          </a:p>
          <a:p>
            <a:endParaRPr lang="en-US" altLang="ko-KR" dirty="0">
              <a:latin typeface="Calibri" panose="020F0502020204030204" pitchFamily="34" charset="0"/>
              <a:ea typeface="굴림" charset="0"/>
              <a:cs typeface="굴림" charset="0"/>
            </a:endParaRPr>
          </a:p>
          <a:p>
            <a:pPr lvl="1">
              <a:buFontTx/>
              <a:buNone/>
            </a:pPr>
            <a:endParaRPr lang="en-US" altLang="ko-KR"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 We want a detector</a:t>
            </a:r>
          </a:p>
          <a:p>
            <a:pPr lvl="1"/>
            <a:r>
              <a:rPr lang="en-US" altLang="ko-KR" dirty="0">
                <a:latin typeface="Calibri" panose="020F0502020204030204" pitchFamily="34" charset="0"/>
                <a:ea typeface="굴림" charset="0"/>
                <a:cs typeface="굴림" charset="0"/>
              </a:rPr>
              <a:t>False alarm and detection probabilities </a:t>
            </a:r>
          </a:p>
        </p:txBody>
      </p:sp>
      <p:pic>
        <p:nvPicPr>
          <p:cNvPr id="7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50000" b="-30318"/>
          <a:stretch>
            <a:fillRect/>
          </a:stretch>
        </p:blipFill>
        <p:spPr bwMode="auto">
          <a:xfrm>
            <a:off x="2743200" y="2535238"/>
            <a:ext cx="3429000" cy="81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5358312"/>
            <a:ext cx="148113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931" y="5742544"/>
            <a:ext cx="5367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r="37411"/>
          <a:stretch>
            <a:fillRect/>
          </a:stretch>
        </p:blipFill>
        <p:spPr bwMode="auto">
          <a:xfrm>
            <a:off x="1976480" y="3864845"/>
            <a:ext cx="305117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5546" y="4210126"/>
            <a:ext cx="2971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5546" y="1705450"/>
            <a:ext cx="15240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灯片编号占位符 3"/>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799305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Detection Model - </a:t>
            </a:r>
            <a:r>
              <a:rPr lang="en-US" altLang="ko-KR" dirty="0" err="1">
                <a:effectLst>
                  <a:outerShdw blurRad="38100" dist="38100" dir="2700000" algn="tl">
                    <a:srgbClr val="DDDDDD"/>
                  </a:outerShdw>
                </a:effectLst>
                <a:ea typeface="宋体" charset="0"/>
                <a:cs typeface="宋体" charset="0"/>
              </a:rPr>
              <a:t>NonBayesian</a:t>
            </a:r>
            <a:endParaRPr lang="zh-CN" altLang="en-US" kern="0" dirty="0" smtClean="0"/>
          </a:p>
        </p:txBody>
      </p:sp>
      <p:sp>
        <p:nvSpPr>
          <p:cNvPr id="79874" name="Content Placeholder 2"/>
          <p:cNvSpPr>
            <a:spLocks noGrp="1"/>
          </p:cNvSpPr>
          <p:nvPr>
            <p:ph sz="quarter" idx="4294967295"/>
          </p:nvPr>
        </p:nvSpPr>
        <p:spPr>
          <a:xfrm>
            <a:off x="338400" y="1260000"/>
            <a:ext cx="8348400" cy="5043488"/>
          </a:xfrm>
        </p:spPr>
        <p:txBody>
          <a:bodyPr/>
          <a:lstStyle/>
          <a:p>
            <a:r>
              <a:rPr lang="en-US" altLang="ko-KR" sz="2800" dirty="0">
                <a:latin typeface="Calibri" panose="020F0502020204030204" pitchFamily="34" charset="0"/>
                <a:ea typeface="굴림" charset="0"/>
                <a:cs typeface="굴림" charset="0"/>
              </a:rPr>
              <a:t>Non-Bayesian approach </a:t>
            </a:r>
          </a:p>
          <a:p>
            <a:pPr lvl="1"/>
            <a:r>
              <a:rPr lang="en-US" altLang="ko-KR" sz="2400" dirty="0" smtClean="0">
                <a:latin typeface="Calibri" panose="020F0502020204030204" pitchFamily="34" charset="0"/>
                <a:ea typeface="굴림" charset="0"/>
                <a:cs typeface="굴림" charset="0"/>
              </a:rPr>
              <a:t>unknown prior probability, attacker statistic model</a:t>
            </a:r>
          </a:p>
          <a:p>
            <a:r>
              <a:rPr lang="en-US" altLang="ko-KR" sz="2800" dirty="0" smtClean="0">
                <a:latin typeface="Calibri" panose="020F0502020204030204" pitchFamily="34" charset="0"/>
                <a:ea typeface="굴림" charset="0"/>
                <a:cs typeface="굴림" charset="0"/>
              </a:rPr>
              <a:t>The unknown parameter exists </a:t>
            </a:r>
          </a:p>
          <a:p>
            <a:pPr lvl="1"/>
            <a:r>
              <a:rPr lang="en-US" altLang="ko-KR" sz="2400" dirty="0" smtClean="0">
                <a:latin typeface="Calibri" panose="020F0502020204030204" pitchFamily="34" charset="0"/>
                <a:ea typeface="굴림" charset="0"/>
                <a:cs typeface="굴림" charset="0"/>
              </a:rPr>
              <a:t>You do not know when the attacker attacks</a:t>
            </a:r>
          </a:p>
          <a:p>
            <a:pPr lvl="1"/>
            <a:r>
              <a:rPr lang="en-US" altLang="ko-KR" sz="2400" dirty="0" smtClean="0">
                <a:latin typeface="Calibri" panose="020F0502020204030204" pitchFamily="34" charset="0"/>
                <a:ea typeface="굴림" charset="0"/>
                <a:cs typeface="굴림" charset="0"/>
              </a:rPr>
              <a:t>You do not know how the attacker attacks.</a:t>
            </a:r>
          </a:p>
          <a:p>
            <a:r>
              <a:rPr lang="en-US" altLang="ko-KR" sz="2800" dirty="0" smtClean="0">
                <a:latin typeface="Calibri" panose="020F0502020204030204" pitchFamily="34" charset="0"/>
                <a:ea typeface="굴림" charset="0"/>
                <a:cs typeface="굴림" charset="0"/>
              </a:rPr>
              <a:t>Minimizing </a:t>
            </a:r>
            <a:r>
              <a:rPr lang="en-US" altLang="ko-KR" sz="2800" dirty="0">
                <a:latin typeface="Calibri" panose="020F0502020204030204" pitchFamily="34" charset="0"/>
                <a:ea typeface="굴림" charset="0"/>
                <a:cs typeface="굴림" charset="0"/>
              </a:rPr>
              <a:t>the worst-case effect via detection delay:</a:t>
            </a:r>
          </a:p>
          <a:p>
            <a:endParaRPr lang="en-US" altLang="ko-KR" dirty="0">
              <a:latin typeface="Calibri" panose="020F0502020204030204" pitchFamily="34" charset="0"/>
              <a:ea typeface="굴림" charset="0"/>
              <a:cs typeface="굴림" charset="0"/>
            </a:endParaRPr>
          </a:p>
          <a:p>
            <a:endParaRPr lang="en-US" altLang="ko-KR" dirty="0">
              <a:latin typeface="Calibri" panose="020F0502020204030204" pitchFamily="34" charset="0"/>
              <a:ea typeface="굴림" charset="0"/>
              <a:cs typeface="굴림" charset="0"/>
            </a:endParaRPr>
          </a:p>
          <a:p>
            <a:r>
              <a:rPr lang="en-US" altLang="ko-KR" sz="2800" dirty="0">
                <a:solidFill>
                  <a:srgbClr val="FF0000"/>
                </a:solidFill>
                <a:latin typeface="Calibri" panose="020F0502020204030204" pitchFamily="34" charset="0"/>
                <a:ea typeface="굴림" charset="0"/>
                <a:cs typeface="굴림" charset="0"/>
              </a:rPr>
              <a:t>We want to detect the intruder as soon as possible while maintaining P</a:t>
            </a:r>
            <a:r>
              <a:rPr lang="en-US" altLang="ko-KR" sz="2800" baseline="-25000" dirty="0">
                <a:solidFill>
                  <a:srgbClr val="FF0000"/>
                </a:solidFill>
                <a:latin typeface="Calibri" panose="020F0502020204030204" pitchFamily="34" charset="0"/>
                <a:ea typeface="굴림" charset="0"/>
                <a:cs typeface="굴림" charset="0"/>
              </a:rPr>
              <a:t>D.</a:t>
            </a:r>
            <a:endParaRPr lang="en-US" altLang="ko-KR" sz="2800" dirty="0">
              <a:solidFill>
                <a:srgbClr val="FF0000"/>
              </a:solidFill>
              <a:latin typeface="Calibri" panose="020F0502020204030204" pitchFamily="34" charset="0"/>
              <a:ea typeface="굴림" charset="0"/>
              <a:cs typeface="굴림" charset="0"/>
            </a:endParaRPr>
          </a:p>
          <a:p>
            <a:endParaRPr lang="en-US" altLang="ko-KR" dirty="0">
              <a:latin typeface="Times New Roman" charset="0"/>
              <a:ea typeface="굴림" charset="0"/>
              <a:cs typeface="굴림" charset="0"/>
            </a:endParaRPr>
          </a:p>
        </p:txBody>
      </p:sp>
      <p:pic>
        <p:nvPicPr>
          <p:cNvPr id="798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518" y="4457700"/>
            <a:ext cx="43227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ed Rectangular Callout 5"/>
          <p:cNvSpPr>
            <a:spLocks noChangeArrowheads="1"/>
          </p:cNvSpPr>
          <p:nvPr/>
        </p:nvSpPr>
        <p:spPr bwMode="auto">
          <a:xfrm>
            <a:off x="6969919" y="4168818"/>
            <a:ext cx="1828800" cy="457200"/>
          </a:xfrm>
          <a:prstGeom prst="wedgeRoundRectCallout">
            <a:avLst>
              <a:gd name="adj1" fmla="val -79759"/>
              <a:gd name="adj2" fmla="val 91148"/>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Actual time of active attack</a:t>
            </a:r>
          </a:p>
        </p:txBody>
      </p:sp>
      <p:sp>
        <p:nvSpPr>
          <p:cNvPr id="9" name="Rounded Rectangular Callout 8"/>
          <p:cNvSpPr>
            <a:spLocks noChangeArrowheads="1"/>
          </p:cNvSpPr>
          <p:nvPr/>
        </p:nvSpPr>
        <p:spPr bwMode="auto">
          <a:xfrm>
            <a:off x="5023643" y="4168818"/>
            <a:ext cx="1447800" cy="457200"/>
          </a:xfrm>
          <a:prstGeom prst="wedgeRoundRectCallout">
            <a:avLst>
              <a:gd name="adj1" fmla="val -11032"/>
              <a:gd name="adj2" fmla="val 75991"/>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Detection time</a:t>
            </a:r>
          </a:p>
        </p:txBody>
      </p:sp>
      <p:sp>
        <p:nvSpPr>
          <p:cNvPr id="11" name="Rounded Rectangular Callout 10"/>
          <p:cNvSpPr>
            <a:spLocks noChangeArrowheads="1"/>
          </p:cNvSpPr>
          <p:nvPr/>
        </p:nvSpPr>
        <p:spPr bwMode="auto">
          <a:xfrm>
            <a:off x="2808287" y="4168818"/>
            <a:ext cx="1447800" cy="457200"/>
          </a:xfrm>
          <a:prstGeom prst="wedgeRoundRectCallout">
            <a:avLst>
              <a:gd name="adj1" fmla="val -66796"/>
              <a:gd name="adj2" fmla="val 79403"/>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Detection  delay</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278647363"/>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Multi-thread CUSUM  Algorithm</a:t>
            </a:r>
            <a:endParaRPr lang="zh-CN" altLang="en-US" kern="0" dirty="0" smtClean="0"/>
          </a:p>
        </p:txBody>
      </p:sp>
      <p:sp>
        <p:nvSpPr>
          <p:cNvPr id="81922" name="Content Placeholder 2"/>
          <p:cNvSpPr>
            <a:spLocks noGrp="1"/>
          </p:cNvSpPr>
          <p:nvPr>
            <p:ph sz="quarter" idx="4294967295"/>
          </p:nvPr>
        </p:nvSpPr>
        <p:spPr>
          <a:xfrm>
            <a:off x="338400" y="1260000"/>
            <a:ext cx="8348400" cy="5043487"/>
          </a:xfrm>
        </p:spPr>
        <p:txBody>
          <a:bodyPr/>
          <a:lstStyle/>
          <a:p>
            <a:r>
              <a:rPr lang="en-US" altLang="ko-KR" dirty="0">
                <a:latin typeface="Calibri" panose="020F0502020204030204" pitchFamily="34" charset="0"/>
                <a:ea typeface="굴림" charset="0"/>
                <a:cs typeface="굴림" charset="0"/>
              </a:rPr>
              <a:t>CUSUM Statistic:</a:t>
            </a:r>
          </a:p>
          <a:p>
            <a:pPr lvl="1"/>
            <a:endParaRPr lang="en-US" altLang="ko-KR" dirty="0">
              <a:latin typeface="Calibri" panose="020F0502020204030204" pitchFamily="34" charset="0"/>
              <a:ea typeface="굴림" charset="0"/>
              <a:cs typeface="굴림" charset="0"/>
            </a:endParaRPr>
          </a:p>
          <a:p>
            <a:pPr>
              <a:buFont typeface="Wingdings" charset="0"/>
              <a:buNone/>
            </a:pPr>
            <a:endParaRPr lang="en-US" altLang="ko-KR" dirty="0">
              <a:latin typeface="Calibri" panose="020F0502020204030204" pitchFamily="34" charset="0"/>
              <a:ea typeface="굴림" charset="0"/>
              <a:cs typeface="굴림" charset="0"/>
            </a:endParaRPr>
          </a:p>
          <a:p>
            <a:pPr lvl="1">
              <a:buFontTx/>
              <a:buNone/>
            </a:pPr>
            <a:r>
              <a:rPr lang="en-US" altLang="ko-KR" dirty="0">
                <a:latin typeface="Calibri" panose="020F0502020204030204" pitchFamily="34" charset="0"/>
                <a:ea typeface="굴림" charset="0"/>
                <a:cs typeface="굴림" charset="0"/>
              </a:rPr>
              <a:t>        where Likelihood ratio term of </a:t>
            </a:r>
            <a:r>
              <a:rPr lang="en-US" altLang="ko-KR" i="1" dirty="0">
                <a:latin typeface="Calibri" panose="020F0502020204030204" pitchFamily="34" charset="0"/>
                <a:ea typeface="굴림" charset="0"/>
                <a:cs typeface="굴림" charset="0"/>
              </a:rPr>
              <a:t>m</a:t>
            </a:r>
            <a:r>
              <a:rPr lang="en-US" altLang="ko-KR" dirty="0">
                <a:latin typeface="Calibri" panose="020F0502020204030204" pitchFamily="34" charset="0"/>
                <a:ea typeface="굴림" charset="0"/>
                <a:cs typeface="굴림" charset="0"/>
              </a:rPr>
              <a:t> measurements:</a:t>
            </a:r>
          </a:p>
          <a:p>
            <a:pPr lvl="1">
              <a:buFontTx/>
              <a:buNone/>
            </a:pPr>
            <a:r>
              <a:rPr lang="en-US" altLang="ko-KR" dirty="0">
                <a:latin typeface="Calibri" panose="020F0502020204030204" pitchFamily="34" charset="0"/>
                <a:ea typeface="굴림" charset="0"/>
                <a:cs typeface="굴림" charset="0"/>
              </a:rPr>
              <a:t>	</a:t>
            </a:r>
          </a:p>
          <a:p>
            <a:pPr>
              <a:buFont typeface="Wingdings" charset="0"/>
              <a:buNone/>
            </a:pPr>
            <a:r>
              <a:rPr lang="en-US" altLang="ko-KR" dirty="0">
                <a:latin typeface="Calibri" panose="020F0502020204030204" pitchFamily="34" charset="0"/>
                <a:ea typeface="굴림" charset="0"/>
                <a:cs typeface="굴림" charset="0"/>
              </a:rPr>
              <a:t>	</a:t>
            </a:r>
          </a:p>
          <a:p>
            <a:r>
              <a:rPr lang="en-US" altLang="ko-KR" dirty="0">
                <a:latin typeface="Calibri" panose="020F0502020204030204" pitchFamily="34" charset="0"/>
                <a:ea typeface="굴림" charset="0"/>
                <a:cs typeface="굴림" charset="0"/>
              </a:rPr>
              <a:t>By recursion, CUSUM Statistic S</a:t>
            </a:r>
            <a:r>
              <a:rPr lang="en-US" altLang="ko-KR" baseline="-25000" dirty="0">
                <a:latin typeface="Calibri" panose="020F0502020204030204" pitchFamily="34" charset="0"/>
                <a:ea typeface="굴림" charset="0"/>
                <a:cs typeface="굴림" charset="0"/>
              </a:rPr>
              <a:t>t</a:t>
            </a:r>
            <a:r>
              <a:rPr lang="en-US" altLang="ko-KR" dirty="0">
                <a:latin typeface="Calibri" panose="020F0502020204030204" pitchFamily="34" charset="0"/>
                <a:ea typeface="굴림" charset="0"/>
                <a:cs typeface="굴림" charset="0"/>
              </a:rPr>
              <a:t> at time t:</a:t>
            </a:r>
          </a:p>
          <a:p>
            <a:endParaRPr lang="en-US" altLang="ko-KR" sz="2800"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Average run length (ARL) for declaring attack with threshold h</a:t>
            </a:r>
          </a:p>
          <a:p>
            <a:endParaRPr lang="en-US" altLang="ko-KR" dirty="0">
              <a:latin typeface="Calibri" panose="020F0502020204030204" pitchFamily="34" charset="0"/>
              <a:ea typeface="굴림" charset="0"/>
              <a:cs typeface="굴림" charset="0"/>
            </a:endParaRPr>
          </a:p>
          <a:p>
            <a:pPr lvl="1"/>
            <a:endParaRPr lang="en-US" altLang="ko-KR" dirty="0">
              <a:latin typeface="Calibri" panose="020F0502020204030204" pitchFamily="34" charset="0"/>
              <a:ea typeface="굴림" charset="0"/>
              <a:cs typeface="굴림" charset="0"/>
            </a:endParaRPr>
          </a:p>
          <a:p>
            <a:endParaRPr lang="en-US" altLang="ko-KR" dirty="0">
              <a:latin typeface="Times New Roman" charset="0"/>
              <a:ea typeface="굴림" charset="0"/>
              <a:cs typeface="굴림" charset="0"/>
            </a:endParaRPr>
          </a:p>
        </p:txBody>
      </p:sp>
      <p:pic>
        <p:nvPicPr>
          <p:cNvPr id="819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7038" y="1677194"/>
            <a:ext cx="23812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1311624" y="3033118"/>
            <a:ext cx="5728167" cy="962025"/>
            <a:chOff x="1311624" y="3033118"/>
            <a:chExt cx="5728167" cy="962025"/>
          </a:xfrm>
        </p:grpSpPr>
        <p:pic>
          <p:nvPicPr>
            <p:cNvPr id="819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1624" y="3033118"/>
              <a:ext cx="283845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b="2940"/>
            <a:stretch>
              <a:fillRect/>
            </a:stretch>
          </p:blipFill>
          <p:spPr bwMode="auto">
            <a:xfrm>
              <a:off x="4782366" y="3359468"/>
              <a:ext cx="22574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715" y="3352006"/>
              <a:ext cx="29527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1928"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l="57722" t="6306" r="8020" b="2702"/>
          <a:stretch>
            <a:fillRect/>
          </a:stretch>
        </p:blipFill>
        <p:spPr bwMode="auto">
          <a:xfrm>
            <a:off x="7150795" y="2601675"/>
            <a:ext cx="1647825"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ounded Rectangular Callout 15"/>
          <p:cNvSpPr>
            <a:spLocks noChangeArrowheads="1"/>
          </p:cNvSpPr>
          <p:nvPr/>
        </p:nvSpPr>
        <p:spPr bwMode="auto">
          <a:xfrm>
            <a:off x="6347619" y="1558189"/>
            <a:ext cx="2449512" cy="685800"/>
          </a:xfrm>
          <a:prstGeom prst="wedgeRoundRectCallout">
            <a:avLst>
              <a:gd name="adj1" fmla="val 16875"/>
              <a:gd name="adj2" fmla="val 129023"/>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How about the unknown?</a:t>
            </a:r>
          </a:p>
        </p:txBody>
      </p:sp>
      <p:grpSp>
        <p:nvGrpSpPr>
          <p:cNvPr id="5" name="组合 4"/>
          <p:cNvGrpSpPr/>
          <p:nvPr/>
        </p:nvGrpSpPr>
        <p:grpSpPr>
          <a:xfrm>
            <a:off x="1126083" y="5441771"/>
            <a:ext cx="7371957" cy="1016000"/>
            <a:chOff x="1126083" y="5441771"/>
            <a:chExt cx="7371957" cy="1016000"/>
          </a:xfrm>
        </p:grpSpPr>
        <p:pic>
          <p:nvPicPr>
            <p:cNvPr id="8193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6083" y="5660191"/>
              <a:ext cx="280035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a:spLocks noChangeArrowheads="1"/>
            </p:cNvSpPr>
            <p:nvPr/>
          </p:nvSpPr>
          <p:spPr bwMode="auto">
            <a:xfrm>
              <a:off x="4373715" y="5441771"/>
              <a:ext cx="41243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ltLang="ko-KR" sz="2000" dirty="0">
                  <a:latin typeface="Calibri" panose="020F0502020204030204" pitchFamily="34" charset="0"/>
                  <a:ea typeface="굴림" charset="0"/>
                  <a:cs typeface="굴림" charset="0"/>
                </a:rPr>
                <a:t>Declare the attacker is existing!</a:t>
              </a:r>
            </a:p>
            <a:p>
              <a:pPr eaLnBrk="1" hangingPunct="1"/>
              <a:endParaRPr lang="en-US" altLang="ko-KR" sz="2000" dirty="0">
                <a:latin typeface="Calibri" panose="020F0502020204030204" pitchFamily="34" charset="0"/>
                <a:ea typeface="굴림" charset="0"/>
                <a:cs typeface="굴림" charset="0"/>
              </a:endParaRPr>
            </a:p>
            <a:p>
              <a:pPr eaLnBrk="1" hangingPunct="1"/>
              <a:r>
                <a:rPr lang="en-US" altLang="ko-KR" sz="2000" dirty="0">
                  <a:latin typeface="Calibri" panose="020F0502020204030204" pitchFamily="34" charset="0"/>
                  <a:ea typeface="굴림" charset="0"/>
                  <a:cs typeface="굴림" charset="0"/>
                </a:rPr>
                <a:t>Otherwise, continuous to the process. </a:t>
              </a:r>
            </a:p>
          </p:txBody>
        </p:sp>
        <p:sp>
          <p:nvSpPr>
            <p:cNvPr id="20" name="Left Brace 19"/>
            <p:cNvSpPr>
              <a:spLocks/>
            </p:cNvSpPr>
            <p:nvPr/>
          </p:nvSpPr>
          <p:spPr bwMode="auto">
            <a:xfrm>
              <a:off x="3981005" y="5697911"/>
              <a:ext cx="338138" cy="533400"/>
            </a:xfrm>
            <a:prstGeom prst="leftBrace">
              <a:avLst>
                <a:gd name="adj1" fmla="val 8333"/>
                <a:gd name="adj2" fmla="val 50000"/>
              </a:avLst>
            </a:prstGeom>
            <a:noFill/>
            <a:ln w="25400">
              <a:solidFill>
                <a:srgbClr val="008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ltLang="ko-KR">
                <a:latin typeface="Calibri" pitchFamily="34" charset="0"/>
                <a:ea typeface="굴림" charset="0"/>
                <a:cs typeface="굴림" charset="0"/>
              </a:endParaRPr>
            </a:p>
          </p:txBody>
        </p:sp>
      </p:grpSp>
      <p:grpSp>
        <p:nvGrpSpPr>
          <p:cNvPr id="4" name="组合 3"/>
          <p:cNvGrpSpPr/>
          <p:nvPr/>
        </p:nvGrpSpPr>
        <p:grpSpPr>
          <a:xfrm>
            <a:off x="3004485" y="4532602"/>
            <a:ext cx="5068127" cy="436769"/>
            <a:chOff x="3004485" y="4532602"/>
            <a:chExt cx="5068127" cy="436769"/>
          </a:xfrm>
        </p:grpSpPr>
        <p:pic>
          <p:nvPicPr>
            <p:cNvPr id="81927"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81912" y="4544100"/>
              <a:ext cx="17907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1933" name="Object 2"/>
            <p:cNvGraphicFramePr>
              <a:graphicFrameLocks noChangeAspect="1"/>
            </p:cNvGraphicFramePr>
            <p:nvPr>
              <p:extLst>
                <p:ext uri="{D42A27DB-BD31-4B8C-83A1-F6EECF244321}">
                  <p14:modId xmlns:p14="http://schemas.microsoft.com/office/powerpoint/2010/main" val="28518153"/>
                </p:ext>
              </p:extLst>
            </p:nvPr>
          </p:nvGraphicFramePr>
          <p:xfrm>
            <a:off x="3004485" y="4532602"/>
            <a:ext cx="3058830" cy="436769"/>
          </p:xfrm>
          <a:graphic>
            <a:graphicData uri="http://schemas.openxmlformats.org/presentationml/2006/ole">
              <mc:AlternateContent xmlns:mc="http://schemas.openxmlformats.org/markup-compatibility/2006">
                <mc:Choice xmlns:v="urn:schemas-microsoft-com:vml" Requires="v">
                  <p:oleObj spid="_x0000_s56506" name="Equation" r:id="rId12" imgW="1499400" imgH="200880" progId="Equation.3">
                    <p:embed/>
                  </p:oleObj>
                </mc:Choice>
                <mc:Fallback>
                  <p:oleObj name="Equation" r:id="rId12" imgW="1499400" imgH="200880" progId="Equation.3">
                    <p:embed/>
                    <p:pic>
                      <p:nvPicPr>
                        <p:cNvPr id="0" name="Picture 1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4485" y="4532602"/>
                          <a:ext cx="3058830" cy="436769"/>
                        </a:xfrm>
                        <a:prstGeom prst="rect">
                          <a:avLst/>
                        </a:prstGeom>
                        <a:solidFill>
                          <a:schemeClr val="bg1"/>
                        </a:solidFill>
                      </p:spPr>
                    </p:pic>
                  </p:oleObj>
                </mc:Fallback>
              </mc:AlternateContent>
            </a:graphicData>
          </a:graphic>
        </p:graphicFrame>
      </p:grpSp>
      <p:sp>
        <p:nvSpPr>
          <p:cNvPr id="81934" name="TextBox 3"/>
          <p:cNvSpPr txBox="1">
            <a:spLocks noChangeArrowheads="1"/>
          </p:cNvSpPr>
          <p:nvPr/>
        </p:nvSpPr>
        <p:spPr bwMode="auto">
          <a:xfrm>
            <a:off x="9753600" y="42497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a:latin typeface="Times New Roman" charset="0"/>
            </a:endParaRPr>
          </a:p>
        </p:txBody>
      </p:sp>
      <p:sp>
        <p:nvSpPr>
          <p:cNvPr id="6" name="灯片编号占位符 5"/>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58</a:t>
            </a:fld>
            <a:r>
              <a:rPr lang="en-US" smtClean="0">
                <a:solidFill>
                  <a:srgbClr val="000000"/>
                </a:solidFill>
              </a:rPr>
              <a:t>]</a:t>
            </a:r>
            <a:endParaRPr lang="en-US" dirty="0">
              <a:solidFill>
                <a:srgbClr val="000000"/>
              </a:solidFill>
            </a:endParaRPr>
          </a:p>
        </p:txBody>
      </p:sp>
    </p:spTree>
    <p:custDataLst>
      <p:tags r:id="rId2"/>
    </p:custDataLst>
    <p:extLst>
      <p:ext uri="{BB962C8B-B14F-4D97-AF65-F5344CB8AC3E}">
        <p14:creationId xmlns:p14="http://schemas.microsoft.com/office/powerpoint/2010/main" val="27351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Linear  Solver for  the Unknown</a:t>
            </a:r>
            <a:endParaRPr lang="zh-CN" altLang="en-US" kern="0" dirty="0" smtClean="0"/>
          </a:p>
        </p:txBody>
      </p:sp>
      <p:sp>
        <p:nvSpPr>
          <p:cNvPr id="83970" name="Content Placeholder 2"/>
          <p:cNvSpPr>
            <a:spLocks noGrp="1"/>
          </p:cNvSpPr>
          <p:nvPr>
            <p:ph sz="quarter" idx="4294967295"/>
          </p:nvPr>
        </p:nvSpPr>
        <p:spPr>
          <a:xfrm>
            <a:off x="338400" y="1260000"/>
            <a:ext cx="8496300" cy="5257800"/>
          </a:xfrm>
        </p:spPr>
        <p:txBody>
          <a:bodyPr/>
          <a:lstStyle/>
          <a:p>
            <a:r>
              <a:rPr lang="en-US" altLang="ko-KR" dirty="0">
                <a:latin typeface="Calibri" panose="020F0502020204030204" pitchFamily="34" charset="0"/>
                <a:ea typeface="굴림" charset="0"/>
                <a:cs typeface="굴림" charset="0"/>
              </a:rPr>
              <a:t>Rao test:</a:t>
            </a:r>
          </a:p>
          <a:p>
            <a:endParaRPr lang="en-US" altLang="ko-KR" dirty="0">
              <a:latin typeface="Calibri" panose="020F0502020204030204" pitchFamily="34" charset="0"/>
              <a:ea typeface="굴림" charset="0"/>
              <a:cs typeface="굴림" charset="0"/>
            </a:endParaRPr>
          </a:p>
          <a:p>
            <a:endParaRPr lang="en-US" altLang="ko-KR" dirty="0">
              <a:latin typeface="Calibri" panose="020F0502020204030204" pitchFamily="34" charset="0"/>
              <a:ea typeface="굴림" charset="0"/>
              <a:cs typeface="굴림" charset="0"/>
            </a:endParaRPr>
          </a:p>
          <a:p>
            <a:r>
              <a:rPr lang="en-US" altLang="ko-KR" dirty="0">
                <a:latin typeface="Calibri" panose="020F0502020204030204" pitchFamily="34" charset="0"/>
                <a:ea typeface="굴림" charset="0"/>
                <a:cs typeface="굴림" charset="0"/>
              </a:rPr>
              <a:t>The linear unknown solver for m measurements:</a:t>
            </a:r>
          </a:p>
          <a:p>
            <a:r>
              <a:rPr lang="en-US" altLang="ko-KR" dirty="0">
                <a:latin typeface="Calibri" panose="020F0502020204030204" pitchFamily="34" charset="0"/>
                <a:ea typeface="굴림" charset="0"/>
                <a:cs typeface="굴림" charset="0"/>
              </a:rPr>
              <a:t>Recursive CUSUM Statistic w/ linear unknown parameter solve:</a:t>
            </a:r>
          </a:p>
          <a:p>
            <a:pPr lvl="1"/>
            <a:r>
              <a:rPr lang="en-US" altLang="ko-KR" dirty="0">
                <a:latin typeface="Calibri" panose="020F0502020204030204" pitchFamily="34" charset="0"/>
                <a:ea typeface="굴림" charset="0"/>
                <a:cs typeface="굴림" charset="0"/>
              </a:rPr>
              <a:t>Modified CUSUM statistics</a:t>
            </a:r>
          </a:p>
          <a:p>
            <a:pPr lvl="1"/>
            <a:r>
              <a:rPr lang="en-US" altLang="ko-KR" dirty="0">
                <a:latin typeface="Calibri" panose="020F0502020204030204" pitchFamily="34" charset="0"/>
                <a:ea typeface="굴림" charset="0"/>
                <a:cs typeface="굴림" charset="0"/>
              </a:rPr>
              <a:t>Asymptotically equivalent model of GLRT</a:t>
            </a:r>
          </a:p>
          <a:p>
            <a:endParaRPr lang="en-US" altLang="ko-KR" dirty="0">
              <a:latin typeface="Times New Roman" charset="0"/>
              <a:ea typeface="굴림" charset="0"/>
              <a:cs typeface="굴림" charset="0"/>
            </a:endParaRPr>
          </a:p>
          <a:p>
            <a:pPr lvl="1">
              <a:buFontTx/>
              <a:buNone/>
            </a:pPr>
            <a:endParaRPr lang="en-US" altLang="ko-KR" dirty="0">
              <a:latin typeface="Times New Roman" charset="0"/>
              <a:ea typeface="굴림" charset="0"/>
              <a:cs typeface="굴림" charset="0"/>
            </a:endParaRPr>
          </a:p>
          <a:p>
            <a:pPr lvl="1"/>
            <a:endParaRPr lang="en-US" altLang="ko-KR" dirty="0">
              <a:latin typeface="Times New Roman" charset="0"/>
              <a:ea typeface="굴림" charset="0"/>
              <a:cs typeface="굴림" charset="0"/>
            </a:endParaRPr>
          </a:p>
          <a:p>
            <a:pPr lvl="1"/>
            <a:endParaRPr lang="en-US" altLang="ko-KR" dirty="0">
              <a:latin typeface="Times New Roman" charset="0"/>
              <a:ea typeface="굴림" charset="0"/>
              <a:cs typeface="굴림" charset="0"/>
            </a:endParaRPr>
          </a:p>
          <a:p>
            <a:endParaRPr lang="en-US" altLang="ko-KR" dirty="0">
              <a:latin typeface="Times New Roman" charset="0"/>
              <a:ea typeface="굴림" charset="0"/>
              <a:cs typeface="굴림" charset="0"/>
            </a:endParaRPr>
          </a:p>
          <a:p>
            <a:pPr>
              <a:buFont typeface="Wingdings" charset="0"/>
              <a:buNone/>
            </a:pPr>
            <a:endParaRPr lang="en-US" altLang="ko-KR" dirty="0">
              <a:latin typeface="Times New Roman" charset="0"/>
              <a:ea typeface="굴림" charset="0"/>
              <a:cs typeface="굴림" charset="0"/>
            </a:endParaRPr>
          </a:p>
        </p:txBody>
      </p:sp>
      <p:pic>
        <p:nvPicPr>
          <p:cNvPr id="839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12088"/>
          <a:stretch>
            <a:fillRect/>
          </a:stretch>
        </p:blipFill>
        <p:spPr bwMode="auto">
          <a:xfrm>
            <a:off x="1104900" y="2035128"/>
            <a:ext cx="3429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8118" y="2101850"/>
            <a:ext cx="3781425"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1676400"/>
            <a:ext cx="6572250"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3975" name="Object 2"/>
          <p:cNvGraphicFramePr>
            <a:graphicFrameLocks noChangeAspect="1"/>
          </p:cNvGraphicFramePr>
          <p:nvPr>
            <p:extLst>
              <p:ext uri="{D42A27DB-BD31-4B8C-83A1-F6EECF244321}">
                <p14:modId xmlns:p14="http://schemas.microsoft.com/office/powerpoint/2010/main" val="3627900871"/>
              </p:ext>
            </p:extLst>
          </p:nvPr>
        </p:nvGraphicFramePr>
        <p:xfrm>
          <a:off x="2133120" y="5136572"/>
          <a:ext cx="4801559" cy="945145"/>
        </p:xfrm>
        <a:graphic>
          <a:graphicData uri="http://schemas.openxmlformats.org/presentationml/2006/ole">
            <mc:AlternateContent xmlns:mc="http://schemas.openxmlformats.org/markup-compatibility/2006">
              <mc:Choice xmlns:v="urn:schemas-microsoft-com:vml" Requires="v">
                <p:oleObj spid="_x0000_s57530" name="Equation" r:id="rId8" imgW="2440800" imgH="466200" progId="Equation.3">
                  <p:embed/>
                </p:oleObj>
              </mc:Choice>
              <mc:Fallback>
                <p:oleObj name="Equation" r:id="rId8" imgW="2440800" imgH="466200" progId="Equation.3">
                  <p:embed/>
                  <p:pic>
                    <p:nvPicPr>
                      <p:cNvPr id="0" name="Picture 1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120" y="5136572"/>
                        <a:ext cx="4801559" cy="945145"/>
                      </a:xfrm>
                      <a:prstGeom prst="rect">
                        <a:avLst/>
                      </a:prstGeom>
                      <a:solidFill>
                        <a:schemeClr val="bg1"/>
                      </a:solidFill>
                    </p:spPr>
                  </p:pic>
                </p:oleObj>
              </mc:Fallback>
            </mc:AlternateContent>
          </a:graphicData>
        </a:graphic>
      </p:graphicFrame>
      <p:sp>
        <p:nvSpPr>
          <p:cNvPr id="12" name="Rounded Rectangular Callout 11"/>
          <p:cNvSpPr>
            <a:spLocks noChangeArrowheads="1"/>
          </p:cNvSpPr>
          <p:nvPr/>
        </p:nvSpPr>
        <p:spPr bwMode="auto">
          <a:xfrm>
            <a:off x="6207125" y="4190998"/>
            <a:ext cx="2479675" cy="685800"/>
          </a:xfrm>
          <a:prstGeom prst="wedgeRoundRectCallout">
            <a:avLst>
              <a:gd name="adj1" fmla="val -56819"/>
              <a:gd name="adj2" fmla="val 101255"/>
              <a:gd name="adj3" fmla="val 16667"/>
            </a:avLst>
          </a:prstGeom>
          <a:solidFill>
            <a:srgbClr val="92D050"/>
          </a:solidFill>
          <a:ln w="9525">
            <a:solidFill>
              <a:srgbClr val="AEAEAE"/>
            </a:solidFill>
            <a:miter lim="800000"/>
            <a:headEnd/>
            <a:tailEnd/>
          </a:ln>
          <a:effectLst>
            <a:outerShdw blurRad="63500" dist="23000" dir="5400000" rotWithShape="0">
              <a:srgbClr val="000000">
                <a:alpha val="34998"/>
              </a:srgbClr>
            </a:outerShdw>
          </a:effectLst>
        </p:spPr>
        <p:txBody>
          <a:bodyPr anchor="ctr"/>
          <a:lstStyle/>
          <a:p>
            <a:pPr algn="ctr">
              <a:defRPr/>
            </a:pPr>
            <a:r>
              <a:rPr lang="en-US" sz="2000" dirty="0">
                <a:latin typeface="Arial" panose="020B0604020202020204" pitchFamily="34" charset="0"/>
                <a:cs typeface="Arial" panose="020B0604020202020204" pitchFamily="34" charset="0"/>
              </a:rPr>
              <a:t>The unknown is no long involved</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59</a:t>
            </a:fld>
            <a:r>
              <a:rPr lang="en-US" smtClean="0">
                <a:solidFill>
                  <a:srgbClr val="000000"/>
                </a:solidFill>
              </a:rPr>
              <a:t>]</a:t>
            </a:r>
            <a:endParaRPr lang="en-US" dirty="0">
              <a:solidFill>
                <a:srgbClr val="000000"/>
              </a:solidFill>
            </a:endParaRPr>
          </a:p>
        </p:txBody>
      </p:sp>
    </p:spTree>
    <p:custDataLst>
      <p:tags r:id="rId2"/>
    </p:custDataLst>
    <p:extLst>
      <p:ext uri="{BB962C8B-B14F-4D97-AF65-F5344CB8AC3E}">
        <p14:creationId xmlns:p14="http://schemas.microsoft.com/office/powerpoint/2010/main" val="2551124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Domains</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6</a:t>
            </a:fld>
            <a:endParaRPr lang="zh-CN" altLang="en-US">
              <a:solidFill>
                <a:prstClr val="black">
                  <a:tint val="75000"/>
                </a:prstClr>
              </a:solidFill>
            </a:endParaRPr>
          </a:p>
        </p:txBody>
      </p:sp>
      <p:sp>
        <p:nvSpPr>
          <p:cNvPr id="7" name="矩形 6"/>
          <p:cNvSpPr/>
          <p:nvPr/>
        </p:nvSpPr>
        <p:spPr>
          <a:xfrm>
            <a:off x="1896974" y="5450588"/>
            <a:ext cx="5273849" cy="400110"/>
          </a:xfrm>
          <a:prstGeom prst="rect">
            <a:avLst/>
          </a:prstGeom>
        </p:spPr>
        <p:txBody>
          <a:bodyPr wrap="square">
            <a:spAutoFit/>
          </a:bodyPr>
          <a:lstStyle/>
          <a:p>
            <a:pPr algn="ctr" fontAlgn="base">
              <a:spcBef>
                <a:spcPct val="20000"/>
              </a:spcBef>
              <a:spcAft>
                <a:spcPct val="0"/>
              </a:spcAft>
            </a:pPr>
            <a:r>
              <a:rPr lang="en-US" altLang="zh-CN" sz="2000" b="1" dirty="0" smtClean="0">
                <a:solidFill>
                  <a:prstClr val="black"/>
                </a:solidFill>
                <a:latin typeface="Cambria" panose="02040503050406030204" pitchFamily="18" charset="0"/>
              </a:rPr>
              <a:t>Smart </a:t>
            </a:r>
            <a:r>
              <a:rPr lang="en-US" altLang="zh-CN" sz="2000" b="1" dirty="0">
                <a:solidFill>
                  <a:prstClr val="black"/>
                </a:solidFill>
                <a:latin typeface="Cambria" panose="02040503050406030204" pitchFamily="18" charset="0"/>
              </a:rPr>
              <a:t>Grid domains by the U.S. DOE</a:t>
            </a:r>
            <a:endParaRPr lang="en-US" altLang="zh-CN" sz="2000" b="1" dirty="0" smtClean="0">
              <a:solidFill>
                <a:prstClr val="black"/>
              </a:solidFill>
              <a:latin typeface="Cambria" panose="02040503050406030204" pitchFamily="18" charset="0"/>
            </a:endParaRPr>
          </a:p>
        </p:txBody>
      </p:sp>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353" y="1325646"/>
            <a:ext cx="7843727" cy="381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834395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Simulation: Adaptive CUSUM algorithm</a:t>
            </a:r>
            <a:endParaRPr lang="zh-CN" altLang="en-US" kern="0" dirty="0" smtClean="0"/>
          </a:p>
        </p:txBody>
      </p:sp>
      <p:sp>
        <p:nvSpPr>
          <p:cNvPr id="86018" name="Content Placeholder 2"/>
          <p:cNvSpPr>
            <a:spLocks noGrp="1"/>
          </p:cNvSpPr>
          <p:nvPr>
            <p:ph sz="quarter" idx="4294967295"/>
          </p:nvPr>
        </p:nvSpPr>
        <p:spPr>
          <a:xfrm>
            <a:off x="338399" y="4943510"/>
            <a:ext cx="8348400" cy="1447800"/>
          </a:xfrm>
        </p:spPr>
        <p:txBody>
          <a:bodyPr/>
          <a:lstStyle/>
          <a:p>
            <a:pPr>
              <a:lnSpc>
                <a:spcPct val="100000"/>
              </a:lnSpc>
              <a:spcBef>
                <a:spcPts val="600"/>
              </a:spcBef>
              <a:spcAft>
                <a:spcPts val="0"/>
              </a:spcAft>
            </a:pPr>
            <a:r>
              <a:rPr lang="en-US" altLang="ko-KR" dirty="0">
                <a:latin typeface="Calibri" panose="020F0502020204030204" pitchFamily="34" charset="0"/>
                <a:ea typeface="굴림" charset="0"/>
                <a:cs typeface="굴림" charset="0"/>
              </a:rPr>
              <a:t>2 different detection tests: FAR: 1% and 0.1%</a:t>
            </a:r>
          </a:p>
          <a:p>
            <a:pPr>
              <a:lnSpc>
                <a:spcPct val="100000"/>
              </a:lnSpc>
              <a:spcBef>
                <a:spcPts val="600"/>
              </a:spcBef>
              <a:spcAft>
                <a:spcPts val="0"/>
              </a:spcAft>
            </a:pPr>
            <a:r>
              <a:rPr lang="en-US" altLang="ko-KR" dirty="0">
                <a:latin typeface="Calibri" panose="020F0502020204030204" pitchFamily="34" charset="0"/>
                <a:ea typeface="굴림" charset="0"/>
                <a:cs typeface="굴림" charset="0"/>
              </a:rPr>
              <a:t>Active attack starts at time 5</a:t>
            </a:r>
          </a:p>
          <a:p>
            <a:pPr>
              <a:lnSpc>
                <a:spcPct val="100000"/>
              </a:lnSpc>
              <a:spcBef>
                <a:spcPts val="600"/>
              </a:spcBef>
              <a:spcAft>
                <a:spcPts val="0"/>
              </a:spcAft>
            </a:pPr>
            <a:r>
              <a:rPr lang="en-US" altLang="ko-KR" dirty="0">
                <a:latin typeface="Calibri" panose="020F0502020204030204" pitchFamily="34" charset="0"/>
                <a:ea typeface="굴림" charset="0"/>
                <a:cs typeface="굴림" charset="0"/>
              </a:rPr>
              <a:t>Detection of attack at time 7 and 8, for different FARs</a:t>
            </a:r>
          </a:p>
        </p:txBody>
      </p:sp>
      <p:pic>
        <p:nvPicPr>
          <p:cNvPr id="8601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312" y="1061676"/>
            <a:ext cx="7014575" cy="3744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60</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113207759"/>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chemeClr val="tx2"/>
                </a:solidFill>
                <a:latin typeface="Cambria" panose="02040503050406030204" pitchFamily="18" charset="0"/>
                <a:ea typeface="宋体" charset="0"/>
                <a:cs typeface="宋体" charset="0"/>
              </a:rPr>
              <a:t>Power System State Estimation Model</a:t>
            </a:r>
          </a:p>
          <a:p>
            <a:pPr lvl="1"/>
            <a:r>
              <a:rPr lang="en-US" altLang="zh-CN" sz="2400" b="1" dirty="0">
                <a:solidFill>
                  <a:schemeClr val="tx2"/>
                </a:solidFill>
                <a:latin typeface="Cambria" panose="02040503050406030204" pitchFamily="18" charset="0"/>
                <a:ea typeface="宋体" charset="0"/>
                <a:cs typeface="宋体" charset="0"/>
              </a:rPr>
              <a:t>Bad Data Injection</a:t>
            </a:r>
          </a:p>
          <a:p>
            <a:r>
              <a:rPr lang="en-US" altLang="zh-CN" b="1" dirty="0">
                <a:solidFill>
                  <a:schemeClr val="tx2"/>
                </a:solidFill>
                <a:latin typeface="Cambria" panose="02040503050406030204" pitchFamily="18" charset="0"/>
                <a:ea typeface="宋体" charset="0"/>
                <a:cs typeface="宋体" charset="0"/>
              </a:rPr>
              <a:t>Defender Mechanism </a:t>
            </a:r>
          </a:p>
          <a:p>
            <a:pPr lvl="1"/>
            <a:r>
              <a:rPr lang="en-US" altLang="zh-CN" sz="2400" b="1" dirty="0">
                <a:solidFill>
                  <a:schemeClr val="tx2"/>
                </a:solidFill>
                <a:latin typeface="Cambria" panose="02040503050406030204" pitchFamily="18" charset="0"/>
                <a:ea typeface="宋体" charset="0"/>
                <a:cs typeface="宋体" charset="0"/>
              </a:rPr>
              <a:t>Quickest Detection</a:t>
            </a:r>
          </a:p>
          <a:p>
            <a:r>
              <a:rPr lang="en-US" altLang="zh-CN" b="1" dirty="0">
                <a:solidFill>
                  <a:srgbClr val="FF0000"/>
                </a:solidFill>
                <a:latin typeface="Cambria" panose="02040503050406030204" pitchFamily="18" charset="0"/>
                <a:ea typeface="宋体" charset="0"/>
                <a:cs typeface="宋体" charset="0"/>
              </a:rPr>
              <a:t>Attacker M</a:t>
            </a:r>
            <a:r>
              <a:rPr lang="en-US" altLang="zh-CN" b="1" dirty="0" smtClean="0">
                <a:solidFill>
                  <a:srgbClr val="FF0000"/>
                </a:solidFill>
                <a:latin typeface="Cambria" panose="02040503050406030204" pitchFamily="18" charset="0"/>
                <a:ea typeface="宋体" charset="0"/>
                <a:cs typeface="宋体" charset="0"/>
              </a:rPr>
              <a:t>achine Learning </a:t>
            </a:r>
            <a:r>
              <a:rPr lang="en-US" altLang="zh-CN" b="1" dirty="0">
                <a:solidFill>
                  <a:srgbClr val="FF0000"/>
                </a:solidFill>
                <a:latin typeface="Cambria" panose="02040503050406030204" pitchFamily="18" charset="0"/>
                <a:ea typeface="宋体" charset="0"/>
                <a:cs typeface="宋体" charset="0"/>
              </a:rPr>
              <a:t>Scheme</a:t>
            </a:r>
          </a:p>
          <a:p>
            <a:pPr lvl="1"/>
            <a:r>
              <a:rPr lang="en-US" altLang="zh-CN" sz="2400" b="1" dirty="0">
                <a:solidFill>
                  <a:srgbClr val="FF0000"/>
                </a:solidFill>
                <a:latin typeface="Cambria" panose="02040503050406030204" pitchFamily="18" charset="0"/>
                <a:ea typeface="宋体" charset="0"/>
                <a:cs typeface="宋体" charset="0"/>
              </a:rPr>
              <a:t>Independent Component Analysis</a:t>
            </a:r>
          </a:p>
          <a:p>
            <a:r>
              <a:rPr lang="en-US" altLang="zh-CN" b="1" dirty="0">
                <a:solidFill>
                  <a:schemeClr val="tx2"/>
                </a:solidFill>
                <a:latin typeface="Cambria" panose="02040503050406030204" pitchFamily="18" charset="0"/>
                <a:ea typeface="宋体" charset="0"/>
                <a:cs typeface="宋体" charset="0"/>
              </a:rPr>
              <a:t>Electrical </a:t>
            </a:r>
            <a:r>
              <a:rPr lang="en-US" altLang="zh-CN" b="1" dirty="0" smtClean="0">
                <a:solidFill>
                  <a:schemeClr val="tx2"/>
                </a:solidFill>
                <a:latin typeface="Cambria" panose="02040503050406030204" pitchFamily="18" charset="0"/>
                <a:ea typeface="宋体" charset="0"/>
                <a:cs typeface="宋体" charset="0"/>
              </a:rPr>
              <a:t>Market</a:t>
            </a:r>
            <a:endParaRPr lang="en-US" altLang="zh-CN" b="1" dirty="0">
              <a:solidFill>
                <a:schemeClr val="tx2"/>
              </a:solidFill>
              <a:latin typeface="Cambria" panose="02040503050406030204" pitchFamily="18" charset="0"/>
              <a:ea typeface="宋体" charset="0"/>
              <a:cs typeface="宋体"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61</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49901494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848600" cy="639762"/>
          </a:xfrm>
        </p:spPr>
        <p:txBody>
          <a:bodyPr>
            <a:noAutofit/>
          </a:bodyPr>
          <a:lstStyle/>
          <a:p>
            <a:pPr algn="ctr">
              <a:defRPr/>
            </a:pPr>
            <a:r>
              <a:rPr lang="en-US" altLang="ko-KR" dirty="0">
                <a:effectLst>
                  <a:outerShdw blurRad="38100" dist="38100" dir="2700000" algn="tl">
                    <a:srgbClr val="DDDDDD"/>
                  </a:outerShdw>
                </a:effectLst>
                <a:ea typeface="宋体" charset="0"/>
                <a:cs typeface="宋体" charset="0"/>
              </a:rPr>
              <a:t>Independent Component Analysis (ICA)</a:t>
            </a:r>
          </a:p>
        </p:txBody>
      </p:sp>
      <p:sp>
        <p:nvSpPr>
          <p:cNvPr id="91138" name="Content Placeholder 2"/>
          <p:cNvSpPr>
            <a:spLocks noGrp="1"/>
          </p:cNvSpPr>
          <p:nvPr>
            <p:ph idx="4294967295"/>
          </p:nvPr>
        </p:nvSpPr>
        <p:spPr>
          <a:xfrm>
            <a:off x="338400" y="1260000"/>
            <a:ext cx="8196000" cy="4525963"/>
          </a:xfrm>
        </p:spPr>
        <p:txBody>
          <a:bodyPr/>
          <a:lstStyle/>
          <a:p>
            <a:r>
              <a:rPr lang="en-US" altLang="ko-KR" b="1" dirty="0">
                <a:latin typeface="Calibri" panose="020F0502020204030204" pitchFamily="34" charset="0"/>
                <a:ea typeface="굴림" charset="0"/>
                <a:cs typeface="Times New Roman" panose="02020603050405020304" pitchFamily="18" charset="0"/>
              </a:rPr>
              <a:t>Question for bad data injection:</a:t>
            </a:r>
          </a:p>
          <a:p>
            <a:pPr lvl="1"/>
            <a:r>
              <a:rPr lang="en-US" altLang="ko-KR" dirty="0">
                <a:latin typeface="Calibri" panose="020F0502020204030204" pitchFamily="34" charset="0"/>
                <a:ea typeface="굴림" charset="0"/>
                <a:cs typeface="Times New Roman" panose="02020603050405020304" pitchFamily="18" charset="0"/>
              </a:rPr>
              <a:t>Without knowing </a:t>
            </a:r>
            <a:r>
              <a:rPr lang="en-US" altLang="ko-KR" b="1" dirty="0">
                <a:latin typeface="Calibri" panose="020F0502020204030204" pitchFamily="34" charset="0"/>
                <a:ea typeface="굴림" charset="0"/>
                <a:cs typeface="Times New Roman" panose="02020603050405020304" pitchFamily="18" charset="0"/>
              </a:rPr>
              <a:t>H</a:t>
            </a:r>
            <a:r>
              <a:rPr lang="en-US" altLang="ko-KR" dirty="0">
                <a:latin typeface="Calibri" panose="020F0502020204030204" pitchFamily="34" charset="0"/>
                <a:ea typeface="굴림" charset="0"/>
                <a:cs typeface="Times New Roman" panose="02020603050405020304" pitchFamily="18" charset="0"/>
              </a:rPr>
              <a:t>, the attacker can be caught. </a:t>
            </a:r>
          </a:p>
          <a:p>
            <a:pPr lvl="1"/>
            <a:r>
              <a:rPr lang="en-US" altLang="ko-KR" dirty="0">
                <a:latin typeface="Calibri" panose="020F0502020204030204" pitchFamily="34" charset="0"/>
                <a:ea typeface="굴림" charset="0"/>
                <a:cs typeface="Times New Roman" panose="02020603050405020304" pitchFamily="18" charset="0"/>
              </a:rPr>
              <a:t>Could attacker launch stealthy attack to the system even without knowledge about </a:t>
            </a:r>
            <a:r>
              <a:rPr lang="en-US" altLang="ko-KR" b="1" dirty="0">
                <a:latin typeface="Calibri" panose="020F0502020204030204" pitchFamily="34" charset="0"/>
                <a:ea typeface="굴림" charset="0"/>
                <a:cs typeface="Times New Roman" panose="02020603050405020304" pitchFamily="18" charset="0"/>
              </a:rPr>
              <a:t>H</a:t>
            </a:r>
            <a:r>
              <a:rPr lang="en-US" altLang="ko-KR" dirty="0">
                <a:latin typeface="Calibri" panose="020F0502020204030204" pitchFamily="34" charset="0"/>
                <a:ea typeface="굴림" charset="0"/>
                <a:cs typeface="Times New Roman" panose="02020603050405020304" pitchFamily="18" charset="0"/>
              </a:rPr>
              <a:t>?</a:t>
            </a:r>
          </a:p>
          <a:p>
            <a:pPr lvl="1"/>
            <a:r>
              <a:rPr lang="en-US" altLang="ko-KR" dirty="0">
                <a:latin typeface="Calibri" panose="020F0502020204030204" pitchFamily="34" charset="0"/>
                <a:ea typeface="굴림" charset="0"/>
                <a:cs typeface="Times New Roman" panose="02020603050405020304" pitchFamily="18" charset="0"/>
              </a:rPr>
              <a:t>Using ICA, attacker could estimate </a:t>
            </a:r>
            <a:r>
              <a:rPr lang="en-US" altLang="ko-KR" b="1" dirty="0">
                <a:latin typeface="Calibri" panose="020F0502020204030204" pitchFamily="34" charset="0"/>
                <a:ea typeface="굴림" charset="0"/>
                <a:cs typeface="Times New Roman" panose="02020603050405020304" pitchFamily="18" charset="0"/>
              </a:rPr>
              <a:t>H</a:t>
            </a:r>
            <a:r>
              <a:rPr lang="en-US" altLang="ko-KR" dirty="0">
                <a:latin typeface="Calibri" panose="020F0502020204030204" pitchFamily="34" charset="0"/>
                <a:ea typeface="굴림" charset="0"/>
                <a:cs typeface="Times New Roman" panose="02020603050405020304" pitchFamily="18" charset="0"/>
              </a:rPr>
              <a:t> and consequently, lunch an undetectable attack. </a:t>
            </a:r>
          </a:p>
          <a:p>
            <a:pPr algn="just"/>
            <a:endParaRPr lang="en-US" altLang="ko-KR" dirty="0">
              <a:latin typeface="Calibri" panose="020F0502020204030204" pitchFamily="34" charset="0"/>
              <a:ea typeface="굴림" charset="0"/>
              <a:cs typeface="Times New Roman" panose="02020603050405020304" pitchFamily="18" charset="0"/>
            </a:endParaRPr>
          </a:p>
          <a:p>
            <a:pPr algn="just"/>
            <a:r>
              <a:rPr lang="en-US" altLang="ko-KR" dirty="0">
                <a:latin typeface="Calibri" panose="020F0502020204030204" pitchFamily="34" charset="0"/>
                <a:ea typeface="굴림" charset="0"/>
                <a:cs typeface="Times New Roman" panose="02020603050405020304" pitchFamily="18" charset="0"/>
              </a:rPr>
              <a:t>Linear Independent Component Analysis</a:t>
            </a:r>
          </a:p>
          <a:p>
            <a:pPr lvl="1" algn="just"/>
            <a:r>
              <a:rPr lang="en-US" altLang="ko-KR" dirty="0">
                <a:latin typeface="Calibri" panose="020F0502020204030204" pitchFamily="34" charset="0"/>
                <a:ea typeface="굴림" charset="0"/>
                <a:cs typeface="Times New Roman" panose="02020603050405020304" pitchFamily="18" charset="0"/>
              </a:rPr>
              <a:t>Find a linear representation of the data so that components are as </a:t>
            </a:r>
            <a:r>
              <a:rPr lang="en-US" altLang="ko-KR" dirty="0">
                <a:solidFill>
                  <a:srgbClr val="FF0000"/>
                </a:solidFill>
                <a:latin typeface="Calibri" panose="020F0502020204030204" pitchFamily="34" charset="0"/>
                <a:ea typeface="굴림" charset="0"/>
                <a:cs typeface="Times New Roman" panose="02020603050405020304" pitchFamily="18" charset="0"/>
              </a:rPr>
              <a:t>statistically independent </a:t>
            </a:r>
            <a:r>
              <a:rPr lang="en-US" altLang="ko-KR" dirty="0">
                <a:latin typeface="Calibri" panose="020F0502020204030204" pitchFamily="34" charset="0"/>
                <a:ea typeface="굴림" charset="0"/>
                <a:cs typeface="Times New Roman" panose="02020603050405020304" pitchFamily="18" charset="0"/>
              </a:rPr>
              <a:t>as possible.</a:t>
            </a:r>
          </a:p>
          <a:p>
            <a:pPr lvl="1" algn="just"/>
            <a:r>
              <a:rPr lang="en-US" altLang="ko-KR" dirty="0">
                <a:latin typeface="Calibri" panose="020F0502020204030204" pitchFamily="34" charset="0"/>
                <a:ea typeface="굴림" charset="0"/>
                <a:cs typeface="Times New Roman" panose="02020603050405020304" pitchFamily="18" charset="0"/>
              </a:rPr>
              <a:t>i.e., among the data, find how many independent sources.</a:t>
            </a:r>
          </a:p>
          <a:p>
            <a:pPr algn="just"/>
            <a:endParaRPr lang="en-US" altLang="ko-KR" dirty="0">
              <a:latin typeface="Times New Roman" charset="0"/>
              <a:ea typeface="굴림" charset="0"/>
              <a:cs typeface="굴림" charset="0"/>
            </a:endParaRPr>
          </a:p>
        </p:txBody>
      </p:sp>
      <p:pic>
        <p:nvPicPr>
          <p:cNvPr id="91139"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131" y="3638702"/>
            <a:ext cx="226853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62</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64557392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6230"/>
            <a:ext cx="8001000" cy="609600"/>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ICA Basics</a:t>
            </a:r>
          </a:p>
        </p:txBody>
      </p:sp>
      <p:sp>
        <p:nvSpPr>
          <p:cNvPr id="92162" name="Content Placeholder 2"/>
          <p:cNvSpPr>
            <a:spLocks noGrp="1"/>
          </p:cNvSpPr>
          <p:nvPr>
            <p:ph idx="4294967295"/>
          </p:nvPr>
        </p:nvSpPr>
        <p:spPr>
          <a:xfrm>
            <a:off x="338400" y="1260000"/>
            <a:ext cx="8272200" cy="4525963"/>
          </a:xfrm>
        </p:spPr>
        <p:txBody>
          <a:bodyPr/>
          <a:lstStyle/>
          <a:p>
            <a:pPr>
              <a:lnSpc>
                <a:spcPct val="110000"/>
              </a:lnSpc>
            </a:pPr>
            <a:r>
              <a:rPr lang="en-US" altLang="ko-KR" dirty="0">
                <a:latin typeface="Calibri" panose="020F0502020204030204" pitchFamily="34" charset="0"/>
                <a:ea typeface="굴림" charset="0"/>
                <a:cs typeface="굴림" charset="0"/>
              </a:rPr>
              <a:t>A special case of blind source separation</a:t>
            </a:r>
            <a:endParaRPr lang="en-US" altLang="ko-KR" sz="2300" dirty="0">
              <a:latin typeface="Calibri" panose="020F0502020204030204" pitchFamily="34" charset="0"/>
              <a:ea typeface="굴림" charset="0"/>
              <a:cs typeface="굴림" charset="0"/>
            </a:endParaRPr>
          </a:p>
          <a:p>
            <a:pPr algn="ctr">
              <a:lnSpc>
                <a:spcPct val="110000"/>
              </a:lnSpc>
              <a:buFont typeface="Wingdings" charset="0"/>
              <a:buNone/>
            </a:pPr>
            <a:r>
              <a:rPr lang="en-US" altLang="ko-KR" sz="2600" b="1" dirty="0">
                <a:latin typeface="Calibri" panose="020F0502020204030204" pitchFamily="34" charset="0"/>
                <a:ea typeface="굴림" charset="0"/>
                <a:cs typeface="굴림" charset="0"/>
              </a:rPr>
              <a:t>u = G v</a:t>
            </a:r>
          </a:p>
          <a:p>
            <a:pPr>
              <a:lnSpc>
                <a:spcPct val="110000"/>
              </a:lnSpc>
            </a:pPr>
            <a:r>
              <a:rPr lang="en-US" altLang="ko-KR" b="1" dirty="0">
                <a:latin typeface="Calibri" panose="020F0502020204030204" pitchFamily="34" charset="0"/>
                <a:ea typeface="굴림" charset="0"/>
                <a:cs typeface="굴림" charset="0"/>
              </a:rPr>
              <a:t>u</a:t>
            </a:r>
            <a:r>
              <a:rPr lang="en-US" altLang="ko-KR" dirty="0">
                <a:latin typeface="Calibri" panose="020F0502020204030204" pitchFamily="34" charset="0"/>
                <a:ea typeface="굴림" charset="0"/>
                <a:cs typeface="굴림" charset="0"/>
              </a:rPr>
              <a:t> = [</a:t>
            </a:r>
            <a:r>
              <a:rPr lang="en-US" altLang="ko-KR" dirty="0" err="1">
                <a:latin typeface="Calibri" panose="020F0502020204030204" pitchFamily="34" charset="0"/>
                <a:ea typeface="굴림" charset="0"/>
                <a:cs typeface="굴림" charset="0"/>
              </a:rPr>
              <a:t>u</a:t>
            </a:r>
            <a:r>
              <a:rPr lang="en-US" altLang="ko-KR" baseline="-25000"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 1, 2, … m]: observable vector</a:t>
            </a:r>
          </a:p>
          <a:p>
            <a:pPr>
              <a:lnSpc>
                <a:spcPct val="110000"/>
              </a:lnSpc>
            </a:pPr>
            <a:r>
              <a:rPr lang="en-US" altLang="ko-KR" b="1" dirty="0">
                <a:latin typeface="Calibri" panose="020F0502020204030204" pitchFamily="34" charset="0"/>
                <a:ea typeface="굴림" charset="0"/>
                <a:cs typeface="굴림" charset="0"/>
              </a:rPr>
              <a:t>G</a:t>
            </a:r>
            <a:r>
              <a:rPr lang="en-US" altLang="ko-KR" dirty="0">
                <a:latin typeface="Calibri" panose="020F0502020204030204" pitchFamily="34" charset="0"/>
                <a:ea typeface="굴림" charset="0"/>
                <a:cs typeface="굴림" charset="0"/>
              </a:rPr>
              <a:t> = [</a:t>
            </a:r>
            <a:r>
              <a:rPr lang="en-US" altLang="ko-KR" dirty="0" err="1">
                <a:latin typeface="Calibri" panose="020F0502020204030204" pitchFamily="34" charset="0"/>
                <a:ea typeface="굴림" charset="0"/>
                <a:cs typeface="굴림" charset="0"/>
              </a:rPr>
              <a:t>g</a:t>
            </a:r>
            <a:r>
              <a:rPr lang="en-US" altLang="ko-KR" baseline="-25000" dirty="0" err="1">
                <a:latin typeface="Calibri" panose="020F0502020204030204" pitchFamily="34" charset="0"/>
                <a:ea typeface="굴림" charset="0"/>
                <a:cs typeface="굴림" charset="0"/>
              </a:rPr>
              <a:t>ij</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 1, 2, … m, j = 1, 2, … n]: mixing matrix</a:t>
            </a:r>
          </a:p>
          <a:p>
            <a:pPr>
              <a:lnSpc>
                <a:spcPct val="110000"/>
              </a:lnSpc>
              <a:buFont typeface="Wingdings" charset="0"/>
              <a:buNone/>
            </a:pPr>
            <a:r>
              <a:rPr lang="en-US" altLang="ko-KR" dirty="0">
                <a:latin typeface="Calibri" panose="020F0502020204030204" pitchFamily="34" charset="0"/>
                <a:ea typeface="굴림" charset="0"/>
                <a:cs typeface="굴림" charset="0"/>
              </a:rPr>
              <a:t>	</a:t>
            </a:r>
            <a:r>
              <a:rPr lang="en-US" altLang="ko-KR" dirty="0">
                <a:solidFill>
                  <a:srgbClr val="FF0000"/>
                </a:solidFill>
                <a:latin typeface="Calibri" panose="020F0502020204030204" pitchFamily="34" charset="0"/>
                <a:ea typeface="굴림" charset="0"/>
                <a:cs typeface="굴림" charset="0"/>
              </a:rPr>
              <a:t>(unknown)</a:t>
            </a:r>
          </a:p>
          <a:p>
            <a:pPr>
              <a:lnSpc>
                <a:spcPct val="110000"/>
              </a:lnSpc>
            </a:pPr>
            <a:r>
              <a:rPr lang="en-US" altLang="ko-KR" b="1" dirty="0">
                <a:latin typeface="Calibri" panose="020F0502020204030204" pitchFamily="34" charset="0"/>
                <a:ea typeface="굴림" charset="0"/>
                <a:cs typeface="굴림" charset="0"/>
              </a:rPr>
              <a:t>v</a:t>
            </a:r>
            <a:r>
              <a:rPr lang="en-US" altLang="ko-KR" dirty="0">
                <a:latin typeface="Calibri" panose="020F0502020204030204" pitchFamily="34" charset="0"/>
                <a:ea typeface="굴림" charset="0"/>
                <a:cs typeface="굴림" charset="0"/>
              </a:rPr>
              <a:t>  = [v</a:t>
            </a:r>
            <a:r>
              <a:rPr lang="en-US" altLang="ko-KR" baseline="-25000" dirty="0">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a:t>
            </a:r>
            <a:r>
              <a:rPr lang="en-US" altLang="ko-KR" dirty="0" err="1">
                <a:latin typeface="Calibri" panose="020F0502020204030204" pitchFamily="34" charset="0"/>
                <a:ea typeface="굴림" charset="0"/>
                <a:cs typeface="굴림" charset="0"/>
              </a:rPr>
              <a:t>i</a:t>
            </a:r>
            <a:r>
              <a:rPr lang="en-US" altLang="ko-KR" dirty="0">
                <a:latin typeface="Calibri" panose="020F0502020204030204" pitchFamily="34" charset="0"/>
                <a:ea typeface="굴림" charset="0"/>
                <a:cs typeface="굴림" charset="0"/>
              </a:rPr>
              <a:t> = 1, 2, … n]: source vector </a:t>
            </a:r>
            <a:r>
              <a:rPr lang="en-US" altLang="ko-KR" dirty="0">
                <a:solidFill>
                  <a:srgbClr val="FF0000"/>
                </a:solidFill>
                <a:latin typeface="Calibri" panose="020F0502020204030204" pitchFamily="34" charset="0"/>
                <a:ea typeface="굴림" charset="0"/>
                <a:cs typeface="굴림" charset="0"/>
              </a:rPr>
              <a:t>(unknown)</a:t>
            </a:r>
          </a:p>
          <a:p>
            <a:pPr>
              <a:lnSpc>
                <a:spcPct val="110000"/>
              </a:lnSpc>
            </a:pPr>
            <a:r>
              <a:rPr lang="en-US" altLang="ko-KR" dirty="0">
                <a:latin typeface="Calibri" panose="020F0502020204030204" pitchFamily="34" charset="0"/>
                <a:ea typeface="굴림" charset="0"/>
                <a:cs typeface="굴림" charset="0"/>
              </a:rPr>
              <a:t>Linear ICA implementation: </a:t>
            </a:r>
            <a:r>
              <a:rPr lang="en-US" altLang="ko-KR" dirty="0" err="1">
                <a:latin typeface="Calibri" panose="020F0502020204030204" pitchFamily="34" charset="0"/>
                <a:ea typeface="굴림" charset="0"/>
                <a:cs typeface="굴림" charset="0"/>
              </a:rPr>
              <a:t>FastICA</a:t>
            </a:r>
            <a:r>
              <a:rPr lang="en-US" altLang="ko-KR" dirty="0">
                <a:latin typeface="Calibri" panose="020F0502020204030204" pitchFamily="34" charset="0"/>
                <a:ea typeface="굴림" charset="0"/>
                <a:cs typeface="굴림" charset="0"/>
              </a:rPr>
              <a:t> from [</a:t>
            </a:r>
            <a:r>
              <a:rPr lang="en-US" altLang="ko-KR" dirty="0" err="1">
                <a:latin typeface="Calibri" panose="020F0502020204030204" pitchFamily="34" charset="0"/>
                <a:ea typeface="굴림" charset="0"/>
                <a:cs typeface="굴림" charset="0"/>
              </a:rPr>
              <a:t>Hyvärinen</a:t>
            </a:r>
            <a:r>
              <a:rPr lang="en-US" altLang="ko-KR" dirty="0">
                <a:latin typeface="Calibri" panose="020F0502020204030204" pitchFamily="34" charset="0"/>
                <a:ea typeface="굴림" charset="0"/>
                <a:cs typeface="굴림" charset="0"/>
              </a:rPr>
              <a:t>]</a:t>
            </a:r>
          </a:p>
          <a:p>
            <a:pPr>
              <a:lnSpc>
                <a:spcPct val="110000"/>
              </a:lnSpc>
            </a:pPr>
            <a:endParaRPr lang="en-US" altLang="ko-KR" sz="2300" dirty="0">
              <a:solidFill>
                <a:srgbClr val="FF0000"/>
              </a:solidFill>
              <a:latin typeface="Times New Roman" charset="0"/>
              <a:ea typeface="굴림" charset="0"/>
              <a:cs typeface="굴림" charset="0"/>
            </a:endParaRPr>
          </a:p>
          <a:p>
            <a:pPr>
              <a:lnSpc>
                <a:spcPct val="110000"/>
              </a:lnSpc>
            </a:pPr>
            <a:endParaRPr lang="en-US" altLang="ko-KR" sz="2300" dirty="0">
              <a:latin typeface="Times New Roman" charset="0"/>
              <a:ea typeface="굴림" charset="0"/>
              <a:cs typeface="굴림" charset="0"/>
            </a:endParaRP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63</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03869837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7268"/>
            <a:ext cx="8382000" cy="563562"/>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Stealth False Data Injection with ICA</a:t>
            </a:r>
          </a:p>
        </p:txBody>
      </p:sp>
      <p:sp>
        <p:nvSpPr>
          <p:cNvPr id="93186" name="Content Placeholder 2"/>
          <p:cNvSpPr>
            <a:spLocks noGrp="1"/>
          </p:cNvSpPr>
          <p:nvPr>
            <p:ph idx="4294967295"/>
          </p:nvPr>
        </p:nvSpPr>
        <p:spPr>
          <a:xfrm>
            <a:off x="338400" y="1260000"/>
            <a:ext cx="8001000" cy="5334000"/>
          </a:xfrm>
        </p:spPr>
        <p:txBody>
          <a:bodyPr/>
          <a:lstStyle/>
          <a:p>
            <a:pPr>
              <a:lnSpc>
                <a:spcPct val="120000"/>
              </a:lnSpc>
            </a:pPr>
            <a:r>
              <a:rPr lang="en-US" altLang="ko-KR" dirty="0">
                <a:latin typeface="Calibri" panose="020F0502020204030204" pitchFamily="34" charset="0"/>
                <a:ea typeface="굴림" charset="0"/>
                <a:cs typeface="굴림" charset="0"/>
              </a:rPr>
              <a:t>Supposing small noise, we what to do the mapping:</a:t>
            </a:r>
          </a:p>
          <a:p>
            <a:pPr algn="ctr">
              <a:lnSpc>
                <a:spcPct val="120000"/>
              </a:lnSpc>
              <a:buFont typeface="Wingdings" charset="0"/>
              <a:buNone/>
            </a:pPr>
            <a:r>
              <a:rPr lang="en-US" altLang="ko-KR" sz="2800" b="1" dirty="0">
                <a:latin typeface="Calibri" panose="020F0502020204030204" pitchFamily="34" charset="0"/>
                <a:ea typeface="굴림" charset="0"/>
                <a:cs typeface="굴림" charset="0"/>
              </a:rPr>
              <a:t>u = G v                   z = H x</a:t>
            </a:r>
          </a:p>
          <a:p>
            <a:pPr>
              <a:lnSpc>
                <a:spcPct val="120000"/>
              </a:lnSpc>
            </a:pPr>
            <a:r>
              <a:rPr lang="en-US" altLang="ko-KR" dirty="0">
                <a:latin typeface="Calibri" panose="020F0502020204030204" pitchFamily="34" charset="0"/>
                <a:ea typeface="굴림" charset="0"/>
                <a:cs typeface="굴림" charset="0"/>
              </a:rPr>
              <a:t>Problem: state vector </a:t>
            </a:r>
            <a:r>
              <a:rPr lang="en-US" altLang="ko-KR" b="1" dirty="0">
                <a:latin typeface="Calibri" panose="020F0502020204030204" pitchFamily="34" charset="0"/>
                <a:ea typeface="굴림" charset="0"/>
                <a:cs typeface="굴림" charset="0"/>
              </a:rPr>
              <a:t>x</a:t>
            </a:r>
            <a:r>
              <a:rPr lang="en-US" altLang="ko-KR" dirty="0">
                <a:latin typeface="Calibri" panose="020F0502020204030204" pitchFamily="34" charset="0"/>
                <a:ea typeface="굴림" charset="0"/>
                <a:cs typeface="굴림" charset="0"/>
              </a:rPr>
              <a:t> is highly correlated</a:t>
            </a:r>
          </a:p>
          <a:p>
            <a:pPr>
              <a:lnSpc>
                <a:spcPct val="120000"/>
              </a:lnSpc>
            </a:pPr>
            <a:r>
              <a:rPr lang="en-US" altLang="ko-KR" dirty="0">
                <a:latin typeface="Calibri" panose="020F0502020204030204" pitchFamily="34" charset="0"/>
                <a:ea typeface="굴림" charset="0"/>
                <a:cs typeface="굴림" charset="0"/>
              </a:rPr>
              <a:t>Consider: </a:t>
            </a:r>
            <a:r>
              <a:rPr lang="en-US" altLang="ko-KR" b="1" dirty="0">
                <a:latin typeface="Calibri" panose="020F0502020204030204" pitchFamily="34" charset="0"/>
                <a:ea typeface="굴림" charset="0"/>
                <a:cs typeface="굴림" charset="0"/>
              </a:rPr>
              <a:t>x = A y</a:t>
            </a:r>
            <a:r>
              <a:rPr lang="en-US" altLang="ko-KR" dirty="0">
                <a:latin typeface="Calibri" panose="020F0502020204030204" pitchFamily="34" charset="0"/>
                <a:ea typeface="굴림" charset="0"/>
                <a:cs typeface="굴림" charset="0"/>
              </a:rPr>
              <a:t>, where</a:t>
            </a:r>
          </a:p>
          <a:p>
            <a:pPr lvl="1">
              <a:lnSpc>
                <a:spcPct val="120000"/>
              </a:lnSpc>
            </a:pPr>
            <a:r>
              <a:rPr lang="en-US" altLang="ko-KR" sz="2000" b="1" dirty="0">
                <a:latin typeface="Calibri" panose="020F0502020204030204" pitchFamily="34" charset="0"/>
                <a:ea typeface="굴림" charset="0"/>
                <a:cs typeface="굴림" charset="0"/>
              </a:rPr>
              <a:t>A</a:t>
            </a:r>
            <a:r>
              <a:rPr lang="en-US" altLang="ko-KR" sz="2000" dirty="0">
                <a:latin typeface="Calibri" panose="020F0502020204030204" pitchFamily="34" charset="0"/>
                <a:ea typeface="굴림" charset="0"/>
                <a:cs typeface="굴림" charset="0"/>
              </a:rPr>
              <a:t>: constant matrix that can be estimated</a:t>
            </a:r>
            <a:endParaRPr lang="en-US" altLang="ko-KR" sz="2000" b="1" dirty="0">
              <a:latin typeface="Calibri" panose="020F0502020204030204" pitchFamily="34" charset="0"/>
              <a:ea typeface="굴림" charset="0"/>
              <a:cs typeface="굴림" charset="0"/>
            </a:endParaRPr>
          </a:p>
          <a:p>
            <a:pPr lvl="1">
              <a:lnSpc>
                <a:spcPct val="120000"/>
              </a:lnSpc>
            </a:pPr>
            <a:r>
              <a:rPr lang="en-US" altLang="ko-KR" sz="2000" b="1" dirty="0">
                <a:latin typeface="Calibri" panose="020F0502020204030204" pitchFamily="34" charset="0"/>
                <a:ea typeface="굴림" charset="0"/>
                <a:cs typeface="굴림" charset="0"/>
              </a:rPr>
              <a:t>y</a:t>
            </a:r>
            <a:r>
              <a:rPr lang="en-US" altLang="ko-KR" sz="2000" dirty="0">
                <a:latin typeface="Calibri" panose="020F0502020204030204" pitchFamily="34" charset="0"/>
                <a:ea typeface="굴림" charset="0"/>
                <a:cs typeface="굴림" charset="0"/>
              </a:rPr>
              <a:t>: independent random vectors</a:t>
            </a:r>
          </a:p>
          <a:p>
            <a:pPr>
              <a:lnSpc>
                <a:spcPct val="120000"/>
              </a:lnSpc>
            </a:pPr>
            <a:r>
              <a:rPr lang="en-US" altLang="ko-KR" dirty="0">
                <a:latin typeface="Calibri" panose="020F0502020204030204" pitchFamily="34" charset="0"/>
                <a:ea typeface="굴림" charset="0"/>
                <a:cs typeface="굴림" charset="0"/>
              </a:rPr>
              <a:t>Then we can apply Linear ICA on </a:t>
            </a:r>
            <a:r>
              <a:rPr lang="en-US" altLang="ko-KR" b="1" dirty="0">
                <a:latin typeface="Calibri" panose="020F0502020204030204" pitchFamily="34" charset="0"/>
                <a:ea typeface="굴림" charset="0"/>
                <a:cs typeface="굴림" charset="0"/>
              </a:rPr>
              <a:t>z = HA y</a:t>
            </a:r>
          </a:p>
          <a:p>
            <a:pPr lvl="1">
              <a:lnSpc>
                <a:spcPct val="120000"/>
              </a:lnSpc>
            </a:pPr>
            <a:r>
              <a:rPr lang="en-US" altLang="ko-KR" dirty="0">
                <a:latin typeface="Calibri" panose="020F0502020204030204" pitchFamily="34" charset="0"/>
                <a:ea typeface="굴림" charset="0"/>
                <a:cs typeface="굴림" charset="0"/>
              </a:rPr>
              <a:t>We cannot know </a:t>
            </a:r>
            <a:r>
              <a:rPr lang="en-US" altLang="ko-KR" b="1" dirty="0">
                <a:latin typeface="Calibri" panose="020F0502020204030204" pitchFamily="34" charset="0"/>
                <a:ea typeface="굴림" charset="0"/>
                <a:cs typeface="굴림" charset="0"/>
              </a:rPr>
              <a:t>H</a:t>
            </a:r>
            <a:r>
              <a:rPr lang="en-US" altLang="ko-KR" dirty="0">
                <a:latin typeface="Calibri" panose="020F0502020204030204" pitchFamily="34" charset="0"/>
                <a:ea typeface="굴림" charset="0"/>
                <a:cs typeface="굴림" charset="0"/>
              </a:rPr>
              <a:t>, but we can know </a:t>
            </a:r>
            <a:r>
              <a:rPr lang="en-US" altLang="ko-KR" sz="2400" b="1" dirty="0">
                <a:latin typeface="Calibri" panose="020F0502020204030204" pitchFamily="34" charset="0"/>
                <a:ea typeface="굴림" charset="0"/>
                <a:cs typeface="굴림" charset="0"/>
              </a:rPr>
              <a:t>HA</a:t>
            </a:r>
            <a:endParaRPr lang="en-US" altLang="ko-KR" b="1" dirty="0">
              <a:latin typeface="Calibri" panose="020F0502020204030204" pitchFamily="34" charset="0"/>
              <a:ea typeface="굴림" charset="0"/>
              <a:cs typeface="굴림" charset="0"/>
            </a:endParaRPr>
          </a:p>
          <a:p>
            <a:pPr lvl="1">
              <a:lnSpc>
                <a:spcPct val="120000"/>
              </a:lnSpc>
            </a:pPr>
            <a:r>
              <a:rPr lang="en-US" altLang="ko-KR" dirty="0">
                <a:latin typeface="Calibri" panose="020F0502020204030204" pitchFamily="34" charset="0"/>
                <a:ea typeface="굴림" charset="0"/>
                <a:cs typeface="굴림" charset="0"/>
              </a:rPr>
              <a:t>Stealthy attack: </a:t>
            </a:r>
            <a:r>
              <a:rPr lang="en-US" altLang="ko-KR" b="1" dirty="0">
                <a:latin typeface="Calibri" panose="020F0502020204030204" pitchFamily="34" charset="0"/>
                <a:ea typeface="굴림" charset="0"/>
                <a:cs typeface="굴림" charset="0"/>
              </a:rPr>
              <a:t>Z=</a:t>
            </a:r>
            <a:r>
              <a:rPr lang="en-US" altLang="ko-KR" b="1" dirty="0" err="1">
                <a:latin typeface="Calibri" panose="020F0502020204030204" pitchFamily="34" charset="0"/>
                <a:ea typeface="굴림" charset="0"/>
                <a:cs typeface="굴림" charset="0"/>
              </a:rPr>
              <a:t>Hx+HA</a:t>
            </a:r>
            <a:r>
              <a:rPr lang="en-US" altLang="ko-KR" b="1" dirty="0" err="1">
                <a:latin typeface="Calibri" panose="020F0502020204030204" pitchFamily="34" charset="0"/>
                <a:ea typeface="굴림" charset="0"/>
                <a:cs typeface="굴림" charset="0"/>
                <a:sym typeface="Symbol" charset="0"/>
              </a:rPr>
              <a:t>y+e</a:t>
            </a:r>
            <a:endParaRPr lang="en-US" altLang="ko-KR" b="1" dirty="0">
              <a:latin typeface="Calibri" panose="020F0502020204030204" pitchFamily="34" charset="0"/>
              <a:ea typeface="굴림" charset="0"/>
              <a:cs typeface="굴림" charset="0"/>
            </a:endParaRPr>
          </a:p>
        </p:txBody>
      </p:sp>
      <p:cxnSp>
        <p:nvCxnSpPr>
          <p:cNvPr id="5" name="Straight Arrow Connector 4"/>
          <p:cNvCxnSpPr/>
          <p:nvPr/>
        </p:nvCxnSpPr>
        <p:spPr>
          <a:xfrm>
            <a:off x="3805500" y="2187967"/>
            <a:ext cx="10668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64</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29815302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408140"/>
            <a:ext cx="6934200" cy="457200"/>
          </a:xfrm>
        </p:spPr>
        <p:txBody>
          <a:bodyPr>
            <a:noAutofit/>
          </a:bodyPr>
          <a:lstStyle/>
          <a:p>
            <a:pPr>
              <a:defRPr/>
            </a:pPr>
            <a:r>
              <a:rPr lang="en-US" altLang="ko-KR" dirty="0">
                <a:effectLst>
                  <a:outerShdw blurRad="38100" dist="38100" dir="2700000" algn="tl">
                    <a:srgbClr val="DDDDDD"/>
                  </a:outerShdw>
                </a:effectLst>
                <a:ea typeface="宋体" charset="0"/>
                <a:cs typeface="宋体" charset="0"/>
              </a:rPr>
              <a:t>Performance of the Attack</a:t>
            </a:r>
          </a:p>
        </p:txBody>
      </p:sp>
      <p:pic>
        <p:nvPicPr>
          <p:cNvPr id="962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5625" t="16000" r="10625" b="11946"/>
          <a:stretch>
            <a:fillRect/>
          </a:stretch>
        </p:blipFill>
        <p:spPr bwMode="auto">
          <a:xfrm>
            <a:off x="2186313" y="2108963"/>
            <a:ext cx="5076173" cy="4252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9" name="TextBox 6"/>
          <p:cNvSpPr txBox="1">
            <a:spLocks noChangeArrowheads="1"/>
          </p:cNvSpPr>
          <p:nvPr/>
        </p:nvSpPr>
        <p:spPr bwMode="auto">
          <a:xfrm>
            <a:off x="1524000" y="1078282"/>
            <a:ext cx="6400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altLang="ko-KR" dirty="0">
                <a:latin typeface="Calibri" panose="020F0502020204030204" pitchFamily="34" charset="0"/>
                <a:ea typeface="굴림" charset="0"/>
                <a:cs typeface="굴림" charset="0"/>
              </a:rPr>
              <a:t>The CDF is the same w or w/o attacking. </a:t>
            </a:r>
          </a:p>
          <a:p>
            <a:pPr algn="ctr" eaLnBrk="1" hangingPunct="1"/>
            <a:r>
              <a:rPr lang="en-US" altLang="ko-KR" dirty="0">
                <a:latin typeface="Calibri" panose="020F0502020204030204" pitchFamily="34" charset="0"/>
                <a:ea typeface="굴림" charset="0"/>
                <a:cs typeface="굴림" charset="0"/>
              </a:rPr>
              <a:t>So log likelihood is equal to 1– unable to detect</a:t>
            </a:r>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65</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76040302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a:effectLst>
                  <a:outerShdw blurRad="38100" dist="38100" dir="2700000" algn="tl">
                    <a:srgbClr val="DDDDDD"/>
                  </a:outerShdw>
                </a:effectLst>
                <a:ea typeface="宋体" charset="0"/>
                <a:cs typeface="宋体" charset="0"/>
              </a:rPr>
              <a:t>Overview</a:t>
            </a:r>
            <a:endParaRPr lang="zh-CN" altLang="en-US" kern="0" dirty="0" smtClean="0"/>
          </a:p>
        </p:txBody>
      </p:sp>
      <p:sp>
        <p:nvSpPr>
          <p:cNvPr id="67586" name="内容占位符 2"/>
          <p:cNvSpPr>
            <a:spLocks noGrp="1"/>
          </p:cNvSpPr>
          <p:nvPr>
            <p:ph idx="4294967295"/>
          </p:nvPr>
        </p:nvSpPr>
        <p:spPr>
          <a:xfrm>
            <a:off x="336550" y="1260000"/>
            <a:ext cx="8350250" cy="5181600"/>
          </a:xfrm>
        </p:spPr>
        <p:txBody>
          <a:bodyPr/>
          <a:lstStyle/>
          <a:p>
            <a:r>
              <a:rPr lang="en-US" altLang="zh-CN" b="1" dirty="0">
                <a:solidFill>
                  <a:schemeClr val="tx2"/>
                </a:solidFill>
                <a:latin typeface="Cambria" panose="02040503050406030204" pitchFamily="18" charset="0"/>
                <a:ea typeface="宋体" charset="0"/>
                <a:cs typeface="宋体" charset="0"/>
              </a:rPr>
              <a:t>Power System State Estimation Model</a:t>
            </a:r>
          </a:p>
          <a:p>
            <a:pPr lvl="1"/>
            <a:r>
              <a:rPr lang="en-US" altLang="zh-CN" sz="2400" b="1" dirty="0">
                <a:solidFill>
                  <a:schemeClr val="tx2"/>
                </a:solidFill>
                <a:latin typeface="Cambria" panose="02040503050406030204" pitchFamily="18" charset="0"/>
                <a:ea typeface="宋体" charset="0"/>
                <a:cs typeface="宋体" charset="0"/>
              </a:rPr>
              <a:t>Bad Data Injection</a:t>
            </a:r>
          </a:p>
          <a:p>
            <a:r>
              <a:rPr lang="en-US" altLang="zh-CN" b="1" dirty="0">
                <a:solidFill>
                  <a:schemeClr val="tx2"/>
                </a:solidFill>
                <a:latin typeface="Cambria" panose="02040503050406030204" pitchFamily="18" charset="0"/>
                <a:ea typeface="宋体" charset="0"/>
                <a:cs typeface="宋体" charset="0"/>
              </a:rPr>
              <a:t>Defender Mechanism </a:t>
            </a:r>
          </a:p>
          <a:p>
            <a:pPr lvl="1"/>
            <a:r>
              <a:rPr lang="en-US" altLang="zh-CN" sz="2400" b="1" dirty="0">
                <a:solidFill>
                  <a:schemeClr val="tx2"/>
                </a:solidFill>
                <a:latin typeface="Cambria" panose="02040503050406030204" pitchFamily="18" charset="0"/>
                <a:ea typeface="宋体" charset="0"/>
                <a:cs typeface="宋体" charset="0"/>
              </a:rPr>
              <a:t>Quickest Detection</a:t>
            </a:r>
          </a:p>
          <a:p>
            <a:r>
              <a:rPr lang="en-US" altLang="zh-CN" b="1" dirty="0">
                <a:solidFill>
                  <a:schemeClr val="tx2"/>
                </a:solidFill>
                <a:latin typeface="Cambria" panose="02040503050406030204" pitchFamily="18" charset="0"/>
                <a:ea typeface="宋体" charset="0"/>
                <a:cs typeface="宋体" charset="0"/>
              </a:rPr>
              <a:t>Attacker Learning Scheme</a:t>
            </a:r>
          </a:p>
          <a:p>
            <a:pPr lvl="1"/>
            <a:r>
              <a:rPr lang="en-US" altLang="zh-CN" sz="2400" b="1" dirty="0">
                <a:solidFill>
                  <a:schemeClr val="tx2"/>
                </a:solidFill>
                <a:latin typeface="Cambria" panose="02040503050406030204" pitchFamily="18" charset="0"/>
                <a:ea typeface="宋体" charset="0"/>
                <a:cs typeface="宋体" charset="0"/>
              </a:rPr>
              <a:t>Independent Component Analysis</a:t>
            </a:r>
          </a:p>
          <a:p>
            <a:r>
              <a:rPr lang="en-US" altLang="zh-CN" b="1" dirty="0">
                <a:solidFill>
                  <a:srgbClr val="FF0000"/>
                </a:solidFill>
                <a:latin typeface="Cambria" panose="02040503050406030204" pitchFamily="18" charset="0"/>
                <a:ea typeface="宋体" charset="0"/>
                <a:cs typeface="宋体" charset="0"/>
              </a:rPr>
              <a:t>Electrical </a:t>
            </a:r>
            <a:r>
              <a:rPr lang="en-US" altLang="zh-CN" b="1" dirty="0" smtClean="0">
                <a:solidFill>
                  <a:srgbClr val="FF0000"/>
                </a:solidFill>
                <a:latin typeface="Cambria" panose="02040503050406030204" pitchFamily="18" charset="0"/>
                <a:ea typeface="宋体" charset="0"/>
                <a:cs typeface="宋体" charset="0"/>
              </a:rPr>
              <a:t>Market</a:t>
            </a:r>
            <a:endParaRPr lang="en-US" altLang="zh-CN" b="1" dirty="0">
              <a:solidFill>
                <a:srgbClr val="FF0000"/>
              </a:solidFill>
              <a:latin typeface="Cambria" panose="02040503050406030204" pitchFamily="18" charset="0"/>
              <a:ea typeface="宋体" charset="0"/>
              <a:cs typeface="宋体" charset="0"/>
            </a:endParaRPr>
          </a:p>
        </p:txBody>
      </p:sp>
      <p:sp>
        <p:nvSpPr>
          <p:cNvPr id="2" name="灯片编号占位符 1"/>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66</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406851961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ko-KR" dirty="0">
                <a:effectLst>
                  <a:outerShdw blurRad="38100" dist="38100" dir="2700000" algn="tl">
                    <a:srgbClr val="DDDDDD"/>
                  </a:outerShdw>
                </a:effectLst>
                <a:ea typeface="宋体" charset="0"/>
                <a:cs typeface="宋体" charset="0"/>
              </a:rPr>
              <a:t>Electrical </a:t>
            </a:r>
            <a:r>
              <a:rPr lang="en-US" altLang="ko-KR" dirty="0" smtClean="0">
                <a:effectLst>
                  <a:outerShdw blurRad="38100" dist="38100" dir="2700000" algn="tl">
                    <a:srgbClr val="DDDDDD"/>
                  </a:outerShdw>
                </a:effectLst>
                <a:ea typeface="宋体" charset="0"/>
                <a:cs typeface="宋体" charset="0"/>
              </a:rPr>
              <a:t>Market</a:t>
            </a:r>
            <a:endParaRPr lang="en-US" altLang="ko-KR" dirty="0">
              <a:effectLst>
                <a:outerShdw blurRad="38100" dist="38100" dir="2700000" algn="tl">
                  <a:srgbClr val="DDDDDD"/>
                </a:outerShdw>
              </a:effectLst>
              <a:ea typeface="宋体" charset="0"/>
              <a:cs typeface="宋体" charset="0"/>
            </a:endParaRPr>
          </a:p>
        </p:txBody>
      </p:sp>
      <p:pic>
        <p:nvPicPr>
          <p:cNvPr id="16" name="Picture 15" descr="power system.jpg"/>
          <p:cNvPicPr>
            <a:picLocks noChangeAspect="1"/>
          </p:cNvPicPr>
          <p:nvPr/>
        </p:nvPicPr>
        <p:blipFill>
          <a:blip r:embed="rId4" cstate="print">
            <a:extLst>
              <a:ext uri="{28A0092B-C50C-407E-A947-70E740481C1C}">
                <a14:useLocalDpi xmlns:a14="http://schemas.microsoft.com/office/drawing/2010/main" val="0"/>
              </a:ext>
            </a:extLst>
          </a:blip>
          <a:srcRect t="23363"/>
          <a:stretch>
            <a:fillRect/>
          </a:stretch>
        </p:blipFill>
        <p:spPr bwMode="auto">
          <a:xfrm>
            <a:off x="4181900" y="2953357"/>
            <a:ext cx="4297551" cy="2992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组合 2"/>
          <p:cNvGrpSpPr/>
          <p:nvPr/>
        </p:nvGrpSpPr>
        <p:grpSpPr>
          <a:xfrm>
            <a:off x="460346" y="2377858"/>
            <a:ext cx="4343400" cy="2209800"/>
            <a:chOff x="152400" y="2971800"/>
            <a:chExt cx="4343400" cy="2209800"/>
          </a:xfrm>
        </p:grpSpPr>
        <p:sp>
          <p:nvSpPr>
            <p:cNvPr id="22" name="Oval 21"/>
            <p:cNvSpPr/>
            <p:nvPr/>
          </p:nvSpPr>
          <p:spPr>
            <a:xfrm>
              <a:off x="152400" y="3657600"/>
              <a:ext cx="1295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Control Center</a:t>
              </a:r>
            </a:p>
          </p:txBody>
        </p:sp>
        <p:sp>
          <p:nvSpPr>
            <p:cNvPr id="23" name="Left Brace 22"/>
            <p:cNvSpPr/>
            <p:nvPr/>
          </p:nvSpPr>
          <p:spPr>
            <a:xfrm>
              <a:off x="1524000" y="3124200"/>
              <a:ext cx="457200" cy="19050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a:endParaRPr lang="zh-CN">
                <a:latin typeface="Calibri" charset="0"/>
                <a:ea typeface="MS PGothic" charset="0"/>
                <a:cs typeface="MS PGothic" charset="0"/>
              </a:endParaRPr>
            </a:p>
          </p:txBody>
        </p:sp>
        <p:sp>
          <p:nvSpPr>
            <p:cNvPr id="77830" name="TextBox 23"/>
            <p:cNvSpPr txBox="1">
              <a:spLocks noChangeArrowheads="1"/>
            </p:cNvSpPr>
            <p:nvPr/>
          </p:nvSpPr>
          <p:spPr bwMode="auto">
            <a:xfrm>
              <a:off x="2057400" y="2971800"/>
              <a:ext cx="1752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b="1" dirty="0"/>
                <a:t>Power flow (PF)</a:t>
              </a:r>
            </a:p>
          </p:txBody>
        </p:sp>
        <p:sp>
          <p:nvSpPr>
            <p:cNvPr id="77831" name="TextBox 24"/>
            <p:cNvSpPr txBox="1">
              <a:spLocks noChangeArrowheads="1"/>
            </p:cNvSpPr>
            <p:nvPr/>
          </p:nvSpPr>
          <p:spPr bwMode="auto">
            <a:xfrm>
              <a:off x="2057400" y="3363913"/>
              <a:ext cx="2438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b="1" dirty="0"/>
                <a:t>Optimal Power Flow (</a:t>
              </a:r>
              <a:r>
                <a:rPr lang="en-US" altLang="zh-CN" b="1" dirty="0" err="1"/>
                <a:t>opf</a:t>
              </a:r>
              <a:r>
                <a:rPr lang="en-US" altLang="zh-CN" b="1" dirty="0"/>
                <a:t>)</a:t>
              </a:r>
            </a:p>
          </p:txBody>
        </p:sp>
        <p:sp>
          <p:nvSpPr>
            <p:cNvPr id="77832" name="TextBox 25"/>
            <p:cNvSpPr txBox="1">
              <a:spLocks noChangeArrowheads="1"/>
            </p:cNvSpPr>
            <p:nvPr/>
          </p:nvSpPr>
          <p:spPr bwMode="auto">
            <a:xfrm>
              <a:off x="1981200" y="4535488"/>
              <a:ext cx="2438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b="1"/>
                <a:t>Power system  Management </a:t>
              </a:r>
            </a:p>
          </p:txBody>
        </p:sp>
        <p:sp>
          <p:nvSpPr>
            <p:cNvPr id="27" name="Oval 26"/>
            <p:cNvSpPr/>
            <p:nvPr/>
          </p:nvSpPr>
          <p:spPr>
            <a:xfrm>
              <a:off x="2438400" y="4068763"/>
              <a:ext cx="46038"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sp>
          <p:nvSpPr>
            <p:cNvPr id="28" name="Oval 27"/>
            <p:cNvSpPr/>
            <p:nvPr/>
          </p:nvSpPr>
          <p:spPr>
            <a:xfrm>
              <a:off x="2451100" y="4271963"/>
              <a:ext cx="46038"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sp>
          <p:nvSpPr>
            <p:cNvPr id="29" name="Oval 28"/>
            <p:cNvSpPr/>
            <p:nvPr/>
          </p:nvSpPr>
          <p:spPr>
            <a:xfrm>
              <a:off x="2463800" y="4449763"/>
              <a:ext cx="46038" cy="46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grpSp>
      <p:grpSp>
        <p:nvGrpSpPr>
          <p:cNvPr id="4" name="组合 3"/>
          <p:cNvGrpSpPr/>
          <p:nvPr/>
        </p:nvGrpSpPr>
        <p:grpSpPr>
          <a:xfrm>
            <a:off x="4866697" y="1496024"/>
            <a:ext cx="3556549" cy="1193920"/>
            <a:chOff x="5171281" y="1660406"/>
            <a:chExt cx="3556549" cy="1193920"/>
          </a:xfrm>
        </p:grpSpPr>
        <p:grpSp>
          <p:nvGrpSpPr>
            <p:cNvPr id="2" name="Group 20"/>
            <p:cNvGrpSpPr>
              <a:grpSpLocks/>
            </p:cNvGrpSpPr>
            <p:nvPr/>
          </p:nvGrpSpPr>
          <p:grpSpPr bwMode="auto">
            <a:xfrm>
              <a:off x="5171281" y="2039938"/>
              <a:ext cx="990600" cy="381000"/>
              <a:chOff x="4365938" y="1056068"/>
              <a:chExt cx="1148367" cy="643943"/>
            </a:xfrm>
          </p:grpSpPr>
          <p:sp>
            <p:nvSpPr>
              <p:cNvPr id="18" name="Freeform 17"/>
              <p:cNvSpPr>
                <a:spLocks/>
              </p:cNvSpPr>
              <p:nvPr/>
            </p:nvSpPr>
            <p:spPr bwMode="auto">
              <a:xfrm>
                <a:off x="4855466" y="1056068"/>
                <a:ext cx="658839" cy="520521"/>
              </a:xfrm>
              <a:custGeom>
                <a:avLst/>
                <a:gdLst>
                  <a:gd name="T0" fmla="*/ 0 w 658970"/>
                  <a:gd name="T1" fmla="*/ 0 h 519448"/>
                  <a:gd name="T2" fmla="*/ 296155 w 658970"/>
                  <a:gd name="T3" fmla="*/ 438786 h 519448"/>
                  <a:gd name="T4" fmla="*/ 656692 w 658970"/>
                  <a:gd name="T5" fmla="*/ 490408 h 519448"/>
                  <a:gd name="T6" fmla="*/ 0 60000 65536"/>
                  <a:gd name="T7" fmla="*/ 0 60000 65536"/>
                  <a:gd name="T8" fmla="*/ 0 60000 65536"/>
                </a:gdLst>
                <a:ahLst/>
                <a:cxnLst>
                  <a:cxn ang="T6">
                    <a:pos x="T0" y="T1"/>
                  </a:cxn>
                  <a:cxn ang="T7">
                    <a:pos x="T2" y="T3"/>
                  </a:cxn>
                  <a:cxn ang="T8">
                    <a:pos x="T4" y="T5"/>
                  </a:cxn>
                </a:cxnLst>
                <a:rect l="0" t="0" r="r" b="b"/>
                <a:pathLst>
                  <a:path w="658970" h="519448">
                    <a:moveTo>
                      <a:pt x="0" y="0"/>
                    </a:moveTo>
                    <a:cubicBezTo>
                      <a:pt x="93372" y="178157"/>
                      <a:pt x="186744" y="356315"/>
                      <a:pt x="296214" y="437881"/>
                    </a:cubicBezTo>
                    <a:cubicBezTo>
                      <a:pt x="405685" y="519447"/>
                      <a:pt x="658970" y="519448"/>
                      <a:pt x="656823" y="489397"/>
                    </a:cubicBezTo>
                  </a:path>
                </a:pathLst>
              </a:custGeom>
              <a:noFill/>
              <a:ln w="25400" cap="flat" cmpd="sng">
                <a:solidFill>
                  <a:schemeClr val="tx1"/>
                </a:solidFill>
                <a:prstDash val="solid"/>
                <a:round/>
                <a:headEnd/>
                <a:tailEnd/>
              </a:ln>
              <a:effectLst>
                <a:outerShdw blurRad="63500" dist="25400" dir="6599969" sx="100999" sy="100999" rotWithShape="0">
                  <a:srgbClr val="000000">
                    <a:alpha val="75000"/>
                  </a:srgbClr>
                </a:outerShdw>
              </a:effectLst>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19" name="Freeform 18"/>
              <p:cNvSpPr>
                <a:spLocks/>
              </p:cNvSpPr>
              <p:nvPr/>
            </p:nvSpPr>
            <p:spPr bwMode="auto">
              <a:xfrm>
                <a:off x="4365938" y="1082899"/>
                <a:ext cx="502411" cy="617112"/>
              </a:xfrm>
              <a:custGeom>
                <a:avLst/>
                <a:gdLst>
                  <a:gd name="T0" fmla="*/ 502411 w 502276"/>
                  <a:gd name="T1" fmla="*/ 0 h 618186"/>
                  <a:gd name="T2" fmla="*/ 386470 w 502276"/>
                  <a:gd name="T3" fmla="*/ 462834 h 618186"/>
                  <a:gd name="T4" fmla="*/ 0 w 502276"/>
                  <a:gd name="T5" fmla="*/ 617112 h 618186"/>
                  <a:gd name="T6" fmla="*/ 0 60000 65536"/>
                  <a:gd name="T7" fmla="*/ 0 60000 65536"/>
                  <a:gd name="T8" fmla="*/ 0 60000 65536"/>
                </a:gdLst>
                <a:ahLst/>
                <a:cxnLst>
                  <a:cxn ang="T6">
                    <a:pos x="T0" y="T1"/>
                  </a:cxn>
                  <a:cxn ang="T7">
                    <a:pos x="T2" y="T3"/>
                  </a:cxn>
                  <a:cxn ang="T8">
                    <a:pos x="T4" y="T5"/>
                  </a:cxn>
                </a:cxnLst>
                <a:rect l="0" t="0" r="r" b="b"/>
                <a:pathLst>
                  <a:path w="502276" h="618186">
                    <a:moveTo>
                      <a:pt x="502276" y="0"/>
                    </a:moveTo>
                    <a:cubicBezTo>
                      <a:pt x="486177" y="180304"/>
                      <a:pt x="470079" y="360609"/>
                      <a:pt x="386366" y="463640"/>
                    </a:cubicBezTo>
                    <a:cubicBezTo>
                      <a:pt x="302653" y="566671"/>
                      <a:pt x="113763" y="607454"/>
                      <a:pt x="0" y="618186"/>
                    </a:cubicBezTo>
                  </a:path>
                </a:pathLst>
              </a:custGeom>
              <a:noFill/>
              <a:ln w="25400" cap="flat" cmpd="sng">
                <a:solidFill>
                  <a:schemeClr val="tx1"/>
                </a:solidFill>
                <a:prstDash val="solid"/>
                <a:round/>
                <a:headEnd/>
                <a:tailEnd/>
              </a:ln>
              <a:effectLst>
                <a:outerShdw blurRad="63500" dist="25400" dir="6599969" sx="100999" sy="100999" rotWithShape="0">
                  <a:srgbClr val="000000">
                    <a:alpha val="75000"/>
                  </a:srgbClr>
                </a:outerShdw>
              </a:effectLst>
              <a:extLst>
                <a:ext uri="{909E8E84-426E-40dd-AFC4-6F175D3DCCD1}">
                  <a14:hiddenFill xmlns:a14="http://schemas.microsoft.com/office/drawing/2010/main" xmlns="">
                    <a:solidFill>
                      <a:srgbClr val="FFFFFF"/>
                    </a:solidFill>
                  </a14:hiddenFill>
                </a:ext>
              </a:extLst>
            </p:spPr>
            <p:txBody>
              <a:bodyPr anchor="ctr"/>
              <a:lstStyle/>
              <a:p>
                <a:endParaRPr lang="en-US"/>
              </a:p>
            </p:txBody>
          </p:sp>
          <p:sp>
            <p:nvSpPr>
              <p:cNvPr id="20" name="Oval 19"/>
              <p:cNvSpPr/>
              <p:nvPr/>
            </p:nvSpPr>
            <p:spPr>
              <a:xfrm>
                <a:off x="4811298" y="1501462"/>
                <a:ext cx="358865" cy="14220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zh-CN">
                  <a:solidFill>
                    <a:srgbClr val="FFFFFF"/>
                  </a:solidFill>
                  <a:latin typeface="Calibri" charset="0"/>
                  <a:ea typeface="MS PGothic" charset="0"/>
                  <a:cs typeface="MS PGothic" charset="0"/>
                </a:endParaRPr>
              </a:p>
            </p:txBody>
          </p:sp>
          <p:sp>
            <p:nvSpPr>
              <p:cNvPr id="21" name="Oval 20"/>
              <p:cNvSpPr/>
              <p:nvPr/>
            </p:nvSpPr>
            <p:spPr>
              <a:xfrm>
                <a:off x="4964046" y="1557808"/>
                <a:ext cx="108579" cy="72443"/>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a:endParaRPr lang="zh-CN">
                  <a:solidFill>
                    <a:srgbClr val="000000"/>
                  </a:solidFill>
                  <a:latin typeface="Calibri" charset="0"/>
                  <a:ea typeface="MS PGothic" charset="0"/>
                  <a:cs typeface="MS PGothic" charset="0"/>
                </a:endParaRPr>
              </a:p>
            </p:txBody>
          </p:sp>
        </p:grpSp>
        <p:sp>
          <p:nvSpPr>
            <p:cNvPr id="30" name="Left Brace 29"/>
            <p:cNvSpPr/>
            <p:nvPr/>
          </p:nvSpPr>
          <p:spPr>
            <a:xfrm>
              <a:off x="7127630" y="1845350"/>
              <a:ext cx="304800" cy="838200"/>
            </a:xfrm>
            <a:prstGeom prst="leftBrace">
              <a:avLst/>
            </a:prstGeom>
          </p:spPr>
          <p:style>
            <a:lnRef idx="2">
              <a:schemeClr val="dk1"/>
            </a:lnRef>
            <a:fillRef idx="0">
              <a:schemeClr val="dk1"/>
            </a:fillRef>
            <a:effectRef idx="1">
              <a:schemeClr val="dk1"/>
            </a:effectRef>
            <a:fontRef idx="minor">
              <a:schemeClr val="tx1"/>
            </a:fontRef>
          </p:style>
          <p:txBody>
            <a:bodyPr anchor="ctr"/>
            <a:lstStyle/>
            <a:p>
              <a:pPr algn="ctr"/>
              <a:endParaRPr lang="zh-CN">
                <a:latin typeface="Calibri" charset="0"/>
                <a:ea typeface="MS PGothic" charset="0"/>
                <a:cs typeface="MS PGothic" charset="0"/>
              </a:endParaRPr>
            </a:p>
          </p:txBody>
        </p:sp>
        <p:cxnSp>
          <p:nvCxnSpPr>
            <p:cNvPr id="31" name="Straight Arrow Connector 30"/>
            <p:cNvCxnSpPr/>
            <p:nvPr/>
          </p:nvCxnSpPr>
          <p:spPr>
            <a:xfrm>
              <a:off x="6406660" y="2236788"/>
              <a:ext cx="4572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TextBox 31"/>
            <p:cNvSpPr txBox="1">
              <a:spLocks noChangeArrowheads="1"/>
            </p:cNvSpPr>
            <p:nvPr/>
          </p:nvSpPr>
          <p:spPr bwMode="auto">
            <a:xfrm>
              <a:off x="7432430" y="1660406"/>
              <a:ext cx="914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dirty="0"/>
                <a:t>Directly </a:t>
              </a:r>
            </a:p>
          </p:txBody>
        </p:sp>
        <p:sp>
          <p:nvSpPr>
            <p:cNvPr id="33" name="TextBox 32"/>
            <p:cNvSpPr txBox="1">
              <a:spLocks noChangeArrowheads="1"/>
            </p:cNvSpPr>
            <p:nvPr/>
          </p:nvSpPr>
          <p:spPr bwMode="auto">
            <a:xfrm>
              <a:off x="7432430" y="2486026"/>
              <a:ext cx="1295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US" altLang="zh-CN" dirty="0"/>
                <a:t>Estimation</a:t>
              </a:r>
            </a:p>
          </p:txBody>
        </p:sp>
      </p:grpSp>
      <p:sp>
        <p:nvSpPr>
          <p:cNvPr id="5" name="灯片编号占位符 4"/>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67</a:t>
            </a:fld>
            <a:r>
              <a:rPr lang="en-US" smtClean="0">
                <a:solidFill>
                  <a:srgbClr val="000000"/>
                </a:solidFill>
              </a:rPr>
              <a:t>]</a:t>
            </a:r>
            <a:endParaRPr lang="en-US" dirty="0">
              <a:solidFill>
                <a:srgbClr val="000000"/>
              </a:solidFill>
            </a:endParaRPr>
          </a:p>
        </p:txBody>
      </p:sp>
    </p:spTree>
    <p:custDataLst>
      <p:tags r:id="rId1"/>
    </p:custDataLst>
    <p:extLst>
      <p:ext uri="{BB962C8B-B14F-4D97-AF65-F5344CB8AC3E}">
        <p14:creationId xmlns:p14="http://schemas.microsoft.com/office/powerpoint/2010/main" val="3349897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85152" y="1412776"/>
            <a:ext cx="7880986" cy="1676400"/>
            <a:chOff x="585152" y="1624013"/>
            <a:chExt cx="7880986" cy="1676400"/>
          </a:xfrm>
        </p:grpSpPr>
        <p:sp>
          <p:nvSpPr>
            <p:cNvPr id="21" name="Oval 27"/>
            <p:cNvSpPr/>
            <p:nvPr/>
          </p:nvSpPr>
          <p:spPr>
            <a:xfrm>
              <a:off x="3429000" y="1624013"/>
              <a:ext cx="2133600" cy="1676400"/>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latin typeface="Calibri" panose="020F0502020204030204" pitchFamily="34" charset="0"/>
                </a:rPr>
                <a:t>Electricity Market</a:t>
              </a:r>
            </a:p>
            <a:p>
              <a:pPr algn="ctr">
                <a:defRPr/>
              </a:pPr>
              <a:r>
                <a:rPr lang="en-US" sz="2000" b="1" dirty="0">
                  <a:solidFill>
                    <a:prstClr val="white"/>
                  </a:solidFill>
                  <a:latin typeface="Calibri" panose="020F0502020204030204" pitchFamily="34" charset="0"/>
                </a:rPr>
                <a:t>(OPF)</a:t>
              </a:r>
            </a:p>
          </p:txBody>
        </p:sp>
        <p:cxnSp>
          <p:nvCxnSpPr>
            <p:cNvPr id="22" name="Straight Arrow Connector 28"/>
            <p:cNvCxnSpPr/>
            <p:nvPr/>
          </p:nvCxnSpPr>
          <p:spPr>
            <a:xfrm>
              <a:off x="2438400" y="2438400"/>
              <a:ext cx="9906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9"/>
            <p:cNvCxnSpPr/>
            <p:nvPr/>
          </p:nvCxnSpPr>
          <p:spPr>
            <a:xfrm>
              <a:off x="5577840" y="2459038"/>
              <a:ext cx="7620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p:cNvSpPr txBox="1">
              <a:spLocks noChangeArrowheads="1"/>
            </p:cNvSpPr>
            <p:nvPr/>
          </p:nvSpPr>
          <p:spPr bwMode="auto">
            <a:xfrm>
              <a:off x="585152" y="1891249"/>
              <a:ext cx="1708150" cy="1323439"/>
            </a:xfrm>
            <a:prstGeom prst="rect">
              <a:avLst/>
            </a:prstGeom>
            <a:noFill/>
            <a:ln w="9525">
              <a:noFill/>
              <a:miter lim="800000"/>
              <a:headEnd/>
              <a:tailEnd/>
            </a:ln>
          </p:spPr>
          <p:txBody>
            <a:bodyPr wrap="square">
              <a:spAutoFit/>
            </a:bodyPr>
            <a:lstStyle/>
            <a:p>
              <a:r>
                <a:rPr lang="en-US" altLang="zh-CN" sz="2000" b="1" dirty="0">
                  <a:solidFill>
                    <a:prstClr val="black"/>
                  </a:solidFill>
                  <a:latin typeface="Calibri" panose="020F0502020204030204" pitchFamily="34" charset="0"/>
                </a:rPr>
                <a:t>Bid’s from Gen and loads, Structure of network, </a:t>
              </a:r>
              <a:r>
                <a:rPr lang="en-US" altLang="zh-CN" sz="2000" b="1" dirty="0" err="1">
                  <a:solidFill>
                    <a:prstClr val="black"/>
                  </a:solidFill>
                  <a:latin typeface="Calibri" panose="020F0502020204030204" pitchFamily="34" charset="0"/>
                </a:rPr>
                <a:t>etc</a:t>
              </a:r>
              <a:endParaRPr lang="en-US" altLang="zh-CN" sz="2000" b="1" dirty="0">
                <a:solidFill>
                  <a:prstClr val="black"/>
                </a:solidFill>
                <a:latin typeface="Calibri" panose="020F0502020204030204" pitchFamily="34" charset="0"/>
              </a:endParaRPr>
            </a:p>
          </p:txBody>
        </p:sp>
        <p:sp>
          <p:nvSpPr>
            <p:cNvPr id="25" name="TextBox 24"/>
            <p:cNvSpPr txBox="1">
              <a:spLocks noChangeArrowheads="1"/>
            </p:cNvSpPr>
            <p:nvPr/>
          </p:nvSpPr>
          <p:spPr bwMode="auto">
            <a:xfrm>
              <a:off x="6484938" y="2050435"/>
              <a:ext cx="1981200" cy="1015663"/>
            </a:xfrm>
            <a:prstGeom prst="rect">
              <a:avLst/>
            </a:prstGeom>
            <a:noFill/>
            <a:ln w="9525">
              <a:noFill/>
              <a:miter lim="800000"/>
              <a:headEnd/>
              <a:tailEnd/>
            </a:ln>
          </p:spPr>
          <p:txBody>
            <a:bodyPr>
              <a:spAutoFit/>
            </a:bodyPr>
            <a:lstStyle/>
            <a:p>
              <a:r>
                <a:rPr lang="en-US" altLang="zh-CN" sz="2000" b="1" dirty="0">
                  <a:solidFill>
                    <a:prstClr val="black"/>
                  </a:solidFill>
                  <a:latin typeface="Calibri" panose="020F0502020204030204" pitchFamily="34" charset="0"/>
                </a:rPr>
                <a:t>Electricity Prices, Schedule for gen, </a:t>
              </a:r>
              <a:r>
                <a:rPr lang="en-US" altLang="zh-CN" sz="2000" b="1" dirty="0" err="1">
                  <a:solidFill>
                    <a:prstClr val="black"/>
                  </a:solidFill>
                  <a:latin typeface="Calibri" panose="020F0502020204030204" pitchFamily="34" charset="0"/>
                </a:rPr>
                <a:t>etc</a:t>
              </a:r>
              <a:endParaRPr lang="en-US" altLang="zh-CN" sz="2000" b="1" dirty="0">
                <a:solidFill>
                  <a:prstClr val="black"/>
                </a:solidFill>
                <a:latin typeface="Calibri" panose="020F0502020204030204" pitchFamily="34" charset="0"/>
              </a:endParaRPr>
            </a:p>
          </p:txBody>
        </p:sp>
      </p:grpSp>
      <p:sp>
        <p:nvSpPr>
          <p:cNvPr id="27"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Electricity Market Overview</a:t>
            </a:r>
          </a:p>
        </p:txBody>
      </p:sp>
      <p:sp>
        <p:nvSpPr>
          <p:cNvPr id="30" name="灯片编号占位符 29"/>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68</a:t>
            </a:fld>
            <a:endParaRPr lang="zh-CN" altLang="en-US">
              <a:solidFill>
                <a:prstClr val="black">
                  <a:tint val="75000"/>
                </a:prstClr>
              </a:solidFill>
            </a:endParaRPr>
          </a:p>
        </p:txBody>
      </p:sp>
      <p:grpSp>
        <p:nvGrpSpPr>
          <p:cNvPr id="32" name="组合 31"/>
          <p:cNvGrpSpPr/>
          <p:nvPr/>
        </p:nvGrpSpPr>
        <p:grpSpPr>
          <a:xfrm>
            <a:off x="152400" y="3356992"/>
            <a:ext cx="8763001" cy="1428750"/>
            <a:chOff x="152400" y="3505200"/>
            <a:chExt cx="8763001" cy="1428750"/>
          </a:xfrm>
        </p:grpSpPr>
        <p:sp>
          <p:nvSpPr>
            <p:cNvPr id="3" name="Rectangle 55"/>
            <p:cNvSpPr/>
            <p:nvPr/>
          </p:nvSpPr>
          <p:spPr>
            <a:xfrm>
              <a:off x="2165350" y="3529013"/>
              <a:ext cx="2039938" cy="871537"/>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latin typeface="Calibri" panose="020F0502020204030204" pitchFamily="34" charset="0"/>
                </a:rPr>
                <a:t>Predicted values for power network</a:t>
              </a:r>
            </a:p>
          </p:txBody>
        </p:sp>
        <p:sp>
          <p:nvSpPr>
            <p:cNvPr id="4" name="Rectangle 56"/>
            <p:cNvSpPr/>
            <p:nvPr/>
          </p:nvSpPr>
          <p:spPr>
            <a:xfrm>
              <a:off x="4675188" y="3505200"/>
              <a:ext cx="2039937" cy="914400"/>
            </a:xfrm>
            <a:prstGeom prst="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latin typeface="Calibri" panose="020F0502020204030204" pitchFamily="34" charset="0"/>
                </a:rPr>
                <a:t>DCOPF</a:t>
              </a:r>
              <a:r>
                <a:rPr lang="en-US" dirty="0">
                  <a:solidFill>
                    <a:prstClr val="black"/>
                  </a:solidFill>
                  <a:latin typeface="Calibri" panose="020F0502020204030204" pitchFamily="34" charset="0"/>
                </a:rPr>
                <a:t> for </a:t>
              </a:r>
              <a:r>
                <a:rPr lang="en-US" b="1" dirty="0">
                  <a:solidFill>
                    <a:prstClr val="black"/>
                  </a:solidFill>
                  <a:latin typeface="Calibri" panose="020F0502020204030204" pitchFamily="34" charset="0"/>
                </a:rPr>
                <a:t>EX-Ante</a:t>
              </a:r>
              <a:r>
                <a:rPr lang="en-US" dirty="0">
                  <a:solidFill>
                    <a:prstClr val="black"/>
                  </a:solidFill>
                  <a:latin typeface="Calibri" panose="020F0502020204030204" pitchFamily="34" charset="0"/>
                </a:rPr>
                <a:t> Electricity Market</a:t>
              </a:r>
            </a:p>
          </p:txBody>
        </p:sp>
        <p:graphicFrame>
          <p:nvGraphicFramePr>
            <p:cNvPr id="5" name="Object 2"/>
            <p:cNvGraphicFramePr>
              <a:graphicFrameLocks noChangeAspect="1"/>
            </p:cNvGraphicFramePr>
            <p:nvPr/>
          </p:nvGraphicFramePr>
          <p:xfrm>
            <a:off x="7475538" y="3570288"/>
            <a:ext cx="1058862" cy="296862"/>
          </p:xfrm>
          <a:graphic>
            <a:graphicData uri="http://schemas.openxmlformats.org/presentationml/2006/ole">
              <mc:AlternateContent xmlns:mc="http://schemas.openxmlformats.org/markup-compatibility/2006">
                <mc:Choice xmlns:v="urn:schemas-microsoft-com:vml" Requires="v">
                  <p:oleObj spid="_x0000_s62136" name="Equation" r:id="rId3" imgW="698500" imgH="190500" progId="Equation.3">
                    <p:embed/>
                  </p:oleObj>
                </mc:Choice>
                <mc:Fallback>
                  <p:oleObj name="Equation" r:id="rId3" imgW="698500" imgH="190500" progId="Equation.3">
                    <p:embed/>
                    <p:pic>
                      <p:nvPicPr>
                        <p:cNvPr id="0" name="Picture 3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538" y="3570288"/>
                          <a:ext cx="1058862" cy="296862"/>
                        </a:xfrm>
                        <a:prstGeom prst="rect">
                          <a:avLst/>
                        </a:prstGeom>
                        <a:solidFill>
                          <a:srgbClr val="FF99CC"/>
                        </a:solidFill>
                      </p:spPr>
                    </p:pic>
                  </p:oleObj>
                </mc:Fallback>
              </mc:AlternateContent>
            </a:graphicData>
          </a:graphic>
        </p:graphicFrame>
        <p:graphicFrame>
          <p:nvGraphicFramePr>
            <p:cNvPr id="6" name="Object 3"/>
            <p:cNvGraphicFramePr>
              <a:graphicFrameLocks noChangeAspect="1"/>
            </p:cNvGraphicFramePr>
            <p:nvPr/>
          </p:nvGraphicFramePr>
          <p:xfrm>
            <a:off x="7472363" y="4040188"/>
            <a:ext cx="1443037" cy="360362"/>
          </p:xfrm>
          <a:graphic>
            <a:graphicData uri="http://schemas.openxmlformats.org/presentationml/2006/ole">
              <mc:AlternateContent xmlns:mc="http://schemas.openxmlformats.org/markup-compatibility/2006">
                <mc:Choice xmlns:v="urn:schemas-microsoft-com:vml" Requires="v">
                  <p:oleObj spid="_x0000_s62137" name="Equation" r:id="rId5" imgW="939800" imgH="228600" progId="Equation.3">
                    <p:embed/>
                  </p:oleObj>
                </mc:Choice>
                <mc:Fallback>
                  <p:oleObj name="Equation" r:id="rId5" imgW="939800" imgH="228600" progId="Equation.3">
                    <p:embed/>
                    <p:pic>
                      <p:nvPicPr>
                        <p:cNvPr id="0" name="Picture 3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2363" y="4040188"/>
                          <a:ext cx="1443037" cy="360362"/>
                        </a:xfrm>
                        <a:prstGeom prst="rect">
                          <a:avLst/>
                        </a:prstGeom>
                        <a:solidFill>
                          <a:srgbClr val="FF99CC"/>
                        </a:solidFill>
                      </p:spPr>
                    </p:pic>
                  </p:oleObj>
                </mc:Fallback>
              </mc:AlternateContent>
            </a:graphicData>
          </a:graphic>
        </p:graphicFrame>
        <p:cxnSp>
          <p:nvCxnSpPr>
            <p:cNvPr id="7" name="Straight Arrow Connector 113"/>
            <p:cNvCxnSpPr/>
            <p:nvPr/>
          </p:nvCxnSpPr>
          <p:spPr>
            <a:xfrm flipV="1">
              <a:off x="4205288" y="3962400"/>
              <a:ext cx="4699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Connector 122"/>
            <p:cNvCxnSpPr/>
            <p:nvPr/>
          </p:nvCxnSpPr>
          <p:spPr>
            <a:xfrm flipH="1">
              <a:off x="7048500" y="4210050"/>
              <a:ext cx="9525" cy="49784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Arrow Connector 129"/>
            <p:cNvCxnSpPr/>
            <p:nvPr/>
          </p:nvCxnSpPr>
          <p:spPr>
            <a:xfrm>
              <a:off x="6705600" y="375285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30"/>
            <p:cNvCxnSpPr/>
            <p:nvPr/>
          </p:nvCxnSpPr>
          <p:spPr>
            <a:xfrm>
              <a:off x="6718300" y="4197350"/>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34"/>
            <p:cNvCxnSpPr/>
            <p:nvPr/>
          </p:nvCxnSpPr>
          <p:spPr>
            <a:xfrm flipV="1">
              <a:off x="7048500" y="4701540"/>
              <a:ext cx="343752" cy="6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19" name="Object 4"/>
            <p:cNvGraphicFramePr>
              <a:graphicFrameLocks noChangeAspect="1"/>
            </p:cNvGraphicFramePr>
            <p:nvPr>
              <p:extLst/>
            </p:nvPr>
          </p:nvGraphicFramePr>
          <p:xfrm>
            <a:off x="7472363" y="4573588"/>
            <a:ext cx="1443038" cy="360362"/>
          </p:xfrm>
          <a:graphic>
            <a:graphicData uri="http://schemas.openxmlformats.org/presentationml/2006/ole">
              <mc:AlternateContent xmlns:mc="http://schemas.openxmlformats.org/markup-compatibility/2006">
                <mc:Choice xmlns:v="urn:schemas-microsoft-com:vml" Requires="v">
                  <p:oleObj spid="_x0000_s62138" name="Equation" r:id="rId7" imgW="939800" imgH="228600" progId="Equation.3">
                    <p:embed/>
                  </p:oleObj>
                </mc:Choice>
                <mc:Fallback>
                  <p:oleObj name="Equation" r:id="rId7" imgW="939800" imgH="228600" progId="Equation.3">
                    <p:embed/>
                    <p:pic>
                      <p:nvPicPr>
                        <p:cNvPr id="0" name="Picture 37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2363" y="4573588"/>
                          <a:ext cx="1443038" cy="360362"/>
                        </a:xfrm>
                        <a:prstGeom prst="rect">
                          <a:avLst/>
                        </a:prstGeom>
                        <a:solidFill>
                          <a:srgbClr val="FF99CC"/>
                        </a:solidFill>
                      </p:spPr>
                    </p:pic>
                  </p:oleObj>
                </mc:Fallback>
              </mc:AlternateContent>
            </a:graphicData>
          </a:graphic>
        </p:graphicFrame>
        <p:sp>
          <p:nvSpPr>
            <p:cNvPr id="28" name="Rectangle 136"/>
            <p:cNvSpPr/>
            <p:nvPr/>
          </p:nvSpPr>
          <p:spPr>
            <a:xfrm>
              <a:off x="152400" y="3562290"/>
              <a:ext cx="2057400" cy="646331"/>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b="1" spc="50" dirty="0">
                  <a:ln w="11430"/>
                  <a:solidFill>
                    <a:srgbClr val="C0504D">
                      <a:lumMod val="75000"/>
                    </a:srgbClr>
                  </a:solidFill>
                  <a:effectLst>
                    <a:outerShdw blurRad="38100" dist="38100" dir="2700000" algn="tl">
                      <a:srgbClr val="000000">
                        <a:alpha val="43137"/>
                      </a:srgbClr>
                    </a:outerShdw>
                  </a:effectLst>
                  <a:latin typeface="Calibri" panose="020F0502020204030204" pitchFamily="34" charset="0"/>
                </a:rPr>
                <a:t>Day-Ahead </a:t>
              </a:r>
            </a:p>
            <a:p>
              <a:pPr algn="ctr">
                <a:defRPr/>
              </a:pPr>
              <a:r>
                <a:rPr lang="en-US" b="1" spc="50" dirty="0">
                  <a:ln w="11430"/>
                  <a:solidFill>
                    <a:srgbClr val="C0504D">
                      <a:lumMod val="75000"/>
                    </a:srgbClr>
                  </a:solidFill>
                  <a:effectLst>
                    <a:outerShdw blurRad="38100" dist="38100" dir="2700000" algn="tl">
                      <a:srgbClr val="000000">
                        <a:alpha val="43137"/>
                      </a:srgbClr>
                    </a:outerShdw>
                  </a:effectLst>
                  <a:latin typeface="Calibri" panose="020F0502020204030204" pitchFamily="34" charset="0"/>
                </a:rPr>
                <a:t>Market:</a:t>
              </a:r>
            </a:p>
          </p:txBody>
        </p:sp>
      </p:grpSp>
      <p:grpSp>
        <p:nvGrpSpPr>
          <p:cNvPr id="35" name="组合 34"/>
          <p:cNvGrpSpPr/>
          <p:nvPr/>
        </p:nvGrpSpPr>
        <p:grpSpPr>
          <a:xfrm>
            <a:off x="76200" y="4437752"/>
            <a:ext cx="8448675" cy="1943576"/>
            <a:chOff x="76200" y="4595336"/>
            <a:chExt cx="8448675" cy="1943576"/>
          </a:xfrm>
        </p:grpSpPr>
        <p:sp>
          <p:nvSpPr>
            <p:cNvPr id="8" name="Rectangle 58"/>
            <p:cNvSpPr/>
            <p:nvPr/>
          </p:nvSpPr>
          <p:spPr>
            <a:xfrm>
              <a:off x="381000" y="5029200"/>
              <a:ext cx="2209800" cy="8382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Calibri" panose="020F0502020204030204" pitchFamily="34" charset="0"/>
                </a:rPr>
                <a:t>Direct Measurements</a:t>
              </a:r>
            </a:p>
            <a:p>
              <a:pPr algn="ctr">
                <a:defRPr/>
              </a:pPr>
              <a:r>
                <a:rPr lang="en-US" sz="1600" b="1" dirty="0">
                  <a:solidFill>
                    <a:prstClr val="white"/>
                  </a:solidFill>
                  <a:latin typeface="Calibri" panose="020F0502020204030204" pitchFamily="34" charset="0"/>
                </a:rPr>
                <a:t>in power network</a:t>
              </a:r>
            </a:p>
          </p:txBody>
        </p:sp>
        <p:sp>
          <p:nvSpPr>
            <p:cNvPr id="9" name="Rectangle 59"/>
            <p:cNvSpPr/>
            <p:nvPr/>
          </p:nvSpPr>
          <p:spPr>
            <a:xfrm>
              <a:off x="3070225" y="5073650"/>
              <a:ext cx="1260475" cy="7429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Calibri" panose="020F0502020204030204" pitchFamily="34" charset="0"/>
                </a:rPr>
                <a:t>State </a:t>
              </a:r>
            </a:p>
            <a:p>
              <a:pPr algn="ctr">
                <a:defRPr/>
              </a:pPr>
              <a:r>
                <a:rPr lang="en-US" b="1" dirty="0" smtClean="0">
                  <a:solidFill>
                    <a:prstClr val="white"/>
                  </a:solidFill>
                  <a:latin typeface="Calibri" panose="020F0502020204030204" pitchFamily="34" charset="0"/>
                </a:rPr>
                <a:t>Estimatio</a:t>
              </a:r>
              <a:r>
                <a:rPr lang="en-US" altLang="zh-CN" b="1" dirty="0" smtClean="0">
                  <a:solidFill>
                    <a:prstClr val="white"/>
                  </a:solidFill>
                  <a:latin typeface="Calibri" panose="020F0502020204030204" pitchFamily="34" charset="0"/>
                </a:rPr>
                <a:t>n</a:t>
              </a:r>
              <a:r>
                <a:rPr lang="en-US" b="1" dirty="0" smtClean="0">
                  <a:solidFill>
                    <a:prstClr val="white"/>
                  </a:solidFill>
                  <a:latin typeface="Calibri" panose="020F0502020204030204" pitchFamily="34" charset="0"/>
                </a:rPr>
                <a:t> </a:t>
              </a:r>
              <a:endParaRPr lang="en-US" b="1" dirty="0">
                <a:solidFill>
                  <a:prstClr val="white"/>
                </a:solidFill>
                <a:latin typeface="Calibri" panose="020F0502020204030204" pitchFamily="34" charset="0"/>
              </a:endParaRPr>
            </a:p>
          </p:txBody>
        </p:sp>
        <p:sp>
          <p:nvSpPr>
            <p:cNvPr id="10" name="Rectangle 60"/>
            <p:cNvSpPr/>
            <p:nvPr/>
          </p:nvSpPr>
          <p:spPr>
            <a:xfrm>
              <a:off x="4762500" y="4981575"/>
              <a:ext cx="1981200" cy="885825"/>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Calibri" panose="020F0502020204030204" pitchFamily="34" charset="0"/>
                </a:rPr>
                <a:t>DCOPF</a:t>
              </a:r>
              <a:r>
                <a:rPr lang="en-US" dirty="0">
                  <a:solidFill>
                    <a:prstClr val="white"/>
                  </a:solidFill>
                  <a:latin typeface="Calibri" panose="020F0502020204030204" pitchFamily="34" charset="0"/>
                </a:rPr>
                <a:t> for </a:t>
              </a:r>
              <a:r>
                <a:rPr lang="en-US" b="1" dirty="0">
                  <a:solidFill>
                    <a:prstClr val="white"/>
                  </a:solidFill>
                  <a:latin typeface="Calibri" panose="020F0502020204030204" pitchFamily="34" charset="0"/>
                </a:rPr>
                <a:t>EX-Post</a:t>
              </a:r>
              <a:r>
                <a:rPr lang="en-US" dirty="0">
                  <a:solidFill>
                    <a:prstClr val="white"/>
                  </a:solidFill>
                  <a:latin typeface="Calibri" panose="020F0502020204030204" pitchFamily="34" charset="0"/>
                </a:rPr>
                <a:t> Electricity Market</a:t>
              </a:r>
            </a:p>
          </p:txBody>
        </p:sp>
        <p:cxnSp>
          <p:nvCxnSpPr>
            <p:cNvPr id="11" name="Straight Arrow Connector 116"/>
            <p:cNvCxnSpPr/>
            <p:nvPr/>
          </p:nvCxnSpPr>
          <p:spPr>
            <a:xfrm flipV="1">
              <a:off x="4305300" y="5408613"/>
              <a:ext cx="471488"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7"/>
            <p:cNvCxnSpPr/>
            <p:nvPr/>
          </p:nvCxnSpPr>
          <p:spPr>
            <a:xfrm flipV="1">
              <a:off x="2598738" y="5437188"/>
              <a:ext cx="471487"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35"/>
            <p:cNvCxnSpPr/>
            <p:nvPr/>
          </p:nvCxnSpPr>
          <p:spPr>
            <a:xfrm>
              <a:off x="6743700" y="5580063"/>
              <a:ext cx="6858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39"/>
            <p:cNvCxnSpPr/>
            <p:nvPr/>
          </p:nvCxnSpPr>
          <p:spPr>
            <a:xfrm rot="5400000" flipH="1" flipV="1">
              <a:off x="2569369" y="5691981"/>
              <a:ext cx="50165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20" name="Object 5"/>
            <p:cNvGraphicFramePr>
              <a:graphicFrameLocks noChangeAspect="1"/>
            </p:cNvGraphicFramePr>
            <p:nvPr>
              <p:extLst/>
            </p:nvPr>
          </p:nvGraphicFramePr>
          <p:xfrm>
            <a:off x="7485063" y="5475288"/>
            <a:ext cx="1039812" cy="296862"/>
          </p:xfrm>
          <a:graphic>
            <a:graphicData uri="http://schemas.openxmlformats.org/presentationml/2006/ole">
              <mc:AlternateContent xmlns:mc="http://schemas.openxmlformats.org/markup-compatibility/2006">
                <mc:Choice xmlns:v="urn:schemas-microsoft-com:vml" Requires="v">
                  <p:oleObj spid="_x0000_s62139" name="Equation" r:id="rId9" imgW="685800" imgH="190500" progId="">
                    <p:embed/>
                  </p:oleObj>
                </mc:Choice>
                <mc:Fallback>
                  <p:oleObj name="Equation" r:id="rId9" imgW="685800" imgH="190500" progId="">
                    <p:embed/>
                    <p:pic>
                      <p:nvPicPr>
                        <p:cNvPr id="0" name="Picture 37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5063" y="5475288"/>
                          <a:ext cx="1039812" cy="296862"/>
                        </a:xfrm>
                        <a:prstGeom prst="rect">
                          <a:avLst/>
                        </a:prstGeom>
                        <a:solidFill>
                          <a:srgbClr val="953735"/>
                        </a:solidFill>
                      </p:spPr>
                    </p:pic>
                  </p:oleObj>
                </mc:Fallback>
              </mc:AlternateContent>
            </a:graphicData>
          </a:graphic>
        </p:graphicFrame>
        <p:sp>
          <p:nvSpPr>
            <p:cNvPr id="29" name="Rectangle 137"/>
            <p:cNvSpPr/>
            <p:nvPr/>
          </p:nvSpPr>
          <p:spPr>
            <a:xfrm>
              <a:off x="76200" y="4595336"/>
              <a:ext cx="2438400" cy="400110"/>
            </a:xfrm>
            <a:prstGeom prst="rect">
              <a:avLst/>
            </a:prstGeom>
          </p:spPr>
          <p:txBody>
            <a:bodyPr>
              <a:spAutoFit/>
            </a:bodyPr>
            <a:lstStyle/>
            <a:p>
              <a:pPr algn="ctr">
                <a:defRPr/>
              </a:pPr>
              <a:r>
                <a:rPr lang="en-US" sz="2000" b="1" dirty="0">
                  <a:ln w="1905"/>
                  <a:solidFill>
                    <a:srgbClr val="FF0000"/>
                  </a:solidFill>
                  <a:effectLst>
                    <a:innerShdw blurRad="69850" dist="43180" dir="5400000">
                      <a:srgbClr val="000000">
                        <a:alpha val="65000"/>
                      </a:srgbClr>
                    </a:innerShdw>
                  </a:effectLst>
                  <a:latin typeface="Calibri" panose="020F0502020204030204" pitchFamily="34" charset="0"/>
                </a:rPr>
                <a:t>Real-time Market:</a:t>
              </a:r>
            </a:p>
          </p:txBody>
        </p:sp>
        <p:grpSp>
          <p:nvGrpSpPr>
            <p:cNvPr id="34" name="组合 33"/>
            <p:cNvGrpSpPr/>
            <p:nvPr/>
          </p:nvGrpSpPr>
          <p:grpSpPr>
            <a:xfrm>
              <a:off x="2670810" y="6057899"/>
              <a:ext cx="1316342" cy="481013"/>
              <a:chOff x="2670810" y="6057899"/>
              <a:chExt cx="1316342" cy="481013"/>
            </a:xfrm>
          </p:grpSpPr>
          <p:pic>
            <p:nvPicPr>
              <p:cNvPr id="26" name="Picture 33" descr="robber_mg (1).jpg"/>
              <p:cNvPicPr>
                <a:picLocks noChangeAspect="1"/>
              </p:cNvPicPr>
              <p:nvPr/>
            </p:nvPicPr>
            <p:blipFill>
              <a:blip r:embed="rId11" cstate="print"/>
              <a:srcRect/>
              <a:stretch>
                <a:fillRect/>
              </a:stretch>
            </p:blipFill>
            <p:spPr bwMode="auto">
              <a:xfrm>
                <a:off x="2670810" y="6057899"/>
                <a:ext cx="333375" cy="481013"/>
              </a:xfrm>
              <a:prstGeom prst="rect">
                <a:avLst/>
              </a:prstGeom>
              <a:noFill/>
              <a:ln w="9525">
                <a:noFill/>
                <a:miter lim="800000"/>
                <a:headEnd/>
                <a:tailEnd/>
              </a:ln>
            </p:spPr>
          </p:pic>
          <p:sp>
            <p:nvSpPr>
              <p:cNvPr id="33" name="文本框 32"/>
              <p:cNvSpPr txBox="1"/>
              <p:nvPr/>
            </p:nvSpPr>
            <p:spPr>
              <a:xfrm>
                <a:off x="3003293" y="6106081"/>
                <a:ext cx="983859" cy="369332"/>
              </a:xfrm>
              <a:prstGeom prst="rect">
                <a:avLst/>
              </a:prstGeom>
              <a:noFill/>
            </p:spPr>
            <p:txBody>
              <a:bodyPr wrap="none" rtlCol="0">
                <a:spAutoFit/>
              </a:bodyPr>
              <a:lstStyle/>
              <a:p>
                <a:r>
                  <a:rPr lang="en-US" altLang="zh-CN" b="1" dirty="0" smtClean="0">
                    <a:solidFill>
                      <a:prstClr val="black"/>
                    </a:solidFill>
                    <a:latin typeface="Calibri" panose="020F0502020204030204" pitchFamily="34" charset="0"/>
                  </a:rPr>
                  <a:t>Attacker</a:t>
                </a:r>
                <a:endParaRPr lang="zh-CN" altLang="en-US" b="1" dirty="0">
                  <a:solidFill>
                    <a:prstClr val="black"/>
                  </a:solidFill>
                  <a:latin typeface="Calibri" panose="020F0502020204030204" pitchFamily="34" charset="0"/>
                </a:endParaRPr>
              </a:p>
            </p:txBody>
          </p:sp>
        </p:grpSp>
      </p:grpSp>
    </p:spTree>
    <p:extLst>
      <p:ext uri="{BB962C8B-B14F-4D97-AF65-F5344CB8AC3E}">
        <p14:creationId xmlns:p14="http://schemas.microsoft.com/office/powerpoint/2010/main" val="225374814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l="16985" t="40279" r="59979" b="29167"/>
          <a:stretch>
            <a:fillRect/>
          </a:stretch>
        </p:blipFill>
        <p:spPr bwMode="auto">
          <a:xfrm>
            <a:off x="749885" y="2535487"/>
            <a:ext cx="3252814" cy="242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8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405" y="1953105"/>
            <a:ext cx="3467774" cy="522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ounded Rectangular Callout 6"/>
          <p:cNvSpPr/>
          <p:nvPr/>
        </p:nvSpPr>
        <p:spPr>
          <a:xfrm>
            <a:off x="246095" y="3158059"/>
            <a:ext cx="1461968" cy="838200"/>
          </a:xfrm>
          <a:prstGeom prst="wedgeRoundRectCallout">
            <a:avLst>
              <a:gd name="adj1" fmla="val 62764"/>
              <a:gd name="adj2" fmla="val -1451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bg1"/>
                </a:solidFill>
                <a:latin typeface="Calibri" panose="020F0502020204030204" pitchFamily="34" charset="0"/>
              </a:rPr>
              <a:t>Gen &amp; Consumption</a:t>
            </a:r>
          </a:p>
          <a:p>
            <a:pPr algn="ctr">
              <a:defRPr/>
            </a:pPr>
            <a:r>
              <a:rPr lang="en-US" sz="1600" b="1" dirty="0">
                <a:solidFill>
                  <a:schemeClr val="bg1"/>
                </a:solidFill>
                <a:latin typeface="Calibri" panose="020F0502020204030204" pitchFamily="34" charset="0"/>
              </a:rPr>
              <a:t>Cost</a:t>
            </a:r>
          </a:p>
        </p:txBody>
      </p:sp>
      <p:sp>
        <p:nvSpPr>
          <p:cNvPr id="8" name="Rounded Rectangular Callout 7"/>
          <p:cNvSpPr/>
          <p:nvPr/>
        </p:nvSpPr>
        <p:spPr>
          <a:xfrm>
            <a:off x="246095" y="4080744"/>
            <a:ext cx="1461968" cy="609600"/>
          </a:xfrm>
          <a:prstGeom prst="wedgeRoundRectCallout">
            <a:avLst>
              <a:gd name="adj1" fmla="val 68762"/>
              <a:gd name="adj2" fmla="val -2471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bg1"/>
                </a:solidFill>
                <a:latin typeface="Calibri" panose="020F0502020204030204" pitchFamily="34" charset="0"/>
              </a:rPr>
              <a:t>Power Balance</a:t>
            </a:r>
          </a:p>
        </p:txBody>
      </p:sp>
      <p:sp>
        <p:nvSpPr>
          <p:cNvPr id="9" name="Rounded Rectangular Callout 8"/>
          <p:cNvSpPr/>
          <p:nvPr/>
        </p:nvSpPr>
        <p:spPr>
          <a:xfrm>
            <a:off x="246095" y="4774876"/>
            <a:ext cx="1461968" cy="609600"/>
          </a:xfrm>
          <a:prstGeom prst="wedgeRoundRectCallout">
            <a:avLst>
              <a:gd name="adj1" fmla="val 67905"/>
              <a:gd name="adj2" fmla="val -2451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anose="020F0502020204030204" pitchFamily="34" charset="0"/>
              </a:rPr>
              <a:t>Line limits</a:t>
            </a:r>
          </a:p>
        </p:txBody>
      </p:sp>
      <p:sp>
        <p:nvSpPr>
          <p:cNvPr id="10" name="Rounded Rectangular Callout 9"/>
          <p:cNvSpPr/>
          <p:nvPr/>
        </p:nvSpPr>
        <p:spPr>
          <a:xfrm>
            <a:off x="246095" y="5481534"/>
            <a:ext cx="1461968" cy="609600"/>
          </a:xfrm>
          <a:prstGeom prst="wedgeRoundRectCallout">
            <a:avLst>
              <a:gd name="adj1" fmla="val 71332"/>
              <a:gd name="adj2" fmla="val -2656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anose="020F0502020204030204" pitchFamily="34" charset="0"/>
              </a:rPr>
              <a:t>Gen limits</a:t>
            </a:r>
          </a:p>
        </p:txBody>
      </p:sp>
      <p:sp>
        <p:nvSpPr>
          <p:cNvPr id="11" name="Rounded Rectangular Callout 10"/>
          <p:cNvSpPr/>
          <p:nvPr/>
        </p:nvSpPr>
        <p:spPr>
          <a:xfrm>
            <a:off x="1901869" y="5481534"/>
            <a:ext cx="1430054" cy="609600"/>
          </a:xfrm>
          <a:prstGeom prst="wedgeRoundRectCallout">
            <a:avLst>
              <a:gd name="adj1" fmla="val -9371"/>
              <a:gd name="adj2" fmla="val -169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latin typeface="Calibri" panose="020F0502020204030204" pitchFamily="34" charset="0"/>
              </a:rPr>
              <a:t>Load limits</a:t>
            </a:r>
          </a:p>
        </p:txBody>
      </p:sp>
      <p:sp>
        <p:nvSpPr>
          <p:cNvPr id="12" name="TextBox 11"/>
          <p:cNvSpPr txBox="1"/>
          <p:nvPr/>
        </p:nvSpPr>
        <p:spPr>
          <a:xfrm>
            <a:off x="381000" y="1338262"/>
            <a:ext cx="3990584" cy="461665"/>
          </a:xfrm>
          <a:prstGeom prst="rect">
            <a:avLst/>
          </a:prstGeom>
          <a:noFill/>
        </p:spPr>
        <p:txBody>
          <a:bodyPr wrap="square">
            <a:spAutoFit/>
          </a:bodyPr>
          <a:lstStyle/>
          <a:p>
            <a:pPr marL="342900" indent="-342900">
              <a:buFont typeface="Wingdings" panose="05000000000000000000" pitchFamily="2" charset="2"/>
              <a:buChar char="l"/>
              <a:defRPr/>
            </a:pPr>
            <a:r>
              <a:rPr lang="en-US" sz="2400" b="1" dirty="0">
                <a:latin typeface="Cambria" panose="02040503050406030204" pitchFamily="18" charset="0"/>
                <a:ea typeface="MS PGothic" pitchFamily="34" charset="-128"/>
              </a:rPr>
              <a:t>DC Optimal Power Flow:</a:t>
            </a:r>
          </a:p>
        </p:txBody>
      </p:sp>
      <p:sp>
        <p:nvSpPr>
          <p:cNvPr id="14" name="标题 1"/>
          <p:cNvSpPr txBox="1">
            <a:spLocks/>
          </p:cNvSpPr>
          <p:nvPr/>
        </p:nvSpPr>
        <p:spPr bwMode="auto">
          <a:xfrm>
            <a:off x="381000" y="333375"/>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rtl="0" eaLnBrk="0" fontAlgn="base" hangingPunct="0">
              <a:lnSpc>
                <a:spcPct val="85000"/>
              </a:lnSpc>
              <a:spcBef>
                <a:spcPct val="0"/>
              </a:spcBef>
              <a:spcAft>
                <a:spcPct val="0"/>
              </a:spcAft>
              <a:defRPr sz="3200" b="1" i="1">
                <a:solidFill>
                  <a:srgbClr val="0070C0"/>
                </a:solidFill>
                <a:effectLst>
                  <a:outerShdw blurRad="38100" dist="38100" dir="2700000" algn="tl">
                    <a:srgbClr val="C0C0C0"/>
                  </a:outerShdw>
                </a:effectLst>
                <a:latin typeface="Cambria" panose="02040503050406030204" pitchFamily="18" charset="0"/>
                <a:ea typeface="ＭＳ Ｐゴシック" charset="0"/>
                <a:cs typeface="Cambria" panose="02040503050406030204" pitchFamily="18" charset="0"/>
              </a:defRPr>
            </a:lvl1pPr>
            <a:lvl2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2pPr>
            <a:lvl3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3pPr>
            <a:lvl4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4pPr>
            <a:lvl5pPr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ea typeface="ＭＳ Ｐゴシック" charset="0"/>
                <a:cs typeface="ＭＳ Ｐゴシック" charset="0"/>
              </a:defRPr>
            </a:lvl5pPr>
            <a:lvl6pPr marL="4572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6pPr>
            <a:lvl7pPr marL="9144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7pPr>
            <a:lvl8pPr marL="13716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8pPr>
            <a:lvl9pPr marL="1828800" algn="ctr" rtl="0" eaLnBrk="0" fontAlgn="base" hangingPunct="0">
              <a:lnSpc>
                <a:spcPct val="85000"/>
              </a:lnSpc>
              <a:spcBef>
                <a:spcPct val="0"/>
              </a:spcBef>
              <a:spcAft>
                <a:spcPct val="0"/>
              </a:spcAft>
              <a:defRPr sz="3000" b="1" i="1">
                <a:solidFill>
                  <a:schemeClr val="tx2"/>
                </a:solidFill>
                <a:effectLst>
                  <a:outerShdw blurRad="38100" dist="38100" dir="2700000" algn="tl">
                    <a:srgbClr val="C0C0C0"/>
                  </a:outerShdw>
                </a:effectLst>
                <a:latin typeface="Arial" pitchFamily="34" charset="0"/>
              </a:defRPr>
            </a:lvl9pPr>
          </a:lstStyle>
          <a:p>
            <a:pPr eaLnBrk="1" hangingPunct="1"/>
            <a:r>
              <a:rPr lang="en-US" altLang="zh-CN" dirty="0" smtClean="0">
                <a:effectLst>
                  <a:outerShdw blurRad="38100" dist="38100" dir="2700000" algn="tl">
                    <a:srgbClr val="DDDDDD"/>
                  </a:outerShdw>
                </a:effectLst>
                <a:ea typeface="宋体" charset="0"/>
                <a:cs typeface="宋体" charset="0"/>
              </a:rPr>
              <a:t>Problem Formulation</a:t>
            </a:r>
            <a:endParaRPr lang="zh-CN" altLang="en-US" kern="0" dirty="0" smtClean="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C3739F60-DF12-4B84-8C32-14D57A54C7B5}" type="slidenum">
              <a:rPr lang="en-US" smtClean="0">
                <a:solidFill>
                  <a:srgbClr val="000000"/>
                </a:solidFill>
              </a:rPr>
              <a:pPr>
                <a:defRPr/>
              </a:pPr>
              <a:t>69</a:t>
            </a:fld>
            <a:r>
              <a:rPr lang="en-US" smtClean="0">
                <a:solidFill>
                  <a:srgbClr val="000000"/>
                </a:solidFill>
              </a:rPr>
              <a:t>]</a:t>
            </a:r>
            <a:endParaRPr lang="en-US">
              <a:solidFill>
                <a:srgbClr val="000000"/>
              </a:solidFill>
            </a:endParaRPr>
          </a:p>
        </p:txBody>
      </p:sp>
      <p:sp>
        <p:nvSpPr>
          <p:cNvPr id="13" name="TextBox 11"/>
          <p:cNvSpPr txBox="1"/>
          <p:nvPr/>
        </p:nvSpPr>
        <p:spPr>
          <a:xfrm>
            <a:off x="4696216" y="1338262"/>
            <a:ext cx="3990584" cy="461665"/>
          </a:xfrm>
          <a:prstGeom prst="rect">
            <a:avLst/>
          </a:prstGeom>
          <a:noFill/>
        </p:spPr>
        <p:txBody>
          <a:bodyPr wrap="square">
            <a:spAutoFit/>
          </a:bodyPr>
          <a:lstStyle/>
          <a:p>
            <a:pPr marL="342900" indent="-342900">
              <a:buFont typeface="Wingdings" panose="05000000000000000000" pitchFamily="2" charset="2"/>
              <a:buChar char="l"/>
              <a:defRPr/>
            </a:pPr>
            <a:r>
              <a:rPr lang="en-US" sz="2400" b="1" dirty="0" smtClean="0">
                <a:latin typeface="Cambria" panose="02040503050406030204" pitchFamily="18" charset="0"/>
                <a:ea typeface="MS PGothic" pitchFamily="34" charset="-128"/>
              </a:rPr>
              <a:t>Objective Function:</a:t>
            </a:r>
            <a:endParaRPr lang="en-US" sz="2400" b="1" dirty="0">
              <a:latin typeface="Cambria" panose="02040503050406030204" pitchFamily="18" charset="0"/>
              <a:ea typeface="MS PGothic" pitchFamily="34" charset="-128"/>
            </a:endParaRPr>
          </a:p>
        </p:txBody>
      </p:sp>
      <p:pic>
        <p:nvPicPr>
          <p:cNvPr id="1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203" t="1865"/>
          <a:stretch/>
        </p:blipFill>
        <p:spPr bwMode="auto">
          <a:xfrm>
            <a:off x="5019284" y="2064636"/>
            <a:ext cx="3344447" cy="2186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ounded Rectangular Callout 4"/>
          <p:cNvSpPr/>
          <p:nvPr/>
        </p:nvSpPr>
        <p:spPr>
          <a:xfrm>
            <a:off x="7529707" y="4258074"/>
            <a:ext cx="1385471" cy="1579340"/>
          </a:xfrm>
          <a:prstGeom prst="wedgeRoundRectCallout">
            <a:avLst>
              <a:gd name="adj1" fmla="val -48871"/>
              <a:gd name="adj2" fmla="val -15168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FFFFFF"/>
                </a:solidFill>
                <a:latin typeface="Calibri" charset="0"/>
                <a:ea typeface="MS PGothic" charset="0"/>
                <a:cs typeface="MS PGothic" charset="0"/>
              </a:rPr>
              <a:t>Estimated transmitted Power in group </a:t>
            </a:r>
            <a:r>
              <a:rPr lang="en-US" altLang="zh-CN" sz="1600" b="1" dirty="0" smtClean="0">
                <a:solidFill>
                  <a:srgbClr val="FFFFFF"/>
                </a:solidFill>
                <a:latin typeface="Calibri" charset="0"/>
                <a:ea typeface="MS PGothic" charset="0"/>
                <a:cs typeface="MS PGothic" charset="0"/>
              </a:rPr>
              <a:t>“N”</a:t>
            </a:r>
            <a:endParaRPr lang="en-US" altLang="zh-CN" sz="1600" b="1" dirty="0">
              <a:solidFill>
                <a:srgbClr val="FFFFFF"/>
              </a:solidFill>
              <a:latin typeface="Calibri" charset="0"/>
              <a:ea typeface="MS PGothic" charset="0"/>
              <a:cs typeface="MS PGothic" charset="0"/>
            </a:endParaRPr>
          </a:p>
        </p:txBody>
      </p:sp>
      <p:sp>
        <p:nvSpPr>
          <p:cNvPr id="18" name="Rounded Rectangular Callout 4"/>
          <p:cNvSpPr/>
          <p:nvPr/>
        </p:nvSpPr>
        <p:spPr>
          <a:xfrm>
            <a:off x="3810602" y="3158059"/>
            <a:ext cx="1385471" cy="1579340"/>
          </a:xfrm>
          <a:prstGeom prst="wedgeRoundRectCallout">
            <a:avLst>
              <a:gd name="adj1" fmla="val 111274"/>
              <a:gd name="adj2" fmla="val -818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600" b="1" dirty="0">
                <a:solidFill>
                  <a:srgbClr val="FFFFFF"/>
                </a:solidFill>
                <a:latin typeface="Calibri" charset="0"/>
                <a:ea typeface="MS PGothic" charset="0"/>
                <a:cs typeface="MS PGothic" charset="0"/>
              </a:rPr>
              <a:t>Estimated transmitted Power in group </a:t>
            </a:r>
            <a:r>
              <a:rPr lang="en-US" altLang="zh-CN" sz="1600" b="1" dirty="0" smtClean="0">
                <a:solidFill>
                  <a:srgbClr val="FFFFFF"/>
                </a:solidFill>
                <a:latin typeface="Calibri" charset="0"/>
                <a:ea typeface="MS PGothic" charset="0"/>
                <a:cs typeface="MS PGothic" charset="0"/>
              </a:rPr>
              <a:t>“M”</a:t>
            </a:r>
            <a:endParaRPr lang="en-US" altLang="zh-CN" sz="1600" b="1" dirty="0">
              <a:solidFill>
                <a:srgbClr val="FFFFFF"/>
              </a:solidFill>
              <a:latin typeface="Calibri" charset="0"/>
              <a:ea typeface="MS PGothic" charset="0"/>
              <a:cs typeface="MS PGothic" charset="0"/>
            </a:endParaRPr>
          </a:p>
        </p:txBody>
      </p:sp>
      <p:sp>
        <p:nvSpPr>
          <p:cNvPr id="19" name="Rounded Rectangular Callout 8"/>
          <p:cNvSpPr/>
          <p:nvPr/>
        </p:nvSpPr>
        <p:spPr>
          <a:xfrm>
            <a:off x="3810602" y="4889176"/>
            <a:ext cx="1752600" cy="990600"/>
          </a:xfrm>
          <a:prstGeom prst="wedgeRoundRectCallout">
            <a:avLst>
              <a:gd name="adj1" fmla="val 110670"/>
              <a:gd name="adj2" fmla="val -161085"/>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alibri" panose="020F0502020204030204" pitchFamily="34" charset="0"/>
              </a:rPr>
              <a:t>Injected Bad</a:t>
            </a:r>
          </a:p>
          <a:p>
            <a:pPr algn="ctr">
              <a:defRPr/>
            </a:pPr>
            <a:r>
              <a:rPr lang="en-US" sz="1600" b="1" dirty="0">
                <a:latin typeface="Calibri" panose="020F0502020204030204" pitchFamily="34" charset="0"/>
              </a:rPr>
              <a:t> Data limit</a:t>
            </a:r>
          </a:p>
        </p:txBody>
      </p:sp>
      <p:sp>
        <p:nvSpPr>
          <p:cNvPr id="20" name="Rounded Rectangular Callout 5"/>
          <p:cNvSpPr/>
          <p:nvPr/>
        </p:nvSpPr>
        <p:spPr>
          <a:xfrm>
            <a:off x="5708254" y="4889176"/>
            <a:ext cx="1676400" cy="533400"/>
          </a:xfrm>
          <a:prstGeom prst="wedgeRoundRectCallout">
            <a:avLst>
              <a:gd name="adj1" fmla="val 8000"/>
              <a:gd name="adj2" fmla="val -182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latin typeface="Calibri" panose="020F0502020204030204" pitchFamily="34" charset="0"/>
              </a:rPr>
              <a:t>Total Cost of </a:t>
            </a:r>
            <a:r>
              <a:rPr lang="en-US" sz="1600" b="1" dirty="0" err="1">
                <a:latin typeface="Calibri" panose="020F0502020204030204" pitchFamily="34" charset="0"/>
              </a:rPr>
              <a:t>att</a:t>
            </a:r>
            <a:endParaRPr lang="en-US" sz="1600" b="1" dirty="0">
              <a:latin typeface="Calibri" panose="020F0502020204030204" pitchFamily="34" charset="0"/>
            </a:endParaRPr>
          </a:p>
        </p:txBody>
      </p:sp>
    </p:spTree>
    <p:custDataLst>
      <p:tags r:id="rId1"/>
    </p:custDataLst>
    <p:extLst>
      <p:ext uri="{BB962C8B-B14F-4D97-AF65-F5344CB8AC3E}">
        <p14:creationId xmlns:p14="http://schemas.microsoft.com/office/powerpoint/2010/main" val="1323720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sz="quarter" idx="4294967295"/>
          </p:nvPr>
        </p:nvSpPr>
        <p:spPr>
          <a:xfrm>
            <a:off x="338400" y="1260000"/>
            <a:ext cx="8229600" cy="5043488"/>
          </a:xfrm>
          <a:prstGeom prst="rect">
            <a:avLst/>
          </a:prstGeom>
        </p:spPr>
        <p:txBody>
          <a:bodyPr/>
          <a:lstStyle/>
          <a:p>
            <a:pPr eaLnBrk="1" hangingPunct="1">
              <a:lnSpc>
                <a:spcPct val="90000"/>
              </a:lnSpc>
            </a:pPr>
            <a:r>
              <a:rPr lang="en-US" altLang="zh-CN" b="1" dirty="0">
                <a:latin typeface="Calibri" panose="020F0502020204030204" pitchFamily="34" charset="0"/>
                <a:ea typeface="MS PGothic" charset="0"/>
              </a:rPr>
              <a:t>In 2001, U.S. Dept. of Energy began a series of communications and controls workshops  focused on the integration of distribution energy resources.</a:t>
            </a:r>
          </a:p>
          <a:p>
            <a:pPr eaLnBrk="1" hangingPunct="1">
              <a:lnSpc>
                <a:spcPct val="90000"/>
              </a:lnSpc>
            </a:pPr>
            <a:r>
              <a:rPr lang="en-US" altLang="zh-CN" b="1" dirty="0">
                <a:latin typeface="Calibri" panose="020F0502020204030204" pitchFamily="34" charset="0"/>
                <a:ea typeface="MS PGothic" charset="0"/>
              </a:rPr>
              <a:t>In 2007, U.S. </a:t>
            </a:r>
            <a:r>
              <a:rPr lang="en-US" altLang="zh-CN" b="1" dirty="0" err="1">
                <a:latin typeface="Calibri" panose="020F0502020204030204" pitchFamily="34" charset="0"/>
                <a:ea typeface="MS PGothic" charset="0"/>
              </a:rPr>
              <a:t>gov.</a:t>
            </a:r>
            <a:r>
              <a:rPr lang="en-US" altLang="zh-CN" b="1" dirty="0">
                <a:latin typeface="Calibri" panose="020F0502020204030204" pitchFamily="34" charset="0"/>
                <a:ea typeface="MS PGothic" charset="0"/>
              </a:rPr>
              <a:t> established </a:t>
            </a:r>
            <a:r>
              <a:rPr lang="en-US" b="1" dirty="0">
                <a:latin typeface="Calibri" panose="020F0502020204030204" pitchFamily="34" charset="0"/>
                <a:ea typeface="MS PGothic" charset="0"/>
              </a:rPr>
              <a:t>“</a:t>
            </a:r>
            <a:r>
              <a:rPr lang="en-US" altLang="zh-CN" b="1" dirty="0">
                <a:latin typeface="Calibri" panose="020F0502020204030204" pitchFamily="34" charset="0"/>
                <a:ea typeface="MS PGothic" charset="0"/>
              </a:rPr>
              <a:t>Energy Independence and Security Act</a:t>
            </a:r>
            <a:r>
              <a:rPr lang="en-US" b="1" dirty="0">
                <a:latin typeface="Calibri" panose="020F0502020204030204" pitchFamily="34" charset="0"/>
                <a:ea typeface="MS PGothic" charset="0"/>
              </a:rPr>
              <a:t>”</a:t>
            </a:r>
            <a:endParaRPr lang="en-US" altLang="zh-CN" b="1" dirty="0">
              <a:latin typeface="Calibri" panose="020F0502020204030204" pitchFamily="34" charset="0"/>
              <a:ea typeface="MS PGothic" charset="0"/>
            </a:endParaRP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Studies state &amp; security of SG,  forms agency task force, frames </a:t>
            </a:r>
            <a:r>
              <a:rPr lang="en-US" altLang="zh-CN" sz="2000" dirty="0" err="1">
                <a:latin typeface="Calibri" panose="020F0502020204030204" pitchFamily="34" charset="0"/>
                <a:ea typeface="MS PGothic" charset="0"/>
              </a:rPr>
              <a:t>techology</a:t>
            </a:r>
            <a:r>
              <a:rPr lang="en-US" altLang="zh-CN" sz="2000" dirty="0">
                <a:latin typeface="Calibri" panose="020F0502020204030204" pitchFamily="34" charset="0"/>
                <a:ea typeface="MS PGothic" charset="0"/>
              </a:rPr>
              <a:t> R&amp;D,  encourage investment.</a:t>
            </a:r>
          </a:p>
          <a:p>
            <a:pPr eaLnBrk="1" hangingPunct="1">
              <a:lnSpc>
                <a:spcPct val="90000"/>
              </a:lnSpc>
            </a:pPr>
            <a:r>
              <a:rPr lang="en-US" altLang="zh-CN" b="1" dirty="0">
                <a:latin typeface="Calibri" panose="020F0502020204030204" pitchFamily="34" charset="0"/>
                <a:ea typeface="MS PGothic" charset="0"/>
              </a:rPr>
              <a:t>In 2009,  </a:t>
            </a:r>
            <a:r>
              <a:rPr lang="en-US" b="1" dirty="0">
                <a:latin typeface="Calibri" panose="020F0502020204030204" pitchFamily="34" charset="0"/>
                <a:ea typeface="MS PGothic" charset="0"/>
              </a:rPr>
              <a:t>“</a:t>
            </a:r>
            <a:r>
              <a:rPr lang="en-US" altLang="zh-CN" b="1" dirty="0">
                <a:latin typeface="Calibri" panose="020F0502020204030204" pitchFamily="34" charset="0"/>
                <a:ea typeface="MS PGothic" charset="0"/>
              </a:rPr>
              <a:t>American Recovery and Reinvestment Act</a:t>
            </a:r>
            <a:r>
              <a:rPr lang="en-US" b="1" dirty="0">
                <a:latin typeface="Calibri" panose="020F0502020204030204" pitchFamily="34" charset="0"/>
                <a:ea typeface="MS PGothic" charset="0"/>
              </a:rPr>
              <a:t>”</a:t>
            </a:r>
            <a:endParaRPr lang="en-US" altLang="zh-CN" b="1" dirty="0">
              <a:latin typeface="Calibri" panose="020F0502020204030204" pitchFamily="34" charset="0"/>
              <a:ea typeface="MS PGothic" charset="0"/>
            </a:endParaRPr>
          </a:p>
          <a:p>
            <a:pPr lvl="1" eaLnBrk="1" hangingPunct="1">
              <a:lnSpc>
                <a:spcPct val="90000"/>
              </a:lnSpc>
              <a:buFont typeface="Wingdings" charset="0"/>
              <a:buChar char="§"/>
            </a:pPr>
            <a:r>
              <a:rPr lang="en-US" altLang="zh-CN" sz="2000" dirty="0">
                <a:solidFill>
                  <a:srgbClr val="FF0000"/>
                </a:solidFill>
                <a:latin typeface="Calibri" panose="020F0502020204030204" pitchFamily="34" charset="0"/>
                <a:ea typeface="MS PGothic" charset="0"/>
              </a:rPr>
              <a:t>$3.4 billion </a:t>
            </a:r>
            <a:r>
              <a:rPr lang="en-US" altLang="zh-CN" sz="2000" dirty="0">
                <a:latin typeface="Calibri" panose="020F0502020204030204" pitchFamily="34" charset="0"/>
                <a:ea typeface="MS PGothic" charset="0"/>
              </a:rPr>
              <a:t>for SG investment grant program</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$615 million for SG demonstration program</a:t>
            </a:r>
          </a:p>
          <a:p>
            <a:pPr lvl="1" eaLnBrk="1" hangingPunct="1">
              <a:lnSpc>
                <a:spcPct val="90000"/>
              </a:lnSpc>
              <a:buFont typeface="Wingdings" charset="0"/>
              <a:buChar char="§"/>
            </a:pPr>
            <a:r>
              <a:rPr lang="en-US" altLang="zh-CN" sz="2000" dirty="0">
                <a:latin typeface="Calibri" panose="020F0502020204030204" pitchFamily="34" charset="0"/>
                <a:ea typeface="MS PGothic" charset="0"/>
              </a:rPr>
              <a:t>It leads to a combined investment of $8 </a:t>
            </a:r>
            <a:r>
              <a:rPr lang="en-US" altLang="zh-CN" sz="2000" dirty="0" smtClean="0">
                <a:latin typeface="Calibri" panose="020F0502020204030204" pitchFamily="34" charset="0"/>
                <a:ea typeface="MS PGothic" charset="0"/>
              </a:rPr>
              <a:t>billion </a:t>
            </a:r>
            <a:r>
              <a:rPr lang="en-US" altLang="zh-CN" sz="2000" dirty="0">
                <a:latin typeface="Calibri" panose="020F0502020204030204" pitchFamily="34" charset="0"/>
                <a:ea typeface="MS PGothic" charset="0"/>
              </a:rPr>
              <a:t>in SG capabilities.</a:t>
            </a:r>
          </a:p>
          <a:p>
            <a:pPr lvl="1" eaLnBrk="1" hangingPunct="1">
              <a:lnSpc>
                <a:spcPct val="90000"/>
              </a:lnSpc>
              <a:buFont typeface="Wingdings" charset="0"/>
              <a:buChar char="§"/>
            </a:pPr>
            <a:endParaRPr lang="en-US" altLang="zh-CN" sz="2000" dirty="0">
              <a:latin typeface="Calibri" charset="0"/>
              <a:ea typeface="MS PGothic" charset="0"/>
            </a:endParaRPr>
          </a:p>
        </p:txBody>
      </p:sp>
      <p:sp>
        <p:nvSpPr>
          <p:cNvPr id="9220" name="Picture 2" descr="C:\Users\admin\AppData\Local\Microsoft\Windows\Temporary Internet Files\Content.IE5\GBUKPZ83\MC900231078[1].wmf"/>
          <p:cNvSpPr>
            <a:spLocks noChangeAspect="1" noChangeArrowheads="1"/>
          </p:cNvSpPr>
          <p:nvPr/>
        </p:nvSpPr>
        <p:spPr bwMode="auto">
          <a:xfrm>
            <a:off x="6324600" y="4516438"/>
            <a:ext cx="2667000" cy="203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p>
        </p:txBody>
      </p:sp>
      <p:sp>
        <p:nvSpPr>
          <p:cNvPr id="2" name="标题 1"/>
          <p:cNvSpPr>
            <a:spLocks noGrp="1"/>
          </p:cNvSpPr>
          <p:nvPr>
            <p:ph type="title"/>
          </p:nvPr>
        </p:nvSpPr>
        <p:spPr/>
        <p:txBody>
          <a:bodyPr/>
          <a:lstStyle/>
          <a:p>
            <a:r>
              <a:rPr lang="en-US" altLang="zh-CN" dirty="0" smtClean="0"/>
              <a:t>Smart Grid in U.S.</a:t>
            </a:r>
            <a:endParaRPr lang="zh-CN" altLang="en-US" dirty="0"/>
          </a:p>
        </p:txBody>
      </p:sp>
      <p:sp>
        <p:nvSpPr>
          <p:cNvPr id="3" name="灯片编号占位符 2"/>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a:t>
            </a:fld>
            <a:r>
              <a:rPr lang="en-US"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90906597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70</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a:t>
            </a:r>
            <a:r>
              <a:rPr lang="en-US" altLang="zh-CN" sz="2400" b="1" dirty="0" smtClean="0">
                <a:solidFill>
                  <a:srgbClr val="1F497D"/>
                </a:solidFill>
                <a:latin typeface="Cambria" panose="02040503050406030204" pitchFamily="18" charset="0"/>
              </a:rPr>
              <a:t>(Tutorial)</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Infrastructure system</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a:t>
            </a:r>
            <a:r>
              <a:rPr lang="en-US" altLang="zh-CN" sz="2000" b="1" dirty="0">
                <a:solidFill>
                  <a:srgbClr val="1F497D"/>
                </a:solidFill>
                <a:latin typeface="Cambria" panose="02040503050406030204" pitchFamily="18" charset="0"/>
              </a:rPr>
              <a:t>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 (Our Works)</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FF0000"/>
                </a:solidFill>
                <a:latin typeface="Cambria" panose="02040503050406030204" pitchFamily="18" charset="0"/>
              </a:rPr>
              <a:t>Demand </a:t>
            </a:r>
            <a:r>
              <a:rPr lang="en-US" altLang="zh-CN" sz="2000" b="1" dirty="0">
                <a:solidFill>
                  <a:srgbClr val="FF0000"/>
                </a:solidFill>
                <a:latin typeface="Cambria" panose="02040503050406030204" pitchFamily="18" charset="0"/>
              </a:rPr>
              <a:t>Side </a:t>
            </a:r>
            <a:r>
              <a:rPr lang="en-US" altLang="zh-CN" sz="2000" b="1" dirty="0" smtClean="0">
                <a:solidFill>
                  <a:srgbClr val="FF0000"/>
                </a:solidFill>
                <a:latin typeface="Cambria" panose="02040503050406030204" pitchFamily="18" charset="0"/>
              </a:rPr>
              <a:t>Management </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Renewable and PHEV</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Meter</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Building</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City/</a:t>
            </a:r>
            <a:r>
              <a:rPr lang="en-US" altLang="zh-CN" sz="2000" b="1" dirty="0" err="1" smtClean="0">
                <a:solidFill>
                  <a:srgbClr val="1F497D"/>
                </a:solidFill>
                <a:latin typeface="Cambria" panose="02040503050406030204" pitchFamily="18" charset="0"/>
              </a:rPr>
              <a:t>Microgrid</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863260952"/>
      </p:ext>
    </p:extLst>
  </p:cSld>
  <p:clrMapOvr>
    <a:masterClrMapping/>
  </p:clrMapOvr>
  <p:transition advTm="22012"/>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Overview</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71</a:t>
            </a:fld>
            <a:endParaRPr lang="zh-CN" altLang="en-US">
              <a:solidFill>
                <a:prstClr val="black">
                  <a:tint val="75000"/>
                </a:prstClr>
              </a:solidFill>
            </a:endParaRPr>
          </a:p>
        </p:txBody>
      </p:sp>
      <p:sp>
        <p:nvSpPr>
          <p:cNvPr id="6" name="Content Placeholder 2"/>
          <p:cNvSpPr txBox="1">
            <a:spLocks/>
          </p:cNvSpPr>
          <p:nvPr/>
        </p:nvSpPr>
        <p:spPr>
          <a:xfrm>
            <a:off x="338400" y="1260000"/>
            <a:ext cx="8348400" cy="4395416"/>
          </a:xfrm>
          <a:prstGeom prst="rect">
            <a:avLst/>
          </a:prstGeom>
        </p:spPr>
        <p:txBody>
          <a:bodyPr/>
          <a:lstStyle/>
          <a:p>
            <a:pPr marL="342900" indent="-342900" fontAlgn="base">
              <a:spcBef>
                <a:spcPts val="576"/>
              </a:spcBef>
              <a:spcAft>
                <a:spcPct val="0"/>
              </a:spcAft>
              <a:buFont typeface="Arial" charset="0"/>
              <a:buChar char="•"/>
            </a:pPr>
            <a:r>
              <a:rPr lang="en-US" altLang="zh-CN" sz="2400" b="1" dirty="0" smtClean="0">
                <a:solidFill>
                  <a:schemeClr val="tx2"/>
                </a:solidFill>
                <a:latin typeface="Cambria" panose="02040503050406030204" pitchFamily="18" charset="0"/>
              </a:rPr>
              <a:t>Demand Side Management</a:t>
            </a:r>
          </a:p>
          <a:p>
            <a:pPr marL="800100" lvl="1" indent="-342900" fontAlgn="base">
              <a:spcBef>
                <a:spcPts val="576"/>
              </a:spcBef>
              <a:spcAft>
                <a:spcPct val="0"/>
              </a:spcAft>
              <a:buFont typeface="Arial" panose="020B0604020202020204" pitchFamily="34" charset="0"/>
              <a:buChar char="•"/>
            </a:pPr>
            <a:r>
              <a:rPr lang="en-US" altLang="zh-CN" sz="2000" b="1" dirty="0" smtClean="0">
                <a:solidFill>
                  <a:srgbClr val="FF0000"/>
                </a:solidFill>
                <a:latin typeface="Cambria" panose="02040503050406030204" pitchFamily="18" charset="0"/>
              </a:rPr>
              <a:t>Management objectives and basic </a:t>
            </a:r>
            <a:r>
              <a:rPr lang="en-US" altLang="zh-CN" sz="2000" b="1" dirty="0">
                <a:solidFill>
                  <a:srgbClr val="FF0000"/>
                </a:solidFill>
                <a:latin typeface="Cambria" panose="02040503050406030204" pitchFamily="18" charset="0"/>
              </a:rPr>
              <a:t>concept </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Models </a:t>
            </a:r>
            <a:r>
              <a:rPr lang="en-US" altLang="zh-CN" sz="2000" b="1" dirty="0">
                <a:solidFill>
                  <a:schemeClr val="tx2"/>
                </a:solidFill>
                <a:latin typeface="Cambria" panose="02040503050406030204" pitchFamily="18" charset="0"/>
              </a:rPr>
              <a:t>and </a:t>
            </a:r>
            <a:r>
              <a:rPr lang="en-US" altLang="zh-CN" sz="2000" b="1" dirty="0" smtClean="0">
                <a:solidFill>
                  <a:schemeClr val="tx2"/>
                </a:solidFill>
                <a:latin typeface="Cambria" panose="02040503050406030204" pitchFamily="18" charset="0"/>
              </a:rPr>
              <a:t>algorithms</a:t>
            </a:r>
            <a:endParaRPr lang="en-US" altLang="zh-CN" sz="2000" b="1" dirty="0">
              <a:solidFill>
                <a:schemeClr val="tx2"/>
              </a:solidFill>
              <a:latin typeface="Cambria" panose="02040503050406030204" pitchFamily="18" charset="0"/>
            </a:endParaRP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Auction </a:t>
            </a:r>
            <a:r>
              <a:rPr lang="en-US" altLang="zh-CN" sz="2000" b="1" dirty="0">
                <a:solidFill>
                  <a:schemeClr val="tx2"/>
                </a:solidFill>
                <a:latin typeface="Cambria" panose="02040503050406030204" pitchFamily="18" charset="0"/>
              </a:rPr>
              <a:t>game approach for DSM</a:t>
            </a: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Auction game: Mechanism design and the AGV mechanism</a:t>
            </a: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Problem formulation and algorithm </a:t>
            </a: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ea typeface="Cambria Math" panose="02040503050406030204" pitchFamily="18" charset="0"/>
              </a:rPr>
              <a:t>Propositions and  Proofs</a:t>
            </a:r>
            <a:endParaRPr lang="en-US" altLang="zh-CN" sz="2000" b="1" dirty="0" smtClean="0">
              <a:solidFill>
                <a:schemeClr val="tx2"/>
              </a:solidFill>
              <a:latin typeface="Cambria" panose="02040503050406030204" pitchFamily="18" charset="0"/>
            </a:endParaRPr>
          </a:p>
          <a:p>
            <a:pPr marL="1257300" lvl="2"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Simulation results</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Conclusions</a:t>
            </a:r>
            <a:endParaRPr lang="en-US" altLang="zh-CN" sz="2000" b="1" dirty="0">
              <a:solidFill>
                <a:schemeClr val="tx2"/>
              </a:solidFill>
              <a:latin typeface="Cambria" panose="02040503050406030204" pitchFamily="18" charset="0"/>
            </a:endParaRPr>
          </a:p>
          <a:p>
            <a:pPr lvl="1" fontAlgn="base">
              <a:spcBef>
                <a:spcPct val="20000"/>
              </a:spcBef>
              <a:spcAft>
                <a:spcPct val="0"/>
              </a:spcAft>
              <a:defRPr/>
            </a:pPr>
            <a:endParaRPr lang="en-US" altLang="zh-CN" sz="2800" dirty="0" smtClean="0">
              <a:solidFill>
                <a:prstClr val="black"/>
              </a:solidFill>
            </a:endParaRPr>
          </a:p>
        </p:txBody>
      </p:sp>
    </p:spTree>
    <p:extLst>
      <p:ext uri="{BB962C8B-B14F-4D97-AF65-F5344CB8AC3E}">
        <p14:creationId xmlns:p14="http://schemas.microsoft.com/office/powerpoint/2010/main" val="1542581016"/>
      </p:ext>
    </p:extLst>
  </p:cSld>
  <p:clrMapOvr>
    <a:masterClrMapping/>
  </p:clrMapOvr>
  <p:transition advTm="22012"/>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Management Objectives: Load Shaping</a:t>
            </a:r>
            <a:endParaRPr lang="zh-CN" altLang="en-US" dirty="0"/>
          </a:p>
        </p:txBody>
      </p:sp>
      <p:sp>
        <p:nvSpPr>
          <p:cNvPr id="4" name="灯片编号占位符 3"/>
          <p:cNvSpPr>
            <a:spLocks noGrp="1"/>
          </p:cNvSpPr>
          <p:nvPr>
            <p:ph type="sldNum" sz="quarter" idx="11"/>
          </p:nvPr>
        </p:nvSpPr>
        <p:spPr/>
        <p:txBody>
          <a:bodyPr/>
          <a:lstStyle/>
          <a:p>
            <a:pPr>
              <a:defRPr/>
            </a:pPr>
            <a:r>
              <a:rPr lang="en-US" smtClean="0">
                <a:solidFill>
                  <a:srgbClr val="000000"/>
                </a:solidFill>
              </a:rPr>
              <a:t>[</a:t>
            </a:r>
            <a:fld id="{76C16D65-260D-406F-A2BF-AB769FEB7B8A}" type="slidenum">
              <a:rPr lang="en-US" smtClean="0">
                <a:solidFill>
                  <a:srgbClr val="000000"/>
                </a:solidFill>
              </a:rPr>
              <a:pPr>
                <a:defRPr/>
              </a:pPr>
              <a:t>72</a:t>
            </a:fld>
            <a:r>
              <a:rPr lang="en-US" smtClean="0">
                <a:solidFill>
                  <a:srgbClr val="000000"/>
                </a:solidFill>
              </a:rPr>
              <a:t>]</a:t>
            </a:r>
            <a:endParaRPr lang="en-US" dirty="0">
              <a:solidFill>
                <a:srgbClr val="000000"/>
              </a:solidFill>
            </a:endParaRPr>
          </a:p>
        </p:txBody>
      </p:sp>
      <p:grpSp>
        <p:nvGrpSpPr>
          <p:cNvPr id="21" name="组合 20"/>
          <p:cNvGrpSpPr/>
          <p:nvPr/>
        </p:nvGrpSpPr>
        <p:grpSpPr>
          <a:xfrm>
            <a:off x="539979" y="1175529"/>
            <a:ext cx="6945162" cy="3276600"/>
            <a:chOff x="440157" y="2689860"/>
            <a:chExt cx="6945162" cy="3276600"/>
          </a:xfrm>
        </p:grpSpPr>
        <p:grpSp>
          <p:nvGrpSpPr>
            <p:cNvPr id="16" name="组合 15"/>
            <p:cNvGrpSpPr/>
            <p:nvPr/>
          </p:nvGrpSpPr>
          <p:grpSpPr>
            <a:xfrm>
              <a:off x="440157" y="2689860"/>
              <a:ext cx="6945162" cy="3276600"/>
              <a:chOff x="440157" y="2689860"/>
              <a:chExt cx="6945162" cy="327660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57" y="2689860"/>
                <a:ext cx="3190875" cy="3276600"/>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544" y="2693832"/>
                <a:ext cx="3152775" cy="1962150"/>
              </a:xfrm>
              <a:prstGeom prst="rect">
                <a:avLst/>
              </a:prstGeom>
            </p:spPr>
          </p:pic>
          <p:sp>
            <p:nvSpPr>
              <p:cNvPr id="15" name="右箭头 14"/>
              <p:cNvSpPr/>
              <p:nvPr/>
            </p:nvSpPr>
            <p:spPr bwMode="auto">
              <a:xfrm>
                <a:off x="3631032" y="3426314"/>
                <a:ext cx="598861" cy="396240"/>
              </a:xfrm>
              <a:prstGeom prst="rightArrow">
                <a:avLst/>
              </a:prstGeom>
              <a:solidFill>
                <a:schemeClr val="tx2"/>
              </a:solid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smtClean="0">
                  <a:ln>
                    <a:noFill/>
                  </a:ln>
                  <a:solidFill>
                    <a:schemeClr val="tx1"/>
                  </a:solidFill>
                  <a:effectLst/>
                  <a:latin typeface="Times New Roman" pitchFamily="18" charset="0"/>
                </a:endParaRPr>
              </a:p>
            </p:txBody>
          </p:sp>
        </p:grpSp>
        <p:sp>
          <p:nvSpPr>
            <p:cNvPr id="17" name="文本框 16"/>
            <p:cNvSpPr txBox="1"/>
            <p:nvPr/>
          </p:nvSpPr>
          <p:spPr>
            <a:xfrm>
              <a:off x="690880" y="2763465"/>
              <a:ext cx="777777" cy="338554"/>
            </a:xfrm>
            <a:prstGeom prst="rect">
              <a:avLst/>
            </a:prstGeom>
            <a:noFill/>
          </p:spPr>
          <p:txBody>
            <a:bodyPr wrap="none" rtlCol="0">
              <a:spAutoFit/>
            </a:bodyPr>
            <a:lstStyle/>
            <a:p>
              <a:r>
                <a:rPr lang="en-US" altLang="zh-CN" sz="1600" b="1" dirty="0">
                  <a:solidFill>
                    <a:schemeClr val="tx2"/>
                  </a:solidFill>
                  <a:latin typeface="微软雅黑" panose="020B0503020204020204" pitchFamily="34" charset="-122"/>
                  <a:ea typeface="微软雅黑" panose="020B0503020204020204" pitchFamily="34" charset="-122"/>
                </a:rPr>
                <a:t>U</a:t>
              </a:r>
              <a:r>
                <a:rPr lang="en-US" altLang="zh-CN" sz="1600" b="1" dirty="0" smtClean="0">
                  <a:solidFill>
                    <a:schemeClr val="tx2"/>
                  </a:solidFill>
                  <a:latin typeface="微软雅黑" panose="020B0503020204020204" pitchFamily="34" charset="-122"/>
                  <a:ea typeface="微软雅黑" panose="020B0503020204020204" pitchFamily="34" charset="-122"/>
                </a:rPr>
                <a:t>ser1</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90880" y="3870905"/>
              <a:ext cx="777777"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User2</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690880" y="4968185"/>
              <a:ext cx="777777"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User3</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4490517" y="2801762"/>
              <a:ext cx="1870769"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Total load shape</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5854965" y="1597119"/>
            <a:ext cx="3240217" cy="1343709"/>
            <a:chOff x="5768140" y="3918541"/>
            <a:chExt cx="3240217" cy="1343709"/>
          </a:xfrm>
        </p:grpSpPr>
        <p:sp>
          <p:nvSpPr>
            <p:cNvPr id="22" name="椭圆 21"/>
            <p:cNvSpPr/>
            <p:nvPr/>
          </p:nvSpPr>
          <p:spPr bwMode="auto">
            <a:xfrm>
              <a:off x="6197469" y="4320165"/>
              <a:ext cx="782320" cy="292908"/>
            </a:xfrm>
            <a:prstGeom prst="ellipse">
              <a:avLst/>
            </a:prstGeom>
            <a:no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23" name="文本框 22"/>
            <p:cNvSpPr txBox="1"/>
            <p:nvPr/>
          </p:nvSpPr>
          <p:spPr>
            <a:xfrm>
              <a:off x="6453279" y="4016399"/>
              <a:ext cx="1723164" cy="338554"/>
            </a:xfrm>
            <a:prstGeom prst="rect">
              <a:avLst/>
            </a:prstGeom>
            <a:noFill/>
          </p:spPr>
          <p:txBody>
            <a:bodyPr wrap="none" rtlCol="0">
              <a:spAutoFit/>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On-peak hours</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6895521" y="4409679"/>
              <a:ext cx="1830566" cy="338554"/>
            </a:xfrm>
            <a:prstGeom prst="rect">
              <a:avLst/>
            </a:prstGeom>
            <a:noFill/>
          </p:spPr>
          <p:txBody>
            <a:bodyPr wrap="none" rtlCol="0">
              <a:spAutoFit/>
            </a:bodyPr>
            <a:lstStyle/>
            <a:p>
              <a:r>
                <a:rPr lang="en-US" altLang="zh-CN" sz="1600" b="1" dirty="0" smtClean="0">
                  <a:solidFill>
                    <a:srgbClr val="FFC000"/>
                  </a:solidFill>
                  <a:latin typeface="微软雅黑" panose="020B0503020204020204" pitchFamily="34" charset="-122"/>
                  <a:ea typeface="微软雅黑" panose="020B0503020204020204" pitchFamily="34" charset="-122"/>
                </a:rPr>
                <a:t>Mid-peak hours</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
          <p:nvSpPr>
            <p:cNvPr id="26" name="椭圆 25"/>
            <p:cNvSpPr/>
            <p:nvPr/>
          </p:nvSpPr>
          <p:spPr bwMode="auto">
            <a:xfrm>
              <a:off x="6677728" y="4768519"/>
              <a:ext cx="782320" cy="292908"/>
            </a:xfrm>
            <a:prstGeom prst="ellipse">
              <a:avLst/>
            </a:prstGeom>
            <a:no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sp>
          <p:nvSpPr>
            <p:cNvPr id="27" name="文本框 26"/>
            <p:cNvSpPr txBox="1"/>
            <p:nvPr/>
          </p:nvSpPr>
          <p:spPr>
            <a:xfrm>
              <a:off x="7260634" y="4923696"/>
              <a:ext cx="1747723" cy="338554"/>
            </a:xfrm>
            <a:prstGeom prst="rect">
              <a:avLst/>
            </a:prstGeom>
            <a:noFill/>
          </p:spPr>
          <p:txBody>
            <a:bodyPr wrap="none" rtlCol="0">
              <a:spAutoFit/>
            </a:bodyPr>
            <a:lstStyle/>
            <a:p>
              <a:r>
                <a:rPr lang="en-US" altLang="zh-CN" sz="1600" b="1" dirty="0" smtClean="0">
                  <a:solidFill>
                    <a:schemeClr val="tx2"/>
                  </a:solidFill>
                  <a:latin typeface="微软雅黑" panose="020B0503020204020204" pitchFamily="34" charset="-122"/>
                  <a:ea typeface="微软雅黑" panose="020B0503020204020204" pitchFamily="34" charset="-122"/>
                </a:rPr>
                <a:t>Off-peak hours</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28" name="椭圆 27"/>
            <p:cNvSpPr/>
            <p:nvPr/>
          </p:nvSpPr>
          <p:spPr bwMode="auto">
            <a:xfrm>
              <a:off x="5768140" y="3918541"/>
              <a:ext cx="782320" cy="292908"/>
            </a:xfrm>
            <a:prstGeom prst="ellipse">
              <a:avLst/>
            </a:prstGeom>
            <a:noFill/>
            <a:ln w="25400" cap="flat" cmpd="sng" algn="ctr">
              <a:solidFill>
                <a:schemeClr val="tx2"/>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Times New Roman" pitchFamily="18" charset="0"/>
              </a:endParaRPr>
            </a:p>
          </p:txBody>
        </p:sp>
      </p:grpSp>
      <p:grpSp>
        <p:nvGrpSpPr>
          <p:cNvPr id="5" name="组合 4"/>
          <p:cNvGrpSpPr/>
          <p:nvPr/>
        </p:nvGrpSpPr>
        <p:grpSpPr>
          <a:xfrm>
            <a:off x="3194780" y="3161937"/>
            <a:ext cx="5320369" cy="3155990"/>
            <a:chOff x="3130867" y="3018145"/>
            <a:chExt cx="5320369" cy="3155990"/>
          </a:xfrm>
        </p:grpSpPr>
        <p:pic>
          <p:nvPicPr>
            <p:cNvPr id="30" name="内容占位符 3"/>
            <p:cNvPicPr>
              <a:picLocks noChangeAspect="1"/>
            </p:cNvPicPr>
            <p:nvPr/>
          </p:nvPicPr>
          <p:blipFill rotWithShape="1">
            <a:blip r:embed="rId5" cstate="print">
              <a:extLst>
                <a:ext uri="{28A0092B-C50C-407E-A947-70E740481C1C}">
                  <a14:useLocalDpi xmlns:a14="http://schemas.microsoft.com/office/drawing/2010/main" val="0"/>
                </a:ext>
              </a:extLst>
            </a:blip>
            <a:srcRect l="5743" t="3834" r="8446" b="1534"/>
            <a:stretch/>
          </p:blipFill>
          <p:spPr bwMode="auto">
            <a:xfrm>
              <a:off x="3130867" y="3018145"/>
              <a:ext cx="5320369" cy="2817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矩形 41"/>
            <p:cNvSpPr/>
            <p:nvPr/>
          </p:nvSpPr>
          <p:spPr>
            <a:xfrm>
              <a:off x="3891428" y="5835581"/>
              <a:ext cx="3185287" cy="338554"/>
            </a:xfrm>
            <a:prstGeom prst="rect">
              <a:avLst/>
            </a:prstGeom>
          </p:spPr>
          <p:txBody>
            <a:bodyPr wrap="none">
              <a:spAutoFit/>
            </a:bodyPr>
            <a:lstStyle/>
            <a:p>
              <a:r>
                <a:rPr lang="en-US" altLang="zh-CN" sz="1600" b="1" dirty="0" smtClean="0">
                  <a:latin typeface="Cambria" panose="02040503050406030204" pitchFamily="18" charset="0"/>
                </a:rPr>
                <a:t> Load shaping objectives in DSM</a:t>
              </a:r>
              <a:endParaRPr lang="zh-CN" altLang="en-US" sz="1600" dirty="0"/>
            </a:p>
          </p:txBody>
        </p:sp>
      </p:grpSp>
      <p:sp>
        <p:nvSpPr>
          <p:cNvPr id="6" name="文本框 5"/>
          <p:cNvSpPr txBox="1"/>
          <p:nvPr/>
        </p:nvSpPr>
        <p:spPr>
          <a:xfrm>
            <a:off x="338400" y="4800601"/>
            <a:ext cx="3865161" cy="400110"/>
          </a:xfrm>
          <a:prstGeom prst="rect">
            <a:avLst/>
          </a:prstGeom>
          <a:noFill/>
        </p:spPr>
        <p:txBody>
          <a:bodyPr wrap="none" rtlCol="0">
            <a:spAutoFit/>
          </a:bodyPr>
          <a:lstStyle/>
          <a:p>
            <a:pPr marL="342900" indent="-342900">
              <a:buFont typeface="Wingdings" panose="05000000000000000000" pitchFamily="2" charset="2"/>
              <a:buChar char="l"/>
            </a:pPr>
            <a:r>
              <a:rPr lang="en-US" altLang="zh-CN" sz="2000" b="1" dirty="0" smtClean="0">
                <a:solidFill>
                  <a:srgbClr val="FF0000"/>
                </a:solidFill>
                <a:latin typeface="Cambria" panose="02040503050406030204" pitchFamily="18" charset="0"/>
              </a:rPr>
              <a:t>Power resources allocations</a:t>
            </a:r>
          </a:p>
        </p:txBody>
      </p:sp>
    </p:spTree>
    <p:extLst>
      <p:ext uri="{BB962C8B-B14F-4D97-AF65-F5344CB8AC3E}">
        <p14:creationId xmlns:p14="http://schemas.microsoft.com/office/powerpoint/2010/main" val="3904466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9300" y="4592208"/>
            <a:ext cx="2857500" cy="1600200"/>
          </a:xfrm>
          <a:prstGeom prst="rect">
            <a:avLst/>
          </a:prstGeom>
        </p:spPr>
      </p:pic>
      <p:sp>
        <p:nvSpPr>
          <p:cNvPr id="2" name="标题 1"/>
          <p:cNvSpPr>
            <a:spLocks noGrp="1"/>
          </p:cNvSpPr>
          <p:nvPr>
            <p:ph type="title"/>
          </p:nvPr>
        </p:nvSpPr>
        <p:spPr/>
        <p:txBody>
          <a:bodyPr/>
          <a:lstStyle/>
          <a:p>
            <a:r>
              <a:rPr lang="en-US" altLang="zh-CN" b="1" i="1" dirty="0" smtClean="0">
                <a:ea typeface="Cambria Math" panose="02040503050406030204" pitchFamily="18" charset="0"/>
              </a:rPr>
              <a:t>Basic Concept</a:t>
            </a:r>
            <a:endParaRPr lang="zh-CN" altLang="en-US" b="1" i="1" dirty="0"/>
          </a:p>
        </p:txBody>
      </p:sp>
      <p:sp>
        <p:nvSpPr>
          <p:cNvPr id="3" name="内容占位符 2"/>
          <p:cNvSpPr>
            <a:spLocks noGrp="1"/>
          </p:cNvSpPr>
          <p:nvPr>
            <p:ph idx="1"/>
          </p:nvPr>
        </p:nvSpPr>
        <p:spPr>
          <a:xfrm>
            <a:off x="338400" y="1260000"/>
            <a:ext cx="8426450" cy="5181600"/>
          </a:xfrm>
        </p:spPr>
        <p:txBody>
          <a:bodyPr/>
          <a:lstStyle/>
          <a:p>
            <a:pPr marL="0" indent="0">
              <a:buNone/>
            </a:pPr>
            <a:r>
              <a:rPr lang="en-US" altLang="zh-CN" sz="3200" b="1" i="1" dirty="0"/>
              <a:t>Demand-side management (DSM) </a:t>
            </a:r>
          </a:p>
          <a:p>
            <a:pPr marL="0" indent="0">
              <a:lnSpc>
                <a:spcPct val="100000"/>
              </a:lnSpc>
              <a:buNone/>
            </a:pPr>
            <a:r>
              <a:rPr lang="en-US" altLang="zh-CN" sz="2000" dirty="0" smtClean="0"/>
              <a:t>is </a:t>
            </a:r>
            <a:r>
              <a:rPr lang="en-US" altLang="zh-CN" sz="2000" dirty="0"/>
              <a:t>the planning and </a:t>
            </a:r>
            <a:r>
              <a:rPr lang="en-US" altLang="zh-CN" sz="2000" dirty="0" smtClean="0"/>
              <a:t>implementation </a:t>
            </a:r>
            <a:r>
              <a:rPr lang="en-US" altLang="zh-CN" sz="2000" dirty="0"/>
              <a:t>of those electric utility activities designed to </a:t>
            </a:r>
            <a:r>
              <a:rPr lang="en-US" altLang="zh-CN" sz="2000" dirty="0" smtClean="0"/>
              <a:t>influence customer </a:t>
            </a:r>
            <a:r>
              <a:rPr lang="en-US" altLang="zh-CN" sz="2000" dirty="0"/>
              <a:t>uses of electricity in ways that will produce </a:t>
            </a:r>
            <a:r>
              <a:rPr lang="en-US" altLang="zh-CN" sz="2000" dirty="0" smtClean="0"/>
              <a:t>desired changes </a:t>
            </a:r>
            <a:r>
              <a:rPr lang="en-US" altLang="zh-CN" sz="2000" dirty="0"/>
              <a:t>in the utility’s load </a:t>
            </a:r>
            <a:r>
              <a:rPr lang="en-US" altLang="zh-CN" sz="2000" dirty="0" smtClean="0"/>
              <a:t>shape.</a:t>
            </a:r>
            <a:endParaRPr lang="en-US" altLang="zh-CN" sz="2000" dirty="0"/>
          </a:p>
          <a:p>
            <a:r>
              <a:rPr lang="en-US" altLang="zh-CN" sz="2200" b="0" dirty="0">
                <a:latin typeface="Arial" panose="020B0604020202020204" pitchFamily="34" charset="0"/>
                <a:cs typeface="Arial" panose="020B0604020202020204" pitchFamily="34" charset="0"/>
              </a:rPr>
              <a:t>to reach a balance of utilities’ supply and customer needs.</a:t>
            </a:r>
          </a:p>
          <a:p>
            <a:r>
              <a:rPr lang="en-US" altLang="zh-CN" sz="2200" b="0" dirty="0">
                <a:latin typeface="Arial" panose="020B0604020202020204" pitchFamily="34" charset="0"/>
                <a:cs typeface="Arial" panose="020B0604020202020204" pitchFamily="34" charset="0"/>
              </a:rPr>
              <a:t>to enable more efficient and reliable grid operation.</a:t>
            </a:r>
          </a:p>
          <a:p>
            <a:r>
              <a:rPr lang="en-US" altLang="zh-CN" sz="2200" b="0" dirty="0">
                <a:latin typeface="Arial" panose="020B0604020202020204" pitchFamily="34" charset="0"/>
                <a:cs typeface="Arial" panose="020B0604020202020204" pitchFamily="34" charset="0"/>
              </a:rPr>
              <a:t>to get higher utilization in power grids rather than extensive constructions.</a:t>
            </a:r>
            <a:endParaRPr lang="zh-CN" altLang="en-US" sz="2200" b="0" dirty="0">
              <a:latin typeface="Arial" panose="020B0604020202020204" pitchFamily="34" charset="0"/>
              <a:cs typeface="Arial" panose="020B0604020202020204" pitchFamily="34" charset="0"/>
            </a:endParaRPr>
          </a:p>
          <a:p>
            <a:pPr marL="0" indent="0">
              <a:lnSpc>
                <a:spcPct val="100000"/>
              </a:lnSpc>
              <a:buNone/>
            </a:pPr>
            <a:endParaRPr lang="en-US" altLang="zh-CN" i="1" dirty="0" smtClean="0">
              <a:latin typeface="+mn-lt"/>
            </a:endParaRPr>
          </a:p>
          <a:p>
            <a:endParaRPr lang="en-US" altLang="zh-CN" b="1" i="1" dirty="0" smtClean="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73</a:t>
            </a:fld>
            <a:endParaRPr lang="zh-CN" altLang="en-US"/>
          </a:p>
        </p:txBody>
      </p:sp>
    </p:spTree>
    <p:extLst>
      <p:ext uri="{BB962C8B-B14F-4D97-AF65-F5344CB8AC3E}">
        <p14:creationId xmlns:p14="http://schemas.microsoft.com/office/powerpoint/2010/main" val="237177793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Cambria Math" panose="02040503050406030204" pitchFamily="18" charset="0"/>
              </a:rPr>
              <a:t>Main Techniques</a:t>
            </a:r>
            <a:endParaRPr lang="zh-CN" altLang="en-US" dirty="0">
              <a:ea typeface="Cambria Math" panose="02040503050406030204" pitchFamily="18" charset="0"/>
            </a:endParaRPr>
          </a:p>
        </p:txBody>
      </p:sp>
      <p:sp>
        <p:nvSpPr>
          <p:cNvPr id="3" name="内容占位符 2"/>
          <p:cNvSpPr>
            <a:spLocks noGrp="1"/>
          </p:cNvSpPr>
          <p:nvPr>
            <p:ph idx="1"/>
          </p:nvPr>
        </p:nvSpPr>
        <p:spPr>
          <a:xfrm>
            <a:off x="336550" y="1497600"/>
            <a:ext cx="8426450" cy="5181600"/>
          </a:xfrm>
        </p:spPr>
        <p:txBody>
          <a:bodyPr>
            <a:normAutofit/>
          </a:bodyPr>
          <a:lstStyle/>
          <a:p>
            <a:r>
              <a:rPr lang="en-US" altLang="zh-CN" dirty="0" smtClean="0"/>
              <a:t>Direct Load Control(DLC)</a:t>
            </a:r>
          </a:p>
          <a:p>
            <a:pPr marL="0" indent="0">
              <a:buNone/>
            </a:pPr>
            <a:r>
              <a:rPr lang="en-US" altLang="zh-CN" sz="2000" dirty="0"/>
              <a:t>Based on an agreement between the utility company and the customers, the utility or an aggregator, which is managed by the utility, can remotely control the operations and energy consumption of certain appliances in a household</a:t>
            </a:r>
            <a:r>
              <a:rPr lang="en-US" altLang="zh-CN" sz="2000" dirty="0" smtClean="0"/>
              <a:t>.</a:t>
            </a:r>
          </a:p>
          <a:p>
            <a:pPr marL="0" indent="0">
              <a:buNone/>
            </a:pPr>
            <a:endParaRPr lang="en-US" altLang="zh-CN" sz="900" dirty="0"/>
          </a:p>
          <a:p>
            <a:r>
              <a:rPr lang="en-US" altLang="zh-CN" b="1" dirty="0" smtClean="0">
                <a:solidFill>
                  <a:srgbClr val="FF0000"/>
                </a:solidFill>
              </a:rPr>
              <a:t>Smart Pricing</a:t>
            </a:r>
          </a:p>
          <a:p>
            <a:pPr marL="0" indent="0">
              <a:buNone/>
            </a:pPr>
            <a:r>
              <a:rPr lang="en-US" altLang="zh-CN" sz="2000" dirty="0"/>
              <a:t>Encourages users to individually and voluntarily manage their loads, e.g., by reducing their consumption at peak hours.</a:t>
            </a:r>
          </a:p>
          <a:p>
            <a:pPr lvl="1"/>
            <a:r>
              <a:rPr lang="en-US" altLang="zh-CN" sz="1800" b="1" dirty="0">
                <a:latin typeface="Calibri" panose="020F0502020204030204" pitchFamily="34" charset="0"/>
              </a:rPr>
              <a:t>Real-time pricing (RTP)</a:t>
            </a:r>
            <a:endParaRPr lang="zh-CN" altLang="en-US" sz="1800" b="1" dirty="0">
              <a:latin typeface="Calibri" panose="020F0502020204030204" pitchFamily="34" charset="0"/>
            </a:endParaRPr>
          </a:p>
          <a:p>
            <a:pPr lvl="1"/>
            <a:r>
              <a:rPr lang="en-US" altLang="zh-CN" sz="1800" b="1" dirty="0">
                <a:latin typeface="Calibri" panose="020F0502020204030204" pitchFamily="34" charset="0"/>
              </a:rPr>
              <a:t>Time-of-use pricing(</a:t>
            </a:r>
            <a:r>
              <a:rPr lang="en-US" altLang="zh-CN" sz="1800" b="1" dirty="0" err="1">
                <a:latin typeface="Calibri" panose="020F0502020204030204" pitchFamily="34" charset="0"/>
              </a:rPr>
              <a:t>ToUP</a:t>
            </a:r>
            <a:r>
              <a:rPr lang="en-US" altLang="zh-CN" sz="1800" b="1" dirty="0">
                <a:latin typeface="Calibri" panose="020F0502020204030204" pitchFamily="34" charset="0"/>
              </a:rPr>
              <a:t>)</a:t>
            </a:r>
          </a:p>
          <a:p>
            <a:pPr lvl="1"/>
            <a:r>
              <a:rPr lang="en-US" altLang="zh-CN" sz="1800" b="1" dirty="0">
                <a:latin typeface="Calibri" panose="020F0502020204030204" pitchFamily="34" charset="0"/>
              </a:rPr>
              <a:t>C</a:t>
            </a:r>
            <a:r>
              <a:rPr lang="en-US" altLang="zh-CN" sz="1800" b="1" dirty="0" smtClean="0">
                <a:latin typeface="Calibri" panose="020F0502020204030204" pitchFamily="34" charset="0"/>
              </a:rPr>
              <a:t>ritical-peak </a:t>
            </a:r>
            <a:r>
              <a:rPr lang="en-US" altLang="zh-CN" sz="1800" b="1" dirty="0">
                <a:latin typeface="Calibri" panose="020F0502020204030204" pitchFamily="34" charset="0"/>
              </a:rPr>
              <a:t>pricing(CPP)</a:t>
            </a:r>
          </a:p>
        </p:txBody>
      </p:sp>
      <p:sp>
        <p:nvSpPr>
          <p:cNvPr id="6" name="灯片编号占位符 5"/>
          <p:cNvSpPr>
            <a:spLocks noGrp="1"/>
          </p:cNvSpPr>
          <p:nvPr>
            <p:ph type="sldNum" sz="quarter" idx="11"/>
          </p:nvPr>
        </p:nvSpPr>
        <p:spPr/>
        <p:txBody>
          <a:bodyPr/>
          <a:lstStyle/>
          <a:p>
            <a:fld id="{DC226F1E-4A84-42EA-BFC3-1AD367F1BA89}" type="slidenum">
              <a:rPr lang="zh-CN" altLang="en-US" smtClean="0"/>
              <a:pPr/>
              <a:t>74</a:t>
            </a:fld>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158" y="4683230"/>
            <a:ext cx="1412313" cy="1431313"/>
          </a:xfrm>
          <a:prstGeom prst="rect">
            <a:avLst/>
          </a:prstGeom>
        </p:spPr>
      </p:pic>
    </p:spTree>
    <p:extLst>
      <p:ext uri="{BB962C8B-B14F-4D97-AF65-F5344CB8AC3E}">
        <p14:creationId xmlns:p14="http://schemas.microsoft.com/office/powerpoint/2010/main" val="367064038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Overview</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75</a:t>
            </a:fld>
            <a:endParaRPr lang="zh-CN" altLang="en-US">
              <a:solidFill>
                <a:prstClr val="black">
                  <a:tint val="75000"/>
                </a:prstClr>
              </a:solidFill>
            </a:endParaRPr>
          </a:p>
        </p:txBody>
      </p:sp>
      <p:sp>
        <p:nvSpPr>
          <p:cNvPr id="6" name="Content Placeholder 2"/>
          <p:cNvSpPr txBox="1">
            <a:spLocks/>
          </p:cNvSpPr>
          <p:nvPr/>
        </p:nvSpPr>
        <p:spPr>
          <a:xfrm>
            <a:off x="338400" y="1260000"/>
            <a:ext cx="8629650" cy="4395416"/>
          </a:xfrm>
          <a:prstGeom prst="rect">
            <a:avLst/>
          </a:prstGeom>
        </p:spPr>
        <p:txBody>
          <a:bodyPr/>
          <a:lstStyle/>
          <a:p>
            <a:pPr marL="342900" indent="-342900" fontAlgn="base">
              <a:spcBef>
                <a:spcPts val="576"/>
              </a:spcBef>
              <a:spcAft>
                <a:spcPct val="0"/>
              </a:spcAft>
              <a:buFont typeface="Arial" charset="0"/>
              <a:buChar char="•"/>
            </a:pPr>
            <a:r>
              <a:rPr lang="en-US" altLang="zh-CN" sz="2400" b="1" dirty="0" smtClean="0">
                <a:solidFill>
                  <a:schemeClr val="tx2"/>
                </a:solidFill>
                <a:latin typeface="Cambria" panose="02040503050406030204" pitchFamily="18" charset="0"/>
              </a:rPr>
              <a:t>Demand Side Management</a:t>
            </a:r>
          </a:p>
          <a:p>
            <a:pPr marL="800100" lvl="1" indent="-342900" fontAlgn="base">
              <a:spcBef>
                <a:spcPts val="576"/>
              </a:spcBef>
              <a:spcAft>
                <a:spcPct val="0"/>
              </a:spcAft>
              <a:buFont typeface="Arial" panose="020B0604020202020204" pitchFamily="34" charset="0"/>
              <a:buChar char="•"/>
            </a:pPr>
            <a:r>
              <a:rPr lang="en-US" altLang="zh-CN" sz="2000" b="1" dirty="0">
                <a:solidFill>
                  <a:schemeClr val="tx2"/>
                </a:solidFill>
                <a:latin typeface="Cambria" panose="02040503050406030204" pitchFamily="18" charset="0"/>
              </a:rPr>
              <a:t>Management objectives and basic concept </a:t>
            </a:r>
          </a:p>
          <a:p>
            <a:pPr marL="800100" lvl="1" indent="-342900">
              <a:spcBef>
                <a:spcPts val="576"/>
              </a:spcBef>
              <a:buFont typeface="Arial" panose="020B0604020202020204" pitchFamily="34" charset="0"/>
              <a:buChar char="•"/>
            </a:pPr>
            <a:r>
              <a:rPr lang="en-US" altLang="zh-CN" sz="2000" b="1" dirty="0" smtClean="0">
                <a:solidFill>
                  <a:srgbClr val="FF0000"/>
                </a:solidFill>
                <a:latin typeface="Cambria" panose="02040503050406030204" pitchFamily="18" charset="0"/>
              </a:rPr>
              <a:t>Models </a:t>
            </a:r>
            <a:r>
              <a:rPr lang="en-US" altLang="zh-CN" sz="2000" b="1" dirty="0">
                <a:solidFill>
                  <a:srgbClr val="FF0000"/>
                </a:solidFill>
                <a:latin typeface="Cambria" panose="02040503050406030204" pitchFamily="18" charset="0"/>
              </a:rPr>
              <a:t>and </a:t>
            </a:r>
            <a:r>
              <a:rPr lang="en-US" altLang="zh-CN" sz="2000" b="1" dirty="0" smtClean="0">
                <a:solidFill>
                  <a:srgbClr val="FF0000"/>
                </a:solidFill>
                <a:latin typeface="Cambria" panose="02040503050406030204" pitchFamily="18" charset="0"/>
              </a:rPr>
              <a:t>algorithms</a:t>
            </a:r>
            <a:endParaRPr lang="en-US" altLang="zh-CN" sz="2000" b="1" dirty="0">
              <a:solidFill>
                <a:srgbClr val="FF0000"/>
              </a:solidFill>
              <a:latin typeface="Cambria" panose="02040503050406030204" pitchFamily="18" charset="0"/>
            </a:endParaRP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Electricity market model</a:t>
            </a: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Basic definitions</a:t>
            </a:r>
          </a:p>
          <a:p>
            <a:pPr marL="1257300" lvl="2" indent="-342900">
              <a:spcBef>
                <a:spcPts val="576"/>
              </a:spcBef>
              <a:buFont typeface="Arial" panose="020B0604020202020204" pitchFamily="34" charset="0"/>
              <a:buChar char="•"/>
            </a:pPr>
            <a:r>
              <a:rPr lang="en-US" altLang="zh-CN" sz="1600" b="1" dirty="0" smtClean="0">
                <a:solidFill>
                  <a:schemeClr val="accent6">
                    <a:lumMod val="75000"/>
                  </a:schemeClr>
                </a:solidFill>
                <a:latin typeface="Cambria" panose="02040503050406030204" pitchFamily="18" charset="0"/>
              </a:rPr>
              <a:t>Utility </a:t>
            </a:r>
            <a:r>
              <a:rPr lang="en-US" altLang="zh-CN" sz="1600" b="1" dirty="0">
                <a:solidFill>
                  <a:schemeClr val="accent6">
                    <a:lumMod val="75000"/>
                  </a:schemeClr>
                </a:solidFill>
                <a:latin typeface="Cambria" panose="02040503050406030204" pitchFamily="18" charset="0"/>
              </a:rPr>
              <a:t>function</a:t>
            </a: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Centralized problem designs</a:t>
            </a:r>
          </a:p>
          <a:p>
            <a:pPr marL="1257300" lvl="2" indent="-342900">
              <a:spcBef>
                <a:spcPts val="576"/>
              </a:spcBef>
              <a:buFont typeface="Arial" panose="020B0604020202020204" pitchFamily="34" charset="0"/>
              <a:buChar char="•"/>
            </a:pPr>
            <a:r>
              <a:rPr lang="en-US" altLang="zh-CN" sz="1600" b="1" dirty="0">
                <a:solidFill>
                  <a:schemeClr val="accent6">
                    <a:lumMod val="75000"/>
                  </a:schemeClr>
                </a:solidFill>
                <a:latin typeface="Cambria" panose="02040503050406030204" pitchFamily="18" charset="0"/>
              </a:rPr>
              <a:t>Distributed problem designs</a:t>
            </a:r>
          </a:p>
          <a:p>
            <a:pPr marL="1257300" lvl="2" indent="-342900">
              <a:spcBef>
                <a:spcPts val="576"/>
              </a:spcBef>
              <a:buFont typeface="Arial" panose="020B0604020202020204" pitchFamily="34" charset="0"/>
              <a:buChar char="•"/>
            </a:pPr>
            <a:r>
              <a:rPr lang="en-US" altLang="zh-CN" sz="1600" b="1" dirty="0" smtClean="0">
                <a:solidFill>
                  <a:schemeClr val="accent6">
                    <a:lumMod val="75000"/>
                  </a:schemeClr>
                </a:solidFill>
                <a:latin typeface="Cambria" panose="02040503050406030204" pitchFamily="18" charset="0"/>
              </a:rPr>
              <a:t>Algorithms</a:t>
            </a:r>
            <a:endParaRPr lang="en-US" altLang="zh-CN" sz="1600" b="1" dirty="0">
              <a:solidFill>
                <a:schemeClr val="accent6">
                  <a:lumMod val="75000"/>
                </a:schemeClr>
              </a:solidFill>
              <a:latin typeface="Cambria" panose="02040503050406030204" pitchFamily="18" charset="0"/>
            </a:endParaRP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Auction </a:t>
            </a:r>
            <a:r>
              <a:rPr lang="en-US" altLang="zh-CN" sz="2000" b="1" dirty="0">
                <a:solidFill>
                  <a:schemeClr val="tx2"/>
                </a:solidFill>
                <a:latin typeface="Cambria" panose="02040503050406030204" pitchFamily="18" charset="0"/>
              </a:rPr>
              <a:t>game approach for DSM</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Conclusions</a:t>
            </a:r>
            <a:endParaRPr lang="en-US" altLang="zh-CN" sz="2000" b="1" dirty="0">
              <a:solidFill>
                <a:schemeClr val="tx2"/>
              </a:solidFill>
              <a:latin typeface="Cambria" panose="02040503050406030204" pitchFamily="18" charset="0"/>
            </a:endParaRPr>
          </a:p>
          <a:p>
            <a:pPr lvl="1" fontAlgn="base">
              <a:spcBef>
                <a:spcPct val="20000"/>
              </a:spcBef>
              <a:spcAft>
                <a:spcPct val="0"/>
              </a:spcAft>
              <a:defRPr/>
            </a:pPr>
            <a:endParaRPr lang="en-US" altLang="zh-CN" sz="2800" dirty="0" smtClean="0">
              <a:solidFill>
                <a:prstClr val="black"/>
              </a:solidFill>
            </a:endParaRPr>
          </a:p>
        </p:txBody>
      </p:sp>
    </p:spTree>
    <p:extLst>
      <p:ext uri="{BB962C8B-B14F-4D97-AF65-F5344CB8AC3E}">
        <p14:creationId xmlns:p14="http://schemas.microsoft.com/office/powerpoint/2010/main" val="1312517651"/>
      </p:ext>
    </p:extLst>
  </p:cSld>
  <p:clrMapOvr>
    <a:masterClrMapping/>
  </p:clrMapOvr>
  <p:transition advTm="22012"/>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4628" t="21034" r="4045" b="34527"/>
          <a:stretch/>
        </p:blipFill>
        <p:spPr>
          <a:xfrm>
            <a:off x="398144" y="1143000"/>
            <a:ext cx="8303262" cy="2861260"/>
          </a:xfrm>
          <a:prstGeom prst="rect">
            <a:avLst/>
          </a:prstGeom>
        </p:spPr>
      </p:pic>
      <p:sp>
        <p:nvSpPr>
          <p:cNvPr id="2" name="标题 1"/>
          <p:cNvSpPr>
            <a:spLocks noGrp="1"/>
          </p:cNvSpPr>
          <p:nvPr>
            <p:ph type="title"/>
          </p:nvPr>
        </p:nvSpPr>
        <p:spPr/>
        <p:txBody>
          <a:bodyPr/>
          <a:lstStyle/>
          <a:p>
            <a:r>
              <a:rPr lang="en-US" altLang="zh-CN" dirty="0"/>
              <a:t>Electricity </a:t>
            </a:r>
            <a:r>
              <a:rPr lang="en-US" altLang="zh-CN" dirty="0" smtClean="0"/>
              <a:t>Market </a:t>
            </a:r>
            <a:r>
              <a:rPr lang="en-US" altLang="zh-CN" dirty="0" smtClean="0">
                <a:ea typeface="Cambria Math" panose="02040503050406030204" pitchFamily="18" charset="0"/>
              </a:rPr>
              <a:t>Model</a:t>
            </a:r>
            <a:endParaRPr lang="zh-CN" altLang="en-US" dirty="0">
              <a:ea typeface="Cambria Math" panose="02040503050406030204" pitchFamily="18" charset="0"/>
            </a:endParaRPr>
          </a:p>
        </p:txBody>
      </p:sp>
      <p:sp>
        <p:nvSpPr>
          <p:cNvPr id="3" name="内容占位符 2"/>
          <p:cNvSpPr>
            <a:spLocks noGrp="1"/>
          </p:cNvSpPr>
          <p:nvPr>
            <p:ph idx="1"/>
          </p:nvPr>
        </p:nvSpPr>
        <p:spPr/>
        <p:txBody>
          <a:bodyPr/>
          <a:lstStyle/>
          <a:p>
            <a:endParaRPr lang="en-US" altLang="zh-CN" b="0" dirty="0" smtClean="0"/>
          </a:p>
          <a:p>
            <a:endParaRPr lang="en-US" altLang="zh-CN" b="0" dirty="0"/>
          </a:p>
          <a:p>
            <a:endParaRPr lang="en-US" altLang="zh-CN" b="0" dirty="0" smtClean="0"/>
          </a:p>
          <a:p>
            <a:endParaRPr lang="en-US" altLang="zh-CN" b="0" dirty="0"/>
          </a:p>
          <a:p>
            <a:endParaRPr lang="en-US" altLang="zh-CN" b="0" dirty="0" smtClean="0"/>
          </a:p>
          <a:p>
            <a:pPr marL="0" indent="0">
              <a:buNone/>
            </a:pPr>
            <a:endParaRPr lang="en-US" altLang="zh-CN" b="0" dirty="0" smtClean="0"/>
          </a:p>
          <a:p>
            <a:pPr>
              <a:lnSpc>
                <a:spcPct val="100000"/>
              </a:lnSpc>
              <a:spcBef>
                <a:spcPts val="600"/>
              </a:spcBef>
              <a:spcAft>
                <a:spcPts val="0"/>
              </a:spcAft>
            </a:pPr>
            <a:r>
              <a:rPr lang="en-US" altLang="zh-CN" sz="2000" b="0" dirty="0" smtClean="0">
                <a:latin typeface="Calibri" panose="020F0502020204030204" pitchFamily="34" charset="0"/>
              </a:rPr>
              <a:t>The power </a:t>
            </a:r>
            <a:r>
              <a:rPr lang="en-US" altLang="zh-CN" sz="2000" b="0" dirty="0">
                <a:latin typeface="Calibri" panose="020F0502020204030204" pitchFamily="34" charset="0"/>
              </a:rPr>
              <a:t>generators and </a:t>
            </a:r>
            <a:r>
              <a:rPr lang="en-US" altLang="zh-CN" sz="2000" b="0" dirty="0" smtClean="0">
                <a:latin typeface="Calibri" panose="020F0502020204030204" pitchFamily="34" charset="0"/>
              </a:rPr>
              <a:t>the energy providers are </a:t>
            </a:r>
            <a:r>
              <a:rPr lang="en-US" altLang="zh-CN" sz="2000" b="0" dirty="0">
                <a:latin typeface="Calibri" panose="020F0502020204030204" pitchFamily="34" charset="0"/>
              </a:rPr>
              <a:t>linked to the wholesale market. </a:t>
            </a:r>
            <a:endParaRPr lang="en-US" altLang="zh-CN" sz="2000" b="0" dirty="0" smtClean="0">
              <a:latin typeface="Calibri" panose="020F0502020204030204" pitchFamily="34" charset="0"/>
            </a:endParaRPr>
          </a:p>
          <a:p>
            <a:pPr>
              <a:lnSpc>
                <a:spcPct val="100000"/>
              </a:lnSpc>
              <a:spcBef>
                <a:spcPts val="600"/>
              </a:spcBef>
              <a:spcAft>
                <a:spcPts val="0"/>
              </a:spcAft>
            </a:pPr>
            <a:r>
              <a:rPr lang="en-US" altLang="zh-CN" sz="2000" b="0" dirty="0" smtClean="0">
                <a:latin typeface="Calibri" panose="020F0502020204030204" pitchFamily="34" charset="0"/>
              </a:rPr>
              <a:t>Each </a:t>
            </a:r>
            <a:r>
              <a:rPr lang="en-US" altLang="zh-CN" sz="2000" b="0" dirty="0">
                <a:latin typeface="Calibri" panose="020F0502020204030204" pitchFamily="34" charset="0"/>
              </a:rPr>
              <a:t>energy </a:t>
            </a:r>
            <a:r>
              <a:rPr lang="en-US" altLang="zh-CN" sz="2000" b="0" dirty="0" smtClean="0">
                <a:latin typeface="Calibri" panose="020F0502020204030204" pitchFamily="34" charset="0"/>
              </a:rPr>
              <a:t>provider serves </a:t>
            </a:r>
            <a:r>
              <a:rPr lang="en-US" altLang="zh-CN" sz="2000" b="0" dirty="0">
                <a:latin typeface="Calibri" panose="020F0502020204030204" pitchFamily="34" charset="0"/>
              </a:rPr>
              <a:t>several load subscribers or users. </a:t>
            </a:r>
            <a:endParaRPr lang="en-US" altLang="zh-CN" sz="2000" b="0" dirty="0" smtClean="0">
              <a:latin typeface="Calibri" panose="020F0502020204030204" pitchFamily="34" charset="0"/>
            </a:endParaRPr>
          </a:p>
          <a:p>
            <a:pPr>
              <a:lnSpc>
                <a:spcPct val="100000"/>
              </a:lnSpc>
              <a:spcBef>
                <a:spcPts val="600"/>
              </a:spcBef>
              <a:spcAft>
                <a:spcPts val="0"/>
              </a:spcAft>
            </a:pPr>
            <a:r>
              <a:rPr lang="en-US" altLang="zh-CN" sz="2000" b="0" dirty="0" smtClean="0">
                <a:latin typeface="Calibri" panose="020F0502020204030204" pitchFamily="34" charset="0"/>
              </a:rPr>
              <a:t>For each </a:t>
            </a:r>
            <a:r>
              <a:rPr lang="en-US" altLang="zh-CN" sz="2000" b="0" dirty="0">
                <a:latin typeface="Calibri" panose="020F0502020204030204" pitchFamily="34" charset="0"/>
              </a:rPr>
              <a:t>user, the </a:t>
            </a:r>
            <a:r>
              <a:rPr lang="en-US" altLang="zh-CN" sz="2000" i="1" dirty="0">
                <a:latin typeface="Calibri" panose="020F0502020204030204" pitchFamily="34" charset="0"/>
              </a:rPr>
              <a:t>smart meter </a:t>
            </a:r>
            <a:r>
              <a:rPr lang="en-US" altLang="zh-CN" sz="2000" b="0" dirty="0">
                <a:latin typeface="Calibri" panose="020F0502020204030204" pitchFamily="34" charset="0"/>
              </a:rPr>
              <a:t>contains a communication </a:t>
            </a:r>
            <a:r>
              <a:rPr lang="en-US" altLang="zh-CN" sz="2000" b="0" dirty="0" smtClean="0">
                <a:latin typeface="Calibri" panose="020F0502020204030204" pitchFamily="34" charset="0"/>
              </a:rPr>
              <a:t>terminal and </a:t>
            </a:r>
            <a:r>
              <a:rPr lang="en-US" altLang="zh-CN" sz="2000" b="0" dirty="0">
                <a:latin typeface="Calibri" panose="020F0502020204030204" pitchFamily="34" charset="0"/>
              </a:rPr>
              <a:t>can collect user’s consumption information.</a:t>
            </a:r>
            <a:endParaRPr lang="en-US" altLang="zh-CN" sz="2000" dirty="0" smtClean="0">
              <a:latin typeface="Calibri" panose="020F0502020204030204" pitchFamily="34" charset="0"/>
            </a:endParaRPr>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76</a:t>
            </a:fld>
            <a:endParaRPr lang="zh-CN" altLang="en-US"/>
          </a:p>
        </p:txBody>
      </p:sp>
      <p:sp>
        <p:nvSpPr>
          <p:cNvPr id="6" name="矩形 5"/>
          <p:cNvSpPr/>
          <p:nvPr/>
        </p:nvSpPr>
        <p:spPr>
          <a:xfrm>
            <a:off x="2601706" y="4048194"/>
            <a:ext cx="3634200" cy="369332"/>
          </a:xfrm>
          <a:prstGeom prst="rect">
            <a:avLst/>
          </a:prstGeom>
        </p:spPr>
        <p:txBody>
          <a:bodyPr wrap="none">
            <a:spAutoFit/>
          </a:bodyPr>
          <a:lstStyle/>
          <a:p>
            <a:r>
              <a:rPr lang="en-US" altLang="zh-CN" b="1" dirty="0">
                <a:latin typeface="Cambria" panose="02040503050406030204" pitchFamily="18" charset="0"/>
              </a:rPr>
              <a:t>Fig. </a:t>
            </a:r>
            <a:r>
              <a:rPr lang="en-US" altLang="zh-CN" b="1" dirty="0" smtClean="0">
                <a:latin typeface="Cambria" panose="02040503050406030204" pitchFamily="18" charset="0"/>
              </a:rPr>
              <a:t>14 Electricity market in DSM</a:t>
            </a:r>
            <a:endParaRPr lang="zh-CN" altLang="en-US" dirty="0"/>
          </a:p>
        </p:txBody>
      </p:sp>
    </p:spTree>
    <p:extLst>
      <p:ext uri="{BB962C8B-B14F-4D97-AF65-F5344CB8AC3E}">
        <p14:creationId xmlns:p14="http://schemas.microsoft.com/office/powerpoint/2010/main" val="67614308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Basic </a:t>
            </a:r>
            <a:r>
              <a:rPr lang="en-US" altLang="zh-CN" dirty="0" smtClean="0"/>
              <a:t>Definitions</a:t>
            </a:r>
            <a:endParaRPr lang="en-US" altLang="zh-CN" dirty="0"/>
          </a:p>
        </p:txBody>
      </p:sp>
      <p:sp>
        <p:nvSpPr>
          <p:cNvPr id="3" name="内容占位符 2"/>
          <p:cNvSpPr>
            <a:spLocks noGrp="1"/>
          </p:cNvSpPr>
          <p:nvPr>
            <p:ph idx="1"/>
          </p:nvPr>
        </p:nvSpPr>
        <p:spPr>
          <a:xfrm>
            <a:off x="336550" y="1260000"/>
            <a:ext cx="8426450" cy="5037000"/>
          </a:xfrm>
        </p:spPr>
        <p:txBody>
          <a:bodyPr/>
          <a:lstStyle/>
          <a:p>
            <a:r>
              <a:rPr lang="en-US" altLang="zh-CN" dirty="0" smtClean="0"/>
              <a:t>Time slot</a:t>
            </a:r>
          </a:p>
          <a:p>
            <a:pPr marL="457189" lvl="1" indent="0">
              <a:buNone/>
            </a:pPr>
            <a:r>
              <a:rPr lang="en-US" altLang="zh-CN" sz="2000" dirty="0">
                <a:latin typeface="Calibri" panose="020F0502020204030204" pitchFamily="34" charset="0"/>
              </a:rPr>
              <a:t>The intended time of operation is divided into </a:t>
            </a:r>
            <a:r>
              <a:rPr lang="en-US" altLang="zh-CN" sz="2000" i="1" dirty="0">
                <a:latin typeface="Calibri" panose="020F0502020204030204" pitchFamily="34" charset="0"/>
              </a:rPr>
              <a:t>K</a:t>
            </a:r>
            <a:r>
              <a:rPr lang="en-US" altLang="zh-CN" sz="2000" dirty="0">
                <a:latin typeface="Calibri" panose="020F0502020204030204" pitchFamily="34" charset="0"/>
              </a:rPr>
              <a:t> equal-length time </a:t>
            </a:r>
            <a:r>
              <a:rPr lang="en-US" altLang="zh-CN" sz="2000" dirty="0" smtClean="0">
                <a:latin typeface="Calibri" panose="020F0502020204030204" pitchFamily="34" charset="0"/>
              </a:rPr>
              <a:t>slots. </a:t>
            </a:r>
            <a:r>
              <a:rPr lang="en-US" altLang="zh-CN" sz="2000" i="1" dirty="0" smtClean="0">
                <a:latin typeface="Calibri" panose="020F0502020204030204" pitchFamily="34" charset="0"/>
              </a:rPr>
              <a:t>K</a:t>
            </a:r>
            <a:r>
              <a:rPr lang="en-US" altLang="zh-CN" sz="2000" dirty="0" smtClean="0">
                <a:latin typeface="Calibri" panose="020F0502020204030204" pitchFamily="34" charset="0"/>
              </a:rPr>
              <a:t> </a:t>
            </a:r>
            <a:r>
              <a:rPr lang="en-US" altLang="zh-CN" sz="2000" dirty="0">
                <a:latin typeface="Calibri" panose="020F0502020204030204" pitchFamily="34" charset="0"/>
              </a:rPr>
              <a:t>is the set of all time slots. </a:t>
            </a:r>
            <a:endParaRPr lang="en-US" altLang="zh-CN" sz="2000" dirty="0" smtClean="0">
              <a:latin typeface="Calibri" panose="020F0502020204030204" pitchFamily="34" charset="0"/>
            </a:endParaRPr>
          </a:p>
          <a:p>
            <a:r>
              <a:rPr lang="en-US" altLang="zh-CN" dirty="0"/>
              <a:t>Power Consumption of </a:t>
            </a:r>
            <a:r>
              <a:rPr lang="en-US" altLang="zh-CN" dirty="0" smtClean="0"/>
              <a:t>Users</a:t>
            </a:r>
          </a:p>
          <a:p>
            <a:endParaRPr lang="en-US" altLang="zh-CN" dirty="0"/>
          </a:p>
          <a:p>
            <a:endParaRPr lang="en-US" altLang="zh-CN" dirty="0" smtClean="0"/>
          </a:p>
          <a:p>
            <a:r>
              <a:rPr lang="en-US" altLang="zh-CN" dirty="0" smtClean="0"/>
              <a:t>Energy </a:t>
            </a:r>
            <a:r>
              <a:rPr lang="en-US" altLang="zh-CN" dirty="0"/>
              <a:t>Cost Model</a:t>
            </a:r>
          </a:p>
          <a:p>
            <a:pPr marL="457189" lvl="1" indent="0">
              <a:buNone/>
            </a:pPr>
            <a:r>
              <a:rPr lang="en-US" altLang="zh-CN" sz="2000" dirty="0">
                <a:latin typeface="Calibri" panose="020F0502020204030204" pitchFamily="34" charset="0"/>
              </a:rPr>
              <a:t>Represents the cost of providing </a:t>
            </a:r>
            <a:r>
              <a:rPr lang="en-US" altLang="zh-CN" sz="2000" i="1" dirty="0" err="1">
                <a:latin typeface="Calibri" panose="020F0502020204030204" pitchFamily="34" charset="0"/>
              </a:rPr>
              <a:t>L</a:t>
            </a:r>
            <a:r>
              <a:rPr lang="en-US" altLang="zh-CN" sz="2000" i="1" baseline="-25000" dirty="0" err="1">
                <a:latin typeface="Calibri" panose="020F0502020204030204" pitchFamily="34" charset="0"/>
              </a:rPr>
              <a:t>k</a:t>
            </a:r>
            <a:r>
              <a:rPr lang="en-US" altLang="zh-CN" sz="2000" i="1" baseline="-25000" dirty="0">
                <a:latin typeface="Calibri" panose="020F0502020204030204" pitchFamily="34" charset="0"/>
              </a:rPr>
              <a:t> </a:t>
            </a:r>
            <a:r>
              <a:rPr lang="en-US" altLang="zh-CN" sz="2000" dirty="0">
                <a:latin typeface="Calibri" panose="020F0502020204030204" pitchFamily="34" charset="0"/>
              </a:rPr>
              <a:t>units of energy in time slot </a:t>
            </a:r>
            <a:r>
              <a:rPr lang="en-US" altLang="zh-CN" sz="2000" i="1" dirty="0">
                <a:latin typeface="Calibri" panose="020F0502020204030204" pitchFamily="34" charset="0"/>
              </a:rPr>
              <a:t>k </a:t>
            </a:r>
            <a:r>
              <a:rPr lang="en-US" altLang="zh-CN" sz="2000" dirty="0">
                <a:latin typeface="Calibri" panose="020F0502020204030204" pitchFamily="34" charset="0"/>
              </a:rPr>
              <a:t>by the energy provider. </a:t>
            </a:r>
          </a:p>
          <a:p>
            <a:pPr marL="800089" lvl="1" indent="-342900">
              <a:buFont typeface="Wingdings" panose="05000000000000000000" pitchFamily="2" charset="2"/>
              <a:buChar char="ü"/>
            </a:pPr>
            <a:r>
              <a:rPr lang="en-US" altLang="zh-CN" sz="2000" dirty="0">
                <a:latin typeface="Calibri" panose="020F0502020204030204" pitchFamily="34" charset="0"/>
              </a:rPr>
              <a:t>written as</a:t>
            </a:r>
            <a:endParaRPr lang="en-US" altLang="zh-CN" sz="2000" i="1" dirty="0">
              <a:latin typeface="Calibri" panose="020F0502020204030204" pitchFamily="34" charset="0"/>
            </a:endParaRPr>
          </a:p>
          <a:p>
            <a:pPr marL="0" indent="0" algn="ctr">
              <a:buNone/>
            </a:pPr>
            <a:r>
              <a:rPr lang="en-US" altLang="zh-CN" sz="2000" i="1" dirty="0" smtClean="0"/>
              <a:t>C</a:t>
            </a:r>
            <a:r>
              <a:rPr lang="en-US" altLang="zh-CN" sz="2000" i="1" baseline="-25000" dirty="0" smtClean="0"/>
              <a:t>k</a:t>
            </a:r>
            <a:r>
              <a:rPr lang="en-US" altLang="zh-CN" sz="2000" dirty="0" smtClean="0"/>
              <a:t>(</a:t>
            </a:r>
            <a:r>
              <a:rPr lang="en-US" altLang="zh-CN" sz="2000" i="1" dirty="0" err="1" smtClean="0"/>
              <a:t>L</a:t>
            </a:r>
            <a:r>
              <a:rPr lang="en-US" altLang="zh-CN" sz="2000" i="1" baseline="-25000" dirty="0" err="1" smtClean="0"/>
              <a:t>k</a:t>
            </a:r>
            <a:r>
              <a:rPr lang="en-US" altLang="zh-CN" sz="2000" dirty="0"/>
              <a:t>) = </a:t>
            </a:r>
            <a:r>
              <a:rPr lang="en-US" altLang="zh-CN" sz="2000" i="1" dirty="0" smtClean="0"/>
              <a:t>h</a:t>
            </a:r>
            <a:r>
              <a:rPr lang="en-US" altLang="zh-CN" sz="2000" i="1" baseline="-25000" dirty="0" smtClean="0"/>
              <a:t>k</a:t>
            </a:r>
            <a:r>
              <a:rPr lang="en-US" altLang="zh-CN" sz="2000" baseline="-25000" dirty="0" smtClean="0"/>
              <a:t>1</a:t>
            </a:r>
            <a:r>
              <a:rPr lang="en-US" altLang="zh-CN" sz="2000" i="1" dirty="0" smtClean="0"/>
              <a:t>L</a:t>
            </a:r>
            <a:r>
              <a:rPr lang="en-US" altLang="zh-CN" sz="2000" i="1" baseline="-25000" dirty="0" smtClean="0"/>
              <a:t>k</a:t>
            </a:r>
            <a:r>
              <a:rPr lang="en-US" altLang="zh-CN" sz="2000" baseline="30000" dirty="0" smtClean="0"/>
              <a:t>2</a:t>
            </a:r>
            <a:r>
              <a:rPr lang="en-US" altLang="zh-CN" sz="2000" i="1" dirty="0" smtClean="0"/>
              <a:t> </a:t>
            </a:r>
            <a:r>
              <a:rPr lang="en-US" altLang="zh-CN" sz="2000" dirty="0"/>
              <a:t>+ </a:t>
            </a:r>
            <a:r>
              <a:rPr lang="en-US" altLang="zh-CN" sz="2000" i="1" dirty="0" smtClean="0"/>
              <a:t>h</a:t>
            </a:r>
            <a:r>
              <a:rPr lang="en-US" altLang="zh-CN" sz="2000" i="1" baseline="-25000" dirty="0" smtClean="0"/>
              <a:t>k</a:t>
            </a:r>
            <a:r>
              <a:rPr lang="en-US" altLang="zh-CN" sz="2000" baseline="-25000" dirty="0" smtClean="0"/>
              <a:t>2</a:t>
            </a:r>
            <a:r>
              <a:rPr lang="en-US" altLang="zh-CN" sz="2000" i="1" dirty="0" smtClean="0"/>
              <a:t>L</a:t>
            </a:r>
            <a:r>
              <a:rPr lang="en-US" altLang="zh-CN" sz="2000" i="1" baseline="-25000" dirty="0" smtClean="0"/>
              <a:t>k</a:t>
            </a:r>
            <a:r>
              <a:rPr lang="en-US" altLang="zh-CN" sz="2000" i="1" dirty="0" smtClean="0"/>
              <a:t> </a:t>
            </a:r>
            <a:r>
              <a:rPr lang="en-US" altLang="zh-CN" sz="2000" dirty="0"/>
              <a:t>+ </a:t>
            </a:r>
            <a:r>
              <a:rPr lang="en-US" altLang="zh-CN" sz="2000" i="1" dirty="0"/>
              <a:t>h</a:t>
            </a:r>
            <a:r>
              <a:rPr lang="en-US" altLang="zh-CN" sz="2000" i="1" baseline="-25000" dirty="0"/>
              <a:t>k</a:t>
            </a:r>
            <a:r>
              <a:rPr lang="en-US" altLang="zh-CN" sz="2000" baseline="-25000" dirty="0"/>
              <a:t>3</a:t>
            </a:r>
            <a:endParaRPr lang="en-US" altLang="zh-CN" sz="2000" dirty="0"/>
          </a:p>
          <a:p>
            <a:pPr marL="457189" lvl="1" indent="0">
              <a:buNone/>
            </a:pPr>
            <a:r>
              <a:rPr lang="en-US" altLang="zh-CN" sz="2000" dirty="0">
                <a:latin typeface="Calibri" panose="020F0502020204030204" pitchFamily="34" charset="0"/>
              </a:rPr>
              <a:t>where </a:t>
            </a:r>
            <a:r>
              <a:rPr lang="en-US" altLang="zh-CN" sz="2000" i="1" dirty="0">
                <a:latin typeface="Calibri" panose="020F0502020204030204" pitchFamily="34" charset="0"/>
              </a:rPr>
              <a:t>h</a:t>
            </a:r>
            <a:r>
              <a:rPr lang="en-US" altLang="zh-CN" sz="2000" i="1" baseline="-25000" dirty="0">
                <a:latin typeface="Calibri" panose="020F0502020204030204" pitchFamily="34" charset="0"/>
              </a:rPr>
              <a:t>k</a:t>
            </a:r>
            <a:r>
              <a:rPr lang="en-US" altLang="zh-CN" sz="2000" baseline="-25000" dirty="0">
                <a:latin typeface="Calibri" panose="020F0502020204030204" pitchFamily="34" charset="0"/>
              </a:rPr>
              <a:t>1</a:t>
            </a:r>
            <a:r>
              <a:rPr lang="en-US" altLang="zh-CN" sz="2000" dirty="0">
                <a:latin typeface="Calibri" panose="020F0502020204030204" pitchFamily="34" charset="0"/>
              </a:rPr>
              <a:t> </a:t>
            </a:r>
            <a:r>
              <a:rPr lang="en-US" altLang="zh-CN" sz="2000" i="1" dirty="0">
                <a:latin typeface="Calibri" panose="020F0502020204030204" pitchFamily="34" charset="0"/>
              </a:rPr>
              <a:t>≥ </a:t>
            </a:r>
            <a:r>
              <a:rPr lang="en-US" altLang="zh-CN" sz="2000" dirty="0">
                <a:latin typeface="Calibri" panose="020F0502020204030204" pitchFamily="34" charset="0"/>
              </a:rPr>
              <a:t>0, </a:t>
            </a:r>
            <a:r>
              <a:rPr lang="en-US" altLang="zh-CN" sz="2000" i="1" dirty="0">
                <a:latin typeface="Calibri" panose="020F0502020204030204" pitchFamily="34" charset="0"/>
              </a:rPr>
              <a:t>h</a:t>
            </a:r>
            <a:r>
              <a:rPr lang="en-US" altLang="zh-CN" sz="2000" i="1" baseline="-25000" dirty="0">
                <a:latin typeface="Calibri" panose="020F0502020204030204" pitchFamily="34" charset="0"/>
              </a:rPr>
              <a:t>k</a:t>
            </a:r>
            <a:r>
              <a:rPr lang="en-US" altLang="zh-CN" sz="2000" baseline="-25000" dirty="0">
                <a:latin typeface="Calibri" panose="020F0502020204030204" pitchFamily="34" charset="0"/>
              </a:rPr>
              <a:t>2</a:t>
            </a:r>
            <a:r>
              <a:rPr lang="en-US" altLang="zh-CN" sz="2000" dirty="0">
                <a:latin typeface="Calibri" panose="020F0502020204030204" pitchFamily="34" charset="0"/>
              </a:rPr>
              <a:t> </a:t>
            </a:r>
            <a:r>
              <a:rPr lang="en-US" altLang="zh-CN" sz="2000" i="1" dirty="0">
                <a:latin typeface="Calibri" panose="020F0502020204030204" pitchFamily="34" charset="0"/>
              </a:rPr>
              <a:t>≥ </a:t>
            </a:r>
            <a:r>
              <a:rPr lang="en-US" altLang="zh-CN" sz="2000" dirty="0">
                <a:latin typeface="Calibri" panose="020F0502020204030204" pitchFamily="34" charset="0"/>
              </a:rPr>
              <a:t>0, and </a:t>
            </a:r>
            <a:r>
              <a:rPr lang="en-US" altLang="zh-CN" sz="2000" i="1" dirty="0">
                <a:latin typeface="Calibri" panose="020F0502020204030204" pitchFamily="34" charset="0"/>
              </a:rPr>
              <a:t>h</a:t>
            </a:r>
            <a:r>
              <a:rPr lang="en-US" altLang="zh-CN" sz="2000" i="1" baseline="-25000" dirty="0">
                <a:latin typeface="Calibri" panose="020F0502020204030204" pitchFamily="34" charset="0"/>
              </a:rPr>
              <a:t>k</a:t>
            </a:r>
            <a:r>
              <a:rPr lang="en-US" altLang="zh-CN" sz="2000" baseline="-25000" dirty="0">
                <a:latin typeface="Calibri" panose="020F0502020204030204" pitchFamily="34" charset="0"/>
              </a:rPr>
              <a:t>3</a:t>
            </a:r>
            <a:r>
              <a:rPr lang="en-US" altLang="zh-CN" sz="2000" dirty="0">
                <a:latin typeface="Calibri" panose="020F0502020204030204" pitchFamily="34" charset="0"/>
              </a:rPr>
              <a:t> </a:t>
            </a:r>
            <a:r>
              <a:rPr lang="en-US" altLang="zh-CN" sz="2000" i="1" dirty="0">
                <a:latin typeface="Calibri" panose="020F0502020204030204" pitchFamily="34" charset="0"/>
              </a:rPr>
              <a:t>≥ </a:t>
            </a:r>
            <a:r>
              <a:rPr lang="en-US" altLang="zh-CN" sz="2000" dirty="0">
                <a:latin typeface="Calibri" panose="020F0502020204030204" pitchFamily="34" charset="0"/>
              </a:rPr>
              <a:t>0 are the fixed parameters.</a:t>
            </a:r>
            <a:endParaRPr lang="en-US" altLang="zh-CN" sz="2000" i="1" dirty="0">
              <a:latin typeface="Calibri" panose="020F0502020204030204" pitchFamily="34" charset="0"/>
            </a:endParaRPr>
          </a:p>
          <a:p>
            <a:endParaRPr lang="en-US" altLang="zh-CN" dirty="0" smtClean="0"/>
          </a:p>
          <a:p>
            <a:pPr marL="0" indent="0">
              <a:buNone/>
            </a:pPr>
            <a:endParaRPr lang="en-US" altLang="zh-CN" dirty="0" smtClean="0"/>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77</a:t>
            </a:fld>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val="1954322313"/>
              </p:ext>
            </p:extLst>
          </p:nvPr>
        </p:nvGraphicFramePr>
        <p:xfrm>
          <a:off x="2590800" y="2209801"/>
          <a:ext cx="914400" cy="179388"/>
        </p:xfrm>
        <a:graphic>
          <a:graphicData uri="http://schemas.openxmlformats.org/presentationml/2006/ole">
            <mc:AlternateContent xmlns:mc="http://schemas.openxmlformats.org/markup-compatibility/2006">
              <mc:Choice xmlns:v="urn:schemas-microsoft-com:vml" Requires="v">
                <p:oleObj spid="_x0000_s74756" name="Equation" r:id="rId4" imgW="428207" imgH="666100" progId="">
                  <p:embed/>
                </p:oleObj>
              </mc:Choice>
              <mc:Fallback>
                <p:oleObj name="Equation" r:id="rId4" imgW="428207" imgH="666100" progId="">
                  <p:embed/>
                  <p:pic>
                    <p:nvPicPr>
                      <p:cNvPr id="0" name="Picture 7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209801"/>
                        <a:ext cx="914400" cy="179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 name="组合 5"/>
          <p:cNvGrpSpPr/>
          <p:nvPr/>
        </p:nvGrpSpPr>
        <p:grpSpPr>
          <a:xfrm>
            <a:off x="1207169" y="2925314"/>
            <a:ext cx="7936831" cy="1134621"/>
            <a:chOff x="636409" y="3726978"/>
            <a:chExt cx="7936831" cy="1134621"/>
          </a:xfrm>
        </p:grpSpPr>
        <p:sp>
          <p:nvSpPr>
            <p:cNvPr id="5" name="矩形 4"/>
            <p:cNvSpPr/>
            <p:nvPr/>
          </p:nvSpPr>
          <p:spPr>
            <a:xfrm>
              <a:off x="724639" y="3726978"/>
              <a:ext cx="7848601" cy="1015663"/>
            </a:xfrm>
            <a:prstGeom prst="rect">
              <a:avLst/>
            </a:prstGeom>
          </p:spPr>
          <p:txBody>
            <a:bodyPr wrap="square">
              <a:spAutoFit/>
            </a:bodyPr>
            <a:lstStyle/>
            <a:p>
              <a:pPr marL="457189" lvl="1" indent="0">
                <a:buNone/>
              </a:pPr>
              <a:r>
                <a:rPr lang="en-US" altLang="zh-CN" sz="2000" dirty="0" smtClean="0">
                  <a:latin typeface="Calibri" panose="020F0502020204030204" pitchFamily="34" charset="0"/>
                </a:rPr>
                <a:t>: </a:t>
              </a:r>
              <a:r>
                <a:rPr lang="en-US" altLang="zh-CN" sz="2000" dirty="0">
                  <a:latin typeface="Calibri" panose="020F0502020204030204" pitchFamily="34" charset="0"/>
                </a:rPr>
                <a:t>the set of users, where N represents the number of users. </a:t>
              </a:r>
              <a:endParaRPr lang="en-US" altLang="zh-CN" sz="2000" dirty="0" smtClean="0">
                <a:latin typeface="Calibri" panose="020F0502020204030204" pitchFamily="34" charset="0"/>
              </a:endParaRPr>
            </a:p>
            <a:p>
              <a:pPr marL="457189" lvl="1" indent="0">
                <a:buNone/>
              </a:pPr>
              <a:r>
                <a:rPr lang="en-US" altLang="zh-CN" sz="2000" dirty="0" smtClean="0">
                  <a:latin typeface="Calibri" panose="020F0502020204030204" pitchFamily="34" charset="0"/>
                </a:rPr>
                <a:t>: user </a:t>
              </a:r>
              <a:r>
                <a:rPr lang="en-US" altLang="zh-CN" sz="2000" i="1" dirty="0" smtClean="0">
                  <a:latin typeface="Calibri" panose="020F0502020204030204" pitchFamily="34" charset="0"/>
                </a:rPr>
                <a:t>n.</a:t>
              </a:r>
              <a:r>
                <a:rPr lang="en-US" altLang="zh-CN" sz="2000" dirty="0" smtClean="0">
                  <a:latin typeface="Calibri" panose="020F0502020204030204" pitchFamily="34" charset="0"/>
                </a:rPr>
                <a:t>   </a:t>
              </a:r>
            </a:p>
            <a:p>
              <a:pPr marL="457189" lvl="1" indent="0">
                <a:buNone/>
              </a:pPr>
              <a:r>
                <a:rPr lang="en-US" altLang="zh-CN" sz="2000" dirty="0" smtClean="0">
                  <a:latin typeface="Calibri" panose="020F0502020204030204" pitchFamily="34" charset="0"/>
                </a:rPr>
                <a:t>: the </a:t>
              </a:r>
              <a:r>
                <a:rPr lang="en-US" altLang="zh-CN" sz="2000" dirty="0">
                  <a:latin typeface="Calibri" panose="020F0502020204030204" pitchFamily="34" charset="0"/>
                </a:rPr>
                <a:t>power consumption of user </a:t>
              </a:r>
              <a:r>
                <a:rPr lang="en-US" altLang="zh-CN" sz="2000" i="1" dirty="0">
                  <a:latin typeface="Calibri" panose="020F0502020204030204" pitchFamily="34" charset="0"/>
                </a:rPr>
                <a:t>n</a:t>
              </a:r>
              <a:r>
                <a:rPr lang="en-US" altLang="zh-CN" sz="2000" dirty="0">
                  <a:latin typeface="Calibri" panose="020F0502020204030204" pitchFamily="34" charset="0"/>
                </a:rPr>
                <a:t> in time slot </a:t>
              </a:r>
              <a:r>
                <a:rPr lang="en-US" altLang="zh-CN" sz="2000" i="1" dirty="0">
                  <a:latin typeface="Calibri" panose="020F0502020204030204" pitchFamily="34" charset="0"/>
                </a:rPr>
                <a:t>k</a:t>
              </a:r>
              <a:r>
                <a:rPr lang="en-US" altLang="zh-CN" sz="2000" dirty="0">
                  <a:latin typeface="Calibri" panose="020F0502020204030204" pitchFamily="34" charset="0"/>
                </a:rPr>
                <a:t>.</a:t>
              </a:r>
              <a:endParaRPr lang="zh-CN" altLang="en-US" sz="2000" dirty="0">
                <a:latin typeface="Calibri" panose="020F0502020204030204" pitchFamily="34" charset="0"/>
              </a:endParaRPr>
            </a:p>
          </p:txBody>
        </p:sp>
        <p:graphicFrame>
          <p:nvGraphicFramePr>
            <p:cNvPr id="18" name="对象 17"/>
            <p:cNvGraphicFramePr>
              <a:graphicFrameLocks noChangeAspect="1"/>
            </p:cNvGraphicFramePr>
            <p:nvPr>
              <p:extLst>
                <p:ext uri="{D42A27DB-BD31-4B8C-83A1-F6EECF244321}">
                  <p14:modId xmlns:p14="http://schemas.microsoft.com/office/powerpoint/2010/main" val="284499497"/>
                </p:ext>
              </p:extLst>
            </p:nvPr>
          </p:nvGraphicFramePr>
          <p:xfrm>
            <a:off x="636409" y="4156056"/>
            <a:ext cx="630042" cy="273298"/>
          </p:xfrm>
          <a:graphic>
            <a:graphicData uri="http://schemas.openxmlformats.org/presentationml/2006/ole">
              <mc:AlternateContent xmlns:mc="http://schemas.openxmlformats.org/markup-compatibility/2006">
                <mc:Choice xmlns:v="urn:schemas-microsoft-com:vml" Requires="v">
                  <p:oleObj spid="_x0000_s74757" name="Equation" r:id="rId6" imgW="482391" imgH="203112" progId="">
                    <p:embed/>
                  </p:oleObj>
                </mc:Choice>
                <mc:Fallback>
                  <p:oleObj name="Equation" r:id="rId6" imgW="482391" imgH="203112" progId="">
                    <p:embed/>
                    <p:pic>
                      <p:nvPicPr>
                        <p:cNvPr id="0" name="Picture 7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409" y="4156056"/>
                          <a:ext cx="630042" cy="27329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0" name="对象 19"/>
            <p:cNvGraphicFramePr>
              <a:graphicFrameLocks noChangeAspect="1"/>
            </p:cNvGraphicFramePr>
            <p:nvPr>
              <p:extLst>
                <p:ext uri="{D42A27DB-BD31-4B8C-83A1-F6EECF244321}">
                  <p14:modId xmlns:p14="http://schemas.microsoft.com/office/powerpoint/2010/main" val="1607649271"/>
                </p:ext>
              </p:extLst>
            </p:nvPr>
          </p:nvGraphicFramePr>
          <p:xfrm>
            <a:off x="913712" y="4367765"/>
            <a:ext cx="352739" cy="493834"/>
          </p:xfrm>
          <a:graphic>
            <a:graphicData uri="http://schemas.openxmlformats.org/presentationml/2006/ole">
              <mc:AlternateContent xmlns:mc="http://schemas.openxmlformats.org/markup-compatibility/2006">
                <mc:Choice xmlns:v="urn:schemas-microsoft-com:vml" Requires="v">
                  <p:oleObj spid="_x0000_s74758" name="Equation" r:id="rId8" imgW="177646" imgH="241091" progId="">
                    <p:embed/>
                  </p:oleObj>
                </mc:Choice>
                <mc:Fallback>
                  <p:oleObj name="Equation" r:id="rId8" imgW="177646" imgH="241091" progId="">
                    <p:embed/>
                    <p:pic>
                      <p:nvPicPr>
                        <p:cNvPr id="0" name="Picture 7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712" y="4367765"/>
                          <a:ext cx="352739" cy="49383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4100143576"/>
                </p:ext>
              </p:extLst>
            </p:nvPr>
          </p:nvGraphicFramePr>
          <p:xfrm>
            <a:off x="985463" y="3809942"/>
            <a:ext cx="280988" cy="273050"/>
          </p:xfrm>
          <a:graphic>
            <a:graphicData uri="http://schemas.openxmlformats.org/presentationml/2006/ole">
              <mc:AlternateContent xmlns:mc="http://schemas.openxmlformats.org/markup-compatibility/2006">
                <mc:Choice xmlns:v="urn:schemas-microsoft-com:vml" Requires="v">
                  <p:oleObj spid="_x0000_s74759" name="Equation" r:id="rId10" imgW="215713" imgH="203024" progId="">
                    <p:embed/>
                  </p:oleObj>
                </mc:Choice>
                <mc:Fallback>
                  <p:oleObj name="Equation" r:id="rId10" imgW="215713" imgH="203024" progId="">
                    <p:embed/>
                    <p:pic>
                      <p:nvPicPr>
                        <p:cNvPr id="0" name="Picture 7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463" y="3809942"/>
                          <a:ext cx="280988" cy="2730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344104776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0099" y="1230655"/>
            <a:ext cx="5716701" cy="3727108"/>
          </a:xfrm>
          <a:prstGeom prst="rect">
            <a:avLst/>
          </a:prstGeom>
        </p:spPr>
      </p:pic>
      <p:sp>
        <p:nvSpPr>
          <p:cNvPr id="2" name="标题 1"/>
          <p:cNvSpPr>
            <a:spLocks noGrp="1"/>
          </p:cNvSpPr>
          <p:nvPr>
            <p:ph type="title"/>
          </p:nvPr>
        </p:nvSpPr>
        <p:spPr/>
        <p:txBody>
          <a:bodyPr/>
          <a:lstStyle/>
          <a:p>
            <a:r>
              <a:rPr lang="en-US" altLang="zh-CN" dirty="0"/>
              <a:t>Renewable S</a:t>
            </a:r>
            <a:r>
              <a:rPr lang="en-US" altLang="zh-CN" dirty="0" smtClean="0"/>
              <a:t>ource Models</a:t>
            </a:r>
            <a:endParaRPr lang="en-US" altLang="zh-CN" dirty="0"/>
          </a:p>
        </p:txBody>
      </p:sp>
      <p:sp>
        <p:nvSpPr>
          <p:cNvPr id="3" name="内容占位符 2"/>
          <p:cNvSpPr>
            <a:spLocks noGrp="1"/>
          </p:cNvSpPr>
          <p:nvPr>
            <p:ph idx="1"/>
          </p:nvPr>
        </p:nvSpPr>
        <p:spPr>
          <a:xfrm>
            <a:off x="381001" y="4398887"/>
            <a:ext cx="3124200" cy="1560171"/>
          </a:xfrm>
        </p:spPr>
        <p:txBody>
          <a:bodyPr>
            <a:normAutofit/>
          </a:bodyPr>
          <a:lstStyle/>
          <a:p>
            <a:pPr marL="0" indent="0">
              <a:buNone/>
            </a:pPr>
            <a:r>
              <a:rPr lang="en-US" altLang="zh-CN" sz="2000" dirty="0" smtClean="0"/>
              <a:t>The </a:t>
            </a:r>
            <a:r>
              <a:rPr lang="en-US" altLang="zh-CN" sz="2000" dirty="0"/>
              <a:t>output power of the renewable generator can be modeled as </a:t>
            </a:r>
          </a:p>
          <a:p>
            <a:pPr marL="0" indent="0" algn="ctr">
              <a:buNone/>
            </a:pPr>
            <a:r>
              <a:rPr lang="en-US" altLang="zh-CN" sz="2000" i="1" dirty="0"/>
              <a:t>W </a:t>
            </a:r>
            <a:r>
              <a:rPr lang="en-US" altLang="zh-CN" sz="2000" dirty="0"/>
              <a:t>+ </a:t>
            </a:r>
            <a:r>
              <a:rPr lang="en-US" altLang="zh-CN" sz="2000" i="1" dirty="0"/>
              <a:t>e</a:t>
            </a:r>
            <a:r>
              <a:rPr lang="en-US" altLang="zh-CN" sz="2000" dirty="0" smtClean="0"/>
              <a:t>.</a:t>
            </a:r>
            <a:endParaRPr lang="en-US" altLang="zh-CN" sz="2000" dirty="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78</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mc:AlternateContent xmlns:mc="http://schemas.openxmlformats.org/markup-compatibility/2006">
              <mc:Choice xmlns:v="urn:schemas-microsoft-com:vml" Requires="v">
                <p:oleObj spid="_x0000_s5385" name="Equation" r:id="rId5" imgW="428207" imgH="666100" progId="">
                  <p:embed/>
                </p:oleObj>
              </mc:Choice>
              <mc:Fallback>
                <p:oleObj name="Equation" r:id="rId5" imgW="428207" imgH="666100" progId="">
                  <p:embed/>
                  <p:pic>
                    <p:nvPicPr>
                      <p:cNvPr id="0" name="Picture 1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209801"/>
                        <a:ext cx="914400" cy="179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592" y="5664552"/>
            <a:ext cx="2132614" cy="691075"/>
          </a:xfrm>
          <a:prstGeom prst="rect">
            <a:avLst/>
          </a:prstGeom>
        </p:spPr>
      </p:pic>
      <p:sp>
        <p:nvSpPr>
          <p:cNvPr id="10" name="文本框 9"/>
          <p:cNvSpPr txBox="1"/>
          <p:nvPr/>
        </p:nvSpPr>
        <p:spPr>
          <a:xfrm>
            <a:off x="3706810" y="5155858"/>
            <a:ext cx="4243278" cy="369332"/>
          </a:xfrm>
          <a:prstGeom prst="rect">
            <a:avLst/>
          </a:prstGeom>
          <a:noFill/>
        </p:spPr>
        <p:txBody>
          <a:bodyPr wrap="none" rtlCol="0">
            <a:spAutoFit/>
          </a:bodyPr>
          <a:lstStyle/>
          <a:p>
            <a:r>
              <a:rPr lang="en-US" altLang="zh-CN" b="1" dirty="0" smtClean="0">
                <a:latin typeface="Cambria" panose="02040503050406030204" pitchFamily="18" charset="0"/>
              </a:rPr>
              <a:t>Fig. 16 System with renewable sources</a:t>
            </a:r>
            <a:endParaRPr lang="zh-CN" altLang="en-US" b="1" dirty="0">
              <a:latin typeface="Cambria" panose="02040503050406030204" pitchFamily="18" charset="0"/>
            </a:endParaRPr>
          </a:p>
        </p:txBody>
      </p:sp>
      <p:sp>
        <p:nvSpPr>
          <p:cNvPr id="7" name="矩形 6"/>
          <p:cNvSpPr/>
          <p:nvPr/>
        </p:nvSpPr>
        <p:spPr>
          <a:xfrm>
            <a:off x="338400" y="1440000"/>
            <a:ext cx="3166800" cy="3046988"/>
          </a:xfrm>
          <a:prstGeom prst="rect">
            <a:avLst/>
          </a:prstGeom>
        </p:spPr>
        <p:txBody>
          <a:bodyPr wrap="square">
            <a:spAutoFit/>
          </a:bodyPr>
          <a:lstStyle/>
          <a:p>
            <a:pPr marL="342900" indent="-342900">
              <a:buFont typeface="Arial" panose="020B0604020202020204" pitchFamily="34" charset="0"/>
              <a:buChar char="•"/>
            </a:pPr>
            <a:r>
              <a:rPr lang="en-US" altLang="zh-CN" sz="2400" b="1" dirty="0" smtClean="0"/>
              <a:t>Smart buildings</a:t>
            </a:r>
          </a:p>
          <a:p>
            <a:pPr marL="342900" indent="-342900">
              <a:buFont typeface="Wingdings" panose="05000000000000000000" pitchFamily="2" charset="2"/>
              <a:buChar char="ü"/>
            </a:pPr>
            <a:r>
              <a:rPr lang="en-US" altLang="zh-CN" sz="2400" dirty="0" smtClean="0">
                <a:latin typeface="Calibri" panose="020F0502020204030204" pitchFamily="34" charset="0"/>
              </a:rPr>
              <a:t>residential </a:t>
            </a:r>
            <a:r>
              <a:rPr lang="en-US" altLang="zh-CN" sz="2400" dirty="0">
                <a:latin typeface="Calibri" panose="020F0502020204030204" pitchFamily="34" charset="0"/>
              </a:rPr>
              <a:t>wind </a:t>
            </a:r>
            <a:r>
              <a:rPr lang="en-US" altLang="zh-CN" sz="2400" dirty="0" smtClean="0">
                <a:latin typeface="Calibri" panose="020F0502020204030204" pitchFamily="34" charset="0"/>
              </a:rPr>
              <a:t>turbine</a:t>
            </a:r>
          </a:p>
          <a:p>
            <a:pPr marL="342900" indent="-342900">
              <a:buFont typeface="Wingdings" panose="05000000000000000000" pitchFamily="2" charset="2"/>
              <a:buChar char="ü"/>
            </a:pPr>
            <a:r>
              <a:rPr lang="en-US" altLang="zh-CN" sz="2400" dirty="0" smtClean="0">
                <a:latin typeface="Calibri" panose="020F0502020204030204" pitchFamily="34" charset="0"/>
              </a:rPr>
              <a:t>roof-top </a:t>
            </a:r>
            <a:r>
              <a:rPr lang="en-US" altLang="zh-CN" sz="2400" dirty="0">
                <a:latin typeface="Calibri" panose="020F0502020204030204" pitchFamily="34" charset="0"/>
              </a:rPr>
              <a:t>solar </a:t>
            </a:r>
            <a:r>
              <a:rPr lang="en-US" altLang="zh-CN" sz="2400" dirty="0" smtClean="0">
                <a:latin typeface="Calibri" panose="020F0502020204030204" pitchFamily="34" charset="0"/>
              </a:rPr>
              <a:t>panel</a:t>
            </a:r>
          </a:p>
          <a:p>
            <a:endParaRPr lang="en-US" altLang="zh-CN" sz="2400" dirty="0" smtClean="0">
              <a:latin typeface="Calibri" panose="020F0502020204030204" pitchFamily="34" charset="0"/>
            </a:endParaRPr>
          </a:p>
          <a:p>
            <a:r>
              <a:rPr lang="en-US" altLang="zh-CN" sz="2400" dirty="0" smtClean="0">
                <a:latin typeface="Calibri" panose="020F0502020204030204" pitchFamily="34" charset="0"/>
              </a:rPr>
              <a:t>Generated output </a:t>
            </a:r>
            <a:r>
              <a:rPr lang="en-US" altLang="zh-CN" sz="2400" dirty="0">
                <a:latin typeface="Calibri" panose="020F0502020204030204" pitchFamily="34" charset="0"/>
              </a:rPr>
              <a:t>to charge the battery.</a:t>
            </a:r>
          </a:p>
          <a:p>
            <a:pPr marL="342900" indent="-342900">
              <a:buFont typeface="Wingdings" panose="05000000000000000000" pitchFamily="2" charset="2"/>
              <a:buChar char="ü"/>
            </a:pPr>
            <a:endParaRPr lang="zh-CN" altLang="en-US" sz="2400" dirty="0">
              <a:latin typeface="Calibri" panose="020F0502020204030204" pitchFamily="34" charset="0"/>
            </a:endParaRPr>
          </a:p>
        </p:txBody>
      </p:sp>
      <p:sp>
        <p:nvSpPr>
          <p:cNvPr id="8" name="矩形 7"/>
          <p:cNvSpPr/>
          <p:nvPr/>
        </p:nvSpPr>
        <p:spPr>
          <a:xfrm>
            <a:off x="762000" y="5723285"/>
            <a:ext cx="4572000" cy="646331"/>
          </a:xfrm>
          <a:prstGeom prst="rect">
            <a:avLst/>
          </a:prstGeom>
        </p:spPr>
        <p:txBody>
          <a:bodyPr>
            <a:spAutoFit/>
          </a:bodyPr>
          <a:lstStyle/>
          <a:p>
            <a:r>
              <a:rPr lang="en-US" altLang="zh-CN" i="1" dirty="0">
                <a:latin typeface="Calibri" panose="020F0502020204030204" pitchFamily="34" charset="0"/>
              </a:rPr>
              <a:t>W</a:t>
            </a:r>
            <a:r>
              <a:rPr lang="en-US" altLang="zh-CN" dirty="0">
                <a:latin typeface="Calibri" panose="020F0502020204030204" pitchFamily="34" charset="0"/>
              </a:rPr>
              <a:t>: the renewable output prediction</a:t>
            </a:r>
          </a:p>
          <a:p>
            <a:r>
              <a:rPr lang="en-US" altLang="zh-CN" i="1" dirty="0">
                <a:latin typeface="Calibri" panose="020F0502020204030204" pitchFamily="34" charset="0"/>
              </a:rPr>
              <a:t>e: </a:t>
            </a:r>
            <a:r>
              <a:rPr lang="en-US" altLang="zh-CN" dirty="0">
                <a:latin typeface="Calibri" panose="020F0502020204030204" pitchFamily="34" charset="0"/>
              </a:rPr>
              <a:t>the prediction error</a:t>
            </a:r>
          </a:p>
        </p:txBody>
      </p:sp>
      <p:grpSp>
        <p:nvGrpSpPr>
          <p:cNvPr id="13" name="组合 12"/>
          <p:cNvGrpSpPr/>
          <p:nvPr/>
        </p:nvGrpSpPr>
        <p:grpSpPr>
          <a:xfrm>
            <a:off x="4449813" y="2219045"/>
            <a:ext cx="4236987" cy="3634126"/>
            <a:chOff x="4449813" y="1404895"/>
            <a:chExt cx="4236987" cy="3634126"/>
          </a:xfrm>
        </p:grpSpPr>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3016" t="3414" b="16604"/>
            <a:stretch/>
          </p:blipFill>
          <p:spPr>
            <a:xfrm>
              <a:off x="4449813" y="1404895"/>
              <a:ext cx="4236987" cy="3260467"/>
            </a:xfrm>
            <a:prstGeom prst="rect">
              <a:avLst/>
            </a:prstGeom>
          </p:spPr>
        </p:pic>
        <p:sp>
          <p:nvSpPr>
            <p:cNvPr id="16" name="文本框 15"/>
            <p:cNvSpPr txBox="1"/>
            <p:nvPr/>
          </p:nvSpPr>
          <p:spPr>
            <a:xfrm>
              <a:off x="4539962" y="4700467"/>
              <a:ext cx="4056688" cy="338554"/>
            </a:xfrm>
            <a:prstGeom prst="rect">
              <a:avLst/>
            </a:prstGeom>
            <a:noFill/>
          </p:spPr>
          <p:txBody>
            <a:bodyPr wrap="none" rtlCol="0">
              <a:spAutoFit/>
            </a:bodyPr>
            <a:lstStyle/>
            <a:p>
              <a:r>
                <a:rPr lang="en-US" altLang="zh-CN" sz="1600" b="1" dirty="0" smtClean="0">
                  <a:latin typeface="Cambria" panose="02040503050406030204" pitchFamily="18" charset="0"/>
                </a:rPr>
                <a:t>Fig. 17 Predicted Output of Wind Turbine</a:t>
              </a:r>
              <a:endParaRPr lang="zh-CN" altLang="en-US" sz="1600" b="1" dirty="0">
                <a:latin typeface="Cambria" panose="02040503050406030204" pitchFamily="18" charset="0"/>
              </a:endParaRPr>
            </a:p>
          </p:txBody>
        </p:sp>
      </p:grpSp>
    </p:spTree>
    <p:custDataLst>
      <p:tags r:id="rId2"/>
    </p:custDataLst>
    <p:extLst>
      <p:ext uri="{BB962C8B-B14F-4D97-AF65-F5344CB8AC3E}">
        <p14:creationId xmlns:p14="http://schemas.microsoft.com/office/powerpoint/2010/main" val="88100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Utility </a:t>
            </a:r>
            <a:r>
              <a:rPr lang="en-US" altLang="zh-CN" dirty="0" smtClean="0"/>
              <a:t>Function</a:t>
            </a:r>
            <a:endParaRPr lang="en-US" altLang="zh-CN" dirty="0"/>
          </a:p>
        </p:txBody>
      </p:sp>
      <p:sp>
        <p:nvSpPr>
          <p:cNvPr id="3" name="内容占位符 2"/>
          <p:cNvSpPr>
            <a:spLocks noGrp="1"/>
          </p:cNvSpPr>
          <p:nvPr>
            <p:ph idx="1"/>
          </p:nvPr>
        </p:nvSpPr>
        <p:spPr>
          <a:xfrm>
            <a:off x="338401" y="1099167"/>
            <a:ext cx="8348400" cy="5188899"/>
          </a:xfrm>
        </p:spPr>
        <p:txBody>
          <a:bodyPr>
            <a:normAutofit/>
          </a:bodyPr>
          <a:lstStyle/>
          <a:p>
            <a:r>
              <a:rPr lang="en-US" altLang="zh-CN" dirty="0">
                <a:latin typeface="Calibri" panose="020F0502020204030204" pitchFamily="34" charset="0"/>
              </a:rPr>
              <a:t>A</a:t>
            </a:r>
            <a:r>
              <a:rPr lang="en-US" altLang="zh-CN" dirty="0" smtClean="0">
                <a:latin typeface="Calibri" panose="020F0502020204030204" pitchFamily="34" charset="0"/>
              </a:rPr>
              <a:t>dopt </a:t>
            </a:r>
            <a:r>
              <a:rPr lang="en-US" altLang="zh-CN" dirty="0">
                <a:latin typeface="Calibri" panose="020F0502020204030204" pitchFamily="34" charset="0"/>
              </a:rPr>
              <a:t>the concept of utility function from microeconomics.</a:t>
            </a:r>
          </a:p>
          <a:p>
            <a:r>
              <a:rPr lang="en-US" altLang="zh-CN" dirty="0" smtClean="0">
                <a:latin typeface="Calibri" panose="020F0502020204030204" pitchFamily="34" charset="0"/>
              </a:rPr>
              <a:t>To </a:t>
            </a:r>
            <a:r>
              <a:rPr lang="en-US" altLang="zh-CN" dirty="0">
                <a:latin typeface="Calibri" panose="020F0502020204030204" pitchFamily="34" charset="0"/>
              </a:rPr>
              <a:t>model </a:t>
            </a:r>
            <a:endParaRPr lang="en-US" altLang="zh-CN" dirty="0" smtClean="0">
              <a:latin typeface="Calibri" panose="020F0502020204030204" pitchFamily="34" charset="0"/>
            </a:endParaRPr>
          </a:p>
          <a:p>
            <a:pPr lvl="1"/>
            <a:r>
              <a:rPr lang="en-US" altLang="zh-CN" sz="2000" dirty="0" smtClean="0">
                <a:latin typeface="Calibri" panose="020F0502020204030204" pitchFamily="34" charset="0"/>
              </a:rPr>
              <a:t>different </a:t>
            </a:r>
            <a:r>
              <a:rPr lang="en-US" altLang="zh-CN" sz="2000" dirty="0">
                <a:latin typeface="Calibri" panose="020F0502020204030204" pitchFamily="34" charset="0"/>
              </a:rPr>
              <a:t>objectives that each user may consider for its different </a:t>
            </a:r>
            <a:r>
              <a:rPr lang="en-US" altLang="zh-CN" sz="2000" dirty="0" smtClean="0">
                <a:latin typeface="Calibri" panose="020F0502020204030204" pitchFamily="34" charset="0"/>
              </a:rPr>
              <a:t>appliances.</a:t>
            </a:r>
          </a:p>
          <a:p>
            <a:pPr lvl="1"/>
            <a:r>
              <a:rPr lang="en-US" altLang="zh-CN" sz="2000" dirty="0" smtClean="0">
                <a:latin typeface="Calibri" panose="020F0502020204030204" pitchFamily="34" charset="0"/>
              </a:rPr>
              <a:t>the </a:t>
            </a:r>
            <a:r>
              <a:rPr lang="en-US" altLang="zh-CN" sz="2000" dirty="0">
                <a:latin typeface="Calibri" panose="020F0502020204030204" pitchFamily="34" charset="0"/>
              </a:rPr>
              <a:t>general behavior of each </a:t>
            </a:r>
            <a:r>
              <a:rPr lang="en-US" altLang="zh-CN" sz="2000" dirty="0" smtClean="0">
                <a:latin typeface="Calibri" panose="020F0502020204030204" pitchFamily="34" charset="0"/>
              </a:rPr>
              <a:t>user. </a:t>
            </a:r>
          </a:p>
          <a:p>
            <a:pPr lvl="1"/>
            <a:r>
              <a:rPr lang="en-US" altLang="zh-CN" sz="2000" dirty="0">
                <a:latin typeface="Calibri" panose="020F0502020204030204" pitchFamily="34" charset="0"/>
              </a:rPr>
              <a:t>t</a:t>
            </a:r>
            <a:r>
              <a:rPr lang="en-US" altLang="zh-CN" sz="2000" dirty="0" smtClean="0">
                <a:latin typeface="Calibri" panose="020F0502020204030204" pitchFamily="34" charset="0"/>
              </a:rPr>
              <a:t>he </a:t>
            </a:r>
            <a:r>
              <a:rPr lang="en-US" altLang="zh-CN" sz="2000" dirty="0">
                <a:latin typeface="Calibri" panose="020F0502020204030204" pitchFamily="34" charset="0"/>
              </a:rPr>
              <a:t>level of satisfaction </a:t>
            </a:r>
            <a:r>
              <a:rPr lang="en-US" altLang="zh-CN" sz="2000" dirty="0" smtClean="0">
                <a:latin typeface="Calibri" panose="020F0502020204030204" pitchFamily="34" charset="0"/>
              </a:rPr>
              <a:t>of each </a:t>
            </a:r>
            <a:r>
              <a:rPr lang="en-US" altLang="zh-CN" sz="2000" dirty="0">
                <a:latin typeface="Calibri" panose="020F0502020204030204" pitchFamily="34" charset="0"/>
              </a:rPr>
              <a:t>user is model as a function of its total power consumption in each </a:t>
            </a:r>
            <a:r>
              <a:rPr lang="en-US" altLang="zh-CN" sz="2000" dirty="0" smtClean="0">
                <a:latin typeface="Calibri" panose="020F0502020204030204" pitchFamily="34" charset="0"/>
              </a:rPr>
              <a:t>time slot.</a:t>
            </a:r>
          </a:p>
          <a:p>
            <a:r>
              <a:rPr lang="en-US" altLang="zh-CN" b="1" dirty="0">
                <a:latin typeface="Calibri" panose="020F0502020204030204" pitchFamily="34" charset="0"/>
              </a:rPr>
              <a:t>The quadratic utility functions corresponding to linearly decreasing marginal benefit</a:t>
            </a:r>
          </a:p>
          <a:p>
            <a:pPr lvl="1"/>
            <a:endParaRPr lang="en-US" altLang="zh-CN" dirty="0" smtClean="0">
              <a:latin typeface="Calibri" panose="020F0502020204030204" pitchFamily="34" charset="0"/>
            </a:endParaRPr>
          </a:p>
          <a:p>
            <a:pPr lvl="1"/>
            <a:endParaRPr lang="en-US" altLang="zh-CN" dirty="0" smtClean="0">
              <a:latin typeface="Calibri" panose="020F0502020204030204" pitchFamily="34" charset="0"/>
            </a:endParaRPr>
          </a:p>
          <a:p>
            <a:r>
              <a:rPr lang="el-GR" altLang="zh-CN" sz="2200" dirty="0" smtClean="0">
                <a:latin typeface="Calibri" panose="020F0502020204030204" pitchFamily="34" charset="0"/>
              </a:rPr>
              <a:t>ω</a:t>
            </a:r>
            <a:r>
              <a:rPr lang="en-US" altLang="zh-CN" sz="2200" dirty="0" smtClean="0">
                <a:latin typeface="Calibri" panose="020F0502020204030204" pitchFamily="34" charset="0"/>
              </a:rPr>
              <a:t> representing </a:t>
            </a:r>
            <a:r>
              <a:rPr lang="en-US" altLang="zh-CN" sz="2200" dirty="0">
                <a:latin typeface="Calibri" panose="020F0502020204030204" pitchFamily="34" charset="0"/>
              </a:rPr>
              <a:t>the value of power </a:t>
            </a:r>
            <a:r>
              <a:rPr lang="en-US" altLang="zh-CN" sz="2200" dirty="0" smtClean="0">
                <a:latin typeface="Calibri" panose="020F0502020204030204" pitchFamily="34" charset="0"/>
              </a:rPr>
              <a:t>consumption for the user, and x is power consumption</a:t>
            </a:r>
            <a:r>
              <a:rPr lang="en-US" altLang="zh-CN" sz="2200" i="1" dirty="0" smtClean="0">
                <a:latin typeface="Calibri" panose="020F0502020204030204" pitchFamily="34" charset="0"/>
              </a:rPr>
              <a:t>.</a:t>
            </a:r>
            <a:endParaRPr lang="en-US" altLang="zh-CN" sz="2200" dirty="0" smtClean="0">
              <a:latin typeface="Calibri" panose="020F0502020204030204" pitchFamily="34" charset="0"/>
            </a:endParaRPr>
          </a:p>
        </p:txBody>
      </p:sp>
      <p:sp>
        <p:nvSpPr>
          <p:cNvPr id="4" name="灯片编号占位符 3"/>
          <p:cNvSpPr>
            <a:spLocks noGrp="1"/>
          </p:cNvSpPr>
          <p:nvPr>
            <p:ph type="sldNum" sz="quarter" idx="11"/>
          </p:nvPr>
        </p:nvSpPr>
        <p:spPr/>
        <p:txBody>
          <a:bodyPr/>
          <a:lstStyle/>
          <a:p>
            <a:fld id="{DC226F1E-4A84-42EA-BFC3-1AD367F1BA89}" type="slidenum">
              <a:rPr lang="zh-CN" altLang="en-US" smtClean="0"/>
              <a:pPr/>
              <a:t>79</a:t>
            </a:fld>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val="3710882934"/>
              </p:ext>
            </p:extLst>
          </p:nvPr>
        </p:nvGraphicFramePr>
        <p:xfrm>
          <a:off x="2590800" y="1868968"/>
          <a:ext cx="914400" cy="179388"/>
        </p:xfrm>
        <a:graphic>
          <a:graphicData uri="http://schemas.openxmlformats.org/presentationml/2006/ole">
            <mc:AlternateContent xmlns:mc="http://schemas.openxmlformats.org/markup-compatibility/2006">
              <mc:Choice xmlns:v="urn:schemas-microsoft-com:vml" Requires="v">
                <p:oleObj spid="_x0000_s7472" name="Equation" r:id="rId3" imgW="428207" imgH="666100" progId="">
                  <p:embed/>
                </p:oleObj>
              </mc:Choice>
              <mc:Fallback>
                <p:oleObj name="Equation" r:id="rId3" imgW="428207" imgH="666100" progId="">
                  <p:embed/>
                  <p:pic>
                    <p:nvPicPr>
                      <p:cNvPr id="0" name="Picture 2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868968"/>
                        <a:ext cx="914400" cy="179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9" name="组合 8"/>
          <p:cNvGrpSpPr/>
          <p:nvPr/>
        </p:nvGrpSpPr>
        <p:grpSpPr>
          <a:xfrm>
            <a:off x="2312008" y="4669920"/>
            <a:ext cx="4401185" cy="668169"/>
            <a:chOff x="338400" y="2580704"/>
            <a:chExt cx="4401185" cy="668169"/>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00" y="2580704"/>
              <a:ext cx="3974656" cy="668169"/>
            </a:xfrm>
            <a:prstGeom prst="rect">
              <a:avLst/>
            </a:prstGeom>
          </p:spPr>
        </p:pic>
        <p:sp>
          <p:nvSpPr>
            <p:cNvPr id="11" name="矩形 10"/>
            <p:cNvSpPr/>
            <p:nvPr/>
          </p:nvSpPr>
          <p:spPr>
            <a:xfrm>
              <a:off x="4285615" y="2730122"/>
              <a:ext cx="453970" cy="369332"/>
            </a:xfrm>
            <a:prstGeom prst="rect">
              <a:avLst/>
            </a:prstGeom>
          </p:spPr>
          <p:txBody>
            <a:bodyPr wrap="none">
              <a:spAutoFit/>
            </a:bodyPr>
            <a:lstStyle/>
            <a:p>
              <a:r>
                <a:rPr lang="en-US" altLang="zh-CN" b="1" dirty="0" smtClean="0"/>
                <a:t>(2)</a:t>
              </a:r>
              <a:endParaRPr lang="zh-CN" altLang="en-US" b="1" dirty="0"/>
            </a:p>
          </p:txBody>
        </p:sp>
      </p:grpSp>
      <p:grpSp>
        <p:nvGrpSpPr>
          <p:cNvPr id="12" name="组合 11"/>
          <p:cNvGrpSpPr/>
          <p:nvPr/>
        </p:nvGrpSpPr>
        <p:grpSpPr>
          <a:xfrm>
            <a:off x="4552681" y="2924445"/>
            <a:ext cx="4185802" cy="3419310"/>
            <a:chOff x="4637746" y="2519963"/>
            <a:chExt cx="4185802" cy="3419310"/>
          </a:xfrm>
        </p:grpSpPr>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l="10977" t="843" r="12800" b="10001"/>
            <a:stretch/>
          </p:blipFill>
          <p:spPr>
            <a:xfrm>
              <a:off x="4637746" y="2519963"/>
              <a:ext cx="4134119" cy="3100590"/>
            </a:xfrm>
            <a:prstGeom prst="rect">
              <a:avLst/>
            </a:prstGeom>
          </p:spPr>
        </p:pic>
        <p:sp>
          <p:nvSpPr>
            <p:cNvPr id="15" name="文本框 14"/>
            <p:cNvSpPr txBox="1"/>
            <p:nvPr/>
          </p:nvSpPr>
          <p:spPr>
            <a:xfrm>
              <a:off x="4792527" y="5600719"/>
              <a:ext cx="4031021" cy="338554"/>
            </a:xfrm>
            <a:prstGeom prst="rect">
              <a:avLst/>
            </a:prstGeom>
            <a:noFill/>
          </p:spPr>
          <p:txBody>
            <a:bodyPr wrap="square" rtlCol="0">
              <a:spAutoFit/>
            </a:bodyPr>
            <a:lstStyle/>
            <a:p>
              <a:pPr algn="ctr"/>
              <a:r>
                <a:rPr lang="en-US" altLang="zh-CN" sz="1600" b="1" dirty="0" smtClean="0">
                  <a:latin typeface="Cambria" panose="02040503050406030204" pitchFamily="18" charset="0"/>
                </a:rPr>
                <a:t>Utility functions and marginal benefit</a:t>
              </a:r>
              <a:endParaRPr lang="zh-CN" altLang="en-US" sz="1600" b="1" dirty="0">
                <a:latin typeface="Cambria" panose="02040503050406030204" pitchFamily="18" charset="0"/>
              </a:endParaRPr>
            </a:p>
          </p:txBody>
        </p:sp>
      </p:grpSp>
    </p:spTree>
    <p:extLst>
      <p:ext uri="{BB962C8B-B14F-4D97-AF65-F5344CB8AC3E}">
        <p14:creationId xmlns:p14="http://schemas.microsoft.com/office/powerpoint/2010/main" val="3556095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in China</a:t>
            </a:r>
            <a:endParaRPr lang="zh-CN" altLang="en-US"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8</a:t>
            </a:fld>
            <a:endParaRPr lang="zh-CN" altLang="en-US">
              <a:solidFill>
                <a:prstClr val="black">
                  <a:tint val="75000"/>
                </a:prstClr>
              </a:solidFill>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6" t="1408" r="2337" b="8395"/>
          <a:stretch/>
        </p:blipFill>
        <p:spPr bwMode="auto">
          <a:xfrm>
            <a:off x="457199" y="2172580"/>
            <a:ext cx="3816424" cy="2592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4" r="3922" b="6878"/>
          <a:stretch/>
        </p:blipFill>
        <p:spPr bwMode="auto">
          <a:xfrm>
            <a:off x="4523006" y="2132855"/>
            <a:ext cx="4320000" cy="2671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矩形 14"/>
          <p:cNvSpPr/>
          <p:nvPr/>
        </p:nvSpPr>
        <p:spPr>
          <a:xfrm>
            <a:off x="457200" y="5006733"/>
            <a:ext cx="3816424" cy="584775"/>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Geographical distribution of generation and consumption in China</a:t>
            </a:r>
          </a:p>
        </p:txBody>
      </p:sp>
      <p:sp>
        <p:nvSpPr>
          <p:cNvPr id="16" name="矩形 15"/>
          <p:cNvSpPr/>
          <p:nvPr/>
        </p:nvSpPr>
        <p:spPr>
          <a:xfrm>
            <a:off x="4523006" y="5008859"/>
            <a:ext cx="4319999" cy="338554"/>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Trend of the growth of electricity demand</a:t>
            </a:r>
          </a:p>
        </p:txBody>
      </p:sp>
    </p:spTree>
    <p:extLst>
      <p:ext uri="{BB962C8B-B14F-4D97-AF65-F5344CB8AC3E}">
        <p14:creationId xmlns:p14="http://schemas.microsoft.com/office/powerpoint/2010/main" val="2945524662"/>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smtClean="0">
                <a:ea typeface="Cambria Math" panose="02040503050406030204" pitchFamily="18" charset="0"/>
              </a:rPr>
              <a:t>Centralized Problem Designs</a:t>
            </a:r>
            <a:endParaRPr lang="zh-CN" altLang="en-US" b="1" i="1" dirty="0"/>
          </a:p>
        </p:txBody>
      </p:sp>
      <p:sp>
        <p:nvSpPr>
          <p:cNvPr id="3" name="内容占位符 2"/>
          <p:cNvSpPr>
            <a:spLocks noGrp="1"/>
          </p:cNvSpPr>
          <p:nvPr>
            <p:ph idx="1"/>
          </p:nvPr>
        </p:nvSpPr>
        <p:spPr>
          <a:xfrm>
            <a:off x="338401" y="1260000"/>
            <a:ext cx="8348400" cy="4647649"/>
          </a:xfrm>
        </p:spPr>
        <p:txBody>
          <a:bodyPr>
            <a:normAutofit fontScale="92500" lnSpcReduction="10000"/>
          </a:bodyPr>
          <a:lstStyle/>
          <a:p>
            <a:r>
              <a:rPr lang="en-US" altLang="zh-CN" sz="2600" i="1" dirty="0" smtClean="0">
                <a:solidFill>
                  <a:srgbClr val="0070C0"/>
                </a:solidFill>
              </a:rPr>
              <a:t>Peak-to-Average Ratio(PAR) Minimization</a:t>
            </a:r>
          </a:p>
          <a:p>
            <a:pPr marL="0" indent="0">
              <a:buNone/>
            </a:pPr>
            <a:r>
              <a:rPr lang="en-US" altLang="zh-CN" sz="2200" b="0" dirty="0">
                <a:latin typeface="Calibri" panose="020F0502020204030204" pitchFamily="34" charset="0"/>
              </a:rPr>
              <a:t>is an optimal energy consumption schedule aiming to minimize the PAR. </a:t>
            </a:r>
          </a:p>
          <a:p>
            <a:r>
              <a:rPr lang="en-US" altLang="zh-CN" sz="2400" dirty="0"/>
              <a:t>Characterized as</a:t>
            </a:r>
            <a:r>
              <a:rPr lang="en-US" altLang="zh-CN" sz="2400" dirty="0" smtClean="0"/>
              <a:t>:</a:t>
            </a:r>
          </a:p>
          <a:p>
            <a:endParaRPr lang="en-US" altLang="zh-CN" dirty="0"/>
          </a:p>
          <a:p>
            <a:endParaRPr lang="en-US" altLang="zh-CN" sz="2400" dirty="0" smtClean="0"/>
          </a:p>
          <a:p>
            <a:pPr marL="0" indent="0">
              <a:buNone/>
            </a:pPr>
            <a:r>
              <a:rPr lang="en-US" altLang="zh-CN" sz="2200" b="0" dirty="0">
                <a:latin typeface="Calibri" panose="020F0502020204030204" pitchFamily="34" charset="0"/>
              </a:rPr>
              <a:t>This can be resolved by introducing a new auxiliary variable      and rewriting in equivalent form as</a:t>
            </a:r>
          </a:p>
          <a:p>
            <a:endParaRPr lang="en-US" altLang="zh-CN" b="0" dirty="0">
              <a:latin typeface="Calibri" panose="020F0502020204030204" pitchFamily="34" charset="0"/>
            </a:endParaRPr>
          </a:p>
          <a:p>
            <a:pPr marL="0" indent="0">
              <a:buNone/>
            </a:pPr>
            <a:endParaRPr lang="en-US" altLang="zh-CN" b="0" dirty="0">
              <a:latin typeface="Calibri" panose="020F0502020204030204" pitchFamily="34" charset="0"/>
            </a:endParaRPr>
          </a:p>
          <a:p>
            <a:pPr marL="0" indent="0">
              <a:buNone/>
            </a:pPr>
            <a:r>
              <a:rPr lang="en-US" altLang="zh-CN" sz="2200" b="0" dirty="0">
                <a:latin typeface="Calibri" panose="020F0502020204030204" pitchFamily="34" charset="0"/>
              </a:rPr>
              <a:t>Linear program and can be solved in a centralized fashion by using either the </a:t>
            </a:r>
            <a:r>
              <a:rPr lang="en-US" altLang="zh-CN" sz="2200" b="0" i="1" dirty="0">
                <a:latin typeface="Calibri" panose="020F0502020204030204" pitchFamily="34" charset="0"/>
              </a:rPr>
              <a:t>simplex method </a:t>
            </a:r>
            <a:r>
              <a:rPr lang="en-US" altLang="zh-CN" sz="2200" b="0" dirty="0">
                <a:latin typeface="Calibri" panose="020F0502020204030204" pitchFamily="34" charset="0"/>
              </a:rPr>
              <a:t>or the </a:t>
            </a:r>
            <a:r>
              <a:rPr lang="en-US" altLang="zh-CN" sz="2200" b="0" i="1" dirty="0">
                <a:latin typeface="Calibri" panose="020F0502020204030204" pitchFamily="34" charset="0"/>
              </a:rPr>
              <a:t>interior point method </a:t>
            </a:r>
            <a:r>
              <a:rPr lang="en-US" altLang="zh-CN" sz="2200" b="0" dirty="0">
                <a:latin typeface="Calibri" panose="020F0502020204030204" pitchFamily="34" charset="0"/>
              </a:rPr>
              <a:t>(IPM</a:t>
            </a:r>
            <a:r>
              <a:rPr lang="en-US" altLang="zh-CN" sz="2200" b="0" dirty="0" smtClean="0">
                <a:latin typeface="Calibri" panose="020F0502020204030204" pitchFamily="34" charset="0"/>
              </a:rPr>
              <a:t>).</a:t>
            </a:r>
          </a:p>
          <a:p>
            <a:r>
              <a:rPr lang="en-US" altLang="zh-CN" sz="2200" dirty="0"/>
              <a:t>May have more than one optimal solution.</a:t>
            </a:r>
          </a:p>
          <a:p>
            <a:pPr marL="0" indent="0">
              <a:buNone/>
            </a:pPr>
            <a:endParaRPr lang="en-US" altLang="zh-CN" b="0" dirty="0"/>
          </a:p>
          <a:p>
            <a:endParaRPr lang="en-US" altLang="zh-CN" sz="2400" dirty="0"/>
          </a:p>
          <a:p>
            <a:pPr marL="0" indent="0">
              <a:buNone/>
            </a:pPr>
            <a:endParaRPr lang="en-US" altLang="zh-CN" dirty="0" smtClean="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80</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mc:AlternateContent xmlns:mc="http://schemas.openxmlformats.org/markup-compatibility/2006">
              <mc:Choice xmlns:v="urn:schemas-microsoft-com:vml" Requires="v">
                <p:oleObj spid="_x0000_s11523" name="Equation" r:id="rId3" imgW="428207" imgH="666100" progId="">
                  <p:embed/>
                </p:oleObj>
              </mc:Choice>
              <mc:Fallback>
                <p:oleObj name="Equation" r:id="rId3" imgW="428207" imgH="666100" progId="">
                  <p:embed/>
                  <p:pic>
                    <p:nvPicPr>
                      <p:cNvPr id="0" name="Picture 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09801"/>
                        <a:ext cx="914400" cy="179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 name="组合 6"/>
          <p:cNvGrpSpPr/>
          <p:nvPr/>
        </p:nvGrpSpPr>
        <p:grpSpPr>
          <a:xfrm>
            <a:off x="3187810" y="2429879"/>
            <a:ext cx="4001462" cy="896709"/>
            <a:chOff x="2607274" y="3584193"/>
            <a:chExt cx="5289555" cy="136330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7274" y="3584193"/>
              <a:ext cx="3853252" cy="1363300"/>
            </a:xfrm>
            <a:prstGeom prst="rect">
              <a:avLst/>
            </a:prstGeom>
          </p:spPr>
        </p:pic>
        <p:sp>
          <p:nvSpPr>
            <p:cNvPr id="6" name="矩形 5"/>
            <p:cNvSpPr/>
            <p:nvPr/>
          </p:nvSpPr>
          <p:spPr>
            <a:xfrm>
              <a:off x="7250498" y="4081177"/>
              <a:ext cx="646331" cy="369332"/>
            </a:xfrm>
            <a:prstGeom prst="rect">
              <a:avLst/>
            </a:prstGeom>
          </p:spPr>
          <p:txBody>
            <a:bodyPr wrap="none">
              <a:spAutoFit/>
            </a:bodyPr>
            <a:lstStyle/>
            <a:p>
              <a:r>
                <a:rPr lang="en-US" altLang="zh-CN" b="1" dirty="0" smtClean="0"/>
                <a:t>(3-1)</a:t>
              </a:r>
              <a:endParaRPr lang="zh-CN" altLang="en-US" b="1" dirty="0"/>
            </a:p>
          </p:txBody>
        </p:sp>
      </p:grpSp>
      <p:grpSp>
        <p:nvGrpSpPr>
          <p:cNvPr id="11" name="组合 10"/>
          <p:cNvGrpSpPr/>
          <p:nvPr/>
        </p:nvGrpSpPr>
        <p:grpSpPr>
          <a:xfrm>
            <a:off x="3187810" y="4123045"/>
            <a:ext cx="4171240" cy="545422"/>
            <a:chOff x="2343366" y="2914789"/>
            <a:chExt cx="5763392" cy="1018140"/>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366" y="2914789"/>
              <a:ext cx="4150879" cy="1018140"/>
            </a:xfrm>
            <a:prstGeom prst="rect">
              <a:avLst/>
            </a:prstGeom>
          </p:spPr>
        </p:pic>
        <p:sp>
          <p:nvSpPr>
            <p:cNvPr id="13" name="矩形 12"/>
            <p:cNvSpPr/>
            <p:nvPr/>
          </p:nvSpPr>
          <p:spPr>
            <a:xfrm>
              <a:off x="7213724" y="3239194"/>
              <a:ext cx="893034" cy="689433"/>
            </a:xfrm>
            <a:prstGeom prst="rect">
              <a:avLst/>
            </a:prstGeom>
          </p:spPr>
          <p:txBody>
            <a:bodyPr wrap="none">
              <a:spAutoFit/>
            </a:bodyPr>
            <a:lstStyle/>
            <a:p>
              <a:r>
                <a:rPr lang="en-US" altLang="zh-CN" b="1" dirty="0" smtClean="0"/>
                <a:t>(3-2)</a:t>
              </a:r>
              <a:endParaRPr lang="zh-CN" altLang="en-US" b="1" dirty="0"/>
            </a:p>
          </p:txBody>
        </p:sp>
      </p:grpSp>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28861" t="1684" r="66120" b="71032"/>
          <a:stretch/>
        </p:blipFill>
        <p:spPr>
          <a:xfrm>
            <a:off x="6662777" y="3345298"/>
            <a:ext cx="208344" cy="277793"/>
          </a:xfrm>
          <a:prstGeom prst="rect">
            <a:avLst/>
          </a:prstGeom>
        </p:spPr>
      </p:pic>
      <p:sp>
        <p:nvSpPr>
          <p:cNvPr id="16" name="圆角矩形标注 15"/>
          <p:cNvSpPr/>
          <p:nvPr/>
        </p:nvSpPr>
        <p:spPr bwMode="auto">
          <a:xfrm>
            <a:off x="4487199" y="2159175"/>
            <a:ext cx="4199601" cy="291052"/>
          </a:xfrm>
          <a:prstGeom prst="wedgeRoundRectCallout">
            <a:avLst>
              <a:gd name="adj1" fmla="val -45705"/>
              <a:gd name="adj2" fmla="val 84547"/>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The maximum one-slot loads</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18972439"/>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a:ea typeface="Cambria Math" panose="02040503050406030204" pitchFamily="18" charset="0"/>
              </a:rPr>
              <a:t>Centralized Problem Designs</a:t>
            </a:r>
            <a:endParaRPr lang="zh-CN" altLang="en-US" b="1" i="1" dirty="0"/>
          </a:p>
        </p:txBody>
      </p:sp>
      <p:sp>
        <p:nvSpPr>
          <p:cNvPr id="3" name="内容占位符 2"/>
          <p:cNvSpPr>
            <a:spLocks noGrp="1"/>
          </p:cNvSpPr>
          <p:nvPr>
            <p:ph idx="1"/>
          </p:nvPr>
        </p:nvSpPr>
        <p:spPr>
          <a:xfrm>
            <a:off x="338401" y="1052388"/>
            <a:ext cx="8348400" cy="5759365"/>
          </a:xfrm>
        </p:spPr>
        <p:txBody>
          <a:bodyPr>
            <a:normAutofit/>
          </a:bodyPr>
          <a:lstStyle/>
          <a:p>
            <a:r>
              <a:rPr lang="en-US" altLang="zh-CN" i="1" dirty="0">
                <a:solidFill>
                  <a:srgbClr val="0070C0"/>
                </a:solidFill>
              </a:rPr>
              <a:t>Energy Cost </a:t>
            </a:r>
            <a:r>
              <a:rPr lang="en-US" altLang="zh-CN" i="1" dirty="0" smtClean="0">
                <a:solidFill>
                  <a:srgbClr val="0070C0"/>
                </a:solidFill>
              </a:rPr>
              <a:t>Minimization</a:t>
            </a:r>
          </a:p>
          <a:p>
            <a:pPr marL="0" indent="0">
              <a:buNone/>
            </a:pPr>
            <a:r>
              <a:rPr lang="en-US" altLang="zh-CN" sz="2000" b="0" dirty="0">
                <a:latin typeface="Calibri" panose="020F0502020204030204" pitchFamily="34" charset="0"/>
              </a:rPr>
              <a:t>aims to minimize the energy costs to all users.</a:t>
            </a:r>
          </a:p>
          <a:p>
            <a:r>
              <a:rPr lang="en-US" altLang="zh-CN" sz="2200" dirty="0"/>
              <a:t>Expressed as</a:t>
            </a:r>
            <a:r>
              <a:rPr lang="en-US" altLang="zh-CN" sz="2200" dirty="0" smtClean="0"/>
              <a:t>:</a:t>
            </a:r>
            <a:endParaRPr lang="en-US" altLang="zh-CN" sz="2200" dirty="0"/>
          </a:p>
          <a:p>
            <a:pPr marL="0" indent="0">
              <a:buNone/>
            </a:pPr>
            <a:r>
              <a:rPr lang="en-US" altLang="zh-CN" sz="2000" b="0" dirty="0" smtClean="0">
                <a:latin typeface="Calibri" panose="020F0502020204030204" pitchFamily="34" charset="0"/>
              </a:rPr>
              <a:t>Convex </a:t>
            </a:r>
            <a:r>
              <a:rPr lang="en-US" altLang="zh-CN" sz="2000" b="0" dirty="0">
                <a:latin typeface="Calibri" panose="020F0502020204030204" pitchFamily="34" charset="0"/>
              </a:rPr>
              <a:t>and can be solved in a centralized fashion using convex programming techniques such as IPM. </a:t>
            </a:r>
          </a:p>
          <a:p>
            <a:r>
              <a:rPr lang="en-US" altLang="zh-CN" sz="2000" dirty="0">
                <a:latin typeface="Calibri" panose="020F0502020204030204" pitchFamily="34" charset="0"/>
              </a:rPr>
              <a:t>Has a unique optimal solution</a:t>
            </a:r>
            <a:r>
              <a:rPr lang="en-US" altLang="zh-CN" sz="2000" dirty="0" smtClean="0">
                <a:latin typeface="Calibri" panose="020F0502020204030204" pitchFamily="34" charset="0"/>
              </a:rPr>
              <a:t>.</a:t>
            </a:r>
          </a:p>
          <a:p>
            <a:r>
              <a:rPr lang="en-US" altLang="zh-CN" i="1" dirty="0">
                <a:solidFill>
                  <a:srgbClr val="0070C0"/>
                </a:solidFill>
              </a:rPr>
              <a:t>SED Minimization</a:t>
            </a:r>
          </a:p>
          <a:p>
            <a:pPr marL="0" indent="0">
              <a:buNone/>
            </a:pPr>
            <a:r>
              <a:rPr lang="en-US" altLang="zh-CN" sz="2000" b="0" dirty="0">
                <a:latin typeface="Calibri" panose="020F0502020204030204" pitchFamily="34" charset="0"/>
              </a:rPr>
              <a:t>aims to minimizes the square Euclidean distance between the target load profile and the average value. </a:t>
            </a:r>
            <a:r>
              <a:rPr lang="en-US" altLang="zh-CN" sz="2000" dirty="0" smtClean="0">
                <a:latin typeface="Calibri" panose="020F0502020204030204" pitchFamily="34" charset="0"/>
              </a:rPr>
              <a:t>To </a:t>
            </a:r>
            <a:r>
              <a:rPr lang="en-US" altLang="zh-CN" sz="2000" dirty="0">
                <a:latin typeface="Calibri" panose="020F0502020204030204" pitchFamily="34" charset="0"/>
              </a:rPr>
              <a:t>reduce the peak load and load variability of the system.</a:t>
            </a:r>
          </a:p>
          <a:p>
            <a:pPr marL="0" indent="0">
              <a:buNone/>
            </a:pPr>
            <a:endParaRPr lang="en-US" altLang="zh-CN" sz="2000" b="0" dirty="0" smtClean="0">
              <a:latin typeface="+mn-lt"/>
            </a:endParaRPr>
          </a:p>
          <a:p>
            <a:pPr marL="0" indent="0">
              <a:buNone/>
            </a:pPr>
            <a:r>
              <a:rPr lang="en-US" altLang="zh-CN" sz="2000" b="0" dirty="0" smtClean="0">
                <a:latin typeface="Calibri" panose="020F0502020204030204" pitchFamily="34" charset="0"/>
              </a:rPr>
              <a:t>Convex </a:t>
            </a:r>
            <a:r>
              <a:rPr lang="en-US" altLang="zh-CN" sz="2000" b="0" dirty="0">
                <a:latin typeface="Calibri" panose="020F0502020204030204" pitchFamily="34" charset="0"/>
              </a:rPr>
              <a:t>and can be solved in a centralized fashion using convex programming techniques such as IPM. </a:t>
            </a:r>
          </a:p>
          <a:p>
            <a:r>
              <a:rPr lang="en-US" altLang="zh-CN" sz="2000" dirty="0">
                <a:latin typeface="Calibri" panose="020F0502020204030204" pitchFamily="34" charset="0"/>
              </a:rPr>
              <a:t>Has a unique optimal solution.</a:t>
            </a:r>
          </a:p>
          <a:p>
            <a:endParaRPr lang="en-US" altLang="zh-CN" sz="2000" dirty="0">
              <a:latin typeface="+mn-lt"/>
            </a:endParaRPr>
          </a:p>
          <a:p>
            <a:endParaRPr lang="en-US" altLang="zh-CN" sz="2400" dirty="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81</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mc:AlternateContent xmlns:mc="http://schemas.openxmlformats.org/markup-compatibility/2006">
              <mc:Choice xmlns:v="urn:schemas-microsoft-com:vml" Requires="v">
                <p:oleObj spid="_x0000_s14595" name="Equation" r:id="rId3" imgW="428207" imgH="666100" progId="">
                  <p:embed/>
                </p:oleObj>
              </mc:Choice>
              <mc:Fallback>
                <p:oleObj name="Equation" r:id="rId3" imgW="428207" imgH="666100" progId="">
                  <p:embed/>
                  <p:pic>
                    <p:nvPicPr>
                      <p:cNvPr id="0" name="Picture 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09801"/>
                        <a:ext cx="914400" cy="179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3283" y="1903109"/>
            <a:ext cx="3084079" cy="613384"/>
          </a:xfrm>
          <a:prstGeom prst="rect">
            <a:avLst/>
          </a:prstGeom>
        </p:spPr>
      </p:pic>
      <p:sp>
        <p:nvSpPr>
          <p:cNvPr id="9" name="矩形 8"/>
          <p:cNvSpPr/>
          <p:nvPr/>
        </p:nvSpPr>
        <p:spPr>
          <a:xfrm>
            <a:off x="6952159" y="2019857"/>
            <a:ext cx="543885" cy="369332"/>
          </a:xfrm>
          <a:prstGeom prst="rect">
            <a:avLst/>
          </a:prstGeom>
        </p:spPr>
        <p:txBody>
          <a:bodyPr wrap="square">
            <a:spAutoFit/>
          </a:bodyPr>
          <a:lstStyle/>
          <a:p>
            <a:r>
              <a:rPr lang="en-US" altLang="zh-CN" b="1" dirty="0" smtClean="0"/>
              <a:t>(4)</a:t>
            </a:r>
            <a:endParaRPr lang="zh-CN" altLang="en-US" b="1"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115" y="4764016"/>
            <a:ext cx="2900247" cy="618400"/>
          </a:xfrm>
          <a:prstGeom prst="rect">
            <a:avLst/>
          </a:prstGeom>
        </p:spPr>
      </p:pic>
      <p:sp>
        <p:nvSpPr>
          <p:cNvPr id="13" name="矩形 12"/>
          <p:cNvSpPr/>
          <p:nvPr/>
        </p:nvSpPr>
        <p:spPr>
          <a:xfrm>
            <a:off x="6979198" y="4888550"/>
            <a:ext cx="627285" cy="369332"/>
          </a:xfrm>
          <a:prstGeom prst="rect">
            <a:avLst/>
          </a:prstGeom>
        </p:spPr>
        <p:txBody>
          <a:bodyPr wrap="square">
            <a:spAutoFit/>
          </a:bodyPr>
          <a:lstStyle/>
          <a:p>
            <a:r>
              <a:rPr lang="en-US" altLang="zh-CN" b="1" dirty="0" smtClean="0"/>
              <a:t>(5)</a:t>
            </a:r>
            <a:endParaRPr lang="zh-CN" altLang="en-US" b="1" dirty="0"/>
          </a:p>
        </p:txBody>
      </p:sp>
    </p:spTree>
    <p:extLst>
      <p:ext uri="{BB962C8B-B14F-4D97-AF65-F5344CB8AC3E}">
        <p14:creationId xmlns:p14="http://schemas.microsoft.com/office/powerpoint/2010/main" val="66395996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i="1" dirty="0">
                <a:ea typeface="Cambria Math" panose="02040503050406030204" pitchFamily="18" charset="0"/>
              </a:rPr>
              <a:t>Centralized Problem Designs</a:t>
            </a:r>
            <a:endParaRPr lang="zh-CN" altLang="en-US" b="1" i="1" dirty="0"/>
          </a:p>
        </p:txBody>
      </p:sp>
      <p:sp>
        <p:nvSpPr>
          <p:cNvPr id="3" name="内容占位符 2"/>
          <p:cNvSpPr>
            <a:spLocks noGrp="1"/>
          </p:cNvSpPr>
          <p:nvPr>
            <p:ph idx="1"/>
          </p:nvPr>
        </p:nvSpPr>
        <p:spPr>
          <a:xfrm>
            <a:off x="338401" y="1260000"/>
            <a:ext cx="8348400" cy="4702497"/>
          </a:xfrm>
        </p:spPr>
        <p:txBody>
          <a:bodyPr>
            <a:normAutofit fontScale="92500"/>
          </a:bodyPr>
          <a:lstStyle/>
          <a:p>
            <a:r>
              <a:rPr lang="en-US" altLang="zh-CN" i="1" dirty="0" smtClean="0">
                <a:solidFill>
                  <a:srgbClr val="0070C0"/>
                </a:solidFill>
              </a:rPr>
              <a:t>Social Welfare Maximization</a:t>
            </a:r>
          </a:p>
          <a:p>
            <a:pPr marL="0" indent="0">
              <a:buNone/>
            </a:pPr>
            <a:r>
              <a:rPr lang="en-US" altLang="zh-CN" sz="2400" b="0" dirty="0">
                <a:latin typeface="Calibri" panose="020F0502020204030204" pitchFamily="34" charset="0"/>
              </a:rPr>
              <a:t>aims to maximize the sum of the utility functions of all users and minimize the cost imposed on the energy provider.</a:t>
            </a:r>
          </a:p>
          <a:p>
            <a:r>
              <a:rPr lang="en-US" altLang="zh-CN" sz="2400" dirty="0">
                <a:latin typeface="Calibri" panose="020F0502020204030204" pitchFamily="34" charset="0"/>
              </a:rPr>
              <a:t>Utility functions and centralized control.</a:t>
            </a:r>
          </a:p>
          <a:p>
            <a:r>
              <a:rPr lang="en-US" altLang="zh-CN" sz="2400" dirty="0"/>
              <a:t>Expressed as:</a:t>
            </a:r>
          </a:p>
          <a:p>
            <a:pPr marL="0" indent="0">
              <a:buNone/>
            </a:pPr>
            <a:endParaRPr lang="en-US" altLang="zh-CN" sz="2400" dirty="0"/>
          </a:p>
          <a:p>
            <a:pPr marL="0" indent="0">
              <a:buNone/>
            </a:pPr>
            <a:endParaRPr lang="en-US" altLang="zh-CN" sz="2400" dirty="0"/>
          </a:p>
          <a:p>
            <a:r>
              <a:rPr lang="en-US" altLang="zh-CN" sz="2400" b="0" dirty="0">
                <a:latin typeface="Calibri" panose="020F0502020204030204" pitchFamily="34" charset="0"/>
              </a:rPr>
              <a:t>Concave maximization and can be solved in a centralized fashion using </a:t>
            </a:r>
            <a:r>
              <a:rPr lang="en-US" altLang="zh-CN" sz="2400" b="0" i="1" dirty="0">
                <a:latin typeface="Calibri" panose="020F0502020204030204" pitchFamily="34" charset="0"/>
              </a:rPr>
              <a:t>convex programming </a:t>
            </a:r>
            <a:r>
              <a:rPr lang="en-US" altLang="zh-CN" sz="2400" b="0" dirty="0">
                <a:latin typeface="Calibri" panose="020F0502020204030204" pitchFamily="34" charset="0"/>
              </a:rPr>
              <a:t>techniques such as the IPM.</a:t>
            </a:r>
          </a:p>
          <a:p>
            <a:r>
              <a:rPr lang="en-US" altLang="zh-CN" sz="2400" dirty="0">
                <a:latin typeface="Calibri" panose="020F0502020204030204" pitchFamily="34" charset="0"/>
              </a:rPr>
              <a:t>May not have sufficient information and need additional scheme.</a:t>
            </a:r>
          </a:p>
          <a:p>
            <a:pPr marL="0" indent="0">
              <a:buNone/>
            </a:pPr>
            <a:endParaRPr lang="en-US" altLang="zh-CN" sz="2400" dirty="0"/>
          </a:p>
          <a:p>
            <a:pPr marL="0" indent="0">
              <a:buNone/>
            </a:pPr>
            <a:endParaRPr lang="en-US" altLang="zh-CN" sz="2400" dirty="0"/>
          </a:p>
          <a:p>
            <a:pPr marL="0" indent="0">
              <a:buNone/>
            </a:pPr>
            <a:endParaRPr lang="en-US" altLang="zh-CN" sz="2400" dirty="0"/>
          </a:p>
          <a:p>
            <a:endParaRPr lang="en-US" altLang="zh-CN" sz="2400" dirty="0"/>
          </a:p>
        </p:txBody>
      </p:sp>
      <p:sp>
        <p:nvSpPr>
          <p:cNvPr id="5" name="灯片编号占位符 4"/>
          <p:cNvSpPr>
            <a:spLocks noGrp="1"/>
          </p:cNvSpPr>
          <p:nvPr>
            <p:ph type="sldNum" sz="quarter" idx="11"/>
          </p:nvPr>
        </p:nvSpPr>
        <p:spPr/>
        <p:txBody>
          <a:bodyPr/>
          <a:lstStyle/>
          <a:p>
            <a:fld id="{DC226F1E-4A84-42EA-BFC3-1AD367F1BA89}" type="slidenum">
              <a:rPr lang="zh-CN" altLang="en-US" smtClean="0"/>
              <a:pPr/>
              <a:t>82</a:t>
            </a:fld>
            <a:endParaRPr lang="zh-CN" altLang="en-US"/>
          </a:p>
        </p:txBody>
      </p:sp>
      <p:graphicFrame>
        <p:nvGraphicFramePr>
          <p:cNvPr id="14" name="对象 13"/>
          <p:cNvGraphicFramePr>
            <a:graphicFrameLocks noChangeAspect="1"/>
          </p:cNvGraphicFramePr>
          <p:nvPr>
            <p:extLst/>
          </p:nvPr>
        </p:nvGraphicFramePr>
        <p:xfrm>
          <a:off x="2590800" y="2209801"/>
          <a:ext cx="914400" cy="179388"/>
        </p:xfrm>
        <a:graphic>
          <a:graphicData uri="http://schemas.openxmlformats.org/presentationml/2006/ole">
            <mc:AlternateContent xmlns:mc="http://schemas.openxmlformats.org/markup-compatibility/2006">
              <mc:Choice xmlns:v="urn:schemas-microsoft-com:vml" Requires="v">
                <p:oleObj spid="_x0000_s16637" name="Equation" r:id="rId3" imgW="428207" imgH="666100" progId="">
                  <p:embed/>
                </p:oleObj>
              </mc:Choice>
              <mc:Fallback>
                <p:oleObj name="Equation" r:id="rId3" imgW="428207" imgH="666100" progId="">
                  <p:embed/>
                  <p:pic>
                    <p:nvPicPr>
                      <p:cNvPr id="0" name="Picture 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09801"/>
                        <a:ext cx="914400" cy="1793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16"/>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 name="组合 5"/>
          <p:cNvGrpSpPr/>
          <p:nvPr/>
        </p:nvGrpSpPr>
        <p:grpSpPr>
          <a:xfrm>
            <a:off x="1956329" y="3350147"/>
            <a:ext cx="6054697" cy="747731"/>
            <a:chOff x="1956329" y="3417382"/>
            <a:chExt cx="6054697" cy="747731"/>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6329" y="3417382"/>
              <a:ext cx="4924953" cy="747731"/>
            </a:xfrm>
            <a:prstGeom prst="rect">
              <a:avLst/>
            </a:prstGeom>
          </p:spPr>
        </p:pic>
        <p:sp>
          <p:nvSpPr>
            <p:cNvPr id="9" name="矩形 8"/>
            <p:cNvSpPr/>
            <p:nvPr/>
          </p:nvSpPr>
          <p:spPr>
            <a:xfrm>
              <a:off x="7557056" y="3606581"/>
              <a:ext cx="453970" cy="369332"/>
            </a:xfrm>
            <a:prstGeom prst="rect">
              <a:avLst/>
            </a:prstGeom>
          </p:spPr>
          <p:txBody>
            <a:bodyPr wrap="none">
              <a:spAutoFit/>
            </a:bodyPr>
            <a:lstStyle/>
            <a:p>
              <a:r>
                <a:rPr lang="en-US" altLang="zh-CN" b="1" dirty="0" smtClean="0"/>
                <a:t>(6)</a:t>
              </a:r>
              <a:endParaRPr lang="zh-CN" altLang="en-US" b="1" dirty="0"/>
            </a:p>
          </p:txBody>
        </p:sp>
      </p:grpSp>
      <p:sp>
        <p:nvSpPr>
          <p:cNvPr id="12" name="圆角矩形标注 11"/>
          <p:cNvSpPr/>
          <p:nvPr/>
        </p:nvSpPr>
        <p:spPr bwMode="auto">
          <a:xfrm>
            <a:off x="3461638" y="2980236"/>
            <a:ext cx="1914333" cy="358754"/>
          </a:xfrm>
          <a:prstGeom prst="wedgeRoundRectCallout">
            <a:avLst>
              <a:gd name="adj1" fmla="val -38199"/>
              <a:gd name="adj2" fmla="val 117318"/>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Utility Function</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
        <p:nvSpPr>
          <p:cNvPr id="13" name="圆角矩形标注 12"/>
          <p:cNvSpPr/>
          <p:nvPr/>
        </p:nvSpPr>
        <p:spPr bwMode="auto">
          <a:xfrm>
            <a:off x="5445659" y="2980236"/>
            <a:ext cx="1914333" cy="358754"/>
          </a:xfrm>
          <a:prstGeom prst="wedgeRoundRectCallout">
            <a:avLst>
              <a:gd name="adj1" fmla="val -38199"/>
              <a:gd name="adj2" fmla="val 117318"/>
              <a:gd name="adj3" fmla="val 16667"/>
            </a:avLst>
          </a:prstGeom>
          <a:solidFill>
            <a:schemeClr val="accent1">
              <a:alpha val="30000"/>
            </a:schemeClr>
          </a:solidFill>
          <a:ln w="19050" cap="flat" cmpd="sng" algn="ctr">
            <a:solidFill>
              <a:srgbClr val="0070C0"/>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b="1" dirty="0" smtClean="0">
                <a:solidFill>
                  <a:srgbClr val="0070C0"/>
                </a:solidFill>
                <a:latin typeface="微软雅黑" panose="020B0503020204020204" pitchFamily="34" charset="-122"/>
                <a:ea typeface="微软雅黑" panose="020B0503020204020204" pitchFamily="34" charset="-122"/>
              </a:rPr>
              <a:t>Energy Cost</a:t>
            </a:r>
            <a:endParaRPr kumimoji="0" lang="zh-CN" altLang="en-US" b="1" i="0" u="none" strike="noStrike" cap="none" normalizeH="0" baseline="0" dirty="0" smtClean="0">
              <a:ln>
                <a:noFill/>
              </a:ln>
              <a:solidFill>
                <a:srgbClr val="0070C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704122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Overview</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83</a:t>
            </a:fld>
            <a:endParaRPr lang="zh-CN" altLang="en-US">
              <a:solidFill>
                <a:prstClr val="black">
                  <a:tint val="75000"/>
                </a:prstClr>
              </a:solidFill>
            </a:endParaRPr>
          </a:p>
        </p:txBody>
      </p:sp>
      <p:sp>
        <p:nvSpPr>
          <p:cNvPr id="6" name="Content Placeholder 2"/>
          <p:cNvSpPr txBox="1">
            <a:spLocks/>
          </p:cNvSpPr>
          <p:nvPr/>
        </p:nvSpPr>
        <p:spPr>
          <a:xfrm>
            <a:off x="338400" y="1260000"/>
            <a:ext cx="8348400" cy="4395416"/>
          </a:xfrm>
          <a:prstGeom prst="rect">
            <a:avLst/>
          </a:prstGeom>
        </p:spPr>
        <p:txBody>
          <a:bodyPr/>
          <a:lstStyle/>
          <a:p>
            <a:pPr marL="342900" indent="-342900" fontAlgn="base">
              <a:spcBef>
                <a:spcPts val="576"/>
              </a:spcBef>
              <a:spcAft>
                <a:spcPct val="0"/>
              </a:spcAft>
              <a:buFont typeface="Arial" charset="0"/>
              <a:buChar char="•"/>
            </a:pPr>
            <a:r>
              <a:rPr lang="en-US" altLang="zh-CN" sz="2400" b="1" dirty="0" smtClean="0">
                <a:solidFill>
                  <a:schemeClr val="tx2"/>
                </a:solidFill>
                <a:latin typeface="Cambria" panose="02040503050406030204" pitchFamily="18" charset="0"/>
              </a:rPr>
              <a:t>Demand Side Management</a:t>
            </a:r>
          </a:p>
          <a:p>
            <a:pPr marL="800100" lvl="1" indent="-342900" fontAlgn="base">
              <a:spcBef>
                <a:spcPts val="576"/>
              </a:spcBef>
              <a:spcAft>
                <a:spcPct val="0"/>
              </a:spcAft>
              <a:buFont typeface="Arial" panose="020B0604020202020204" pitchFamily="34" charset="0"/>
              <a:buChar char="•"/>
            </a:pPr>
            <a:r>
              <a:rPr lang="en-US" altLang="zh-CN" sz="2000" b="1" dirty="0">
                <a:solidFill>
                  <a:schemeClr val="tx2"/>
                </a:solidFill>
                <a:latin typeface="Cambria" panose="02040503050406030204" pitchFamily="18" charset="0"/>
              </a:rPr>
              <a:t>Management objectives and basic concept </a:t>
            </a:r>
          </a:p>
          <a:p>
            <a:pPr marL="800100" lvl="1" indent="-342900">
              <a:spcBef>
                <a:spcPts val="576"/>
              </a:spcBef>
              <a:buFont typeface="Arial" panose="020B0604020202020204" pitchFamily="34" charset="0"/>
              <a:buChar char="•"/>
            </a:pPr>
            <a:r>
              <a:rPr lang="en-US" altLang="zh-CN" sz="2000" b="1" dirty="0" smtClean="0">
                <a:solidFill>
                  <a:schemeClr val="tx2"/>
                </a:solidFill>
                <a:latin typeface="Cambria" panose="02040503050406030204" pitchFamily="18" charset="0"/>
              </a:rPr>
              <a:t>Main </a:t>
            </a:r>
            <a:r>
              <a:rPr lang="en-US" altLang="zh-CN" sz="2000" b="1" dirty="0">
                <a:solidFill>
                  <a:schemeClr val="tx2"/>
                </a:solidFill>
                <a:latin typeface="Cambria" panose="02040503050406030204" pitchFamily="18" charset="0"/>
              </a:rPr>
              <a:t>techniques </a:t>
            </a:r>
            <a:r>
              <a:rPr lang="en-US" altLang="zh-CN" sz="2000" b="1" dirty="0" smtClean="0">
                <a:solidFill>
                  <a:schemeClr val="tx2"/>
                </a:solidFill>
                <a:latin typeface="Cambria" panose="02040503050406030204" pitchFamily="18" charset="0"/>
              </a:rPr>
              <a:t>and mathematical </a:t>
            </a:r>
            <a:r>
              <a:rPr lang="en-US" altLang="zh-CN" sz="2000" b="1" dirty="0">
                <a:solidFill>
                  <a:schemeClr val="tx2"/>
                </a:solidFill>
                <a:latin typeface="Cambria" panose="02040503050406030204" pitchFamily="18" charset="0"/>
              </a:rPr>
              <a:t>key words</a:t>
            </a:r>
          </a:p>
          <a:p>
            <a:pPr marL="800100" lvl="1" indent="-342900">
              <a:spcBef>
                <a:spcPts val="576"/>
              </a:spcBef>
              <a:buFont typeface="Arial" panose="020B0604020202020204" pitchFamily="34" charset="0"/>
              <a:buChar char="•"/>
            </a:pPr>
            <a:r>
              <a:rPr lang="en-US" altLang="zh-CN" sz="2000" b="1" dirty="0">
                <a:solidFill>
                  <a:schemeClr val="tx2"/>
                </a:solidFill>
                <a:latin typeface="Cambria" panose="02040503050406030204" pitchFamily="18" charset="0"/>
              </a:rPr>
              <a:t>Models and </a:t>
            </a:r>
            <a:r>
              <a:rPr lang="en-US" altLang="zh-CN" sz="2000" b="1" dirty="0" smtClean="0">
                <a:solidFill>
                  <a:schemeClr val="tx2"/>
                </a:solidFill>
                <a:latin typeface="Cambria" panose="02040503050406030204" pitchFamily="18" charset="0"/>
              </a:rPr>
              <a:t>algorithms</a:t>
            </a:r>
            <a:endParaRPr lang="en-US" altLang="zh-CN" sz="2000" b="1" dirty="0">
              <a:solidFill>
                <a:schemeClr val="tx2"/>
              </a:solidFill>
              <a:latin typeface="Cambria" panose="02040503050406030204" pitchFamily="18" charset="0"/>
            </a:endParaRPr>
          </a:p>
          <a:p>
            <a:pPr marL="800100" lvl="1" indent="-342900">
              <a:spcBef>
                <a:spcPts val="576"/>
              </a:spcBef>
              <a:buFont typeface="Arial" panose="020B0604020202020204" pitchFamily="34" charset="0"/>
              <a:buChar char="•"/>
            </a:pPr>
            <a:r>
              <a:rPr lang="en-US" altLang="zh-CN" sz="2000" b="1" dirty="0" smtClean="0">
                <a:solidFill>
                  <a:srgbClr val="FF0000"/>
                </a:solidFill>
                <a:latin typeface="Cambria" panose="02040503050406030204" pitchFamily="18" charset="0"/>
              </a:rPr>
              <a:t>Auction </a:t>
            </a:r>
            <a:r>
              <a:rPr lang="en-US" altLang="zh-CN" sz="2000" b="1" dirty="0">
                <a:solidFill>
                  <a:srgbClr val="FF0000"/>
                </a:solidFill>
                <a:latin typeface="Cambria" panose="02040503050406030204" pitchFamily="18" charset="0"/>
              </a:rPr>
              <a:t>game approach for </a:t>
            </a:r>
            <a:r>
              <a:rPr lang="en-US" altLang="zh-CN" sz="2000" b="1" dirty="0" smtClean="0">
                <a:solidFill>
                  <a:srgbClr val="FF0000"/>
                </a:solidFill>
                <a:latin typeface="Cambria" panose="02040503050406030204" pitchFamily="18" charset="0"/>
              </a:rPr>
              <a:t>DSM</a:t>
            </a:r>
          </a:p>
          <a:p>
            <a:pPr marL="1257300" lvl="2" indent="-342900">
              <a:spcBef>
                <a:spcPts val="576"/>
              </a:spcBef>
              <a:buFont typeface="Arial" panose="020B0604020202020204" pitchFamily="34" charset="0"/>
              <a:buChar char="•"/>
            </a:pPr>
            <a:r>
              <a:rPr lang="en-US" altLang="zh-CN" sz="2000" b="1" dirty="0" smtClean="0">
                <a:solidFill>
                  <a:schemeClr val="accent6">
                    <a:lumMod val="75000"/>
                  </a:schemeClr>
                </a:solidFill>
                <a:latin typeface="Cambria" panose="02040503050406030204" pitchFamily="18" charset="0"/>
              </a:rPr>
              <a:t>Motivation and Contribution &amp; System </a:t>
            </a:r>
            <a:r>
              <a:rPr lang="en-US" altLang="zh-CN" sz="2000" b="1" dirty="0">
                <a:solidFill>
                  <a:schemeClr val="accent6">
                    <a:lumMod val="75000"/>
                  </a:schemeClr>
                </a:solidFill>
                <a:latin typeface="Cambria" panose="02040503050406030204" pitchFamily="18" charset="0"/>
              </a:rPr>
              <a:t>M</a:t>
            </a:r>
            <a:r>
              <a:rPr lang="en-US" altLang="zh-CN" sz="2000" b="1" dirty="0" smtClean="0">
                <a:solidFill>
                  <a:schemeClr val="accent6">
                    <a:lumMod val="75000"/>
                  </a:schemeClr>
                </a:solidFill>
                <a:latin typeface="Cambria" panose="02040503050406030204" pitchFamily="18" charset="0"/>
              </a:rPr>
              <a:t>odel</a:t>
            </a:r>
            <a:endParaRPr lang="en-US" altLang="zh-CN" sz="2000" b="1" dirty="0">
              <a:solidFill>
                <a:schemeClr val="accent6">
                  <a:lumMod val="75000"/>
                </a:schemeClr>
              </a:solidFill>
              <a:latin typeface="Cambria" panose="02040503050406030204" pitchFamily="18" charset="0"/>
            </a:endParaRPr>
          </a:p>
          <a:p>
            <a:pPr marL="1257300" lvl="2" indent="-342900">
              <a:spcBef>
                <a:spcPts val="576"/>
              </a:spcBef>
              <a:buFont typeface="Arial" panose="020B0604020202020204" pitchFamily="34" charset="0"/>
              <a:buChar char="•"/>
            </a:pPr>
            <a:r>
              <a:rPr lang="en-US" altLang="zh-CN" sz="2000" b="1" dirty="0" smtClean="0">
                <a:solidFill>
                  <a:schemeClr val="accent6">
                    <a:lumMod val="75000"/>
                  </a:schemeClr>
                </a:solidFill>
                <a:latin typeface="Cambria" panose="02040503050406030204" pitchFamily="18" charset="0"/>
              </a:rPr>
              <a:t>Auction </a:t>
            </a:r>
            <a:r>
              <a:rPr lang="en-US" altLang="zh-CN" sz="2000" b="1" dirty="0">
                <a:solidFill>
                  <a:schemeClr val="accent6">
                    <a:lumMod val="75000"/>
                  </a:schemeClr>
                </a:solidFill>
                <a:latin typeface="Cambria" panose="02040503050406030204" pitchFamily="18" charset="0"/>
              </a:rPr>
              <a:t>game: Mechanism design and the AGV mechanism</a:t>
            </a:r>
          </a:p>
          <a:p>
            <a:pPr marL="1257300" lvl="2" indent="-342900">
              <a:spcBef>
                <a:spcPts val="576"/>
              </a:spcBef>
              <a:buFont typeface="Arial" panose="020B0604020202020204" pitchFamily="34" charset="0"/>
              <a:buChar char="•"/>
            </a:pPr>
            <a:r>
              <a:rPr lang="en-US" altLang="zh-CN" sz="2000" b="1" dirty="0">
                <a:solidFill>
                  <a:schemeClr val="accent6">
                    <a:lumMod val="75000"/>
                  </a:schemeClr>
                </a:solidFill>
                <a:latin typeface="Cambria" panose="02040503050406030204" pitchFamily="18" charset="0"/>
              </a:rPr>
              <a:t>Problem formulation and </a:t>
            </a:r>
            <a:r>
              <a:rPr lang="en-US" altLang="zh-CN" sz="2000" b="1" dirty="0" smtClean="0">
                <a:solidFill>
                  <a:schemeClr val="accent6">
                    <a:lumMod val="75000"/>
                  </a:schemeClr>
                </a:solidFill>
                <a:latin typeface="Cambria" panose="02040503050406030204" pitchFamily="18" charset="0"/>
              </a:rPr>
              <a:t>algorithm </a:t>
            </a:r>
          </a:p>
          <a:p>
            <a:pPr marL="1257300" lvl="2" indent="-342900">
              <a:spcBef>
                <a:spcPts val="576"/>
              </a:spcBef>
              <a:buFont typeface="Arial" panose="020B0604020202020204" pitchFamily="34" charset="0"/>
              <a:buChar char="•"/>
            </a:pPr>
            <a:r>
              <a:rPr lang="en-US" altLang="zh-CN" sz="2000" b="1" dirty="0" smtClean="0">
                <a:solidFill>
                  <a:schemeClr val="accent6">
                    <a:lumMod val="75000"/>
                  </a:schemeClr>
                </a:solidFill>
                <a:latin typeface="Cambria" panose="02040503050406030204" pitchFamily="18" charset="0"/>
              </a:rPr>
              <a:t>Simulation </a:t>
            </a:r>
            <a:r>
              <a:rPr lang="en-US" altLang="zh-CN" sz="2000" b="1" dirty="0">
                <a:solidFill>
                  <a:schemeClr val="accent6">
                    <a:lumMod val="75000"/>
                  </a:schemeClr>
                </a:solidFill>
                <a:latin typeface="Cambria" panose="02040503050406030204" pitchFamily="18" charset="0"/>
              </a:rPr>
              <a:t>results</a:t>
            </a:r>
          </a:p>
          <a:p>
            <a:pPr marL="800100" lvl="1" indent="-342900">
              <a:spcBef>
                <a:spcPts val="576"/>
              </a:spcBef>
              <a:buFont typeface="Arial" panose="020B0604020202020204" pitchFamily="34" charset="0"/>
              <a:buChar char="•"/>
            </a:pPr>
            <a:r>
              <a:rPr lang="en-US" altLang="zh-CN" sz="2000" b="1" dirty="0">
                <a:solidFill>
                  <a:schemeClr val="tx2"/>
                </a:solidFill>
                <a:latin typeface="Cambria" panose="02040503050406030204" pitchFamily="18" charset="0"/>
              </a:rPr>
              <a:t>Conclusions</a:t>
            </a:r>
          </a:p>
          <a:p>
            <a:pPr lvl="1" fontAlgn="base">
              <a:spcBef>
                <a:spcPct val="20000"/>
              </a:spcBef>
              <a:spcAft>
                <a:spcPct val="0"/>
              </a:spcAft>
              <a:defRPr/>
            </a:pPr>
            <a:endParaRPr lang="en-US" altLang="zh-CN" sz="2800" dirty="0" smtClean="0">
              <a:solidFill>
                <a:prstClr val="black"/>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918" y="4000890"/>
            <a:ext cx="2649070" cy="2291892"/>
          </a:xfrm>
          <a:prstGeom prst="rect">
            <a:avLst/>
          </a:prstGeom>
        </p:spPr>
      </p:pic>
    </p:spTree>
    <p:extLst>
      <p:ext uri="{BB962C8B-B14F-4D97-AF65-F5344CB8AC3E}">
        <p14:creationId xmlns:p14="http://schemas.microsoft.com/office/powerpoint/2010/main" val="3429819980"/>
      </p:ext>
    </p:extLst>
  </p:cSld>
  <p:clrMapOvr>
    <a:masterClrMapping/>
  </p:clrMapOvr>
  <p:transition advTm="22012"/>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34987" y="412377"/>
            <a:ext cx="8029575" cy="487363"/>
          </a:xfrm>
        </p:spPr>
        <p:txBody>
          <a:bodyPr>
            <a:noAutofit/>
          </a:bodyPr>
          <a:lstStyle/>
          <a:p>
            <a:pPr lvl="1">
              <a:lnSpc>
                <a:spcPct val="90000"/>
              </a:lnSpc>
              <a:defRPr/>
            </a:pPr>
            <a:r>
              <a:rPr lang="en-US" altLang="zh-CN" sz="3200" dirty="0" smtClean="0">
                <a:solidFill>
                  <a:srgbClr val="0070C0"/>
                </a:solidFill>
                <a:latin typeface="Cambria" panose="02040503050406030204" pitchFamily="18" charset="0"/>
                <a:ea typeface="ＭＳ Ｐゴシック" pitchFamily="34" charset="-128"/>
                <a:cs typeface="Times New Roman" pitchFamily="18" charset="0"/>
              </a:rPr>
              <a:t>Auction Theory Preliminaries</a:t>
            </a:r>
          </a:p>
        </p:txBody>
      </p:sp>
      <p:sp>
        <p:nvSpPr>
          <p:cNvPr id="69635" name="内容占位符 6"/>
          <p:cNvSpPr>
            <a:spLocks noGrp="1"/>
          </p:cNvSpPr>
          <p:nvPr>
            <p:ph idx="1"/>
          </p:nvPr>
        </p:nvSpPr>
        <p:spPr>
          <a:xfrm>
            <a:off x="336550" y="1260000"/>
            <a:ext cx="8426450" cy="5181600"/>
          </a:xfrm>
        </p:spPr>
        <p:txBody>
          <a:bodyPr/>
          <a:lstStyle/>
          <a:p>
            <a:pPr algn="just"/>
            <a:r>
              <a:rPr lang="en-US" altLang="zh-CN" b="0" dirty="0">
                <a:latin typeface="Calibri" panose="020F0502020204030204" pitchFamily="34" charset="0"/>
                <a:ea typeface="ＭＳ Ｐゴシック" pitchFamily="34" charset="-128"/>
              </a:rPr>
              <a:t>Recently,</a:t>
            </a:r>
            <a:r>
              <a:rPr lang="en-US" altLang="zh-CN" b="0" dirty="0" smtClean="0">
                <a:solidFill>
                  <a:srgbClr val="0070C0"/>
                </a:solidFill>
                <a:latin typeface="Calibri" panose="020F0502020204030204" pitchFamily="34" charset="0"/>
                <a:ea typeface="ＭＳ Ｐゴシック" pitchFamily="34" charset="-128"/>
                <a:cs typeface="Times New Roman" pitchFamily="18" charset="0"/>
              </a:rPr>
              <a:t> auction theory</a:t>
            </a:r>
            <a:r>
              <a:rPr lang="en-US" altLang="zh-CN" b="0" dirty="0" smtClean="0">
                <a:latin typeface="Calibri" panose="020F0502020204030204" pitchFamily="34" charset="0"/>
                <a:ea typeface="ＭＳ Ｐゴシック" pitchFamily="34" charset="-128"/>
              </a:rPr>
              <a:t> (pioneered by Vickrey, </a:t>
            </a:r>
            <a:r>
              <a:rPr lang="en-US" altLang="zh-CN" b="0" dirty="0" err="1" smtClean="0">
                <a:latin typeface="Calibri" panose="020F0502020204030204" pitchFamily="34" charset="0"/>
                <a:ea typeface="ＭＳ Ｐゴシック" pitchFamily="34" charset="-128"/>
              </a:rPr>
              <a:t>etc</a:t>
            </a:r>
            <a:r>
              <a:rPr lang="en-US" altLang="zh-CN" b="0" dirty="0" smtClean="0">
                <a:latin typeface="Calibri" panose="020F0502020204030204" pitchFamily="34" charset="0"/>
                <a:ea typeface="ＭＳ Ｐゴシック" pitchFamily="34" charset="-128"/>
              </a:rPr>
              <a:t>) has been widely employed in wireless networks to solve the resource allocation issues.</a:t>
            </a:r>
          </a:p>
          <a:p>
            <a:pPr algn="just"/>
            <a:r>
              <a:rPr lang="en-US" altLang="zh-CN" b="0" dirty="0" smtClean="0">
                <a:latin typeface="Calibri" panose="020F0502020204030204" pitchFamily="34" charset="0"/>
              </a:rPr>
              <a:t>In </a:t>
            </a:r>
            <a:r>
              <a:rPr lang="en-US" altLang="zh-CN" b="0" dirty="0">
                <a:latin typeface="Calibri" panose="020F0502020204030204" pitchFamily="34" charset="0"/>
              </a:rPr>
              <a:t>an auction, each bidder bids for an item, or items, according to a </a:t>
            </a:r>
            <a:r>
              <a:rPr lang="en-US" altLang="zh-CN" b="0" dirty="0" smtClean="0">
                <a:latin typeface="Calibri" panose="020F0502020204030204" pitchFamily="34" charset="0"/>
              </a:rPr>
              <a:t>specific mechanism, and </a:t>
            </a:r>
            <a:r>
              <a:rPr lang="en-US" altLang="zh-CN" b="0" dirty="0">
                <a:latin typeface="Calibri" panose="020F0502020204030204" pitchFamily="34" charset="0"/>
              </a:rPr>
              <a:t>the allocation(s) and price(s) for the item, or items, are determined by </a:t>
            </a:r>
            <a:r>
              <a:rPr lang="en-US" altLang="zh-CN" b="0" dirty="0" smtClean="0">
                <a:latin typeface="Calibri" panose="020F0502020204030204" pitchFamily="34" charset="0"/>
              </a:rPr>
              <a:t>specific rules.</a:t>
            </a:r>
            <a:endParaRPr lang="en-US" altLang="zh-CN" b="0" dirty="0" smtClean="0">
              <a:latin typeface="Calibri" panose="020F0502020204030204" pitchFamily="34" charset="0"/>
              <a:ea typeface="ＭＳ Ｐゴシック" pitchFamily="34" charset="-128"/>
            </a:endParaRPr>
          </a:p>
          <a:p>
            <a:pPr algn="just"/>
            <a:r>
              <a:rPr lang="en-US" altLang="zh-CN" b="0" dirty="0">
                <a:solidFill>
                  <a:srgbClr val="0070C0"/>
                </a:solidFill>
                <a:latin typeface="Calibri" panose="020F0502020204030204" pitchFamily="34" charset="0"/>
                <a:ea typeface="ＭＳ Ｐゴシック" pitchFamily="34" charset="-128"/>
                <a:cs typeface="Times New Roman" pitchFamily="18" charset="0"/>
              </a:rPr>
              <a:t>Auctioneers:</a:t>
            </a:r>
            <a:r>
              <a:rPr lang="en-US" altLang="zh-CN" b="0" dirty="0" smtClean="0">
                <a:latin typeface="Calibri" panose="020F0502020204030204" pitchFamily="34" charset="0"/>
                <a:ea typeface="ＭＳ Ｐゴシック" pitchFamily="34" charset="-128"/>
              </a:rPr>
              <a:t> The players own resources (spectrum, power, </a:t>
            </a:r>
            <a:r>
              <a:rPr lang="en-US" altLang="zh-CN" b="0" dirty="0" err="1" smtClean="0">
                <a:latin typeface="Calibri" panose="020F0502020204030204" pitchFamily="34" charset="0"/>
                <a:ea typeface="ＭＳ Ｐゴシック" pitchFamily="34" charset="-128"/>
              </a:rPr>
              <a:t>etc</a:t>
            </a:r>
            <a:r>
              <a:rPr lang="en-US" altLang="zh-CN" b="0" dirty="0" smtClean="0">
                <a:latin typeface="Calibri" panose="020F0502020204030204" pitchFamily="34" charset="0"/>
                <a:ea typeface="ＭＳ Ｐゴシック" pitchFamily="34" charset="-128"/>
              </a:rPr>
              <a:t>) and expect to earn rewards by offering the resources. </a:t>
            </a:r>
          </a:p>
          <a:p>
            <a:pPr algn="just"/>
            <a:r>
              <a:rPr lang="en-US" altLang="zh-CN" b="0" dirty="0">
                <a:solidFill>
                  <a:srgbClr val="0070C0"/>
                </a:solidFill>
                <a:latin typeface="Calibri" panose="020F0502020204030204" pitchFamily="34" charset="0"/>
                <a:ea typeface="ＭＳ Ｐゴシック" pitchFamily="34" charset="-128"/>
                <a:cs typeface="Times New Roman" pitchFamily="18" charset="0"/>
              </a:rPr>
              <a:t>Bidders:</a:t>
            </a:r>
            <a:r>
              <a:rPr lang="en-US" altLang="zh-CN" b="0" dirty="0" smtClean="0">
                <a:latin typeface="Calibri" panose="020F0502020204030204" pitchFamily="34" charset="0"/>
                <a:ea typeface="ＭＳ Ｐゴシック" pitchFamily="34" charset="-128"/>
              </a:rPr>
              <a:t> The players hope to obtain the resources from the auctioneers to improve their performance but in return need to provide some rewards.</a:t>
            </a:r>
          </a:p>
          <a:p>
            <a:pPr lvl="1"/>
            <a:endParaRPr lang="zh-CN" altLang="en-US" dirty="0" smtClean="0">
              <a:ea typeface="ＭＳ Ｐゴシック" pitchFamily="34"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84</a:t>
            </a:fld>
            <a:r>
              <a:rPr lang="en-US" smtClean="0"/>
              <a:t>]</a:t>
            </a:r>
            <a:endParaRPr lang="en-US" dirty="0"/>
          </a:p>
        </p:txBody>
      </p:sp>
    </p:spTree>
    <p:extLst>
      <p:ext uri="{BB962C8B-B14F-4D97-AF65-F5344CB8AC3E}">
        <p14:creationId xmlns:p14="http://schemas.microsoft.com/office/powerpoint/2010/main" val="33974402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34987" y="412377"/>
            <a:ext cx="8029575" cy="487363"/>
          </a:xfrm>
        </p:spPr>
        <p:txBody>
          <a:bodyPr>
            <a:noAutofit/>
          </a:bodyPr>
          <a:lstStyle/>
          <a:p>
            <a:pPr lvl="1">
              <a:lnSpc>
                <a:spcPct val="90000"/>
              </a:lnSpc>
              <a:defRPr/>
            </a:pPr>
            <a:r>
              <a:rPr lang="en-US" altLang="zh-CN" sz="3200" dirty="0" smtClean="0">
                <a:solidFill>
                  <a:srgbClr val="0070C0"/>
                </a:solidFill>
                <a:latin typeface="Cambria" panose="02040503050406030204" pitchFamily="18" charset="0"/>
                <a:ea typeface="ＭＳ Ｐゴシック" pitchFamily="34" charset="-128"/>
                <a:cs typeface="Times New Roman" pitchFamily="18" charset="0"/>
              </a:rPr>
              <a:t>Auction Theory Preliminaries</a:t>
            </a:r>
          </a:p>
        </p:txBody>
      </p:sp>
      <p:sp>
        <p:nvSpPr>
          <p:cNvPr id="69635" name="内容占位符 6"/>
          <p:cNvSpPr>
            <a:spLocks noGrp="1"/>
          </p:cNvSpPr>
          <p:nvPr>
            <p:ph idx="1"/>
          </p:nvPr>
        </p:nvSpPr>
        <p:spPr>
          <a:xfrm>
            <a:off x="336550" y="1260000"/>
            <a:ext cx="8426450" cy="5181600"/>
          </a:xfrm>
        </p:spPr>
        <p:txBody>
          <a:bodyPr/>
          <a:lstStyle/>
          <a:p>
            <a:pPr algn="just"/>
            <a:r>
              <a:rPr lang="en-US" altLang="zh-CN" b="1" dirty="0">
                <a:solidFill>
                  <a:srgbClr val="0070C0"/>
                </a:solidFill>
                <a:ea typeface="ＭＳ Ｐゴシック" pitchFamily="34" charset="-128"/>
                <a:cs typeface="Times New Roman" pitchFamily="18" charset="0"/>
              </a:rPr>
              <a:t>Various Types:</a:t>
            </a:r>
          </a:p>
          <a:p>
            <a:pPr lvl="1"/>
            <a:r>
              <a:rPr lang="en-US" altLang="zh-CN" dirty="0" smtClean="0">
                <a:latin typeface="Calibri" panose="020F0502020204030204" pitchFamily="34" charset="0"/>
                <a:ea typeface="ＭＳ Ｐゴシック" pitchFamily="34" charset="-128"/>
              </a:rPr>
              <a:t>Vickrey Auction [</a:t>
            </a:r>
            <a:r>
              <a:rPr lang="en-US" altLang="zh-CN" dirty="0" smtClean="0">
                <a:latin typeface="Calibri" panose="020F0502020204030204" pitchFamily="34" charset="0"/>
              </a:rPr>
              <a:t>Vickrey’1961</a:t>
            </a:r>
            <a:r>
              <a:rPr lang="en-US" altLang="zh-CN" dirty="0" smtClean="0">
                <a:latin typeface="Calibri" panose="020F0502020204030204" pitchFamily="34" charset="0"/>
                <a:ea typeface="ＭＳ Ｐゴシック" pitchFamily="34" charset="-128"/>
              </a:rPr>
              <a:t>]</a:t>
            </a:r>
          </a:p>
          <a:p>
            <a:pPr lvl="1" algn="just"/>
            <a:r>
              <a:rPr lang="en-US" altLang="zh-CN" dirty="0" smtClean="0">
                <a:latin typeface="Calibri" panose="020F0502020204030204" pitchFamily="34" charset="0"/>
                <a:ea typeface="ＭＳ Ｐゴシック" pitchFamily="34" charset="-128"/>
              </a:rPr>
              <a:t>Ascending Auction [Ausubel’1997, </a:t>
            </a:r>
            <a:r>
              <a:rPr lang="en-US" altLang="zh-CN" dirty="0" smtClean="0">
                <a:latin typeface="Calibri" panose="020F0502020204030204" pitchFamily="34" charset="0"/>
              </a:rPr>
              <a:t>Cramton’1998</a:t>
            </a:r>
            <a:r>
              <a:rPr lang="en-US" altLang="zh-CN" dirty="0" smtClean="0">
                <a:latin typeface="Calibri" panose="020F0502020204030204" pitchFamily="34" charset="0"/>
                <a:ea typeface="ＭＳ Ｐゴシック" pitchFamily="34" charset="-128"/>
              </a:rPr>
              <a:t>]</a:t>
            </a:r>
          </a:p>
          <a:p>
            <a:pPr lvl="1" algn="just"/>
            <a:r>
              <a:rPr lang="en-US" altLang="zh-CN" dirty="0" smtClean="0">
                <a:latin typeface="Calibri" panose="020F0502020204030204" pitchFamily="34" charset="0"/>
                <a:ea typeface="ＭＳ Ｐゴシック" pitchFamily="34" charset="-128"/>
              </a:rPr>
              <a:t>First Price Auction, Second Price Auction</a:t>
            </a:r>
          </a:p>
          <a:p>
            <a:pPr lvl="1" algn="just"/>
            <a:r>
              <a:rPr lang="en-US" altLang="zh-CN" dirty="0" smtClean="0">
                <a:latin typeface="Calibri" panose="020F0502020204030204" pitchFamily="34" charset="0"/>
                <a:ea typeface="ＭＳ Ｐゴシック" pitchFamily="34" charset="-128"/>
              </a:rPr>
              <a:t>Single Object Auction, Multiple Object Auction</a:t>
            </a:r>
          </a:p>
          <a:p>
            <a:pPr lvl="1" algn="just"/>
            <a:r>
              <a:rPr lang="en-US" altLang="zh-CN" dirty="0" smtClean="0">
                <a:latin typeface="Calibri" panose="020F0502020204030204" pitchFamily="34" charset="0"/>
                <a:ea typeface="ＭＳ Ｐゴシック" pitchFamily="34" charset="-128"/>
              </a:rPr>
              <a:t>Double Auction (multiple auctioneers and multiple bidders)</a:t>
            </a:r>
          </a:p>
          <a:p>
            <a:pPr marL="342900" lvl="1" indent="-342900" algn="just">
              <a:lnSpc>
                <a:spcPct val="95000"/>
              </a:lnSpc>
              <a:spcBef>
                <a:spcPct val="25000"/>
              </a:spcBef>
              <a:spcAft>
                <a:spcPct val="15000"/>
              </a:spcAft>
              <a:buSzPct val="75000"/>
              <a:buFont typeface="Wingdings" pitchFamily="2" charset="2"/>
              <a:buChar char="l"/>
            </a:pPr>
            <a:r>
              <a:rPr lang="en-US" altLang="zh-CN" sz="2400" b="1" dirty="0">
                <a:solidFill>
                  <a:srgbClr val="0070C0"/>
                </a:solidFill>
                <a:ea typeface="ＭＳ Ｐゴシック" pitchFamily="34" charset="-128"/>
                <a:cs typeface="Times New Roman" pitchFamily="18" charset="0"/>
              </a:rPr>
              <a:t>Hot Application Scenarios</a:t>
            </a:r>
            <a:r>
              <a:rPr lang="en-US" altLang="zh-CN" sz="2400" b="1" dirty="0" smtClean="0">
                <a:solidFill>
                  <a:srgbClr val="0070C0"/>
                </a:solidFill>
                <a:ea typeface="ＭＳ Ｐゴシック" pitchFamily="34" charset="-128"/>
                <a:cs typeface="Times New Roman" pitchFamily="18" charset="0"/>
              </a:rPr>
              <a:t>:</a:t>
            </a:r>
            <a:endParaRPr lang="en-US" altLang="zh-CN" dirty="0">
              <a:ea typeface="ＭＳ Ｐゴシック" pitchFamily="34" charset="-128"/>
            </a:endParaRPr>
          </a:p>
          <a:p>
            <a:pPr lvl="1" algn="just"/>
            <a:r>
              <a:rPr lang="en-US" altLang="zh-CN" dirty="0" smtClean="0">
                <a:latin typeface="Calibri" panose="020F0502020204030204" pitchFamily="34" charset="0"/>
                <a:ea typeface="ＭＳ Ｐゴシック" pitchFamily="34" charset="-128"/>
              </a:rPr>
              <a:t>Cognitive Radio Networks (PU as auctioneer and SUs as bidders)</a:t>
            </a:r>
          </a:p>
          <a:p>
            <a:pPr lvl="1" algn="just"/>
            <a:r>
              <a:rPr lang="en-US" altLang="zh-CN" dirty="0" smtClean="0">
                <a:latin typeface="Calibri" panose="020F0502020204030204" pitchFamily="34" charset="0"/>
                <a:ea typeface="ＭＳ Ｐゴシック" pitchFamily="34" charset="-128"/>
              </a:rPr>
              <a:t>WLAN (users compete for the transmission resources)</a:t>
            </a:r>
          </a:p>
          <a:p>
            <a:pPr lvl="1" algn="just"/>
            <a:r>
              <a:rPr lang="en-US" altLang="zh-CN" dirty="0" smtClean="0">
                <a:latin typeface="Calibri" panose="020F0502020204030204" pitchFamily="34" charset="0"/>
                <a:ea typeface="ＭＳ Ｐゴシック" pitchFamily="34" charset="-128"/>
              </a:rPr>
              <a:t>Cellular Networks (D2D, </a:t>
            </a:r>
            <a:r>
              <a:rPr lang="en-US" altLang="zh-CN" dirty="0" err="1" smtClean="0">
                <a:latin typeface="Calibri" panose="020F0502020204030204" pitchFamily="34" charset="0"/>
                <a:ea typeface="ＭＳ Ｐゴシック" pitchFamily="34" charset="-128"/>
              </a:rPr>
              <a:t>Femtocell</a:t>
            </a:r>
            <a:r>
              <a:rPr lang="en-US" altLang="zh-CN" dirty="0" smtClean="0">
                <a:latin typeface="Calibri" panose="020F0502020204030204" pitchFamily="34" charset="0"/>
                <a:ea typeface="ＭＳ Ｐゴシック" pitchFamily="34" charset="-128"/>
              </a:rPr>
              <a:t>)</a:t>
            </a:r>
          </a:p>
          <a:p>
            <a:pPr lvl="1" algn="just"/>
            <a:endParaRPr lang="en-US" altLang="zh-CN" dirty="0" smtClean="0">
              <a:latin typeface="Calibri" panose="020F0502020204030204" pitchFamily="34" charset="0"/>
              <a:ea typeface="ＭＳ Ｐゴシック" pitchFamily="34" charset="-128"/>
            </a:endParaRPr>
          </a:p>
          <a:p>
            <a:pPr lvl="1"/>
            <a:endParaRPr lang="zh-CN" altLang="en-US" dirty="0" smtClean="0">
              <a:ea typeface="ＭＳ Ｐゴシック" pitchFamily="34" charset="-128"/>
            </a:endParaRPr>
          </a:p>
        </p:txBody>
      </p:sp>
      <p:sp>
        <p:nvSpPr>
          <p:cNvPr id="3" name="灯片编号占位符 2"/>
          <p:cNvSpPr>
            <a:spLocks noGrp="1"/>
          </p:cNvSpPr>
          <p:nvPr>
            <p:ph type="sldNum" sz="quarter" idx="11"/>
          </p:nvPr>
        </p:nvSpPr>
        <p:spPr/>
        <p:txBody>
          <a:bodyPr/>
          <a:lstStyle/>
          <a:p>
            <a:pPr>
              <a:defRPr/>
            </a:pPr>
            <a:r>
              <a:rPr lang="en-US" smtClean="0"/>
              <a:t>[</a:t>
            </a:r>
            <a:fld id="{76C16D65-260D-406F-A2BF-AB769FEB7B8A}" type="slidenum">
              <a:rPr lang="en-US" smtClean="0"/>
              <a:pPr>
                <a:defRPr/>
              </a:pPr>
              <a:t>85</a:t>
            </a:fld>
            <a:r>
              <a:rPr lang="en-US" smtClean="0"/>
              <a:t>]</a:t>
            </a:r>
            <a:endParaRPr lang="en-US" dirty="0"/>
          </a:p>
        </p:txBody>
      </p:sp>
    </p:spTree>
    <p:extLst>
      <p:ext uri="{BB962C8B-B14F-4D97-AF65-F5344CB8AC3E}">
        <p14:creationId xmlns:p14="http://schemas.microsoft.com/office/powerpoint/2010/main" val="7020736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Properties of Auctions</a:t>
            </a:r>
            <a:endParaRPr lang="zh-CN" altLang="en-US" smtClean="0">
              <a:ea typeface="宋体" pitchFamily="2" charset="-122"/>
            </a:endParaRPr>
          </a:p>
        </p:txBody>
      </p:sp>
      <p:sp>
        <p:nvSpPr>
          <p:cNvPr id="110595" name="内容占位符 2"/>
          <p:cNvSpPr>
            <a:spLocks noGrp="1"/>
          </p:cNvSpPr>
          <p:nvPr>
            <p:ph idx="1"/>
          </p:nvPr>
        </p:nvSpPr>
        <p:spPr>
          <a:xfrm>
            <a:off x="228600" y="1013280"/>
            <a:ext cx="8641079" cy="5181600"/>
          </a:xfrm>
        </p:spPr>
        <p:txBody>
          <a:bodyPr/>
          <a:lstStyle/>
          <a:p>
            <a:r>
              <a:rPr lang="en-US" altLang="zh-CN" b="0" dirty="0" err="1" smtClean="0">
                <a:latin typeface="Calibri" panose="020F0502020204030204" pitchFamily="34" charset="0"/>
              </a:rPr>
              <a:t>Allocative</a:t>
            </a:r>
            <a:r>
              <a:rPr lang="en-US" altLang="zh-CN" b="0" dirty="0" smtClean="0">
                <a:latin typeface="Calibri" panose="020F0502020204030204" pitchFamily="34" charset="0"/>
              </a:rPr>
              <a:t> efficiency means that in all these auctions the highest bidder always wins (i.e., there are no reserve prices).</a:t>
            </a:r>
          </a:p>
          <a:p>
            <a:r>
              <a:rPr lang="en-US" altLang="zh-CN" b="0" dirty="0" smtClean="0">
                <a:latin typeface="Calibri" panose="020F0502020204030204" pitchFamily="34" charset="0"/>
              </a:rPr>
              <a:t>It is desirable for an auction to be computationally efficient.</a:t>
            </a:r>
          </a:p>
          <a:p>
            <a:r>
              <a:rPr lang="en-US" altLang="zh-CN" b="0" dirty="0" smtClean="0">
                <a:latin typeface="Calibri" panose="020F0502020204030204" pitchFamily="34" charset="0"/>
              </a:rPr>
              <a:t>Revenue Equivalence Theorem: Any two auctions such that:</a:t>
            </a:r>
          </a:p>
          <a:p>
            <a:pPr lvl="1"/>
            <a:r>
              <a:rPr lang="en-US" altLang="zh-CN" i="1" dirty="0" smtClean="0">
                <a:latin typeface="Calibri" panose="020F0502020204030204" pitchFamily="34" charset="0"/>
              </a:rPr>
              <a:t>The bidder with the highest value wins</a:t>
            </a:r>
          </a:p>
          <a:p>
            <a:pPr lvl="1"/>
            <a:r>
              <a:rPr lang="en-US" altLang="zh-CN" i="1" dirty="0" smtClean="0">
                <a:latin typeface="Calibri" panose="020F0502020204030204" pitchFamily="34" charset="0"/>
              </a:rPr>
              <a:t>The bidder with the lowest value expects zero profit</a:t>
            </a:r>
          </a:p>
          <a:p>
            <a:pPr lvl="1"/>
            <a:r>
              <a:rPr lang="en-US" altLang="zh-CN" i="1" dirty="0" smtClean="0">
                <a:latin typeface="Calibri" panose="020F0502020204030204" pitchFamily="34" charset="0"/>
              </a:rPr>
              <a:t> Bidders are risk-neutral 1</a:t>
            </a:r>
          </a:p>
          <a:p>
            <a:pPr lvl="1"/>
            <a:r>
              <a:rPr lang="en-US" altLang="zh-CN" i="1" dirty="0" smtClean="0">
                <a:latin typeface="Calibri" panose="020F0502020204030204" pitchFamily="34" charset="0"/>
              </a:rPr>
              <a:t> Value distributions are strictly increasing and </a:t>
            </a:r>
            <a:r>
              <a:rPr lang="en-US" altLang="zh-CN" i="1" dirty="0" err="1" smtClean="0">
                <a:latin typeface="Calibri" panose="020F0502020204030204" pitchFamily="34" charset="0"/>
              </a:rPr>
              <a:t>atomless</a:t>
            </a:r>
            <a:endParaRPr lang="en-US" altLang="zh-CN" i="1" dirty="0" smtClean="0">
              <a:latin typeface="Calibri" panose="020F0502020204030204" pitchFamily="34" charset="0"/>
            </a:endParaRPr>
          </a:p>
          <a:p>
            <a:pPr>
              <a:buFont typeface="Wingdings" pitchFamily="2" charset="2"/>
              <a:buNone/>
            </a:pPr>
            <a:r>
              <a:rPr lang="en-US" altLang="zh-CN" b="0" dirty="0" smtClean="0">
                <a:latin typeface="Calibri" panose="020F0502020204030204" pitchFamily="34" charset="0"/>
              </a:rPr>
              <a:t>	have the same revenue and also the same expected profit for each bidder. The theorem can help find some equilibrium strategy.</a:t>
            </a:r>
            <a:endParaRPr lang="zh-CN" altLang="en-US" b="0" dirty="0" smtClean="0">
              <a:latin typeface="Calibri" panose="020F0502020204030204" pitchFamily="34" charset="0"/>
              <a:ea typeface="宋体" pitchFamily="2" charset="-122"/>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Mechanism Design</a:t>
            </a:r>
            <a:endParaRPr lang="zh-CN" altLang="en-US" smtClean="0">
              <a:ea typeface="宋体" pitchFamily="2" charset="-122"/>
            </a:endParaRPr>
          </a:p>
        </p:txBody>
      </p:sp>
      <p:sp>
        <p:nvSpPr>
          <p:cNvPr id="39938" name="内容占位符 2"/>
          <p:cNvSpPr>
            <a:spLocks noGrp="1"/>
          </p:cNvSpPr>
          <p:nvPr>
            <p:ph idx="1"/>
          </p:nvPr>
        </p:nvSpPr>
        <p:spPr>
          <a:xfrm>
            <a:off x="358775" y="1221059"/>
            <a:ext cx="8426450" cy="5181600"/>
          </a:xfrm>
        </p:spPr>
        <p:txBody>
          <a:bodyPr/>
          <a:lstStyle/>
          <a:p>
            <a:r>
              <a:rPr lang="en-US" altLang="zh-CN" dirty="0" smtClean="0">
                <a:ea typeface="宋体" pitchFamily="2" charset="-122"/>
              </a:rPr>
              <a:t>Definition of Mechanism</a:t>
            </a:r>
          </a:p>
          <a:p>
            <a:endParaRPr lang="en-US" altLang="zh-CN" dirty="0" smtClean="0">
              <a:ea typeface="宋体" pitchFamily="2" charset="-122"/>
            </a:endParaRPr>
          </a:p>
          <a:p>
            <a:endParaRPr lang="zh-CN" altLang="en-US" dirty="0" smtClean="0">
              <a:ea typeface="宋体" pitchFamily="2" charset="-122"/>
            </a:endParaRPr>
          </a:p>
        </p:txBody>
      </p:sp>
      <p:pic>
        <p:nvPicPr>
          <p:cNvPr id="39939" name="Picture 2"/>
          <p:cNvPicPr>
            <a:picLocks noChangeAspect="1" noChangeArrowheads="1"/>
          </p:cNvPicPr>
          <p:nvPr/>
        </p:nvPicPr>
        <p:blipFill>
          <a:blip r:embed="rId2"/>
          <a:srcRect/>
          <a:stretch>
            <a:fillRect/>
          </a:stretch>
        </p:blipFill>
        <p:spPr bwMode="auto">
          <a:xfrm>
            <a:off x="579553" y="1701085"/>
            <a:ext cx="8343900" cy="3810000"/>
          </a:xfrm>
          <a:prstGeom prst="rect">
            <a:avLst/>
          </a:prstGeom>
          <a:noFill/>
          <a:ln w="38100">
            <a:noFill/>
            <a:miter lim="800000"/>
            <a:headEnd/>
            <a:tailEnd/>
          </a:ln>
        </p:spPr>
      </p:pic>
      <p:pic>
        <p:nvPicPr>
          <p:cNvPr id="39940" name="Picture 3"/>
          <p:cNvPicPr>
            <a:picLocks noChangeAspect="1" noChangeArrowheads="1"/>
          </p:cNvPicPr>
          <p:nvPr/>
        </p:nvPicPr>
        <p:blipFill>
          <a:blip r:embed="rId3"/>
          <a:srcRect/>
          <a:stretch>
            <a:fillRect/>
          </a:stretch>
        </p:blipFill>
        <p:spPr bwMode="auto">
          <a:xfrm>
            <a:off x="533400" y="5514306"/>
            <a:ext cx="8382000" cy="62865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Design goal and properties</a:t>
            </a:r>
            <a:endParaRPr lang="zh-CN" altLang="en-US" smtClean="0">
              <a:ea typeface="宋体" pitchFamily="2" charset="-122"/>
            </a:endParaRPr>
          </a:p>
        </p:txBody>
      </p:sp>
      <p:sp>
        <p:nvSpPr>
          <p:cNvPr id="110595" name="内容占位符 2"/>
          <p:cNvSpPr>
            <a:spLocks noGrp="1"/>
          </p:cNvSpPr>
          <p:nvPr>
            <p:ph idx="1"/>
          </p:nvPr>
        </p:nvSpPr>
        <p:spPr>
          <a:xfrm>
            <a:off x="336550" y="1180920"/>
            <a:ext cx="8426450" cy="5181600"/>
          </a:xfrm>
        </p:spPr>
        <p:txBody>
          <a:bodyPr/>
          <a:lstStyle/>
          <a:p>
            <a:r>
              <a:rPr lang="en-US" altLang="zh-CN" dirty="0" smtClean="0"/>
              <a:t>The objective of a mechanism </a:t>
            </a:r>
            <a:r>
              <a:rPr lang="en-US" altLang="zh-CN" i="1" dirty="0" smtClean="0"/>
              <a:t>M = (S, g) is to achieve the desired game </a:t>
            </a:r>
            <a:r>
              <a:rPr lang="en-US" altLang="zh-CN" dirty="0" smtClean="0"/>
              <a:t>outcome</a:t>
            </a:r>
          </a:p>
          <a:p>
            <a:endParaRPr lang="en-US" altLang="zh-CN" dirty="0" smtClean="0"/>
          </a:p>
          <a:p>
            <a:r>
              <a:rPr lang="en-US" altLang="zh-CN" dirty="0" smtClean="0">
                <a:ea typeface="宋体" pitchFamily="2" charset="-122"/>
              </a:rPr>
              <a:t>Desired properties</a:t>
            </a:r>
          </a:p>
          <a:p>
            <a:pPr lvl="1"/>
            <a:r>
              <a:rPr lang="en-US" altLang="zh-CN" dirty="0" smtClean="0">
                <a:latin typeface="Calibri" panose="020F0502020204030204" pitchFamily="34" charset="0"/>
              </a:rPr>
              <a:t>Efficiency: select the outcome that maximizes total utility.</a:t>
            </a:r>
          </a:p>
          <a:p>
            <a:pPr lvl="1"/>
            <a:r>
              <a:rPr lang="en-US" altLang="zh-CN" dirty="0" smtClean="0">
                <a:latin typeface="Calibri" panose="020F0502020204030204" pitchFamily="34" charset="0"/>
              </a:rPr>
              <a:t>Fairness: select the outcome that achieves a certain fairness criterion in utility.</a:t>
            </a:r>
          </a:p>
          <a:p>
            <a:pPr lvl="1"/>
            <a:r>
              <a:rPr lang="en-US" altLang="zh-CN" dirty="0" smtClean="0">
                <a:latin typeface="Calibri" panose="020F0502020204030204" pitchFamily="34" charset="0"/>
              </a:rPr>
              <a:t>Revenue maximization: select the outcome that maximizes revenue to a seller (or more generally, utility to one of the players).</a:t>
            </a:r>
          </a:p>
          <a:p>
            <a:pPr lvl="1"/>
            <a:r>
              <a:rPr lang="en-US" altLang="zh-CN" dirty="0" smtClean="0">
                <a:latin typeface="Calibri" panose="020F0502020204030204" pitchFamily="34" charset="0"/>
              </a:rPr>
              <a:t>Budget-balanced: implement outcomes that have balanced transfers across players.</a:t>
            </a:r>
          </a:p>
          <a:p>
            <a:pPr lvl="1"/>
            <a:r>
              <a:rPr lang="en-US" altLang="zh-CN" dirty="0" smtClean="0">
                <a:latin typeface="Calibri" panose="020F0502020204030204" pitchFamily="34" charset="0"/>
              </a:rPr>
              <a:t>Pareto optimality</a:t>
            </a:r>
          </a:p>
          <a:p>
            <a:endParaRPr lang="zh-CN" altLang="en-US" dirty="0" smtClean="0">
              <a:ea typeface="宋体" pitchFamily="2" charset="-122"/>
            </a:endParaRPr>
          </a:p>
        </p:txBody>
      </p:sp>
      <p:pic>
        <p:nvPicPr>
          <p:cNvPr id="40963" name="Picture 3"/>
          <p:cNvPicPr>
            <a:picLocks noChangeAspect="1" noChangeArrowheads="1"/>
          </p:cNvPicPr>
          <p:nvPr/>
        </p:nvPicPr>
        <p:blipFill>
          <a:blip r:embed="rId2"/>
          <a:srcRect/>
          <a:stretch>
            <a:fillRect/>
          </a:stretch>
        </p:blipFill>
        <p:spPr bwMode="auto">
          <a:xfrm>
            <a:off x="2133600" y="1981200"/>
            <a:ext cx="4200525" cy="4953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Outline</a:t>
            </a:r>
            <a:endParaRPr lang="zh-CN" altLang="en-US" b="1" dirty="0" smtClean="0">
              <a:solidFill>
                <a:srgbClr val="0070C0"/>
              </a:solidFill>
              <a:latin typeface="Cambria" panose="02040503050406030204" pitchFamily="18" charset="0"/>
            </a:endParaRPr>
          </a:p>
        </p:txBody>
      </p:sp>
      <p:sp>
        <p:nvSpPr>
          <p:cNvPr id="3" name="灯片编号占位符 2"/>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89</a:t>
            </a:fld>
            <a:endParaRPr lang="zh-CN" altLang="en-US">
              <a:solidFill>
                <a:prstClr val="black">
                  <a:tint val="75000"/>
                </a:prstClr>
              </a:solidFill>
            </a:endParaRPr>
          </a:p>
        </p:txBody>
      </p:sp>
      <p:sp>
        <p:nvSpPr>
          <p:cNvPr id="6" name="Content Placeholder 2"/>
          <p:cNvSpPr txBox="1">
            <a:spLocks/>
          </p:cNvSpPr>
          <p:nvPr/>
        </p:nvSpPr>
        <p:spPr>
          <a:xfrm>
            <a:off x="338400" y="1024350"/>
            <a:ext cx="8348400" cy="4395416"/>
          </a:xfrm>
          <a:prstGeom prst="rect">
            <a:avLst/>
          </a:prstGeom>
        </p:spPr>
        <p:txBody>
          <a:bodyPr/>
          <a:lstStyle/>
          <a:p>
            <a:pPr marL="342900" indent="-342900" fontAlgn="base">
              <a:spcBef>
                <a:spcPct val="20000"/>
              </a:spcBef>
              <a:spcAft>
                <a:spcPct val="0"/>
              </a:spcAft>
              <a:buFont typeface="Arial" charset="0"/>
              <a:buChar char="•"/>
              <a:defRPr/>
            </a:pPr>
            <a:r>
              <a:rPr lang="en-US" altLang="zh-CN" sz="2400" b="1" dirty="0">
                <a:solidFill>
                  <a:srgbClr val="1F497D"/>
                </a:solidFill>
                <a:latin typeface="Cambria" panose="02040503050406030204" pitchFamily="18" charset="0"/>
              </a:rPr>
              <a:t>Introduction of Smart Grid</a:t>
            </a: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Major </a:t>
            </a:r>
            <a:r>
              <a:rPr lang="en-US" altLang="zh-CN" sz="2400" b="1" dirty="0">
                <a:solidFill>
                  <a:srgbClr val="1F497D"/>
                </a:solidFill>
                <a:latin typeface="Cambria" panose="02040503050406030204" pitchFamily="18" charset="0"/>
              </a:rPr>
              <a:t>topics in Smart Grid </a:t>
            </a:r>
            <a:r>
              <a:rPr lang="en-US" altLang="zh-CN" sz="2400" b="1" dirty="0" smtClean="0">
                <a:solidFill>
                  <a:srgbClr val="1F497D"/>
                </a:solidFill>
                <a:latin typeface="Cambria" panose="02040503050406030204" pitchFamily="18" charset="0"/>
              </a:rPr>
              <a:t>(Tutorial)</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Infrastructure system</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a:t>
            </a:r>
            <a:r>
              <a:rPr lang="en-US" altLang="zh-CN" sz="2000" b="1" dirty="0">
                <a:solidFill>
                  <a:srgbClr val="1F497D"/>
                </a:solidFill>
                <a:latin typeface="Cambria" panose="02040503050406030204" pitchFamily="18" charset="0"/>
              </a:rPr>
              <a:t>Management </a:t>
            </a:r>
            <a:r>
              <a:rPr lang="en-US" altLang="zh-CN" sz="2000" b="1" dirty="0" smtClean="0">
                <a:solidFill>
                  <a:srgbClr val="1F497D"/>
                </a:solidFill>
                <a:latin typeface="Cambria" panose="02040503050406030204" pitchFamily="18" charset="0"/>
              </a:rPr>
              <a:t>system</a:t>
            </a:r>
            <a:endParaRPr lang="en-US" altLang="zh-CN" sz="2000" b="1" dirty="0">
              <a:solidFill>
                <a:srgbClr val="1F497D"/>
              </a:solidFill>
              <a:latin typeface="Cambria" panose="02040503050406030204" pitchFamily="18" charset="0"/>
            </a:endParaRPr>
          </a:p>
          <a:p>
            <a:pPr marL="800100" lvl="1" indent="-342900" fontAlgn="base">
              <a:spcBef>
                <a:spcPct val="20000"/>
              </a:spcBef>
              <a:spcAft>
                <a:spcPct val="0"/>
              </a:spcAft>
              <a:buFont typeface="Wingdings" panose="05000000000000000000" pitchFamily="2" charset="2"/>
              <a:buChar char="Ø"/>
              <a:defRPr/>
            </a:pPr>
            <a:r>
              <a:rPr lang="en-US" altLang="zh-CN" sz="2000" b="1" dirty="0">
                <a:solidFill>
                  <a:srgbClr val="1F497D"/>
                </a:solidFill>
                <a:latin typeface="Cambria" panose="02040503050406030204" pitchFamily="18" charset="0"/>
              </a:rPr>
              <a:t>Smart protection system</a:t>
            </a:r>
            <a:endParaRPr lang="en-US" altLang="zh-CN" sz="2000" b="1" dirty="0" smtClean="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pPr>
            <a:r>
              <a:rPr lang="en-US" altLang="zh-CN" sz="2400" b="1" dirty="0" smtClean="0">
                <a:solidFill>
                  <a:srgbClr val="1F497D"/>
                </a:solidFill>
                <a:latin typeface="Cambria" panose="02040503050406030204" pitchFamily="18" charset="0"/>
              </a:rPr>
              <a:t>Research </a:t>
            </a:r>
            <a:r>
              <a:rPr lang="en-US" altLang="zh-CN" sz="2400" b="1" dirty="0">
                <a:solidFill>
                  <a:srgbClr val="1F497D"/>
                </a:solidFill>
                <a:latin typeface="Cambria" panose="02040503050406030204" pitchFamily="18" charset="0"/>
              </a:rPr>
              <a:t>t</a:t>
            </a:r>
            <a:r>
              <a:rPr lang="en-US" altLang="zh-CN" sz="2400" b="1" dirty="0" smtClean="0">
                <a:solidFill>
                  <a:srgbClr val="1F497D"/>
                </a:solidFill>
                <a:latin typeface="Cambria" panose="02040503050406030204" pitchFamily="18" charset="0"/>
              </a:rPr>
              <a:t>opic examples (Our Works)</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Bad Data Injection Attack and Defense</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Demand </a:t>
            </a:r>
            <a:r>
              <a:rPr lang="en-US" altLang="zh-CN" sz="2000" b="1" dirty="0">
                <a:solidFill>
                  <a:srgbClr val="1F497D"/>
                </a:solidFill>
                <a:latin typeface="Cambria" panose="02040503050406030204" pitchFamily="18" charset="0"/>
              </a:rPr>
              <a:t>Side </a:t>
            </a:r>
            <a:r>
              <a:rPr lang="en-US" altLang="zh-CN" sz="2000" b="1" dirty="0" smtClean="0">
                <a:solidFill>
                  <a:srgbClr val="1F497D"/>
                </a:solidFill>
                <a:latin typeface="Cambria" panose="02040503050406030204" pitchFamily="18" charset="0"/>
              </a:rPr>
              <a:t>Management </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FF0000"/>
                </a:solidFill>
                <a:latin typeface="Cambria" panose="02040503050406030204" pitchFamily="18" charset="0"/>
              </a:rPr>
              <a:t>Renewable and PHEV</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Meter</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Building</a:t>
            </a:r>
          </a:p>
          <a:p>
            <a:pPr marL="800100" lvl="1" indent="-342900" fontAlgn="base">
              <a:spcBef>
                <a:spcPct val="20000"/>
              </a:spcBef>
              <a:spcAft>
                <a:spcPct val="0"/>
              </a:spcAft>
              <a:buFont typeface="Wingdings" panose="05000000000000000000" pitchFamily="2" charset="2"/>
              <a:buChar char="Ø"/>
              <a:defRPr/>
            </a:pPr>
            <a:r>
              <a:rPr lang="en-US" altLang="zh-CN" sz="2000" b="1" dirty="0" smtClean="0">
                <a:solidFill>
                  <a:srgbClr val="1F497D"/>
                </a:solidFill>
                <a:latin typeface="Cambria" panose="02040503050406030204" pitchFamily="18" charset="0"/>
              </a:rPr>
              <a:t>Smart City/</a:t>
            </a:r>
            <a:r>
              <a:rPr lang="en-US" altLang="zh-CN" sz="2000" b="1" dirty="0" err="1" smtClean="0">
                <a:solidFill>
                  <a:srgbClr val="1F497D"/>
                </a:solidFill>
                <a:latin typeface="Cambria" panose="02040503050406030204" pitchFamily="18" charset="0"/>
              </a:rPr>
              <a:t>Microgrid</a:t>
            </a:r>
            <a:endParaRPr lang="en-US" altLang="zh-CN" sz="2000" b="1" dirty="0">
              <a:solidFill>
                <a:srgbClr val="1F497D"/>
              </a:solidFill>
              <a:latin typeface="Cambria" panose="02040503050406030204" pitchFamily="18" charset="0"/>
            </a:endParaRPr>
          </a:p>
          <a:p>
            <a:pPr marL="342900" indent="-342900" fontAlgn="base">
              <a:spcBef>
                <a:spcPct val="20000"/>
              </a:spcBef>
              <a:spcAft>
                <a:spcPct val="0"/>
              </a:spcAft>
              <a:buFont typeface="Arial" charset="0"/>
              <a:buChar char="•"/>
              <a:defRPr/>
            </a:pPr>
            <a:r>
              <a:rPr lang="en-US" altLang="zh-CN" sz="2400" b="1" dirty="0" smtClean="0">
                <a:solidFill>
                  <a:srgbClr val="1F497D"/>
                </a:solidFill>
                <a:latin typeface="Cambria" panose="02040503050406030204" pitchFamily="18" charset="0"/>
              </a:rPr>
              <a:t>Conclusion</a:t>
            </a:r>
          </a:p>
          <a:p>
            <a:pPr marL="742950" lvl="1" indent="-285750" fontAlgn="base">
              <a:spcBef>
                <a:spcPct val="20000"/>
              </a:spcBef>
              <a:spcAft>
                <a:spcPct val="0"/>
              </a:spcAft>
              <a:buFont typeface="Arial" charset="0"/>
              <a:buChar char="–"/>
              <a:defRPr/>
            </a:pPr>
            <a:endParaRPr lang="en-US" altLang="zh-CN" sz="2800" dirty="0" smtClean="0">
              <a:solidFill>
                <a:prstClr val="black"/>
              </a:solidFill>
            </a:endParaRPr>
          </a:p>
        </p:txBody>
      </p:sp>
    </p:spTree>
    <p:extLst>
      <p:ext uri="{BB962C8B-B14F-4D97-AF65-F5344CB8AC3E}">
        <p14:creationId xmlns:p14="http://schemas.microsoft.com/office/powerpoint/2010/main" val="2122215520"/>
      </p:ext>
    </p:extLst>
  </p:cSld>
  <p:clrMapOvr>
    <a:masterClrMapping/>
  </p:clrMapOvr>
  <p:transition advTm="2201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eaLnBrk="1" hangingPunct="1"/>
            <a:r>
              <a:rPr lang="en-US" altLang="zh-CN" b="1" dirty="0" smtClean="0">
                <a:solidFill>
                  <a:srgbClr val="0070C0"/>
                </a:solidFill>
                <a:latin typeface="Cambria" panose="02040503050406030204" pitchFamily="18" charset="0"/>
              </a:rPr>
              <a:t>Smart Grid in China</a:t>
            </a:r>
            <a:endParaRPr lang="zh-CN" altLang="en-US" b="1" dirty="0" smtClean="0">
              <a:solidFill>
                <a:srgbClr val="0070C0"/>
              </a:solidFill>
              <a:latin typeface="Cambria" panose="02040503050406030204" pitchFamily="18" charset="0"/>
            </a:endParaRPr>
          </a:p>
        </p:txBody>
      </p:sp>
      <p:sp>
        <p:nvSpPr>
          <p:cNvPr id="4" name="灯片编号占位符 3"/>
          <p:cNvSpPr>
            <a:spLocks noGrp="1"/>
          </p:cNvSpPr>
          <p:nvPr>
            <p:ph type="sldNum" sz="quarter" idx="11"/>
          </p:nvPr>
        </p:nvSpPr>
        <p:spPr/>
        <p:txBody>
          <a:bodyPr/>
          <a:lstStyle/>
          <a:p>
            <a:pPr>
              <a:defRPr/>
            </a:pPr>
            <a:fld id="{A45FD141-6F48-4DB0-8ADD-A9FF19E03ACC}" type="slidenum">
              <a:rPr lang="zh-CN" altLang="en-US" smtClean="0">
                <a:solidFill>
                  <a:prstClr val="black">
                    <a:tint val="75000"/>
                  </a:prstClr>
                </a:solidFill>
              </a:rPr>
              <a:pPr>
                <a:defRPr/>
              </a:pPr>
              <a:t>9</a:t>
            </a:fld>
            <a:endParaRPr lang="zh-CN" altLang="en-US">
              <a:solidFill>
                <a:prstClr val="black">
                  <a:tint val="75000"/>
                </a:prstClr>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26581" y="3263014"/>
            <a:ext cx="3816424" cy="1916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矩形 14"/>
          <p:cNvSpPr/>
          <p:nvPr/>
        </p:nvSpPr>
        <p:spPr>
          <a:xfrm>
            <a:off x="827584" y="5359335"/>
            <a:ext cx="3816424" cy="584775"/>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Projected energy resources generation capacity in China, 2020</a:t>
            </a:r>
          </a:p>
        </p:txBody>
      </p:sp>
      <p:sp>
        <p:nvSpPr>
          <p:cNvPr id="16" name="矩形 15"/>
          <p:cNvSpPr/>
          <p:nvPr/>
        </p:nvSpPr>
        <p:spPr>
          <a:xfrm>
            <a:off x="5026581" y="5359335"/>
            <a:ext cx="3816424" cy="335870"/>
          </a:xfrm>
          <a:prstGeom prst="rect">
            <a:avLst/>
          </a:prstGeom>
        </p:spPr>
        <p:txBody>
          <a:bodyPr wrap="square">
            <a:spAutoFit/>
          </a:bodyPr>
          <a:lstStyle/>
          <a:p>
            <a:pPr algn="ctr" fontAlgn="base">
              <a:spcBef>
                <a:spcPct val="20000"/>
              </a:spcBef>
              <a:spcAft>
                <a:spcPct val="0"/>
              </a:spcAft>
            </a:pPr>
            <a:r>
              <a:rPr lang="en-US" altLang="zh-CN" sz="1600" b="1" dirty="0" smtClean="0">
                <a:solidFill>
                  <a:prstClr val="black"/>
                </a:solidFill>
                <a:latin typeface="Cambria" panose="02040503050406030204" pitchFamily="18" charset="0"/>
              </a:rPr>
              <a:t>Generation mix in China in 2020</a:t>
            </a:r>
          </a:p>
        </p:txBody>
      </p:sp>
      <p:sp>
        <p:nvSpPr>
          <p:cNvPr id="2" name="矩形 1"/>
          <p:cNvSpPr/>
          <p:nvPr/>
        </p:nvSpPr>
        <p:spPr>
          <a:xfrm>
            <a:off x="338400" y="1260000"/>
            <a:ext cx="8229601" cy="523220"/>
          </a:xfrm>
          <a:prstGeom prst="rect">
            <a:avLst/>
          </a:prstGeom>
        </p:spPr>
        <p:txBody>
          <a:bodyPr wrap="square">
            <a:spAutoFit/>
          </a:bodyPr>
          <a:lstStyle/>
          <a:p>
            <a:pPr marL="457200" indent="-457200">
              <a:buFont typeface="Arial" panose="020B0604020202020204" pitchFamily="34" charset="0"/>
              <a:buChar char="•"/>
            </a:pPr>
            <a:r>
              <a:rPr lang="en-US" altLang="zh-CN" sz="2800" b="1" i="1" dirty="0">
                <a:solidFill>
                  <a:prstClr val="black"/>
                </a:solidFill>
                <a:latin typeface="Calibri" panose="020F0502020204030204" pitchFamily="34" charset="0"/>
              </a:rPr>
              <a:t>Projected </a:t>
            </a:r>
            <a:r>
              <a:rPr lang="en-US" altLang="zh-CN" sz="2800" b="1" i="1" dirty="0" smtClean="0">
                <a:solidFill>
                  <a:prstClr val="black"/>
                </a:solidFill>
                <a:latin typeface="Calibri" panose="020F0502020204030204" pitchFamily="34" charset="0"/>
              </a:rPr>
              <a:t>Generation capacity in </a:t>
            </a:r>
            <a:r>
              <a:rPr lang="en-US" altLang="zh-CN" sz="2800" b="1" i="1" dirty="0">
                <a:solidFill>
                  <a:prstClr val="black"/>
                </a:solidFill>
                <a:latin typeface="Calibri" panose="020F0502020204030204" pitchFamily="34" charset="0"/>
              </a:rPr>
              <a:t>China, 2020</a:t>
            </a:r>
            <a:endParaRPr lang="zh-CN" altLang="en-US" sz="2800" b="1" i="1" dirty="0">
              <a:solidFill>
                <a:prstClr val="black"/>
              </a:solidFill>
              <a:latin typeface="Calibri" panose="020F0502020204030204" pitchFamily="34" charset="0"/>
            </a:endParaRPr>
          </a:p>
        </p:txBody>
      </p:sp>
      <p:graphicFrame>
        <p:nvGraphicFramePr>
          <p:cNvPr id="12" name="Table 4"/>
          <p:cNvGraphicFramePr>
            <a:graphicFrameLocks noGrp="1"/>
          </p:cNvGraphicFramePr>
          <p:nvPr>
            <p:extLst>
              <p:ext uri="{D42A27DB-BD31-4B8C-83A1-F6EECF244321}">
                <p14:modId xmlns:p14="http://schemas.microsoft.com/office/powerpoint/2010/main" val="600080644"/>
              </p:ext>
            </p:extLst>
          </p:nvPr>
        </p:nvGraphicFramePr>
        <p:xfrm>
          <a:off x="476488" y="1965302"/>
          <a:ext cx="4576936" cy="3169920"/>
        </p:xfrm>
        <a:graphic>
          <a:graphicData uri="http://schemas.openxmlformats.org/drawingml/2006/table">
            <a:tbl>
              <a:tblPr/>
              <a:tblGrid>
                <a:gridCol w="2288468"/>
                <a:gridCol w="2288468"/>
              </a:tblGrid>
              <a:tr h="3087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Cambria" panose="02040503050406030204" pitchFamily="18" charset="0"/>
                          <a:cs typeface="Arial" charset="0"/>
                        </a:rPr>
                        <a:t>Energy resources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Cambria" panose="02040503050406030204" pitchFamily="18" charset="0"/>
                          <a:cs typeface="Arial" charset="0"/>
                        </a:rPr>
                        <a:t>Generation capacity (kW)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lumMod val="75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Coal </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1,030,000,000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Natural gas</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58,900,000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Nuclear</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80,300,000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Hydro</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340,000,000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Wind</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150,000,000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Solar</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24,000,000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Bio-fuel</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1"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15,000,000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Others</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50,000,000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231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Total</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alibri" charset="0"/>
                          <a:cs typeface="Arial" charset="0"/>
                        </a:rPr>
                        <a:t>1,750,000,000</a:t>
                      </a:r>
                    </a:p>
                  </a:txBody>
                  <a:tcPr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Tree>
    <p:extLst>
      <p:ext uri="{BB962C8B-B14F-4D97-AF65-F5344CB8AC3E}">
        <p14:creationId xmlns:p14="http://schemas.microsoft.com/office/powerpoint/2010/main" val="222779666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solidFill>
                <a:effectLst>
                  <a:outerShdw blurRad="38100" dist="38100" dir="2700000" algn="tl">
                    <a:srgbClr val="000000">
                      <a:alpha val="43137"/>
                    </a:srgbClr>
                  </a:outerShdw>
                </a:effectLst>
                <a:latin typeface="Eras Bold ITC"/>
              </a:rPr>
              <a:t>Motivation</a:t>
            </a:r>
            <a:endParaRPr lang="en-US" b="1" dirty="0">
              <a:solidFill>
                <a:schemeClr val="bg1"/>
              </a:solidFill>
              <a:effectLst>
                <a:outerShdw blurRad="38100" dist="38100" dir="2700000" algn="tl">
                  <a:srgbClr val="000000">
                    <a:alpha val="43137"/>
                  </a:srgbClr>
                </a:outerShdw>
              </a:effectLst>
              <a:latin typeface="Eras Bold ITC"/>
            </a:endParaRPr>
          </a:p>
        </p:txBody>
      </p:sp>
      <p:pic>
        <p:nvPicPr>
          <p:cNvPr id="13" name="Picture 1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257299"/>
            <a:ext cx="4676775" cy="369570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73496" y="1447800"/>
            <a:ext cx="3865104" cy="2909455"/>
            <a:chOff x="-60614" y="1524000"/>
            <a:chExt cx="4251614" cy="3200400"/>
          </a:xfrm>
        </p:grpSpPr>
        <p:pic>
          <p:nvPicPr>
            <p:cNvPr id="15" name="Picture 16"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14" y="1537855"/>
              <a:ext cx="4251614" cy="318654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505200" y="1524000"/>
              <a:ext cx="652743" cy="369332"/>
            </a:xfrm>
            <a:prstGeom prst="rect">
              <a:avLst/>
            </a:prstGeom>
            <a:noFill/>
          </p:spPr>
          <p:txBody>
            <a:bodyPr wrap="none" rtlCol="0">
              <a:spAutoFit/>
            </a:bodyPr>
            <a:lstStyle/>
            <a:p>
              <a:r>
                <a:rPr lang="en-US" dirty="0" smtClean="0"/>
                <a:t>2014</a:t>
              </a:r>
              <a:endParaRPr lang="en-US" dirty="0"/>
            </a:p>
          </p:txBody>
        </p:sp>
      </p:grpSp>
      <p:sp>
        <p:nvSpPr>
          <p:cNvPr id="18" name="AutoShape 4" descr="Image result for 20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6" descr="Image result for 202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762000" y="4724400"/>
            <a:ext cx="4847123" cy="2093926"/>
            <a:chOff x="762000" y="4724400"/>
            <a:chExt cx="4847123" cy="2093926"/>
          </a:xfrm>
        </p:grpSpPr>
        <p:pic>
          <p:nvPicPr>
            <p:cNvPr id="1026"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724400"/>
              <a:ext cx="2369442" cy="20939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334000"/>
              <a:ext cx="2408723" cy="9409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551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34243" y="780"/>
            <a:ext cx="7808913" cy="838200"/>
          </a:xfrm>
        </p:spPr>
        <p:txBody>
          <a:bodyPr>
            <a:normAutofit/>
          </a:bodyPr>
          <a:lstStyle/>
          <a:p>
            <a:pPr>
              <a:defRPr/>
            </a:pPr>
            <a:r>
              <a:rPr lang="en-GB" altLang="ko-KR" dirty="0" smtClean="0">
                <a:effectLst>
                  <a:outerShdw blurRad="38100" dist="38100" dir="2700000" algn="tl">
                    <a:srgbClr val="DDDDDD"/>
                  </a:outerShdw>
                </a:effectLst>
                <a:ea typeface="宋体" charset="0"/>
                <a:cs typeface="宋体" charset="0"/>
              </a:rPr>
              <a:t>Limitation of Renewable Energy</a:t>
            </a:r>
          </a:p>
        </p:txBody>
      </p:sp>
      <p:sp>
        <p:nvSpPr>
          <p:cNvPr id="119810" name="Rectangle 3"/>
          <p:cNvSpPr>
            <a:spLocks noGrp="1" noChangeArrowheads="1"/>
          </p:cNvSpPr>
          <p:nvPr>
            <p:ph idx="4294967295"/>
          </p:nvPr>
        </p:nvSpPr>
        <p:spPr>
          <a:xfrm>
            <a:off x="533400" y="990600"/>
            <a:ext cx="8610600" cy="5410200"/>
          </a:xfrm>
        </p:spPr>
        <p:txBody>
          <a:bodyPr/>
          <a:lstStyle/>
          <a:p>
            <a:pPr eaLnBrk="1" hangingPunct="1">
              <a:lnSpc>
                <a:spcPct val="90000"/>
              </a:lnSpc>
            </a:pPr>
            <a:r>
              <a:rPr lang="en-GB" dirty="0" smtClean="0">
                <a:latin typeface="Calibri" panose="020F0502020204030204" pitchFamily="34" charset="0"/>
              </a:rPr>
              <a:t>Ramping </a:t>
            </a:r>
            <a:r>
              <a:rPr lang="en-GB" dirty="0">
                <a:latin typeface="Calibri" panose="020F0502020204030204" pitchFamily="34" charset="0"/>
              </a:rPr>
              <a:t>constraint for the </a:t>
            </a:r>
            <a:r>
              <a:rPr lang="en-GB" dirty="0" smtClean="0">
                <a:latin typeface="Calibri" panose="020F0502020204030204" pitchFamily="34" charset="0"/>
              </a:rPr>
              <a:t>existing power plants</a:t>
            </a:r>
          </a:p>
          <a:p>
            <a:pPr eaLnBrk="1" hangingPunct="1">
              <a:lnSpc>
                <a:spcPct val="90000"/>
              </a:lnSpc>
            </a:pPr>
            <a:r>
              <a:rPr lang="en-GB" dirty="0" smtClean="0">
                <a:latin typeface="Calibri" panose="020F0502020204030204" pitchFamily="34" charset="0"/>
              </a:rPr>
              <a:t>Gap due to the </a:t>
            </a:r>
            <a:r>
              <a:rPr lang="en-GB" dirty="0" err="1" smtClean="0">
                <a:latin typeface="Calibri" panose="020F0502020204030204" pitchFamily="34" charset="0"/>
              </a:rPr>
              <a:t>unpredicatable</a:t>
            </a:r>
            <a:r>
              <a:rPr lang="en-GB" dirty="0" smtClean="0">
                <a:latin typeface="Calibri" panose="020F0502020204030204" pitchFamily="34" charset="0"/>
              </a:rPr>
              <a:t> renewable energy  is filled by  diesel generator </a:t>
            </a:r>
            <a:endParaRPr lang="en-GB" dirty="0">
              <a:latin typeface="Calibri" panose="020F0502020204030204" pitchFamily="34" charset="0"/>
            </a:endParaRPr>
          </a:p>
          <a:p>
            <a:pPr lvl="1" eaLnBrk="1" hangingPunct="1">
              <a:lnSpc>
                <a:spcPct val="90000"/>
              </a:lnSpc>
            </a:pPr>
            <a:endParaRPr lang="en-GB" dirty="0">
              <a:latin typeface="Georgia" charset="0"/>
              <a:ea typeface="ＭＳ Ｐゴシック" charset="0"/>
              <a:cs typeface="ＭＳ Ｐゴシック" charset="0"/>
            </a:endParaRPr>
          </a:p>
        </p:txBody>
      </p:sp>
      <p:pic>
        <p:nvPicPr>
          <p:cNvPr id="2" name="Picture 1"/>
          <p:cNvPicPr>
            <a:picLocks noChangeAspect="1"/>
          </p:cNvPicPr>
          <p:nvPr/>
        </p:nvPicPr>
        <p:blipFill>
          <a:blip r:embed="rId2" cstate="print"/>
          <a:stretch>
            <a:fillRect/>
          </a:stretch>
        </p:blipFill>
        <p:spPr>
          <a:xfrm>
            <a:off x="488950" y="2518508"/>
            <a:ext cx="4076700" cy="3962400"/>
          </a:xfrm>
          <a:prstGeom prst="rect">
            <a:avLst/>
          </a:prstGeom>
        </p:spPr>
      </p:pic>
      <p:pic>
        <p:nvPicPr>
          <p:cNvPr id="3" name="Picture 2"/>
          <p:cNvPicPr>
            <a:picLocks noChangeAspect="1"/>
          </p:cNvPicPr>
          <p:nvPr/>
        </p:nvPicPr>
        <p:blipFill>
          <a:blip r:embed="rId3" cstate="print"/>
          <a:stretch>
            <a:fillRect/>
          </a:stretch>
        </p:blipFill>
        <p:spPr>
          <a:xfrm>
            <a:off x="5029200" y="2132040"/>
            <a:ext cx="3776785" cy="4725959"/>
          </a:xfrm>
          <a:prstGeom prst="rect">
            <a:avLst/>
          </a:prstGeom>
        </p:spPr>
      </p:pic>
    </p:spTree>
    <p:extLst>
      <p:ext uri="{BB962C8B-B14F-4D97-AF65-F5344CB8AC3E}">
        <p14:creationId xmlns:p14="http://schemas.microsoft.com/office/powerpoint/2010/main" val="372275800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a:solidFill>
                  <a:schemeClr val="bg1">
                    <a:lumMod val="95000"/>
                  </a:schemeClr>
                </a:solidFill>
                <a:effectLst>
                  <a:outerShdw blurRad="38100" dist="38100" dir="2700000" algn="tl">
                    <a:srgbClr val="000000">
                      <a:alpha val="43137"/>
                    </a:srgbClr>
                  </a:outerShdw>
                </a:effectLst>
                <a:latin typeface="Eras Bold ITC" pitchFamily="34" charset="0"/>
              </a:rPr>
              <a:t>T</a:t>
            </a: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hreat</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grpSp>
        <p:nvGrpSpPr>
          <p:cNvPr id="11" name="Group 10"/>
          <p:cNvGrpSpPr/>
          <p:nvPr/>
        </p:nvGrpSpPr>
        <p:grpSpPr>
          <a:xfrm>
            <a:off x="123825" y="948556"/>
            <a:ext cx="7267575" cy="4788478"/>
            <a:chOff x="685800" y="1066800"/>
            <a:chExt cx="7267575" cy="5267326"/>
          </a:xfrm>
        </p:grpSpPr>
        <p:pic>
          <p:nvPicPr>
            <p:cNvPr id="12"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267575" cy="526732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38200" y="1066800"/>
              <a:ext cx="7010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6"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4447"/>
            <a:ext cx="8532565" cy="55635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629400" y="4495800"/>
            <a:ext cx="2027863" cy="584775"/>
          </a:xfrm>
          <a:prstGeom prst="rect">
            <a:avLst/>
          </a:prstGeom>
          <a:noFill/>
          <a:ln w="38100">
            <a:solidFill>
              <a:srgbClr val="69BE28"/>
            </a:solidFill>
          </a:ln>
        </p:spPr>
        <p:txBody>
          <a:bodyPr wrap="none" rtlCol="0">
            <a:spAutoFit/>
          </a:bodyPr>
          <a:lstStyle/>
          <a:p>
            <a:r>
              <a:rPr lang="en-US" sz="3200" dirty="0" smtClean="0">
                <a:solidFill>
                  <a:srgbClr val="FF0000"/>
                </a:solidFill>
              </a:rPr>
              <a:t>Duck curve</a:t>
            </a:r>
            <a:endParaRPr lang="en-US" sz="3200" dirty="0">
              <a:solidFill>
                <a:srgbClr val="FF0000"/>
              </a:solidFill>
            </a:endParaRPr>
          </a:p>
        </p:txBody>
      </p:sp>
      <p:sp>
        <p:nvSpPr>
          <p:cNvPr id="9" name="Oval 8"/>
          <p:cNvSpPr/>
          <p:nvPr/>
        </p:nvSpPr>
        <p:spPr>
          <a:xfrm rot="805332">
            <a:off x="5531020" y="2135715"/>
            <a:ext cx="405689" cy="2231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9369412">
            <a:off x="3339076" y="2727704"/>
            <a:ext cx="368808" cy="1844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6225" y="5867400"/>
            <a:ext cx="8639175" cy="507831"/>
          </a:xfrm>
          <a:prstGeom prst="rect">
            <a:avLst/>
          </a:prstGeom>
          <a:noFill/>
        </p:spPr>
        <p:txBody>
          <a:bodyPr wrap="square" rtlCol="0">
            <a:spAutoFit/>
          </a:bodyPr>
          <a:lstStyle/>
          <a:p>
            <a:pPr algn="ctr">
              <a:lnSpc>
                <a:spcPct val="150000"/>
              </a:lnSpc>
            </a:pPr>
            <a:r>
              <a:rPr lang="en-US" dirty="0" err="1" smtClean="0">
                <a:solidFill>
                  <a:schemeClr val="tx1">
                    <a:lumMod val="95000"/>
                    <a:lumOff val="5000"/>
                  </a:schemeClr>
                </a:solidFill>
                <a:effectLst>
                  <a:outerShdw blurRad="38100" dist="38100" dir="2700000" algn="tl">
                    <a:srgbClr val="000000">
                      <a:alpha val="43137"/>
                    </a:srgbClr>
                  </a:outerShdw>
                </a:effectLst>
                <a:latin typeface="Arial Black" panose="020B0A04020102020204" pitchFamily="34" charset="0"/>
              </a:rPr>
              <a:t>microgrids</a:t>
            </a:r>
            <a:r>
              <a:rPr lang="en-US" dirty="0" smtClean="0">
                <a:solidFill>
                  <a:schemeClr val="tx1">
                    <a:lumMod val="95000"/>
                    <a:lumOff val="5000"/>
                  </a:schemeClr>
                </a:solidFill>
                <a:effectLst>
                  <a:outerShdw blurRad="38100" dist="38100" dir="2700000" algn="tl">
                    <a:srgbClr val="000000">
                      <a:alpha val="43137"/>
                    </a:srgbClr>
                  </a:outerShdw>
                </a:effectLst>
                <a:latin typeface="Arial Black" panose="020B0A04020102020204" pitchFamily="34" charset="0"/>
              </a:rPr>
              <a:t> </a:t>
            </a:r>
            <a:r>
              <a:rPr lang="en-US" dirty="0" smtClean="0">
                <a:solidFill>
                  <a:srgbClr val="FF0000"/>
                </a:solidFill>
                <a:effectLst>
                  <a:outerShdw blurRad="38100" dist="38100" dir="2700000" algn="tl">
                    <a:srgbClr val="000000">
                      <a:alpha val="43137"/>
                    </a:srgbClr>
                  </a:outerShdw>
                </a:effectLst>
                <a:latin typeface="Arial Black" panose="020B0A04020102020204" pitchFamily="34" charset="0"/>
              </a:rPr>
              <a:t>reschedule</a:t>
            </a:r>
            <a:r>
              <a:rPr lang="en-US" dirty="0" smtClean="0">
                <a:solidFill>
                  <a:schemeClr val="tx1">
                    <a:lumMod val="95000"/>
                    <a:lumOff val="5000"/>
                  </a:schemeClr>
                </a:solidFill>
                <a:effectLst>
                  <a:outerShdw blurRad="38100" dist="38100" dir="2700000" algn="tl">
                    <a:srgbClr val="000000">
                      <a:alpha val="43137"/>
                    </a:srgbClr>
                  </a:outerShdw>
                </a:effectLst>
                <a:latin typeface="Arial Black" panose="020B0A04020102020204" pitchFamily="34" charset="0"/>
              </a:rPr>
              <a:t> energy resource to </a:t>
            </a:r>
            <a:r>
              <a:rPr lang="en-US" dirty="0" smtClean="0">
                <a:solidFill>
                  <a:srgbClr val="FF3300"/>
                </a:solidFill>
                <a:effectLst>
                  <a:outerShdw blurRad="38100" dist="38100" dir="2700000" algn="tl">
                    <a:srgbClr val="000000">
                      <a:alpha val="43137"/>
                    </a:srgbClr>
                  </a:outerShdw>
                </a:effectLst>
                <a:latin typeface="Arial Black" panose="020B0A04020102020204" pitchFamily="34" charset="0"/>
              </a:rPr>
              <a:t>minimize the peak ramp</a:t>
            </a:r>
            <a:endParaRPr lang="en-US" dirty="0">
              <a:solidFill>
                <a:srgbClr val="FF3300"/>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50981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9" grpId="0" animBg="1"/>
      <p:bldP spid="9" grpId="1" animBg="1"/>
      <p:bldP spid="16" grpId="0" animBg="1"/>
      <p:bldP spid="16" grpId="1" animBg="1"/>
      <p:bldP spid="1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762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System model</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166" name="TextBox 165"/>
          <p:cNvSpPr txBox="1"/>
          <p:nvPr/>
        </p:nvSpPr>
        <p:spPr>
          <a:xfrm>
            <a:off x="76200" y="5410200"/>
            <a:ext cx="8400828" cy="923330"/>
          </a:xfrm>
          <a:prstGeom prst="rect">
            <a:avLst/>
          </a:prstGeom>
          <a:noFill/>
        </p:spPr>
        <p:txBody>
          <a:bodyPr wrap="square" rtlCol="0">
            <a:spAutoFit/>
          </a:bodyPr>
          <a:lstStyle/>
          <a:p>
            <a:pPr>
              <a:lnSpc>
                <a:spcPct val="150000"/>
              </a:lnSpc>
            </a:pPr>
            <a:r>
              <a:rPr lang="en-US" dirty="0" smtClean="0"/>
              <a:t>A set of </a:t>
            </a:r>
            <a:r>
              <a:rPr lang="en-US" i="1" dirty="0" smtClean="0">
                <a:solidFill>
                  <a:srgbClr val="FF0000"/>
                </a:solidFill>
              </a:rPr>
              <a:t>N</a:t>
            </a:r>
            <a:r>
              <a:rPr lang="en-US" i="1" dirty="0" smtClean="0"/>
              <a:t> microgrids and a distribution system operator (DSO)</a:t>
            </a:r>
            <a:r>
              <a:rPr lang="en-US" dirty="0" smtClean="0"/>
              <a:t> </a:t>
            </a:r>
          </a:p>
          <a:p>
            <a:pPr>
              <a:lnSpc>
                <a:spcPct val="150000"/>
              </a:lnSpc>
            </a:pPr>
            <a:r>
              <a:rPr lang="en-US" dirty="0" smtClean="0"/>
              <a:t>Set of </a:t>
            </a:r>
            <a:r>
              <a:rPr lang="en-US" b="1" i="1" dirty="0" smtClean="0">
                <a:solidFill>
                  <a:srgbClr val="FF0000"/>
                </a:solidFill>
              </a:rPr>
              <a:t>T</a:t>
            </a:r>
            <a:r>
              <a:rPr lang="en-US" dirty="0" smtClean="0"/>
              <a:t> energy consumption periods</a:t>
            </a:r>
            <a:endParaRPr lang="en-US" dirty="0"/>
          </a:p>
        </p:txBody>
      </p:sp>
      <p:grpSp>
        <p:nvGrpSpPr>
          <p:cNvPr id="83" name="Group 82"/>
          <p:cNvGrpSpPr/>
          <p:nvPr/>
        </p:nvGrpSpPr>
        <p:grpSpPr>
          <a:xfrm>
            <a:off x="485790" y="1047229"/>
            <a:ext cx="8191808" cy="4058171"/>
            <a:chOff x="76200" y="462610"/>
            <a:chExt cx="9010989" cy="4910387"/>
          </a:xfrm>
        </p:grpSpPr>
        <p:sp>
          <p:nvSpPr>
            <p:cNvPr id="84" name="Oval 83"/>
            <p:cNvSpPr/>
            <p:nvPr/>
          </p:nvSpPr>
          <p:spPr>
            <a:xfrm>
              <a:off x="2743200" y="462610"/>
              <a:ext cx="3276600" cy="1442390"/>
            </a:xfrm>
            <a:prstGeom prst="ellipse">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85" name="Straight Connector 84"/>
            <p:cNvCxnSpPr>
              <a:stCxn id="84" idx="3"/>
            </p:cNvCxnSpPr>
            <p:nvPr/>
          </p:nvCxnSpPr>
          <p:spPr>
            <a:xfrm flipH="1">
              <a:off x="1423229" y="1693767"/>
              <a:ext cx="1799818" cy="158593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5"/>
              <a:endCxn id="104" idx="0"/>
            </p:cNvCxnSpPr>
            <p:nvPr/>
          </p:nvCxnSpPr>
          <p:spPr>
            <a:xfrm>
              <a:off x="5539953" y="1693767"/>
              <a:ext cx="2257019" cy="158283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791200" y="3804234"/>
              <a:ext cx="548548" cy="553998"/>
            </a:xfrm>
            <a:prstGeom prst="rect">
              <a:avLst/>
            </a:prstGeom>
            <a:noFill/>
          </p:spPr>
          <p:txBody>
            <a:bodyPr wrap="none" rtlCol="0">
              <a:spAutoFit/>
            </a:bodyPr>
            <a:lstStyle/>
            <a:p>
              <a:r>
                <a:rPr lang="en-US" sz="3000" dirty="0" smtClean="0">
                  <a:solidFill>
                    <a:srgbClr val="00B050"/>
                  </a:solidFill>
                </a:rPr>
                <a:t>….</a:t>
              </a:r>
              <a:endParaRPr lang="en-US" sz="3000" dirty="0">
                <a:solidFill>
                  <a:srgbClr val="00B050"/>
                </a:solidFill>
              </a:endParaRPr>
            </a:p>
          </p:txBody>
        </p:sp>
        <p:grpSp>
          <p:nvGrpSpPr>
            <p:cNvPr id="88" name="Group 87"/>
            <p:cNvGrpSpPr/>
            <p:nvPr/>
          </p:nvGrpSpPr>
          <p:grpSpPr>
            <a:xfrm>
              <a:off x="6953318" y="699631"/>
              <a:ext cx="2133871" cy="1433969"/>
              <a:chOff x="6965622" y="290854"/>
              <a:chExt cx="2133871" cy="1504163"/>
            </a:xfrm>
          </p:grpSpPr>
          <p:grpSp>
            <p:nvGrpSpPr>
              <p:cNvPr id="124" name="Group 123"/>
              <p:cNvGrpSpPr/>
              <p:nvPr/>
            </p:nvGrpSpPr>
            <p:grpSpPr>
              <a:xfrm>
                <a:off x="6965622" y="290854"/>
                <a:ext cx="2133871" cy="1040914"/>
                <a:chOff x="457200" y="1600200"/>
                <a:chExt cx="3124200" cy="1676400"/>
              </a:xfrm>
            </p:grpSpPr>
            <p:pic>
              <p:nvPicPr>
                <p:cNvPr id="126" name="Picture 4" descr="http://thumbs.dreamstime.com/t/%E5%A4%AA%E9%98%B3%E7%94%B5%E6%B1%A0%E6%9D%BF%E8%B1%A1-470345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2838450" cy="1524001"/>
                </a:xfrm>
                <a:prstGeom prst="rect">
                  <a:avLst/>
                </a:prstGeom>
                <a:noFill/>
                <a:extLst>
                  <a:ext uri="{909E8E84-426E-40DD-AFC4-6F175D3DCCD1}">
                    <a14:hiddenFill xmlns:a14="http://schemas.microsoft.com/office/drawing/2010/main">
                      <a:solidFill>
                        <a:srgbClr val="FFFFFF"/>
                      </a:solidFill>
                    </a14:hiddenFill>
                  </a:ext>
                </a:extLst>
              </p:spPr>
            </p:pic>
            <p:sp>
              <p:nvSpPr>
                <p:cNvPr id="127" name="Oval 126"/>
                <p:cNvSpPr/>
                <p:nvPr/>
              </p:nvSpPr>
              <p:spPr>
                <a:xfrm>
                  <a:off x="457200" y="1684020"/>
                  <a:ext cx="3124200" cy="15925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Box 124"/>
              <p:cNvSpPr txBox="1"/>
              <p:nvPr/>
            </p:nvSpPr>
            <p:spPr>
              <a:xfrm>
                <a:off x="7153044" y="1368865"/>
                <a:ext cx="1674113" cy="426152"/>
              </a:xfrm>
              <a:prstGeom prst="rect">
                <a:avLst/>
              </a:prstGeom>
              <a:noFill/>
            </p:spPr>
            <p:txBody>
              <a:bodyPr wrap="none" rtlCol="0">
                <a:spAutoFit/>
              </a:bodyPr>
              <a:lstStyle/>
              <a:p>
                <a:r>
                  <a:rPr lang="en-US" dirty="0" smtClean="0"/>
                  <a:t>Residential load</a:t>
                </a:r>
                <a:endParaRPr lang="en-US" dirty="0"/>
              </a:p>
            </p:txBody>
          </p:sp>
        </p:grpSp>
        <p:cxnSp>
          <p:nvCxnSpPr>
            <p:cNvPr id="89" name="Straight Connector 88"/>
            <p:cNvCxnSpPr/>
            <p:nvPr/>
          </p:nvCxnSpPr>
          <p:spPr>
            <a:xfrm>
              <a:off x="6019800" y="1220607"/>
              <a:ext cx="92110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87652" y="1032393"/>
              <a:ext cx="773141" cy="68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909533" y="857026"/>
              <a:ext cx="1170770" cy="406265"/>
            </a:xfrm>
            <a:prstGeom prst="rect">
              <a:avLst/>
            </a:prstGeom>
            <a:noFill/>
          </p:spPr>
          <p:txBody>
            <a:bodyPr wrap="none" rtlCol="0">
              <a:spAutoFit/>
            </a:bodyPr>
            <a:lstStyle/>
            <a:p>
              <a:r>
                <a:rPr lang="en-US" dirty="0" smtClean="0"/>
                <a:t>power link</a:t>
              </a:r>
              <a:endParaRPr lang="en-US" dirty="0"/>
            </a:p>
          </p:txBody>
        </p:sp>
        <p:cxnSp>
          <p:nvCxnSpPr>
            <p:cNvPr id="92" name="Straight Connector 91"/>
            <p:cNvCxnSpPr/>
            <p:nvPr/>
          </p:nvCxnSpPr>
          <p:spPr>
            <a:xfrm flipV="1">
              <a:off x="76200" y="1437497"/>
              <a:ext cx="773141" cy="682"/>
            </a:xfrm>
            <a:prstGeom prst="line">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849651" y="1262130"/>
              <a:ext cx="2030171" cy="406265"/>
            </a:xfrm>
            <a:prstGeom prst="rect">
              <a:avLst/>
            </a:prstGeom>
            <a:noFill/>
          </p:spPr>
          <p:txBody>
            <a:bodyPr wrap="none" rtlCol="0">
              <a:spAutoFit/>
            </a:bodyPr>
            <a:lstStyle/>
            <a:p>
              <a:r>
                <a:rPr lang="en-US" dirty="0"/>
                <a:t>c</a:t>
              </a:r>
              <a:r>
                <a:rPr lang="en-US" dirty="0" smtClean="0"/>
                <a:t>ommunication link</a:t>
              </a:r>
              <a:endParaRPr lang="en-US" dirty="0"/>
            </a:p>
          </p:txBody>
        </p:sp>
        <p:cxnSp>
          <p:nvCxnSpPr>
            <p:cNvPr id="94" name="Straight Connector 93"/>
            <p:cNvCxnSpPr/>
            <p:nvPr/>
          </p:nvCxnSpPr>
          <p:spPr>
            <a:xfrm flipH="1">
              <a:off x="1199754" y="1635068"/>
              <a:ext cx="1857726" cy="1644630"/>
            </a:xfrm>
            <a:prstGeom prst="line">
              <a:avLst/>
            </a:prstGeom>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14914" y="1905000"/>
              <a:ext cx="17796" cy="1384346"/>
            </a:xfrm>
            <a:prstGeom prst="line">
              <a:avLst/>
            </a:prstGeom>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84" idx="4"/>
            </p:cNvCxnSpPr>
            <p:nvPr/>
          </p:nvCxnSpPr>
          <p:spPr>
            <a:xfrm>
              <a:off x="4381500" y="1905000"/>
              <a:ext cx="0" cy="13716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715000" y="1635068"/>
              <a:ext cx="2317558" cy="1644630"/>
            </a:xfrm>
            <a:prstGeom prst="line">
              <a:avLst/>
            </a:prstGeom>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152400" y="3276600"/>
              <a:ext cx="2428920" cy="2096397"/>
              <a:chOff x="152400" y="3276600"/>
              <a:chExt cx="2428920" cy="2096397"/>
            </a:xfrm>
          </p:grpSpPr>
          <p:sp>
            <p:nvSpPr>
              <p:cNvPr id="118" name="Rounded Rectangle 117"/>
              <p:cNvSpPr/>
              <p:nvPr/>
            </p:nvSpPr>
            <p:spPr>
              <a:xfrm>
                <a:off x="192064" y="3276600"/>
                <a:ext cx="2389256" cy="1706473"/>
              </a:xfrm>
              <a:prstGeom prst="roundRect">
                <a:avLst>
                  <a:gd name="adj" fmla="val 3832"/>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663160" y="5003665"/>
                <a:ext cx="1281505" cy="369332"/>
              </a:xfrm>
              <a:prstGeom prst="rect">
                <a:avLst/>
              </a:prstGeom>
              <a:noFill/>
            </p:spPr>
            <p:txBody>
              <a:bodyPr wrap="none" rtlCol="0">
                <a:spAutoFit/>
              </a:bodyPr>
              <a:lstStyle/>
              <a:p>
                <a:r>
                  <a:rPr lang="en-US" b="1" dirty="0" err="1" smtClean="0">
                    <a:solidFill>
                      <a:srgbClr val="00B050"/>
                    </a:solidFill>
                  </a:rPr>
                  <a:t>Microgrid</a:t>
                </a:r>
                <a:r>
                  <a:rPr lang="en-US" b="1" dirty="0" smtClean="0">
                    <a:solidFill>
                      <a:srgbClr val="00B050"/>
                    </a:solidFill>
                  </a:rPr>
                  <a:t> 1</a:t>
                </a:r>
                <a:endParaRPr lang="en-US" b="1" dirty="0">
                  <a:solidFill>
                    <a:srgbClr val="00B050"/>
                  </a:solidFill>
                </a:endParaRPr>
              </a:p>
            </p:txBody>
          </p:sp>
          <p:pic>
            <p:nvPicPr>
              <p:cNvPr id="120" name="Picture 2" descr="http://www.moneygrowsontrees.com.au/wp-content/uploads/2015/02/solar-panel-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687" y="3348674"/>
                <a:ext cx="855050" cy="95756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http://www.extensions.in.th/amitiae/2013/12_2013/images/battery_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465" y="4190167"/>
                <a:ext cx="877135" cy="87713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8" descr="https://cdn4.iconfinder.com/data/icons/factorix/128/factory_industry_building-09-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551501"/>
                <a:ext cx="1553899" cy="155389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4" descr="http://icons.iconarchive.com/icons/aha-soft/standard-city/256/city-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113" y="3309280"/>
                <a:ext cx="1034120" cy="1034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p:cNvGrpSpPr/>
            <p:nvPr/>
          </p:nvGrpSpPr>
          <p:grpSpPr>
            <a:xfrm>
              <a:off x="3057480" y="3276600"/>
              <a:ext cx="2428920" cy="2096397"/>
              <a:chOff x="152400" y="3276600"/>
              <a:chExt cx="2428920" cy="2096397"/>
            </a:xfrm>
          </p:grpSpPr>
          <p:sp>
            <p:nvSpPr>
              <p:cNvPr id="110" name="Rounded Rectangle 109"/>
              <p:cNvSpPr/>
              <p:nvPr/>
            </p:nvSpPr>
            <p:spPr>
              <a:xfrm>
                <a:off x="192064" y="3276600"/>
                <a:ext cx="2389256" cy="1706473"/>
              </a:xfrm>
              <a:prstGeom prst="roundRect">
                <a:avLst>
                  <a:gd name="adj" fmla="val 3832"/>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663160" y="5003665"/>
                <a:ext cx="1281505" cy="369332"/>
              </a:xfrm>
              <a:prstGeom prst="rect">
                <a:avLst/>
              </a:prstGeom>
              <a:noFill/>
            </p:spPr>
            <p:txBody>
              <a:bodyPr wrap="none" rtlCol="0">
                <a:spAutoFit/>
              </a:bodyPr>
              <a:lstStyle/>
              <a:p>
                <a:r>
                  <a:rPr lang="en-US" b="1" dirty="0" err="1" smtClean="0">
                    <a:solidFill>
                      <a:srgbClr val="00B050"/>
                    </a:solidFill>
                  </a:rPr>
                  <a:t>Microgrid</a:t>
                </a:r>
                <a:r>
                  <a:rPr lang="en-US" b="1" dirty="0" smtClean="0">
                    <a:solidFill>
                      <a:srgbClr val="00B050"/>
                    </a:solidFill>
                  </a:rPr>
                  <a:t> </a:t>
                </a:r>
                <a:r>
                  <a:rPr lang="en-US" b="1" dirty="0">
                    <a:solidFill>
                      <a:srgbClr val="00B050"/>
                    </a:solidFill>
                  </a:rPr>
                  <a:t>2</a:t>
                </a:r>
              </a:p>
            </p:txBody>
          </p:sp>
          <p:pic>
            <p:nvPicPr>
              <p:cNvPr id="112" name="Picture 2" descr="http://www.moneygrowsontrees.com.au/wp-content/uploads/2015/02/solar-panel-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687" y="3348674"/>
                <a:ext cx="855050" cy="95756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http://www.extensions.in.th/amitiae/2013/12_2013/images/battery_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465" y="4190167"/>
                <a:ext cx="877135" cy="87713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https://cdn4.iconfinder.com/data/icons/factorix/128/factory_industry_building-09-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551501"/>
                <a:ext cx="1553899" cy="155389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descr="http://icons.iconarchive.com/icons/aha-soft/standard-city/256/city-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113" y="3309280"/>
                <a:ext cx="1034120" cy="1034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p:cNvGrpSpPr/>
            <p:nvPr/>
          </p:nvGrpSpPr>
          <p:grpSpPr>
            <a:xfrm>
              <a:off x="6562680" y="3276600"/>
              <a:ext cx="2428920" cy="2096397"/>
              <a:chOff x="152400" y="3276600"/>
              <a:chExt cx="2428920" cy="2096397"/>
            </a:xfrm>
          </p:grpSpPr>
          <p:sp>
            <p:nvSpPr>
              <p:cNvPr id="104" name="Rounded Rectangle 103"/>
              <p:cNvSpPr/>
              <p:nvPr/>
            </p:nvSpPr>
            <p:spPr>
              <a:xfrm>
                <a:off x="192064" y="3276600"/>
                <a:ext cx="2389256" cy="1706473"/>
              </a:xfrm>
              <a:prstGeom prst="roundRect">
                <a:avLst>
                  <a:gd name="adj" fmla="val 3832"/>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663160" y="5003665"/>
                <a:ext cx="1316771" cy="369332"/>
              </a:xfrm>
              <a:prstGeom prst="rect">
                <a:avLst/>
              </a:prstGeom>
              <a:noFill/>
            </p:spPr>
            <p:txBody>
              <a:bodyPr wrap="none" rtlCol="0">
                <a:spAutoFit/>
              </a:bodyPr>
              <a:lstStyle/>
              <a:p>
                <a:r>
                  <a:rPr lang="en-US" b="1" dirty="0" err="1" smtClean="0">
                    <a:solidFill>
                      <a:srgbClr val="00B050"/>
                    </a:solidFill>
                  </a:rPr>
                  <a:t>Microgrid</a:t>
                </a:r>
                <a:r>
                  <a:rPr lang="en-US" b="1" dirty="0" smtClean="0">
                    <a:solidFill>
                      <a:srgbClr val="00B050"/>
                    </a:solidFill>
                  </a:rPr>
                  <a:t> </a:t>
                </a:r>
                <a:r>
                  <a:rPr lang="en-US" b="1" dirty="0">
                    <a:solidFill>
                      <a:srgbClr val="00B050"/>
                    </a:solidFill>
                  </a:rPr>
                  <a:t>N</a:t>
                </a:r>
              </a:p>
            </p:txBody>
          </p:sp>
          <p:pic>
            <p:nvPicPr>
              <p:cNvPr id="106" name="Picture 2" descr="http://www.moneygrowsontrees.com.au/wp-content/uploads/2015/02/solar-panel-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687" y="3348674"/>
                <a:ext cx="855050" cy="95756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http://www.extensions.in.th/amitiae/2013/12_2013/images/battery_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465" y="4190167"/>
                <a:ext cx="877135" cy="87713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https://cdn4.iconfinder.com/data/icons/factorix/128/factory_industry_building-09-5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551501"/>
                <a:ext cx="1553899" cy="155389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4" descr="http://icons.iconarchive.com/icons/aha-soft/standard-city/256/city-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113" y="3309280"/>
                <a:ext cx="1034120" cy="1034120"/>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6" descr="http://www.free-icons-download.net/images/iron-man-icon-648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602758"/>
              <a:ext cx="1032310" cy="103231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ttp://www.winsted.com/files/6113/9542/2662/Custom-Divisi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533400"/>
              <a:ext cx="1522335" cy="1171026"/>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4038600" y="1524000"/>
              <a:ext cx="595035" cy="369332"/>
            </a:xfrm>
            <a:prstGeom prst="rect">
              <a:avLst/>
            </a:prstGeom>
            <a:noFill/>
          </p:spPr>
          <p:txBody>
            <a:bodyPr wrap="none" rtlCol="0">
              <a:spAutoFit/>
            </a:bodyPr>
            <a:lstStyle/>
            <a:p>
              <a:r>
                <a:rPr lang="en-US" b="1" dirty="0" smtClean="0"/>
                <a:t>DSO</a:t>
              </a:r>
              <a:endParaRPr lang="en-US" b="1" dirty="0"/>
            </a:p>
          </p:txBody>
        </p:sp>
      </p:grpSp>
    </p:spTree>
    <p:extLst>
      <p:ext uri="{BB962C8B-B14F-4D97-AF65-F5344CB8AC3E}">
        <p14:creationId xmlns:p14="http://schemas.microsoft.com/office/powerpoint/2010/main" val="3389486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76200"/>
            <a:ext cx="7391400" cy="609600"/>
          </a:xfrm>
          <a:prstGeom prst="rect">
            <a:avLst/>
          </a:prstGeom>
        </p:spPr>
        <p:txBody>
          <a:bodyPr/>
          <a:lstStyle/>
          <a:p>
            <a:pPr algn="ctr">
              <a:buNone/>
            </a:pPr>
            <a:r>
              <a:rPr lang="en-US" b="1" dirty="0" err="1" smtClean="0">
                <a:solidFill>
                  <a:schemeClr val="bg1">
                    <a:lumMod val="95000"/>
                  </a:schemeClr>
                </a:solidFill>
                <a:effectLst>
                  <a:outerShdw blurRad="38100" dist="38100" dir="2700000" algn="tl">
                    <a:srgbClr val="000000">
                      <a:alpha val="43137"/>
                    </a:srgbClr>
                  </a:outerShdw>
                </a:effectLst>
                <a:latin typeface="Eras Bold ITC" pitchFamily="34" charset="0"/>
              </a:rPr>
              <a:t>Microgrid</a:t>
            </a: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 energy cost</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95" y="1590675"/>
            <a:ext cx="4667250"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950" y="2819400"/>
            <a:ext cx="6115050" cy="1704975"/>
          </a:xfrm>
          <a:prstGeom prst="rect">
            <a:avLst/>
          </a:prstGeom>
          <a:noFill/>
          <a:ln w="2857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6460" y="4842061"/>
            <a:ext cx="34766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p:cNvSpPr/>
          <p:nvPr/>
        </p:nvSpPr>
        <p:spPr>
          <a:xfrm>
            <a:off x="4550485" y="2819400"/>
            <a:ext cx="1752600" cy="609600"/>
          </a:xfrm>
          <a:prstGeom prst="wedgeRoundRectCallout">
            <a:avLst>
              <a:gd name="adj1" fmla="val -40609"/>
              <a:gd name="adj2" fmla="val -15565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buy from the grid</a:t>
            </a:r>
            <a:endParaRPr lang="en-US" dirty="0">
              <a:solidFill>
                <a:schemeClr val="tx1"/>
              </a:solidFill>
            </a:endParaRPr>
          </a:p>
        </p:txBody>
      </p:sp>
      <p:sp>
        <p:nvSpPr>
          <p:cNvPr id="8" name="Rounded Rectangular Callout 7"/>
          <p:cNvSpPr/>
          <p:nvPr/>
        </p:nvSpPr>
        <p:spPr>
          <a:xfrm>
            <a:off x="6858000" y="2819400"/>
            <a:ext cx="1752600" cy="609600"/>
          </a:xfrm>
          <a:prstGeom prst="wedgeRoundRectCallout">
            <a:avLst>
              <a:gd name="adj1" fmla="val -85110"/>
              <a:gd name="adj2" fmla="val -1512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generate locally</a:t>
            </a:r>
            <a:endParaRPr lang="en-US" dirty="0">
              <a:solidFill>
                <a:schemeClr val="tx1"/>
              </a:solidFill>
            </a:endParaRPr>
          </a:p>
        </p:txBody>
      </p:sp>
      <p:sp>
        <p:nvSpPr>
          <p:cNvPr id="9" name="Rounded Rectangular Callout 8"/>
          <p:cNvSpPr/>
          <p:nvPr/>
        </p:nvSpPr>
        <p:spPr>
          <a:xfrm>
            <a:off x="4724400" y="1066800"/>
            <a:ext cx="1219200" cy="381000"/>
          </a:xfrm>
          <a:prstGeom prst="wedgeRoundRectCallout">
            <a:avLst>
              <a:gd name="adj1" fmla="val -71683"/>
              <a:gd name="adj2" fmla="val 181989"/>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price</a:t>
            </a:r>
            <a:endParaRPr lang="en-US" dirty="0">
              <a:solidFill>
                <a:schemeClr val="tx1"/>
              </a:solidFill>
            </a:endParaRPr>
          </a:p>
        </p:txBody>
      </p:sp>
      <p:sp>
        <p:nvSpPr>
          <p:cNvPr id="10" name="Rounded Rectangular Callout 9"/>
          <p:cNvSpPr/>
          <p:nvPr/>
        </p:nvSpPr>
        <p:spPr>
          <a:xfrm>
            <a:off x="3276600" y="6019800"/>
            <a:ext cx="1752600" cy="609600"/>
          </a:xfrm>
          <a:prstGeom prst="wedgeRoundRectCallout">
            <a:avLst>
              <a:gd name="adj1" fmla="val -54420"/>
              <a:gd name="adj2" fmla="val -12918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Total cost</a:t>
            </a:r>
            <a:endParaRPr lang="en-US" dirty="0">
              <a:solidFill>
                <a:schemeClr val="tx1"/>
              </a:solidFill>
            </a:endParaRPr>
          </a:p>
        </p:txBody>
      </p:sp>
      <p:sp>
        <p:nvSpPr>
          <p:cNvPr id="12" name="Rounded Rectangular Callout 11"/>
          <p:cNvSpPr/>
          <p:nvPr/>
        </p:nvSpPr>
        <p:spPr>
          <a:xfrm>
            <a:off x="2971800" y="4724400"/>
            <a:ext cx="1752600" cy="609600"/>
          </a:xfrm>
          <a:prstGeom prst="wedgeRoundRectCallout">
            <a:avLst>
              <a:gd name="adj1" fmla="val -40609"/>
              <a:gd name="adj2" fmla="val -15565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buy from the grid</a:t>
            </a:r>
            <a:endParaRPr lang="en-US" dirty="0">
              <a:solidFill>
                <a:schemeClr val="tx1"/>
              </a:solidFill>
            </a:endParaRPr>
          </a:p>
        </p:txBody>
      </p:sp>
      <p:sp>
        <p:nvSpPr>
          <p:cNvPr id="13" name="Rounded Rectangular Callout 12"/>
          <p:cNvSpPr/>
          <p:nvPr/>
        </p:nvSpPr>
        <p:spPr>
          <a:xfrm>
            <a:off x="3733800" y="4724400"/>
            <a:ext cx="1752600" cy="609600"/>
          </a:xfrm>
          <a:prstGeom prst="wedgeRoundRectCallout">
            <a:avLst>
              <a:gd name="adj1" fmla="val -40609"/>
              <a:gd name="adj2" fmla="val -15565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Total demand</a:t>
            </a:r>
            <a:endParaRPr lang="en-US" dirty="0">
              <a:solidFill>
                <a:schemeClr val="tx1"/>
              </a:solidFill>
            </a:endParaRPr>
          </a:p>
        </p:txBody>
      </p:sp>
      <p:sp>
        <p:nvSpPr>
          <p:cNvPr id="14" name="Rounded Rectangular Callout 13"/>
          <p:cNvSpPr/>
          <p:nvPr/>
        </p:nvSpPr>
        <p:spPr>
          <a:xfrm>
            <a:off x="4419600" y="4724400"/>
            <a:ext cx="1752600" cy="609600"/>
          </a:xfrm>
          <a:prstGeom prst="wedgeRoundRectCallout">
            <a:avLst>
              <a:gd name="adj1" fmla="val -40609"/>
              <a:gd name="adj2" fmla="val -15565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Local generation</a:t>
            </a:r>
            <a:endParaRPr lang="en-US" dirty="0">
              <a:solidFill>
                <a:schemeClr val="tx1"/>
              </a:solidFill>
            </a:endParaRPr>
          </a:p>
        </p:txBody>
      </p:sp>
      <p:sp>
        <p:nvSpPr>
          <p:cNvPr id="15" name="Rounded Rectangular Callout 14"/>
          <p:cNvSpPr/>
          <p:nvPr/>
        </p:nvSpPr>
        <p:spPr>
          <a:xfrm>
            <a:off x="5486400" y="4724400"/>
            <a:ext cx="1752600" cy="609600"/>
          </a:xfrm>
          <a:prstGeom prst="wedgeRoundRectCallout">
            <a:avLst>
              <a:gd name="adj1" fmla="val -40609"/>
              <a:gd name="adj2" fmla="val -15565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from energy storage</a:t>
            </a:r>
            <a:endParaRPr lang="en-US" dirty="0">
              <a:solidFill>
                <a:schemeClr val="tx1"/>
              </a:solidFill>
            </a:endParaRPr>
          </a:p>
        </p:txBody>
      </p:sp>
      <p:sp>
        <p:nvSpPr>
          <p:cNvPr id="16" name="Rounded Rectangular Callout 15"/>
          <p:cNvSpPr/>
          <p:nvPr/>
        </p:nvSpPr>
        <p:spPr>
          <a:xfrm>
            <a:off x="6781800" y="4724400"/>
            <a:ext cx="1752600" cy="609600"/>
          </a:xfrm>
          <a:prstGeom prst="wedgeRoundRectCallout">
            <a:avLst>
              <a:gd name="adj1" fmla="val -40609"/>
              <a:gd name="adj2" fmla="val -15565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Renewable generation</a:t>
            </a:r>
            <a:endParaRPr lang="en-US" dirty="0">
              <a:solidFill>
                <a:schemeClr val="tx1"/>
              </a:solidFill>
            </a:endParaRPr>
          </a:p>
        </p:txBody>
      </p:sp>
      <p:sp>
        <p:nvSpPr>
          <p:cNvPr id="11" name="Rounded Rectangular Callout 10"/>
          <p:cNvSpPr/>
          <p:nvPr/>
        </p:nvSpPr>
        <p:spPr>
          <a:xfrm>
            <a:off x="152400" y="5029200"/>
            <a:ext cx="1752600" cy="609600"/>
          </a:xfrm>
          <a:prstGeom prst="wedgeRoundRectCallout">
            <a:avLst>
              <a:gd name="adj1" fmla="val 84363"/>
              <a:gd name="adj2" fmla="val -208313"/>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Power balance</a:t>
            </a:r>
            <a:endParaRPr lang="en-US" dirty="0">
              <a:solidFill>
                <a:schemeClr val="tx1"/>
              </a:solidFill>
            </a:endParaRPr>
          </a:p>
        </p:txBody>
      </p:sp>
      <p:sp>
        <p:nvSpPr>
          <p:cNvPr id="4" name="Rounded Rectangle 3"/>
          <p:cNvSpPr/>
          <p:nvPr/>
        </p:nvSpPr>
        <p:spPr>
          <a:xfrm>
            <a:off x="2618143" y="3671887"/>
            <a:ext cx="4925657" cy="442913"/>
          </a:xfrm>
          <a:prstGeom prst="round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4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barn(inVertical)">
                                      <p:cBhvr>
                                        <p:cTn id="38" dur="500"/>
                                        <p:tgtEl>
                                          <p:spTgt spid="10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500"/>
                                        <p:tgtEl>
                                          <p:spTgt spid="1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wipe(down)">
                                      <p:cBhvr>
                                        <p:cTn id="99" dur="500"/>
                                        <p:tgtEl>
                                          <p:spTgt spid="1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1028"/>
                                        </p:tgtEl>
                                        <p:attrNameLst>
                                          <p:attrName>style.visibility</p:attrName>
                                        </p:attrNameLst>
                                      </p:cBhvr>
                                      <p:to>
                                        <p:strVal val="visible"/>
                                      </p:to>
                                    </p:set>
                                    <p:animEffect transition="in" filter="barn(inVertical)">
                                      <p:cBhvr>
                                        <p:cTn id="109" dur="500"/>
                                        <p:tgtEl>
                                          <p:spTgt spid="1028"/>
                                        </p:tgtEl>
                                      </p:cBhvr>
                                    </p:animEffect>
                                  </p:childTnLst>
                                </p:cTn>
                              </p:par>
                            </p:childTnLst>
                          </p:cTn>
                        </p:par>
                        <p:par>
                          <p:cTn id="110" fill="hold">
                            <p:stCondLst>
                              <p:cond delay="500"/>
                            </p:stCondLst>
                            <p:childTnLst>
                              <p:par>
                                <p:cTn id="111" presetID="10" presetClass="entr" presetSubtype="0" fill="hold" grpId="0"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1" grpId="0" animBg="1"/>
      <p:bldP spid="11" grpId="1" animBg="1"/>
      <p:bldP spid="4" grpId="0" animBg="1"/>
      <p:bldP spid="4"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76200"/>
            <a:ext cx="7391400" cy="609600"/>
          </a:xfrm>
          <a:prstGeom prst="rect">
            <a:avLst/>
          </a:prstGeom>
        </p:spPr>
        <p:txBody>
          <a:bodyPr/>
          <a:lstStyle/>
          <a:p>
            <a:pPr algn="ctr">
              <a:buNone/>
            </a:pPr>
            <a:r>
              <a:rPr lang="en-US" b="1" dirty="0" err="1" smtClean="0">
                <a:solidFill>
                  <a:schemeClr val="bg1">
                    <a:lumMod val="95000"/>
                  </a:schemeClr>
                </a:solidFill>
                <a:effectLst>
                  <a:outerShdw blurRad="38100" dist="38100" dir="2700000" algn="tl">
                    <a:srgbClr val="000000">
                      <a:alpha val="43137"/>
                    </a:srgbClr>
                  </a:outerShdw>
                </a:effectLst>
                <a:latin typeface="Eras Bold ITC" pitchFamily="34" charset="0"/>
              </a:rPr>
              <a:t>Microgrid</a:t>
            </a: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 ‘s payoff</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7816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2212" y="2362200"/>
            <a:ext cx="40576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143000" y="3581400"/>
            <a:ext cx="6403484" cy="369332"/>
          </a:xfrm>
          <a:prstGeom prst="rect">
            <a:avLst/>
          </a:prstGeom>
          <a:noFill/>
        </p:spPr>
        <p:txBody>
          <a:bodyPr wrap="none" rtlCol="0">
            <a:spAutoFit/>
          </a:bodyPr>
          <a:lstStyle/>
          <a:p>
            <a:r>
              <a:rPr lang="en-US" dirty="0" smtClean="0"/>
              <a:t>Extra cost when </a:t>
            </a:r>
            <a:r>
              <a:rPr lang="en-US" dirty="0" err="1" smtClean="0"/>
              <a:t>microgrid</a:t>
            </a:r>
            <a:r>
              <a:rPr lang="en-US" dirty="0" smtClean="0"/>
              <a:t> deviates from the original optimal point</a:t>
            </a:r>
            <a:endParaRPr lang="en-US"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114800"/>
            <a:ext cx="28575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900" y="4953000"/>
            <a:ext cx="59817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ular Callout 9"/>
          <p:cNvSpPr/>
          <p:nvPr/>
        </p:nvSpPr>
        <p:spPr>
          <a:xfrm>
            <a:off x="381000" y="2286000"/>
            <a:ext cx="1752600" cy="609600"/>
          </a:xfrm>
          <a:prstGeom prst="wedgeRoundRectCallout">
            <a:avLst>
              <a:gd name="adj1" fmla="val 36117"/>
              <a:gd name="adj2" fmla="val -117423"/>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Ramp between 2 time slots</a:t>
            </a:r>
            <a:endParaRPr lang="en-US" dirty="0">
              <a:solidFill>
                <a:schemeClr val="tx1"/>
              </a:solidFill>
            </a:endParaRPr>
          </a:p>
        </p:txBody>
      </p:sp>
      <p:sp>
        <p:nvSpPr>
          <p:cNvPr id="12" name="Rounded Rectangular Callout 11"/>
          <p:cNvSpPr/>
          <p:nvPr/>
        </p:nvSpPr>
        <p:spPr>
          <a:xfrm>
            <a:off x="2819400" y="914400"/>
            <a:ext cx="1752600" cy="409575"/>
          </a:xfrm>
          <a:prstGeom prst="wedgeRoundRectCallout">
            <a:avLst>
              <a:gd name="adj1" fmla="val -72835"/>
              <a:gd name="adj2" fmla="val 11352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Net load</a:t>
            </a:r>
            <a:endParaRPr lang="en-US" dirty="0">
              <a:solidFill>
                <a:schemeClr val="tx1"/>
              </a:solidFill>
            </a:endParaRPr>
          </a:p>
        </p:txBody>
      </p:sp>
      <p:sp>
        <p:nvSpPr>
          <p:cNvPr id="13" name="Rounded Rectangular Callout 12"/>
          <p:cNvSpPr/>
          <p:nvPr/>
        </p:nvSpPr>
        <p:spPr>
          <a:xfrm>
            <a:off x="533400" y="3200400"/>
            <a:ext cx="1752600" cy="609600"/>
          </a:xfrm>
          <a:prstGeom prst="wedgeRoundRectCallout">
            <a:avLst>
              <a:gd name="adj1" fmla="val 82153"/>
              <a:gd name="adj2" fmla="val -113011"/>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Peak ramp</a:t>
            </a:r>
            <a:endParaRPr lang="en-US" dirty="0">
              <a:solidFill>
                <a:schemeClr val="tx1"/>
              </a:solidFill>
            </a:endParaRPr>
          </a:p>
        </p:txBody>
      </p:sp>
      <p:sp>
        <p:nvSpPr>
          <p:cNvPr id="14" name="Rounded Rectangular Callout 13"/>
          <p:cNvSpPr/>
          <p:nvPr/>
        </p:nvSpPr>
        <p:spPr>
          <a:xfrm>
            <a:off x="2057400" y="4953000"/>
            <a:ext cx="1752600" cy="609600"/>
          </a:xfrm>
          <a:prstGeom prst="wedgeRoundRectCallout">
            <a:avLst>
              <a:gd name="adj1" fmla="val 82153"/>
              <a:gd name="adj2" fmla="val -113011"/>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New total cost</a:t>
            </a:r>
            <a:endParaRPr lang="en-US" dirty="0">
              <a:solidFill>
                <a:schemeClr val="tx1"/>
              </a:solidFill>
            </a:endParaRPr>
          </a:p>
        </p:txBody>
      </p:sp>
      <p:sp>
        <p:nvSpPr>
          <p:cNvPr id="17" name="Rounded Rectangular Callout 16"/>
          <p:cNvSpPr/>
          <p:nvPr/>
        </p:nvSpPr>
        <p:spPr>
          <a:xfrm>
            <a:off x="533400" y="5791200"/>
            <a:ext cx="1752600" cy="609600"/>
          </a:xfrm>
          <a:prstGeom prst="wedgeRoundRectCallout">
            <a:avLst>
              <a:gd name="adj1" fmla="val 38675"/>
              <a:gd name="adj2" fmla="val -118893"/>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Microgrid’s</a:t>
            </a:r>
            <a:r>
              <a:rPr lang="en-US" dirty="0" smtClean="0">
                <a:solidFill>
                  <a:schemeClr val="tx1"/>
                </a:solidFill>
              </a:rPr>
              <a:t> payoff</a:t>
            </a:r>
            <a:endParaRPr lang="en-US" dirty="0">
              <a:solidFill>
                <a:schemeClr val="tx1"/>
              </a:solidFill>
            </a:endParaRPr>
          </a:p>
        </p:txBody>
      </p:sp>
      <p:sp>
        <p:nvSpPr>
          <p:cNvPr id="18" name="Rounded Rectangular Callout 17"/>
          <p:cNvSpPr/>
          <p:nvPr/>
        </p:nvSpPr>
        <p:spPr>
          <a:xfrm>
            <a:off x="3810000" y="5867400"/>
            <a:ext cx="1752600" cy="609600"/>
          </a:xfrm>
          <a:prstGeom prst="wedgeRoundRectCallout">
            <a:avLst>
              <a:gd name="adj1" fmla="val -42655"/>
              <a:gd name="adj2" fmla="val -1262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Reimbursement</a:t>
            </a:r>
            <a:endParaRPr lang="en-US" dirty="0">
              <a:solidFill>
                <a:schemeClr val="tx1"/>
              </a:solidFill>
            </a:endParaRPr>
          </a:p>
        </p:txBody>
      </p:sp>
    </p:spTree>
    <p:extLst>
      <p:ext uri="{BB962C8B-B14F-4D97-AF65-F5344CB8AC3E}">
        <p14:creationId xmlns:p14="http://schemas.microsoft.com/office/powerpoint/2010/main" val="23119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barn(inVertical)">
                                      <p:cBhvr>
                                        <p:cTn id="28" dur="500"/>
                                        <p:tgtEl>
                                          <p:spTgt spid="20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barn(inVertical)">
                                      <p:cBhvr>
                                        <p:cTn id="45" dur="500"/>
                                        <p:tgtEl>
                                          <p:spTgt spid="205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53"/>
                                        </p:tgtEl>
                                        <p:attrNameLst>
                                          <p:attrName>style.visibility</p:attrName>
                                        </p:attrNameLst>
                                      </p:cBhvr>
                                      <p:to>
                                        <p:strVal val="visible"/>
                                      </p:to>
                                    </p:set>
                                    <p:animEffect transition="in" filter="fade">
                                      <p:cBhvr>
                                        <p:cTn id="60" dur="500"/>
                                        <p:tgtEl>
                                          <p:spTgt spid="205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0" grpId="1" animBg="1"/>
      <p:bldP spid="12" grpId="0" animBg="1"/>
      <p:bldP spid="12" grpId="1" animBg="1"/>
      <p:bldP spid="13" grpId="0" animBg="1"/>
      <p:bldP spid="13" grpId="1" animBg="1"/>
      <p:bldP spid="14" grpId="0" animBg="1"/>
      <p:bldP spid="14" grpId="1" animBg="1"/>
      <p:bldP spid="17" grpId="0" animBg="1"/>
      <p:bldP spid="1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762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DSO’s payoff</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33487"/>
            <a:ext cx="33147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28800"/>
            <a:ext cx="6400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234" y="2961409"/>
            <a:ext cx="6018068" cy="351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ular Callout 12"/>
          <p:cNvSpPr/>
          <p:nvPr/>
        </p:nvSpPr>
        <p:spPr>
          <a:xfrm>
            <a:off x="228599" y="1905000"/>
            <a:ext cx="2590801" cy="609600"/>
          </a:xfrm>
          <a:prstGeom prst="wedgeRoundRectCallout">
            <a:avLst>
              <a:gd name="adj1" fmla="val 55912"/>
              <a:gd name="adj2" fmla="val -104188"/>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Saving cost </a:t>
            </a:r>
            <a:r>
              <a:rPr lang="en-US" dirty="0" smtClean="0">
                <a:solidFill>
                  <a:schemeClr val="tx1"/>
                </a:solidFill>
              </a:rPr>
              <a:t>due to peak ramp reduction</a:t>
            </a:r>
            <a:endParaRPr lang="en-US" dirty="0">
              <a:solidFill>
                <a:schemeClr val="tx1"/>
              </a:solidFill>
            </a:endParaRPr>
          </a:p>
        </p:txBody>
      </p:sp>
      <p:sp>
        <p:nvSpPr>
          <p:cNvPr id="14" name="Rounded Rectangular Callout 13"/>
          <p:cNvSpPr/>
          <p:nvPr/>
        </p:nvSpPr>
        <p:spPr>
          <a:xfrm>
            <a:off x="4952999" y="1905000"/>
            <a:ext cx="2590801" cy="609600"/>
          </a:xfrm>
          <a:prstGeom prst="wedgeRoundRectCallout">
            <a:avLst>
              <a:gd name="adj1" fmla="val -44088"/>
              <a:gd name="adj2" fmla="val -101247"/>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Cost function </a:t>
            </a:r>
            <a:r>
              <a:rPr lang="en-US" dirty="0" smtClean="0">
                <a:solidFill>
                  <a:schemeClr val="tx1"/>
                </a:solidFill>
              </a:rPr>
              <a:t>to satisfy the</a:t>
            </a:r>
            <a:r>
              <a:rPr lang="en-US" dirty="0" smtClean="0">
                <a:solidFill>
                  <a:srgbClr val="FF0000"/>
                </a:solidFill>
              </a:rPr>
              <a:t> </a:t>
            </a:r>
            <a:r>
              <a:rPr lang="en-US" dirty="0" smtClean="0">
                <a:solidFill>
                  <a:schemeClr val="tx1"/>
                </a:solidFill>
              </a:rPr>
              <a:t>peak ramp</a:t>
            </a:r>
            <a:endParaRPr lang="en-US" dirty="0">
              <a:solidFill>
                <a:schemeClr val="tx1"/>
              </a:solidFill>
            </a:endParaRPr>
          </a:p>
        </p:txBody>
      </p:sp>
      <p:sp>
        <p:nvSpPr>
          <p:cNvPr id="15" name="Rounded Rectangular Callout 14"/>
          <p:cNvSpPr/>
          <p:nvPr/>
        </p:nvSpPr>
        <p:spPr>
          <a:xfrm>
            <a:off x="457200" y="2971800"/>
            <a:ext cx="1752600" cy="609600"/>
          </a:xfrm>
          <a:prstGeom prst="wedgeRoundRectCallout">
            <a:avLst>
              <a:gd name="adj1" fmla="val 32537"/>
              <a:gd name="adj2" fmla="val -129187"/>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DSO’s payoff</a:t>
            </a:r>
            <a:endParaRPr lang="en-US" dirty="0">
              <a:solidFill>
                <a:schemeClr val="tx1"/>
              </a:solidFill>
            </a:endParaRPr>
          </a:p>
        </p:txBody>
      </p:sp>
      <p:sp>
        <p:nvSpPr>
          <p:cNvPr id="17" name="Rounded Rectangular Callout 16"/>
          <p:cNvSpPr/>
          <p:nvPr/>
        </p:nvSpPr>
        <p:spPr>
          <a:xfrm>
            <a:off x="381000" y="4343400"/>
            <a:ext cx="1752600" cy="609600"/>
          </a:xfrm>
          <a:prstGeom prst="wedgeRoundRectCallout">
            <a:avLst>
              <a:gd name="adj1" fmla="val 74481"/>
              <a:gd name="adj2" fmla="val -1762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Social welfare</a:t>
            </a:r>
            <a:endParaRPr lang="en-US" dirty="0">
              <a:solidFill>
                <a:schemeClr val="tx1"/>
              </a:solidFill>
            </a:endParaRPr>
          </a:p>
        </p:txBody>
      </p:sp>
      <p:sp>
        <p:nvSpPr>
          <p:cNvPr id="4" name="Rectangle 3"/>
          <p:cNvSpPr/>
          <p:nvPr/>
        </p:nvSpPr>
        <p:spPr>
          <a:xfrm>
            <a:off x="457200" y="2971800"/>
            <a:ext cx="99469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max</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1933021" y="2968180"/>
            <a:ext cx="6220379" cy="3508820"/>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228850" y="6096000"/>
            <a:ext cx="5848350" cy="609600"/>
            <a:chOff x="2228850" y="6096000"/>
            <a:chExt cx="5848350" cy="609600"/>
          </a:xfrm>
        </p:grpSpPr>
        <p:pic>
          <p:nvPicPr>
            <p:cNvPr id="20" name="Picture 2" descr="Free 3D Distressed Smiley Face Clipart Illustr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8850" y="6096000"/>
              <a:ext cx="590550" cy="5905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819400" y="6096000"/>
              <a:ext cx="5257800" cy="609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dirty="0">
                  <a:sym typeface="Wingdings" panose="05000000000000000000" pitchFamily="2" charset="2"/>
                </a:rPr>
                <a:t> </a:t>
              </a:r>
              <a:r>
                <a:rPr lang="en-US" sz="2400" dirty="0">
                  <a:solidFill>
                    <a:srgbClr val="FF3300"/>
                  </a:solidFill>
                </a:rPr>
                <a:t>Cannot</a:t>
              </a:r>
              <a:r>
                <a:rPr lang="en-US" sz="2400" dirty="0"/>
                <a:t> determine the reimbursement</a:t>
              </a:r>
            </a:p>
          </p:txBody>
        </p:sp>
      </p:grpSp>
    </p:spTree>
    <p:extLst>
      <p:ext uri="{BB962C8B-B14F-4D97-AF65-F5344CB8AC3E}">
        <p14:creationId xmlns:p14="http://schemas.microsoft.com/office/powerpoint/2010/main" val="18026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75"/>
                                        </p:tgtEl>
                                        <p:attrNameLst>
                                          <p:attrName>style.visibility</p:attrName>
                                        </p:attrNameLst>
                                      </p:cBhvr>
                                      <p:to>
                                        <p:strVal val="visible"/>
                                      </p:to>
                                    </p:set>
                                    <p:animEffect transition="in" filter="barn(inVertical)">
                                      <p:cBhvr>
                                        <p:cTn id="30" dur="500"/>
                                        <p:tgtEl>
                                          <p:spTgt spid="307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randombar(horizontal)">
                                      <p:cBhvr>
                                        <p:cTn id="43" dur="500"/>
                                        <p:tgtEl>
                                          <p:spTgt spid="307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500" fill="hold"/>
                                        <p:tgtEl>
                                          <p:spTgt spid="4"/>
                                        </p:tgtEl>
                                        <p:attrNameLst>
                                          <p:attrName>ppt_w</p:attrName>
                                        </p:attrNameLst>
                                      </p:cBhvr>
                                      <p:tavLst>
                                        <p:tav tm="0">
                                          <p:val>
                                            <p:fltVal val="0"/>
                                          </p:val>
                                        </p:tav>
                                        <p:tav tm="100000">
                                          <p:val>
                                            <p:strVal val="#ppt_w"/>
                                          </p:val>
                                        </p:tav>
                                      </p:tavLst>
                                    </p:anim>
                                    <p:anim calcmode="lin" valueType="num">
                                      <p:cBhvr>
                                        <p:cTn id="57" dur="500" fill="hold"/>
                                        <p:tgtEl>
                                          <p:spTgt spid="4"/>
                                        </p:tgtEl>
                                        <p:attrNameLst>
                                          <p:attrName>ppt_h</p:attrName>
                                        </p:attrNameLst>
                                      </p:cBhvr>
                                      <p:tavLst>
                                        <p:tav tm="0">
                                          <p:val>
                                            <p:fltVal val="0"/>
                                          </p:val>
                                        </p:tav>
                                        <p:tav tm="100000">
                                          <p:val>
                                            <p:strVal val="#ppt_h"/>
                                          </p:val>
                                        </p:tav>
                                      </p:tavLst>
                                    </p:anim>
                                    <p:animEffect transition="in" filter="fade">
                                      <p:cBhvr>
                                        <p:cTn id="58" dur="500"/>
                                        <p:tgtEl>
                                          <p:spTgt spid="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randombar(horizontal)">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7" grpId="0" animBg="1"/>
      <p:bldP spid="17" grpId="1" animBg="1"/>
      <p:bldP spid="4" grpId="0"/>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90600"/>
            <a:ext cx="8229600" cy="5486400"/>
          </a:xfrm>
        </p:spPr>
        <p:txBody>
          <a:bodyPr/>
          <a:lstStyle/>
          <a:p>
            <a:pPr>
              <a:buFont typeface="Wingdings" panose="05000000000000000000" pitchFamily="2" charset="2"/>
              <a:buChar char="§"/>
            </a:pPr>
            <a:r>
              <a:rPr lang="en-US" sz="2000" b="1" dirty="0"/>
              <a:t>Nash bargaining</a:t>
            </a:r>
            <a:r>
              <a:rPr lang="en-US" sz="2000" dirty="0"/>
              <a:t> game is a simple two-player game used to model </a:t>
            </a:r>
            <a:r>
              <a:rPr lang="en-US" sz="2000" b="1" dirty="0"/>
              <a:t>bargaining</a:t>
            </a:r>
            <a:r>
              <a:rPr lang="en-US" sz="2000" dirty="0"/>
              <a:t> interactions. In the </a:t>
            </a:r>
            <a:r>
              <a:rPr lang="en-US" sz="2000" b="1" dirty="0"/>
              <a:t>Nash bargaining</a:t>
            </a:r>
            <a:r>
              <a:rPr lang="en-US" sz="2000" dirty="0"/>
              <a:t> game, two players demand a portion of some good (usually some amount of money</a:t>
            </a:r>
            <a:r>
              <a:rPr lang="en-US" sz="2000" dirty="0" smtClean="0"/>
              <a:t>)</a:t>
            </a:r>
            <a:endParaRPr lang="en-US" altLang="en-US" sz="2000" dirty="0" smtClean="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Nash bargaining </a:t>
            </a:r>
            <a:r>
              <a:rPr lang="en-US" b="1" dirty="0">
                <a:solidFill>
                  <a:schemeClr val="bg1">
                    <a:lumMod val="95000"/>
                  </a:schemeClr>
                </a:solidFill>
                <a:effectLst>
                  <a:outerShdw blurRad="38100" dist="38100" dir="2700000" algn="tl">
                    <a:srgbClr val="000000">
                      <a:alpha val="43137"/>
                    </a:srgbClr>
                  </a:outerShdw>
                </a:effectLst>
                <a:latin typeface="Eras Bold ITC" pitchFamily="34" charset="0"/>
              </a:rPr>
              <a:t>s</a:t>
            </a: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olution</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2050" name="Picture 2" descr="http://4.bp.blogspot.com/_wuSqJG5bIKE/TK3MYpRl_dI/AAAAAAAAAtw/uA77zoUGPgU/s400/100+dollar+-+c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25" y="2893004"/>
            <a:ext cx="3879400" cy="2472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0200" y="3581400"/>
            <a:ext cx="3200400" cy="646331"/>
          </a:xfrm>
          <a:prstGeom prst="rect">
            <a:avLst/>
          </a:prstGeom>
          <a:noFill/>
          <a:ln w="38100">
            <a:solidFill>
              <a:srgbClr val="00B050"/>
            </a:solidFill>
          </a:ln>
        </p:spPr>
        <p:txBody>
          <a:bodyPr wrap="square" rtlCol="0">
            <a:spAutoFit/>
          </a:bodyPr>
          <a:lstStyle/>
          <a:p>
            <a:pPr algn="ctr"/>
            <a:r>
              <a:rPr lang="en-US" dirty="0" smtClean="0"/>
              <a:t>Maximize the </a:t>
            </a:r>
            <a:r>
              <a:rPr lang="en-US" dirty="0" smtClean="0">
                <a:solidFill>
                  <a:srgbClr val="FF0000"/>
                </a:solidFill>
              </a:rPr>
              <a:t>Nash’s product</a:t>
            </a:r>
            <a:r>
              <a:rPr lang="en-US" dirty="0" smtClean="0"/>
              <a:t>  (U1 – d1)*(U2-d2)</a:t>
            </a:r>
            <a:endParaRPr lang="en-US" dirty="0"/>
          </a:p>
        </p:txBody>
      </p:sp>
      <p:sp>
        <p:nvSpPr>
          <p:cNvPr id="8" name="Rounded Rectangle 7"/>
          <p:cNvSpPr/>
          <p:nvPr/>
        </p:nvSpPr>
        <p:spPr>
          <a:xfrm>
            <a:off x="6134100" y="4953000"/>
            <a:ext cx="1447800" cy="609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ym typeface="Wingdings" panose="05000000000000000000" pitchFamily="2" charset="2"/>
              </a:rPr>
              <a:t>Fairness</a:t>
            </a:r>
            <a:endParaRPr lang="en-US" sz="2400" dirty="0"/>
          </a:p>
        </p:txBody>
      </p:sp>
    </p:spTree>
    <p:extLst>
      <p:ext uri="{BB962C8B-B14F-4D97-AF65-F5344CB8AC3E}">
        <p14:creationId xmlns:p14="http://schemas.microsoft.com/office/powerpoint/2010/main" val="16958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52600" y="152400"/>
            <a:ext cx="7391400" cy="609600"/>
          </a:xfrm>
          <a:prstGeom prst="rect">
            <a:avLst/>
          </a:prstGeom>
        </p:spPr>
        <p:txBody>
          <a:bodyPr/>
          <a:lstStyle/>
          <a:p>
            <a:pPr algn="ctr">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Nash bargaining </a:t>
            </a:r>
            <a:r>
              <a:rPr lang="en-US" b="1" dirty="0">
                <a:solidFill>
                  <a:schemeClr val="bg1">
                    <a:lumMod val="95000"/>
                  </a:schemeClr>
                </a:solidFill>
                <a:effectLst>
                  <a:outerShdw blurRad="38100" dist="38100" dir="2700000" algn="tl">
                    <a:srgbClr val="000000">
                      <a:alpha val="43137"/>
                    </a:srgbClr>
                  </a:outerShdw>
                </a:effectLst>
                <a:latin typeface="Eras Bold ITC" pitchFamily="34" charset="0"/>
              </a:rPr>
              <a:t>s</a:t>
            </a: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olution</a:t>
            </a: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4857750" cy="1619250"/>
          </a:xfrm>
          <a:prstGeom prst="rect">
            <a:avLst/>
          </a:prstGeom>
          <a:noFill/>
          <a:ln w="25400">
            <a:solidFill>
              <a:srgbClr val="FF3300"/>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73" y="4267200"/>
            <a:ext cx="5848627" cy="748155"/>
          </a:xfrm>
          <a:prstGeom prst="rect">
            <a:avLst/>
          </a:prstGeom>
          <a:noFill/>
          <a:ln w="254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57200" y="3544669"/>
            <a:ext cx="178446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olution</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8" name="Group 7"/>
          <p:cNvGrpSpPr/>
          <p:nvPr/>
        </p:nvGrpSpPr>
        <p:grpSpPr>
          <a:xfrm>
            <a:off x="1847573" y="5105400"/>
            <a:ext cx="5912003" cy="685800"/>
            <a:chOff x="1847573" y="5105400"/>
            <a:chExt cx="5912003" cy="685800"/>
          </a:xfrm>
        </p:grpSpPr>
        <p:grpSp>
          <p:nvGrpSpPr>
            <p:cNvPr id="6" name="Group 5"/>
            <p:cNvGrpSpPr/>
            <p:nvPr/>
          </p:nvGrpSpPr>
          <p:grpSpPr>
            <a:xfrm>
              <a:off x="1943100" y="5181600"/>
              <a:ext cx="5816476" cy="542925"/>
              <a:chOff x="1943100" y="5181600"/>
              <a:chExt cx="5816476" cy="542925"/>
            </a:xfrm>
          </p:grpSpPr>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5181600"/>
                <a:ext cx="2095500" cy="542925"/>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4054459" y="5269468"/>
                <a:ext cx="3705117" cy="369332"/>
              </a:xfrm>
              <a:prstGeom prst="rect">
                <a:avLst/>
              </a:prstGeom>
              <a:noFill/>
              <a:ln w="15875">
                <a:noFill/>
              </a:ln>
            </p:spPr>
            <p:txBody>
              <a:bodyPr wrap="none" rtlCol="0">
                <a:spAutoFit/>
              </a:bodyPr>
              <a:lstStyle/>
              <a:p>
                <a:r>
                  <a:rPr lang="en-US" dirty="0"/>
                  <a:t>m</a:t>
                </a:r>
                <a:r>
                  <a:rPr lang="en-US" dirty="0" smtClean="0"/>
                  <a:t>aximizes the social welfare problem</a:t>
                </a:r>
                <a:endParaRPr lang="en-US" dirty="0"/>
              </a:p>
            </p:txBody>
          </p:sp>
        </p:grpSp>
        <p:sp>
          <p:nvSpPr>
            <p:cNvPr id="7" name="Rectangle 6"/>
            <p:cNvSpPr/>
            <p:nvPr/>
          </p:nvSpPr>
          <p:spPr>
            <a:xfrm>
              <a:off x="1847573" y="5105400"/>
              <a:ext cx="5912003" cy="685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ular Callout 10"/>
          <p:cNvSpPr/>
          <p:nvPr/>
        </p:nvSpPr>
        <p:spPr>
          <a:xfrm>
            <a:off x="6248400" y="5687949"/>
            <a:ext cx="1752600" cy="609600"/>
          </a:xfrm>
          <a:prstGeom prst="wedgeRoundRectCallout">
            <a:avLst>
              <a:gd name="adj1" fmla="val 3524"/>
              <a:gd name="adj2" fmla="val -1927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Extra cost</a:t>
            </a:r>
            <a:endParaRPr lang="en-US" dirty="0">
              <a:solidFill>
                <a:schemeClr val="tx1"/>
              </a:solidFill>
            </a:endParaRPr>
          </a:p>
        </p:txBody>
      </p:sp>
      <p:sp>
        <p:nvSpPr>
          <p:cNvPr id="12" name="Rounded Rectangular Callout 11"/>
          <p:cNvSpPr/>
          <p:nvPr/>
        </p:nvSpPr>
        <p:spPr>
          <a:xfrm>
            <a:off x="2895600" y="5840349"/>
            <a:ext cx="1752600" cy="609600"/>
          </a:xfrm>
          <a:prstGeom prst="wedgeRoundRectCallout">
            <a:avLst>
              <a:gd name="adj1" fmla="val 44741"/>
              <a:gd name="adj2" fmla="val -2107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Social welfare</a:t>
            </a:r>
            <a:endParaRPr lang="en-US" dirty="0">
              <a:solidFill>
                <a:schemeClr val="tx1"/>
              </a:solidFill>
            </a:endParaRPr>
          </a:p>
        </p:txBody>
      </p:sp>
      <p:sp>
        <p:nvSpPr>
          <p:cNvPr id="13" name="Rounded Rectangular Callout 12"/>
          <p:cNvSpPr/>
          <p:nvPr/>
        </p:nvSpPr>
        <p:spPr>
          <a:xfrm>
            <a:off x="2438400" y="3231142"/>
            <a:ext cx="1752600" cy="609600"/>
          </a:xfrm>
          <a:prstGeom prst="wedgeRoundRectCallout">
            <a:avLst>
              <a:gd name="adj1" fmla="val 69264"/>
              <a:gd name="adj2" fmla="val -2677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DSO’s payoff</a:t>
            </a:r>
            <a:endParaRPr lang="en-US" dirty="0">
              <a:solidFill>
                <a:schemeClr val="tx1"/>
              </a:solidFill>
            </a:endParaRPr>
          </a:p>
        </p:txBody>
      </p:sp>
      <p:sp>
        <p:nvSpPr>
          <p:cNvPr id="14" name="Rounded Rectangular Callout 13"/>
          <p:cNvSpPr/>
          <p:nvPr/>
        </p:nvSpPr>
        <p:spPr>
          <a:xfrm>
            <a:off x="5472684" y="3223104"/>
            <a:ext cx="1918716" cy="609600"/>
          </a:xfrm>
          <a:prstGeom prst="wedgeRoundRectCallout">
            <a:avLst>
              <a:gd name="adj1" fmla="val -4823"/>
              <a:gd name="adj2" fmla="val -266246"/>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microgrid’s payoff</a:t>
            </a:r>
            <a:endParaRPr lang="en-US" dirty="0">
              <a:solidFill>
                <a:schemeClr val="tx1"/>
              </a:solidFill>
            </a:endParaRPr>
          </a:p>
        </p:txBody>
      </p:sp>
    </p:spTree>
    <p:extLst>
      <p:ext uri="{BB962C8B-B14F-4D97-AF65-F5344CB8AC3E}">
        <p14:creationId xmlns:p14="http://schemas.microsoft.com/office/powerpoint/2010/main" val="3645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barn(inVertical)">
                                      <p:cBhvr>
                                        <p:cTn id="28" dur="500"/>
                                        <p:tgtEl>
                                          <p:spTgt spid="40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1" grpId="1" animBg="1"/>
      <p:bldP spid="12" grpId="0" animBg="1"/>
      <p:bldP spid="12" grpId="1" animBg="1"/>
      <p:bldP spid="13" grpId="0" animBg="1"/>
      <p:bldP spid="13" grpId="1" animBg="1"/>
      <p:bldP spid="14" grpId="0" animBg="1"/>
      <p:bldP spid="14"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676400" y="0"/>
            <a:ext cx="7467600" cy="609600"/>
          </a:xfrm>
          <a:prstGeom prst="rect">
            <a:avLst/>
          </a:prstGeom>
        </p:spPr>
        <p:txBody>
          <a:bodyPr/>
          <a:lstStyle/>
          <a:p>
            <a:pPr algn="ctr">
              <a:buNone/>
            </a:pPr>
            <a:r>
              <a:rPr lang="en-US" sz="2400" b="1" dirty="0" smtClean="0">
                <a:solidFill>
                  <a:schemeClr val="bg1">
                    <a:lumMod val="95000"/>
                  </a:schemeClr>
                </a:solidFill>
                <a:effectLst>
                  <a:outerShdw blurRad="38100" dist="38100" dir="2700000" algn="tl">
                    <a:srgbClr val="000000">
                      <a:alpha val="43137"/>
                    </a:srgbClr>
                  </a:outerShdw>
                </a:effectLst>
                <a:latin typeface="Eras Bold ITC" pitchFamily="34" charset="0"/>
              </a:rPr>
              <a:t>Alternating Direction Method of Multipliers (ADMM)</a:t>
            </a:r>
            <a:endParaRPr lang="en-US" sz="2400"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20" name="TextBox 19"/>
          <p:cNvSpPr txBox="1"/>
          <p:nvPr/>
        </p:nvSpPr>
        <p:spPr>
          <a:xfrm>
            <a:off x="1442551" y="3971987"/>
            <a:ext cx="6406049" cy="369332"/>
          </a:xfrm>
          <a:prstGeom prst="rect">
            <a:avLst/>
          </a:prstGeom>
          <a:noFill/>
        </p:spPr>
        <p:txBody>
          <a:bodyPr wrap="none" rtlCol="0">
            <a:spAutoFit/>
          </a:bodyPr>
          <a:lstStyle/>
          <a:p>
            <a:r>
              <a:rPr lang="en-US" dirty="0" smtClean="0"/>
              <a:t>Iterative procedure to solve an optimization problem using ADMM</a:t>
            </a:r>
            <a:endParaRPr lang="en-US" dirty="0"/>
          </a:p>
        </p:txBody>
      </p:sp>
      <p:pic>
        <p:nvPicPr>
          <p:cNvPr id="5" name="Picture 4"/>
          <p:cNvPicPr>
            <a:picLocks noChangeAspect="1"/>
          </p:cNvPicPr>
          <p:nvPr/>
        </p:nvPicPr>
        <p:blipFill>
          <a:blip r:embed="rId3"/>
          <a:stretch>
            <a:fillRect/>
          </a:stretch>
        </p:blipFill>
        <p:spPr>
          <a:xfrm>
            <a:off x="2663117" y="1527151"/>
            <a:ext cx="4027315" cy="963636"/>
          </a:xfrm>
          <a:prstGeom prst="rect">
            <a:avLst/>
          </a:prstGeom>
          <a:ln w="31750">
            <a:solidFill>
              <a:srgbClr val="00B050"/>
            </a:solidFill>
          </a:ln>
        </p:spPr>
      </p:pic>
      <p:pic>
        <p:nvPicPr>
          <p:cNvPr id="7" name="Picture 6"/>
          <p:cNvPicPr>
            <a:picLocks noChangeAspect="1"/>
          </p:cNvPicPr>
          <p:nvPr/>
        </p:nvPicPr>
        <p:blipFill>
          <a:blip r:embed="rId4"/>
          <a:stretch>
            <a:fillRect/>
          </a:stretch>
        </p:blipFill>
        <p:spPr>
          <a:xfrm>
            <a:off x="874081" y="3069299"/>
            <a:ext cx="7395836" cy="893101"/>
          </a:xfrm>
          <a:prstGeom prst="rect">
            <a:avLst/>
          </a:prstGeom>
        </p:spPr>
      </p:pic>
      <p:pic>
        <p:nvPicPr>
          <p:cNvPr id="8" name="Picture 7"/>
          <p:cNvPicPr>
            <a:picLocks noChangeAspect="1"/>
          </p:cNvPicPr>
          <p:nvPr/>
        </p:nvPicPr>
        <p:blipFill>
          <a:blip r:embed="rId5"/>
          <a:stretch>
            <a:fillRect/>
          </a:stretch>
        </p:blipFill>
        <p:spPr>
          <a:xfrm>
            <a:off x="1897032" y="4638224"/>
            <a:ext cx="5722968" cy="1991176"/>
          </a:xfrm>
          <a:prstGeom prst="rect">
            <a:avLst/>
          </a:prstGeom>
          <a:ln w="31750">
            <a:solidFill>
              <a:srgbClr val="00B0F0"/>
            </a:solidFill>
          </a:ln>
        </p:spPr>
      </p:pic>
      <p:sp>
        <p:nvSpPr>
          <p:cNvPr id="12" name="TextBox 11"/>
          <p:cNvSpPr txBox="1"/>
          <p:nvPr/>
        </p:nvSpPr>
        <p:spPr>
          <a:xfrm>
            <a:off x="1290151" y="2831068"/>
            <a:ext cx="3190553" cy="369332"/>
          </a:xfrm>
          <a:prstGeom prst="rect">
            <a:avLst/>
          </a:prstGeom>
          <a:noFill/>
        </p:spPr>
        <p:txBody>
          <a:bodyPr wrap="none" rtlCol="0">
            <a:spAutoFit/>
          </a:bodyPr>
          <a:lstStyle/>
          <a:p>
            <a:r>
              <a:rPr lang="en-US" dirty="0" smtClean="0"/>
              <a:t>Augmented Lagrangian function</a:t>
            </a:r>
            <a:endParaRPr lang="en-US" dirty="0"/>
          </a:p>
        </p:txBody>
      </p:sp>
    </p:spTree>
    <p:extLst>
      <p:ext uri="{BB962C8B-B14F-4D97-AF65-F5344CB8AC3E}">
        <p14:creationId xmlns:p14="http://schemas.microsoft.com/office/powerpoint/2010/main" val="150441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2|8.9|1.6|2.9|23.9|2.1|3.2|4.9|2.2|10.3|7.9|0.8|2.8"/>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TIMING" val="|19.6"/>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12.6"/>
</p:tagLst>
</file>

<file path=ppt/tags/tag6.xml><?xml version="1.0" encoding="utf-8"?>
<p:tagLst xmlns:a="http://schemas.openxmlformats.org/drawingml/2006/main" xmlns:r="http://schemas.openxmlformats.org/officeDocument/2006/relationships" xmlns:p="http://schemas.openxmlformats.org/presentationml/2006/main">
  <p:tag name="TIMING" val="|0.5|5.2|7.4|2.2|3.6|2.7|3.4|7.9|4.8|3.1|2"/>
</p:tagLst>
</file>

<file path=ppt/tags/tag7.xml><?xml version="1.0" encoding="utf-8"?>
<p:tagLst xmlns:a="http://schemas.openxmlformats.org/drawingml/2006/main" xmlns:r="http://schemas.openxmlformats.org/officeDocument/2006/relationships" xmlns:p="http://schemas.openxmlformats.org/presentationml/2006/main">
  <p:tag name="TIMING" val="|18.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talk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lktempl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triangle" w="med" len="med"/>
          <a:tailEnd type="triangl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alktemplate 1">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912AD6"/>
        </a:folHlink>
      </a:clrScheme>
      <a:clrMap bg1="lt1" tx1="dk1" bg2="lt2" tx2="dk2" accent1="accent1" accent2="accent2" accent3="accent3" accent4="accent4" accent5="accent5" accent6="accent6" hlink="hlink" folHlink="folHlink"/>
    </a:extraClrScheme>
    <a:extraClrScheme>
      <a:clrScheme name="talktemplate 2">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talktemplate 3">
        <a:dk1>
          <a:srgbClr val="000000"/>
        </a:dk1>
        <a:lt1>
          <a:srgbClr val="FFFFFF"/>
        </a:lt1>
        <a:dk2>
          <a:srgbClr val="000000"/>
        </a:dk2>
        <a:lt2>
          <a:srgbClr val="FFFFFF"/>
        </a:lt2>
        <a:accent1>
          <a:srgbClr val="FF6633"/>
        </a:accent1>
        <a:accent2>
          <a:srgbClr val="FF00FF"/>
        </a:accent2>
        <a:accent3>
          <a:srgbClr val="FFFFFF"/>
        </a:accent3>
        <a:accent4>
          <a:srgbClr val="000000"/>
        </a:accent4>
        <a:accent5>
          <a:srgbClr val="FFB8AD"/>
        </a:accent5>
        <a:accent6>
          <a:srgbClr val="E700E7"/>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talktemplate 4">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talktemplate 5">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talktemplate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talktemplate 7">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15239</TotalTime>
  <Words>12502</Words>
  <Application>Microsoft Macintosh PowerPoint</Application>
  <PresentationFormat>On-screen Show (4:3)</PresentationFormat>
  <Paragraphs>1901</Paragraphs>
  <Slides>163</Slides>
  <Notes>58</Notes>
  <HiddenSlides>8</HiddenSlides>
  <MMClips>1</MMClips>
  <ScaleCrop>false</ScaleCrop>
  <HeadingPairs>
    <vt:vector size="8" baseType="variant">
      <vt:variant>
        <vt:lpstr>Fonts Used</vt:lpstr>
      </vt:variant>
      <vt:variant>
        <vt:i4>26</vt:i4>
      </vt:variant>
      <vt:variant>
        <vt:lpstr>Theme</vt:lpstr>
      </vt:variant>
      <vt:variant>
        <vt:i4>1</vt:i4>
      </vt:variant>
      <vt:variant>
        <vt:lpstr>Embedded OLE Servers</vt:lpstr>
      </vt:variant>
      <vt:variant>
        <vt:i4>2</vt:i4>
      </vt:variant>
      <vt:variant>
        <vt:lpstr>Slide Titles</vt:lpstr>
      </vt:variant>
      <vt:variant>
        <vt:i4>163</vt:i4>
      </vt:variant>
    </vt:vector>
  </HeadingPairs>
  <TitlesOfParts>
    <vt:vector size="192" baseType="lpstr">
      <vt:lpstr>Arial Black</vt:lpstr>
      <vt:lpstr>Arial Unicode MS</vt:lpstr>
      <vt:lpstr>Book Antiqua</vt:lpstr>
      <vt:lpstr>Calibri</vt:lpstr>
      <vt:lpstr>Cambria</vt:lpstr>
      <vt:lpstr>Cambria Math</vt:lpstr>
      <vt:lpstr>CMMI10</vt:lpstr>
      <vt:lpstr>Corbel</vt:lpstr>
      <vt:lpstr>Eras Bold ITC</vt:lpstr>
      <vt:lpstr>Georgia</vt:lpstr>
      <vt:lpstr>Monotype Sorts</vt:lpstr>
      <vt:lpstr>MS Gothic</vt:lpstr>
      <vt:lpstr>MS PGothic</vt:lpstr>
      <vt:lpstr>ＭＳ Ｐゴシック</vt:lpstr>
      <vt:lpstr>NimbusRomNo9L-Regu</vt:lpstr>
      <vt:lpstr>SimSun</vt:lpstr>
      <vt:lpstr>Symbol</vt:lpstr>
      <vt:lpstr>Times New Roman</vt:lpstr>
      <vt:lpstr>Verdana</vt:lpstr>
      <vt:lpstr>Wingdings</vt:lpstr>
      <vt:lpstr>굴림</vt:lpstr>
      <vt:lpstr>华文新魏</vt:lpstr>
      <vt:lpstr>宋体</vt:lpstr>
      <vt:lpstr>微软雅黑</vt:lpstr>
      <vt:lpstr>黑体</vt:lpstr>
      <vt:lpstr>Arial</vt:lpstr>
      <vt:lpstr>talktemplate</vt:lpstr>
      <vt:lpstr>Equation</vt:lpstr>
      <vt:lpstr>公式</vt:lpstr>
      <vt:lpstr>Smart Grid  Communications and Networking</vt:lpstr>
      <vt:lpstr>Outline</vt:lpstr>
      <vt:lpstr>Existing vs. Smart Grid</vt:lpstr>
      <vt:lpstr>Benefit and Requirement of SG (NIST)</vt:lpstr>
      <vt:lpstr>Smart Grid Domains</vt:lpstr>
      <vt:lpstr>Smart Grid Domains</vt:lpstr>
      <vt:lpstr>Smart Grid in U.S.</vt:lpstr>
      <vt:lpstr>Smart Grid in China</vt:lpstr>
      <vt:lpstr>Smart Grid in China</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Challenges</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 System State Estimation Model</vt:lpstr>
      <vt:lpstr>Bad Data Injection and Detection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Independent Component Analysis (ICA)</vt:lpstr>
      <vt:lpstr>ICA Basics</vt:lpstr>
      <vt:lpstr>Stealth False Data Injection with ICA</vt:lpstr>
      <vt:lpstr>Performance of the Attack</vt:lpstr>
      <vt:lpstr>PowerPoint Presentation</vt:lpstr>
      <vt:lpstr>PowerPoint Presentation</vt:lpstr>
      <vt:lpstr>Electricity Market Overview</vt:lpstr>
      <vt:lpstr>PowerPoint Presentation</vt:lpstr>
      <vt:lpstr>Outline</vt:lpstr>
      <vt:lpstr>Overview</vt:lpstr>
      <vt:lpstr>Management Objectives: Load Shaping</vt:lpstr>
      <vt:lpstr>Basic Concept</vt:lpstr>
      <vt:lpstr>Main Techniques</vt:lpstr>
      <vt:lpstr>Overview</vt:lpstr>
      <vt:lpstr>Electricity Market Model</vt:lpstr>
      <vt:lpstr>Basic Definitions</vt:lpstr>
      <vt:lpstr>Renewable Source Models</vt:lpstr>
      <vt:lpstr>Utility Function</vt:lpstr>
      <vt:lpstr>Centralized Problem Designs</vt:lpstr>
      <vt:lpstr>Centralized Problem Designs</vt:lpstr>
      <vt:lpstr>Centralized Problem Designs</vt:lpstr>
      <vt:lpstr>Overview</vt:lpstr>
      <vt:lpstr>Auction Theory Preliminaries</vt:lpstr>
      <vt:lpstr>Auction Theory Preliminaries</vt:lpstr>
      <vt:lpstr>Properties of Auctions</vt:lpstr>
      <vt:lpstr>Mechanism Design</vt:lpstr>
      <vt:lpstr>Design goal and properties</vt:lpstr>
      <vt:lpstr>Outline</vt:lpstr>
      <vt:lpstr>PowerPoint Presentation</vt:lpstr>
      <vt:lpstr>Limitation of Renewable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PHEV charging</vt:lpstr>
      <vt:lpstr>Equilibrium Competition with Equilibrium Constraint</vt:lpstr>
      <vt:lpstr>Outline</vt:lpstr>
      <vt:lpstr>Load Profiling</vt:lpstr>
      <vt:lpstr>Smart Meter Data and Load Profiles</vt:lpstr>
      <vt:lpstr>Pragmatic Features</vt:lpstr>
      <vt:lpstr>Probabilistic Clustering Formulation</vt:lpstr>
      <vt:lpstr>Distance Measure</vt:lpstr>
      <vt:lpstr>Stopping Rule</vt:lpstr>
      <vt:lpstr>Clustering Quality</vt:lpstr>
      <vt:lpstr>          Probabilistic Clustering: Overall Algorithm</vt:lpstr>
      <vt:lpstr>Probabilistic Clustering: Numerical Results</vt:lpstr>
      <vt:lpstr>Probabilistic Clustering: Numerical Results</vt:lpstr>
      <vt:lpstr>Probabilistic Clustering: Numerical Results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Catastrophe Modeling</vt:lpstr>
      <vt:lpstr>1. Post-Storm Restoration</vt:lpstr>
      <vt:lpstr>2. Pre-Storm Planning </vt:lpstr>
      <vt:lpstr>PowerPoint Presentation</vt:lpstr>
      <vt:lpstr>PowerPoint Presentation</vt:lpstr>
      <vt:lpstr>PowerPoint Presentation</vt:lpstr>
      <vt:lpstr>Transmission and Distribution Expansion Planning </vt:lpstr>
      <vt:lpstr>Customer Participation in Grid Operation, Control and Reliability</vt:lpstr>
      <vt:lpstr>Customer Satisfaction</vt:lpstr>
      <vt:lpstr> Asset Management</vt:lpstr>
      <vt:lpstr>Smart Homes and Smart Buildings</vt:lpstr>
      <vt:lpstr>Impact of PHEVs on the Existing Power Network</vt:lpstr>
      <vt:lpstr>Electric Power Analytics Consortium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遥遥</dc:creator>
  <cp:lastModifiedBy>Microsoft Office User</cp:lastModifiedBy>
  <cp:revision>455</cp:revision>
  <dcterms:created xsi:type="dcterms:W3CDTF">2013-04-19T02:45:32Z</dcterms:created>
  <dcterms:modified xsi:type="dcterms:W3CDTF">2019-05-28T23:25:17Z</dcterms:modified>
</cp:coreProperties>
</file>