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bin" ContentType="application/vnd.openxmlformats-officedocument.oleObject"/>
  <Default Extension="MP4" ContentType="video/mp4"/>
  <Default Extension="vml" ContentType="application/vnd.openxmlformats-officedocument.vmlDrawing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59"/>
  </p:notesMasterIdLst>
  <p:sldIdLst>
    <p:sldId id="381" r:id="rId4"/>
    <p:sldId id="272" r:id="rId5"/>
    <p:sldId id="349" r:id="rId6"/>
    <p:sldId id="350" r:id="rId7"/>
    <p:sldId id="368" r:id="rId8"/>
    <p:sldId id="369" r:id="rId9"/>
    <p:sldId id="351" r:id="rId10"/>
    <p:sldId id="372" r:id="rId11"/>
    <p:sldId id="370" r:id="rId12"/>
    <p:sldId id="352" r:id="rId13"/>
    <p:sldId id="373" r:id="rId14"/>
    <p:sldId id="353" r:id="rId15"/>
    <p:sldId id="384" r:id="rId16"/>
    <p:sldId id="336" r:id="rId17"/>
    <p:sldId id="337" r:id="rId18"/>
    <p:sldId id="339" r:id="rId19"/>
    <p:sldId id="340" r:id="rId20"/>
    <p:sldId id="341" r:id="rId21"/>
    <p:sldId id="343" r:id="rId22"/>
    <p:sldId id="342" r:id="rId23"/>
    <p:sldId id="344" r:id="rId24"/>
    <p:sldId id="345" r:id="rId25"/>
    <p:sldId id="440" r:id="rId26"/>
    <p:sldId id="346" r:id="rId27"/>
    <p:sldId id="347" r:id="rId28"/>
    <p:sldId id="453" r:id="rId29"/>
    <p:sldId id="455" r:id="rId30"/>
    <p:sldId id="385" r:id="rId31"/>
    <p:sldId id="418" r:id="rId32"/>
    <p:sldId id="409" r:id="rId33"/>
    <p:sldId id="410" r:id="rId34"/>
    <p:sldId id="419" r:id="rId35"/>
    <p:sldId id="414" r:id="rId36"/>
    <p:sldId id="415" r:id="rId37"/>
    <p:sldId id="433" r:id="rId38"/>
    <p:sldId id="454" r:id="rId39"/>
    <p:sldId id="420" r:id="rId40"/>
    <p:sldId id="421" r:id="rId41"/>
    <p:sldId id="422" r:id="rId42"/>
    <p:sldId id="424" r:id="rId43"/>
    <p:sldId id="425" r:id="rId44"/>
    <p:sldId id="426" r:id="rId45"/>
    <p:sldId id="427" r:id="rId46"/>
    <p:sldId id="423" r:id="rId47"/>
    <p:sldId id="452" r:id="rId48"/>
    <p:sldId id="366" r:id="rId49"/>
    <p:sldId id="383" r:id="rId50"/>
    <p:sldId id="441" r:id="rId51"/>
    <p:sldId id="382" r:id="rId52"/>
    <p:sldId id="446" r:id="rId53"/>
    <p:sldId id="447" r:id="rId54"/>
    <p:sldId id="448" r:id="rId55"/>
    <p:sldId id="449" r:id="rId56"/>
    <p:sldId id="450" r:id="rId57"/>
    <p:sldId id="451" r:id="rId5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27" autoAdjust="0"/>
    <p:restoredTop sz="85047" autoAdjust="0"/>
  </p:normalViewPr>
  <p:slideViewPr>
    <p:cSldViewPr>
      <p:cViewPr varScale="1">
        <p:scale>
          <a:sx n="60" d="100"/>
          <a:sy n="60" d="100"/>
        </p:scale>
        <p:origin x="744" y="16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287C0-21C5-425C-A923-78EA567AE95E}" type="datetimeFigureOut">
              <a:rPr lang="zh-CN" altLang="en-US" smtClean="0"/>
              <a:pPr/>
              <a:t>2019/12/15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F3D1C-AC9E-411E-B521-F9CF0B7B8E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767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00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F3D1C-AC9E-411E-B521-F9CF0B7B8E5C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987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F3D1C-AC9E-411E-B521-F9CF0B7B8E5C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847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F3D1C-AC9E-411E-B521-F9CF0B7B8E5C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664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F3D1C-AC9E-411E-B521-F9CF0B7B8E5C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066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35DD-E054-0A48-AFD6-3077AD1D8B5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84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00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F3D1C-AC9E-411E-B521-F9CF0B7B8E5C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100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00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F3D1C-AC9E-411E-B521-F9CF0B7B8E5C}" type="slidenum">
              <a:rPr lang="zh-CN" altLang="en-US" smtClean="0"/>
              <a:pPr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109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F3D1C-AC9E-411E-B521-F9CF0B7B8E5C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91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F3D1C-AC9E-411E-B521-F9CF0B7B8E5C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519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F3D1C-AC9E-411E-B521-F9CF0B7B8E5C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853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F3D1C-AC9E-411E-B521-F9CF0B7B8E5C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578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F3D1C-AC9E-411E-B521-F9CF0B7B8E5C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222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F3D1C-AC9E-411E-B521-F9CF0B7B8E5C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834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F3D1C-AC9E-411E-B521-F9CF0B7B8E5C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376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F3D1C-AC9E-411E-B521-F9CF0B7B8E5C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722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8D57A-70FF-4873-95C6-CAB5FF07F041}" type="datetimeFigureOut">
              <a:rPr lang="zh-CN" altLang="en-US" smtClean="0"/>
              <a:pPr/>
              <a:t>2019/12/15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673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8D57A-70FF-4873-95C6-CAB5FF07F041}" type="datetimeFigureOut">
              <a:rPr lang="zh-CN" altLang="en-US" smtClean="0"/>
              <a:pPr/>
              <a:t>2019/12/15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769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8D57A-70FF-4873-95C6-CAB5FF07F041}" type="datetimeFigureOut">
              <a:rPr lang="zh-CN" altLang="en-US" smtClean="0"/>
              <a:pPr/>
              <a:t>2019/12/15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501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83F83-671E-FD48-99BD-35E236E0A953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12/15/19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673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D200C-C02E-CE46-A9CC-8C50E64A2788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12/15/19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388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8A6A-FB61-E54D-AD95-DE455D83A65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12/15/19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282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FD98C-6AE7-3549-B884-C4BEA05631D4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12/15/19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998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77E8-F5AD-9747-A1F6-342F6E4DFEF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12/15/19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19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493AD-1C12-D849-A78B-774C36391A6B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12/15/19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828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D2F3-2C95-2C41-96C2-C1898B9A0111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12/15/19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9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54DFA-8B5A-8A4A-836D-E9FDF087E2FC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12/15/19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694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8D57A-70FF-4873-95C6-CAB5FF07F041}" type="datetimeFigureOut">
              <a:rPr lang="zh-CN" altLang="en-US" smtClean="0"/>
              <a:pPr/>
              <a:t>2019/12/15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388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A1B-9A07-DC4E-B5A5-2EF1224EBB63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12/15/19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49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B63CB-71E2-B74F-8A1C-686C49FC86E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12/15/19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69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7EBC-5EC4-4644-BF10-ED86AB20ACF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12/15/19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01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83F83-671E-FD48-99BD-35E236E0A953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12/15/19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673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D200C-C02E-CE46-A9CC-8C50E64A2788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12/15/19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3884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8A6A-FB61-E54D-AD95-DE455D83A65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12/15/19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282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FD98C-6AE7-3549-B884-C4BEA05631D4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12/15/19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998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77E8-F5AD-9747-A1F6-342F6E4DFEF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12/15/19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191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493AD-1C12-D849-A78B-774C36391A6B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12/15/19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8288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D2F3-2C95-2C41-96C2-C1898B9A0111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12/15/19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9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8D57A-70FF-4873-95C6-CAB5FF07F041}" type="datetimeFigureOut">
              <a:rPr lang="zh-CN" altLang="en-US" smtClean="0"/>
              <a:pPr/>
              <a:t>2019/12/15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282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54DFA-8B5A-8A4A-836D-E9FDF087E2FC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12/15/19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694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A1B-9A07-DC4E-B5A5-2EF1224EBB63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12/15/19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492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B63CB-71E2-B74F-8A1C-686C49FC86E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12/15/19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693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7EBC-5EC4-4644-BF10-ED86AB20ACF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12/15/19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01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8D57A-70FF-4873-95C6-CAB5FF07F041}" type="datetimeFigureOut">
              <a:rPr lang="zh-CN" altLang="en-US" smtClean="0"/>
              <a:pPr/>
              <a:t>2019/12/15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998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8D57A-70FF-4873-95C6-CAB5FF07F041}" type="datetimeFigureOut">
              <a:rPr lang="zh-CN" altLang="en-US" smtClean="0"/>
              <a:pPr/>
              <a:t>2019/12/15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61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8D57A-70FF-4873-95C6-CAB5FF07F041}" type="datetimeFigureOut">
              <a:rPr lang="zh-CN" altLang="en-US" smtClean="0"/>
              <a:pPr/>
              <a:t>2019/12/15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828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8D57A-70FF-4873-95C6-CAB5FF07F041}" type="datetimeFigureOut">
              <a:rPr lang="zh-CN" altLang="en-US" smtClean="0"/>
              <a:pPr/>
              <a:t>2019/12/15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29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8D57A-70FF-4873-95C6-CAB5FF07F041}" type="datetimeFigureOut">
              <a:rPr lang="zh-CN" altLang="en-US" smtClean="0"/>
              <a:pPr/>
              <a:t>2019/12/15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694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8D57A-70FF-4873-95C6-CAB5FF07F041}" type="datetimeFigureOut">
              <a:rPr lang="zh-CN" altLang="en-US" smtClean="0"/>
              <a:pPr/>
              <a:t>2019/12/15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949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8D57A-70FF-4873-95C6-CAB5FF07F041}" type="datetimeFigureOut">
              <a:rPr lang="zh-CN" altLang="en-US" smtClean="0"/>
              <a:pPr/>
              <a:t>2019/12/15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86083-53EC-4DF4-B0ED-FEB5657A26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20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FF9F3-BE13-2C4A-92EB-EE91193D4E7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12/15/19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0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FF9F3-BE13-2C4A-92EB-EE91193D4E7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12/15/19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0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3.png"/><Relationship Id="rId5" Type="http://schemas.openxmlformats.org/officeDocument/2006/relationships/image" Target="../media/image3.gif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35.png"/><Relationship Id="rId5" Type="http://schemas.openxmlformats.org/officeDocument/2006/relationships/image" Target="../media/image18.png"/><Relationship Id="rId6" Type="http://schemas.openxmlformats.org/officeDocument/2006/relationships/image" Target="../media/image19.jpe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gif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4.png"/><Relationship Id="rId5" Type="http://schemas.openxmlformats.org/officeDocument/2006/relationships/image" Target="../media/image26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21.png"/><Relationship Id="rId5" Type="http://schemas.openxmlformats.org/officeDocument/2006/relationships/image" Target="../media/image29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37.png"/><Relationship Id="rId1" Type="http://schemas.microsoft.com/office/2007/relationships/media" Target="../media/media2.mp4"/><Relationship Id="rId2" Type="http://schemas.openxmlformats.org/officeDocument/2006/relationships/video" Target="../media/media2.mp4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34.png"/><Relationship Id="rId6" Type="http://schemas.openxmlformats.org/officeDocument/2006/relationships/image" Target="../media/image24.png"/><Relationship Id="rId7" Type="http://schemas.openxmlformats.org/officeDocument/2006/relationships/hyperlink" Target="https://github.com/YyzHarry/AQI_Dataset" TargetMode="External"/><Relationship Id="rId8" Type="http://schemas.openxmlformats.org/officeDocument/2006/relationships/hyperlink" Target="http://aqimaps.com/" TargetMode="External"/><Relationship Id="rId9" Type="http://schemas.openxmlformats.org/officeDocument/2006/relationships/hyperlink" Target="https://www.youtube.com/embed/POX-kazz_Ec" TargetMode="External"/><Relationship Id="rId10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Relationship Id="rId3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Relationship Id="rId3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Relationship Id="rId3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59.wmf"/><Relationship Id="rId8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6" Type="http://schemas.openxmlformats.org/officeDocument/2006/relationships/image" Target="../media/image79.jpeg"/><Relationship Id="rId7" Type="http://schemas.openxmlformats.org/officeDocument/2006/relationships/image" Target="../media/image2.png"/><Relationship Id="rId8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8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Relationship Id="rId9" Type="http://schemas.openxmlformats.org/officeDocument/2006/relationships/image" Target="../media/image89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1.png"/><Relationship Id="rId3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2.png"/><Relationship Id="rId3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3.png"/><Relationship Id="rId3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90.emf"/><Relationship Id="rId5" Type="http://schemas.openxmlformats.org/officeDocument/2006/relationships/image" Target="../media/image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4.pn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5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41953" y="638969"/>
            <a:ext cx="8451070" cy="22139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UAV Applications over Cellular Networks: Sensing, Communication, and </a:t>
            </a:r>
            <a:r>
              <a:rPr lang="en-US" sz="3200" b="1" dirty="0" smtClean="0">
                <a:solidFill>
                  <a:srgbClr val="FF0000"/>
                </a:solidFill>
              </a:rPr>
              <a:t>Control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43499" y="3429000"/>
            <a:ext cx="8638550" cy="225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n-US" altLang="zh-CN" sz="2800" b="1" dirty="0" smtClean="0">
                <a:solidFill>
                  <a:prstClr val="black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Zhu Han</a:t>
            </a:r>
          </a:p>
          <a:p>
            <a:pPr algn="ctr">
              <a:lnSpc>
                <a:spcPct val="130000"/>
              </a:lnSpc>
              <a:defRPr/>
            </a:pPr>
            <a:r>
              <a:rPr lang="en-US" altLang="zh-CN" sz="2000" i="1" dirty="0" smtClean="0">
                <a:solidFill>
                  <a:prstClr val="black"/>
                </a:solidFill>
                <a:latin typeface="Arial Unicode MS" panose="02010600030101010101" charset="-122"/>
                <a:cs typeface="Arial Unicode MS" panose="02010600030101010101" charset="-122"/>
              </a:rPr>
              <a:t>John and Rebecca </a:t>
            </a:r>
            <a:r>
              <a:rPr lang="en-US" altLang="zh-CN" sz="2000" i="1" err="1" smtClean="0">
                <a:solidFill>
                  <a:prstClr val="black"/>
                </a:solidFill>
                <a:latin typeface="Arial Unicode MS" panose="02010600030101010101" charset="-122"/>
                <a:cs typeface="Arial Unicode MS" panose="02010600030101010101" charset="-122"/>
              </a:rPr>
              <a:t>Moores</a:t>
            </a:r>
            <a:r>
              <a:rPr lang="en-US" altLang="zh-CN" sz="2000" i="1" smtClean="0">
                <a:solidFill>
                  <a:prstClr val="black"/>
                </a:solidFill>
                <a:latin typeface="Arial Unicode MS" panose="02010600030101010101" charset="-122"/>
                <a:cs typeface="Arial Unicode MS" panose="02010600030101010101" charset="-122"/>
              </a:rPr>
              <a:t> Professor</a:t>
            </a:r>
            <a:endParaRPr lang="en-US" altLang="zh-CN" sz="2000" b="1" i="1" dirty="0" smtClean="0">
              <a:solidFill>
                <a:prstClr val="black"/>
              </a:solidFill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algn="ctr">
              <a:lnSpc>
                <a:spcPct val="130000"/>
              </a:lnSpc>
              <a:defRPr/>
            </a:pPr>
            <a:r>
              <a:rPr lang="en-US" altLang="zh-CN" b="1" dirty="0" smtClean="0">
                <a:solidFill>
                  <a:prstClr val="black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Electrical and Computer Engineering Department</a:t>
            </a:r>
          </a:p>
          <a:p>
            <a:pPr algn="ctr">
              <a:lnSpc>
                <a:spcPct val="130000"/>
              </a:lnSpc>
              <a:defRPr/>
            </a:pPr>
            <a:r>
              <a:rPr lang="en-US" altLang="zh-CN" b="1" dirty="0" smtClean="0">
                <a:solidFill>
                  <a:prstClr val="black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University of Houston, Houston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952" y="5818921"/>
            <a:ext cx="8730097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ACK: Profs.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Lingyang</a:t>
            </a:r>
            <a:r>
              <a:rPr lang="en-US" altLang="zh-CN" sz="2000" b="1" dirty="0" smtClean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Song,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Guoru</a:t>
            </a:r>
            <a:r>
              <a:rPr lang="en-US" altLang="zh-CN" sz="2000" b="1" dirty="0" smtClean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Ding and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Lixin</a:t>
            </a:r>
            <a:r>
              <a:rPr lang="en-US" altLang="zh-CN" sz="2000" b="1" smtClean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Li</a:t>
            </a:r>
            <a:endParaRPr lang="zh-CN" altLang="en-US" sz="2000" b="1" dirty="0">
              <a:solidFill>
                <a:srgbClr val="FF0000"/>
              </a:solidFill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2661741"/>
            <a:ext cx="1263191" cy="83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2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UAV Sensing and Transmission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09/50</a:t>
            </a:r>
            <a:endParaRPr lang="zh-CN" altLang="en-US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217019"/>
              </p:ext>
            </p:extLst>
          </p:nvPr>
        </p:nvGraphicFramePr>
        <p:xfrm>
          <a:off x="590528" y="1438264"/>
          <a:ext cx="7872455" cy="5029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717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956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051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zh-CN" altLang="en-US" sz="24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Cellular controlled UAV network</a:t>
                      </a:r>
                      <a:endParaRPr lang="zh-CN" altLang="en-US" sz="24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UAV Ad hoc  Network</a:t>
                      </a:r>
                      <a:endParaRPr lang="zh-CN" altLang="en-US" sz="24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4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Networking</a:t>
                      </a:r>
                      <a:endParaRPr lang="zh-CN" altLang="en-US" sz="2400" b="1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b="1" dirty="0" smtClean="0">
                          <a:solidFill>
                            <a:srgbClr val="0070C0"/>
                          </a:solidFill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U2X</a:t>
                      </a:r>
                      <a:endParaRPr lang="zh-CN" altLang="en-US" sz="2400" b="1" dirty="0">
                        <a:solidFill>
                          <a:srgbClr val="0070C0"/>
                        </a:solidFill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Ad-hoc</a:t>
                      </a:r>
                      <a:endParaRPr lang="zh-CN" altLang="en-US" sz="24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4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Sensing </a:t>
                      </a:r>
                      <a:endParaRPr lang="zh-CN" altLang="en-US" sz="2400" b="1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b="1" dirty="0" smtClean="0">
                          <a:solidFill>
                            <a:srgbClr val="0070C0"/>
                          </a:solidFill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All UAVs</a:t>
                      </a:r>
                      <a:endParaRPr lang="zh-CN" altLang="en-US" sz="2400" b="1" dirty="0">
                        <a:solidFill>
                          <a:srgbClr val="0070C0"/>
                        </a:solidFill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Some </a:t>
                      </a:r>
                      <a:r>
                        <a:rPr lang="en-US" altLang="zh-CN" sz="2400" baseline="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UAVs</a:t>
                      </a:r>
                      <a:endParaRPr lang="zh-CN" altLang="en-US" sz="24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4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Transmission </a:t>
                      </a:r>
                      <a:endParaRPr lang="zh-CN" altLang="en-US" sz="2400" b="1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altLang="zh-CN" sz="2400" b="1" kern="1200" dirty="0" smtClean="0">
                          <a:solidFill>
                            <a:srgbClr val="0070C0"/>
                          </a:solidFill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Licensed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ISM</a:t>
                      </a:r>
                      <a:endParaRPr lang="zh-CN" altLang="en-US" sz="2400" kern="1200" dirty="0">
                        <a:solidFill>
                          <a:schemeClr val="dk1"/>
                        </a:solidFill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4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Latency</a:t>
                      </a:r>
                      <a:endParaRPr lang="zh-CN" altLang="en-US" sz="2400" b="1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b="1" dirty="0" smtClean="0">
                          <a:solidFill>
                            <a:srgbClr val="0070C0"/>
                          </a:solidFill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Controllable</a:t>
                      </a:r>
                      <a:endParaRPr lang="zh-CN" altLang="en-US" sz="2400" b="1" dirty="0">
                        <a:solidFill>
                          <a:srgbClr val="0070C0"/>
                        </a:solidFill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Unexpected</a:t>
                      </a:r>
                      <a:endParaRPr lang="zh-CN" altLang="en-US" sz="24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4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Rate</a:t>
                      </a:r>
                      <a:endParaRPr lang="zh-CN" altLang="en-US" sz="2400" b="1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b="1" dirty="0" smtClean="0">
                          <a:solidFill>
                            <a:srgbClr val="0070C0"/>
                          </a:solidFill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Guaranteed</a:t>
                      </a:r>
                      <a:endParaRPr lang="zh-CN" altLang="en-US" sz="2400" b="1" dirty="0">
                        <a:solidFill>
                          <a:srgbClr val="0070C0"/>
                        </a:solidFill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Unguaranteed</a:t>
                      </a:r>
                      <a:endParaRPr lang="zh-CN" altLang="en-US" sz="24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4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Cost</a:t>
                      </a:r>
                      <a:endParaRPr lang="zh-CN" altLang="en-US" sz="2400" b="1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b="1" dirty="0" smtClean="0">
                          <a:solidFill>
                            <a:srgbClr val="0070C0"/>
                          </a:solidFill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Low</a:t>
                      </a:r>
                      <a:endParaRPr lang="zh-CN" altLang="en-US" sz="2400" b="1" dirty="0">
                        <a:solidFill>
                          <a:srgbClr val="0070C0"/>
                        </a:solidFill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High</a:t>
                      </a:r>
                      <a:endParaRPr lang="zh-CN" altLang="en-US" sz="24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000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16"/>
          <p:cNvGrpSpPr/>
          <p:nvPr/>
        </p:nvGrpSpPr>
        <p:grpSpPr>
          <a:xfrm>
            <a:off x="4761689" y="1341777"/>
            <a:ext cx="4301998" cy="4803924"/>
            <a:chOff x="4842003" y="1595109"/>
            <a:chExt cx="4301998" cy="4803924"/>
          </a:xfrm>
        </p:grpSpPr>
        <p:pic>
          <p:nvPicPr>
            <p:cNvPr id="10" name="图片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2003" y="3181728"/>
              <a:ext cx="4301997" cy="3217305"/>
            </a:xfrm>
            <a:prstGeom prst="rect">
              <a:avLst/>
            </a:prstGeom>
          </p:spPr>
        </p:pic>
        <p:sp>
          <p:nvSpPr>
            <p:cNvPr id="11" name="矩形 18"/>
            <p:cNvSpPr/>
            <p:nvPr/>
          </p:nvSpPr>
          <p:spPr>
            <a:xfrm>
              <a:off x="6094999" y="1595109"/>
              <a:ext cx="2977051" cy="427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ts val="1200"/>
                </a:spcBef>
                <a:defRPr/>
              </a:pPr>
              <a:r>
                <a:rPr lang="en-US" altLang="zh-CN" sz="2000" dirty="0" smtClean="0">
                  <a:solidFill>
                    <a:srgbClr val="C0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Probability of </a:t>
              </a:r>
              <a:r>
                <a:rPr lang="en-US" altLang="zh-CN" sz="20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LoS</a:t>
              </a:r>
              <a:endParaRPr lang="en-US" altLang="zh-CN" sz="2000" dirty="0" smtClean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矩形 19"/>
                <p:cNvSpPr/>
                <p:nvPr/>
              </p:nvSpPr>
              <p:spPr>
                <a:xfrm>
                  <a:off x="5382009" y="1921242"/>
                  <a:ext cx="3761991" cy="85170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20000"/>
                    </a:lnSpc>
                    <a:spcBef>
                      <a:spcPts val="1200"/>
                    </a:spcBef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dirty="0" smtClean="0">
                                <a:latin typeface="Cambria Math" charset="0"/>
                                <a:ea typeface="黑体" panose="02010609060101010101" pitchFamily="49" charset="-122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Arial" panose="020B0604020202020204" pitchFamily="34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Arial" panose="020B0604020202020204" pitchFamily="34" charset="0"/>
                              </a:rPr>
                              <m:t>𝐿𝑜𝑆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000" b="0" i="1" dirty="0" smtClean="0">
                                <a:latin typeface="Cambria Math" charset="0"/>
                                <a:ea typeface="黑体" panose="02010609060101010101" pitchFamily="49" charset="-122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zh-CN" altLang="en-US" sz="2000" b="0" i="1" dirty="0" smtClean="0"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Arial" panose="020B0604020202020204" pitchFamily="34" charset="0"/>
                              </a:rPr>
                              <m:t>𝜃</m:t>
                            </m:r>
                          </m:e>
                        </m:d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sz="2000" b="0" i="1" dirty="0" smtClean="0">
                                <a:latin typeface="Cambria Math" charset="0"/>
                                <a:ea typeface="黑体" panose="02010609060101010101" pitchFamily="49" charset="-122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Arial" panose="020B0604020202020204" pitchFamily="34" charset="0"/>
                              </a:rPr>
                              <m:t>1+</m:t>
                            </m:r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m:rPr>
                                <m:sty m:val="p"/>
                              </m:rPr>
                              <a:rPr lang="en-US" altLang="zh-CN" sz="2000" b="0" i="0" dirty="0" smtClean="0"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Arial" panose="020B0604020202020204" pitchFamily="34" charset="0"/>
                              </a:rPr>
                              <m:t>exp</m:t>
                            </m:r>
                            <m:r>
                              <a:rPr lang="en-US" altLang="zh-CN" sz="2000" b="0" i="0" dirty="0" smtClean="0"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Arial" panose="020B0604020202020204" pitchFamily="34" charset="0"/>
                              </a:rPr>
                              <m:t>𝑏</m:t>
                            </m:r>
                            <m:r>
                              <a:rPr lang="en-US" altLang="zh-CN" sz="2000" b="0" i="0" dirty="0" smtClean="0"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l-GR" altLang="zh-CN" sz="2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θ</m:t>
                            </m:r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altLang="zh-CN" sz="2000" b="0" i="0" dirty="0" smtClean="0"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Arial" panose="020B0604020202020204" pitchFamily="34" charset="0"/>
                              </a:rPr>
                              <m:t>))</m:t>
                            </m:r>
                          </m:den>
                        </m:f>
                      </m:oMath>
                    </m:oMathPara>
                  </a14:m>
                  <a:endParaRPr lang="en-US" altLang="zh-CN" sz="2000" dirty="0" smtClean="0"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" name="矩形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2009" y="1921242"/>
                  <a:ext cx="3761991" cy="85170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直接连接符 20"/>
            <p:cNvCxnSpPr/>
            <p:nvPr/>
          </p:nvCxnSpPr>
          <p:spPr>
            <a:xfrm>
              <a:off x="8172040" y="2708992"/>
              <a:ext cx="180002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21"/>
            <p:cNvSpPr/>
            <p:nvPr/>
          </p:nvSpPr>
          <p:spPr>
            <a:xfrm>
              <a:off x="7182029" y="2826686"/>
              <a:ext cx="196197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ts val="1200"/>
                </a:spcBef>
                <a:defRPr/>
              </a:pPr>
              <a:r>
                <a:rPr lang="en-US" altLang="zh-CN" sz="2000" dirty="0">
                  <a:solidFill>
                    <a:srgbClr val="C0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e</a:t>
              </a:r>
              <a:r>
                <a:rPr lang="en-US" altLang="zh-CN" sz="2000" dirty="0" smtClean="0">
                  <a:solidFill>
                    <a:srgbClr val="C0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levation angle</a:t>
              </a:r>
            </a:p>
          </p:txBody>
        </p:sp>
        <p:cxnSp>
          <p:nvCxnSpPr>
            <p:cNvPr id="15" name="直接箭头连接符 22"/>
            <p:cNvCxnSpPr/>
            <p:nvPr/>
          </p:nvCxnSpPr>
          <p:spPr>
            <a:xfrm flipV="1">
              <a:off x="8182813" y="2750875"/>
              <a:ext cx="90001" cy="207695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UAV-to-X Communication Channels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953" y="1124744"/>
            <a:ext cx="513005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Blip>
                <a:blip r:embed="rId5"/>
              </a:buBlip>
              <a:defRPr/>
            </a:pPr>
            <a:r>
              <a:rPr lang="zh-CN" altLang="en-US" sz="2400" dirty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Air-to-ground channel</a:t>
            </a:r>
          </a:p>
          <a:p>
            <a:pPr lvl="1">
              <a:spcBef>
                <a:spcPts val="1200"/>
              </a:spcBef>
              <a:buBlip>
                <a:blip r:embed="rId5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Different from ground comm.</a:t>
            </a:r>
          </a:p>
          <a:p>
            <a:pPr lvl="2">
              <a:spcBef>
                <a:spcPts val="1200"/>
              </a:spcBef>
              <a:buBlip>
                <a:blip r:embed="rId5"/>
              </a:buBlip>
              <a:defRPr/>
            </a:pPr>
            <a:r>
              <a:rPr lang="en-US" altLang="zh-CN" dirty="0" smtClean="0">
                <a:latin typeface="Arial Unicode MS" panose="02010600030101010101" charset="-122"/>
                <a:ea typeface="黑体" panose="02010609060101010101" pitchFamily="49" charset="-122"/>
              </a:rPr>
              <a:t> Altitudes and elevation angles</a:t>
            </a:r>
          </a:p>
          <a:p>
            <a:pPr lvl="1">
              <a:spcBef>
                <a:spcPts val="1200"/>
              </a:spcBef>
              <a:buBlip>
                <a:blip r:embed="rId5"/>
              </a:buBlip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Probability path loss model</a:t>
            </a:r>
          </a:p>
          <a:p>
            <a:pPr lvl="2">
              <a:spcBef>
                <a:spcPts val="1200"/>
              </a:spcBef>
              <a:buBlip>
                <a:blip r:embed="rId5"/>
              </a:buBlip>
              <a:defRPr/>
            </a:pPr>
            <a:r>
              <a:rPr lang="en-US" altLang="zh-CN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dirty="0" err="1" smtClean="0">
                <a:latin typeface="Arial Unicode MS" panose="02010600030101010101" charset="-122"/>
                <a:ea typeface="黑体" panose="02010609060101010101" pitchFamily="49" charset="-122"/>
              </a:rPr>
              <a:t>LoS</a:t>
            </a:r>
            <a:r>
              <a:rPr lang="en-US" altLang="zh-CN" dirty="0" smtClean="0">
                <a:latin typeface="Arial Unicode MS" panose="02010600030101010101" charset="-122"/>
                <a:ea typeface="黑体" panose="02010609060101010101" pitchFamily="49" charset="-122"/>
              </a:rPr>
              <a:t> and </a:t>
            </a:r>
            <a:r>
              <a:rPr lang="en-US" altLang="zh-CN" dirty="0" err="1" smtClean="0">
                <a:latin typeface="Arial Unicode MS" panose="02010600030101010101" charset="-122"/>
                <a:ea typeface="黑体" panose="02010609060101010101" pitchFamily="49" charset="-122"/>
              </a:rPr>
              <a:t>NLoS</a:t>
            </a:r>
            <a:r>
              <a:rPr lang="en-US" altLang="zh-CN" dirty="0" smtClean="0">
                <a:latin typeface="Arial Unicode MS" panose="02010600030101010101" charset="-122"/>
                <a:ea typeface="黑体" panose="02010609060101010101" pitchFamily="49" charset="-122"/>
              </a:rPr>
              <a:t> with </a:t>
            </a:r>
            <a:r>
              <a:rPr lang="en-US" altLang="zh-CN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different probabilities</a:t>
            </a:r>
            <a:r>
              <a:rPr lang="en-US" altLang="zh-CN" dirty="0" smtClean="0">
                <a:latin typeface="Arial Unicode MS" panose="02010600030101010101" charset="-122"/>
                <a:ea typeface="黑体" panose="02010609060101010101" pitchFamily="49" charset="-122"/>
              </a:rPr>
              <a:t> of occurrence</a:t>
            </a:r>
          </a:p>
          <a:p>
            <a:pPr lvl="2">
              <a:spcBef>
                <a:spcPts val="1200"/>
              </a:spcBef>
              <a:buBlip>
                <a:blip r:embed="rId5"/>
              </a:buBlip>
              <a:defRPr/>
            </a:pPr>
            <a:r>
              <a:rPr lang="en-US" altLang="zh-CN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dirty="0" smtClean="0">
                <a:latin typeface="Arial Unicode MS" panose="02010600030101010101" charset="-122"/>
                <a:ea typeface="黑体" panose="02010609060101010101" pitchFamily="49" charset="-122"/>
              </a:rPr>
              <a:t>Probability: environment and elevation angels</a:t>
            </a:r>
          </a:p>
          <a:p>
            <a:pPr lvl="1">
              <a:spcBef>
                <a:spcPts val="1200"/>
              </a:spcBef>
              <a:buBlip>
                <a:blip r:embed="rId5"/>
              </a:buBlip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Small-scale fading: Rican</a:t>
            </a:r>
          </a:p>
          <a:p>
            <a:pPr>
              <a:spcBef>
                <a:spcPts val="1200"/>
              </a:spcBef>
              <a:buBlip>
                <a:blip r:embed="rId5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Air-to-air channel</a:t>
            </a:r>
          </a:p>
          <a:p>
            <a:pPr lvl="1">
              <a:spcBef>
                <a:spcPts val="1200"/>
              </a:spcBef>
              <a:buBlip>
                <a:blip r:embed="rId5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Dominated by the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LoS</a:t>
            </a:r>
            <a:r>
              <a:rPr lang="en-US" altLang="zh-CN" sz="20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 component</a:t>
            </a:r>
          </a:p>
          <a:p>
            <a:pPr lvl="1">
              <a:spcBef>
                <a:spcPts val="1200"/>
              </a:spcBef>
              <a:buBlip>
                <a:blip r:embed="rId5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Suffer more Doppler shifts</a:t>
            </a: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10/50</a:t>
            </a:r>
            <a:endParaRPr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sp>
        <p:nvSpPr>
          <p:cNvPr id="8" name="矩形 23"/>
          <p:cNvSpPr/>
          <p:nvPr/>
        </p:nvSpPr>
        <p:spPr>
          <a:xfrm>
            <a:off x="498300" y="6331900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smtClean="0">
                <a:latin typeface="Arial" panose="020B0604020202020204" pitchFamily="34" charset="0"/>
              </a:rPr>
              <a:t>[1] A. Al-</a:t>
            </a:r>
            <a:r>
              <a:rPr lang="en-US" altLang="zh-CN" sz="1200" dirty="0" err="1" smtClean="0">
                <a:latin typeface="Arial" panose="020B0604020202020204" pitchFamily="34" charset="0"/>
              </a:rPr>
              <a:t>Hourani</a:t>
            </a:r>
            <a:r>
              <a:rPr lang="en-US" altLang="zh-CN" sz="1200" dirty="0" smtClean="0">
                <a:latin typeface="Arial" panose="020B0604020202020204" pitchFamily="34" charset="0"/>
              </a:rPr>
              <a:t>, S. </a:t>
            </a:r>
            <a:r>
              <a:rPr lang="en-US" altLang="zh-CN" sz="1200" dirty="0" err="1" smtClean="0">
                <a:latin typeface="Arial" panose="020B0604020202020204" pitchFamily="34" charset="0"/>
              </a:rPr>
              <a:t>Kandeepan</a:t>
            </a:r>
            <a:r>
              <a:rPr lang="en-US" altLang="zh-CN" sz="1200" dirty="0" smtClean="0">
                <a:latin typeface="Arial" panose="020B0604020202020204" pitchFamily="34" charset="0"/>
              </a:rPr>
              <a:t>, and S. Lardner, “Optimal LAP altitude for maximum </a:t>
            </a:r>
            <a:r>
              <a:rPr lang="en-US" altLang="zh-CN" sz="1200" dirty="0">
                <a:latin typeface="Arial" panose="020B0604020202020204" pitchFamily="34" charset="0"/>
              </a:rPr>
              <a:t>coverage,” </a:t>
            </a:r>
            <a:r>
              <a:rPr lang="en-US" altLang="zh-CN" sz="1200" i="1" dirty="0">
                <a:latin typeface="Arial" panose="020B0604020202020204" pitchFamily="34" charset="0"/>
              </a:rPr>
              <a:t>IEEE Wireless </a:t>
            </a:r>
            <a:r>
              <a:rPr lang="en-US" altLang="zh-CN" sz="1200" i="1" dirty="0" err="1" smtClean="0">
                <a:latin typeface="Arial" panose="020B0604020202020204" pitchFamily="34" charset="0"/>
              </a:rPr>
              <a:t>Commun</a:t>
            </a:r>
            <a:r>
              <a:rPr lang="en-US" altLang="zh-CN" sz="1200" i="1" dirty="0" smtClean="0">
                <a:latin typeface="Arial" panose="020B0604020202020204" pitchFamily="34" charset="0"/>
              </a:rPr>
              <a:t>. Lett.</a:t>
            </a:r>
            <a:r>
              <a:rPr lang="en-US" altLang="zh-CN" sz="1200" dirty="0" smtClean="0">
                <a:latin typeface="Arial" panose="020B0604020202020204" pitchFamily="34" charset="0"/>
              </a:rPr>
              <a:t>, vol. 3, no. 6, pp. 569-572, Dec. 2014.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780331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Key Challenges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952" y="1268976"/>
            <a:ext cx="792004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zh-CN" altLang="en-US" sz="2400" dirty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3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-dimentional</a:t>
            </a:r>
            <a:r>
              <a:rPr lang="en-US" altLang="zh-CN" sz="24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t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rajectory optimization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High </a:t>
            </a:r>
            <a:r>
              <a:rPr lang="en-US" altLang="zh-CN" sz="2400" dirty="0" err="1" smtClean="0">
                <a:latin typeface="Arial Unicode MS" panose="02010600030101010101" charset="-122"/>
                <a:ea typeface="黑体" panose="02010609060101010101" pitchFamily="49" charset="-122"/>
              </a:rPr>
              <a:t>QoS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for UAV communication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High successful sensing probability</a:t>
            </a: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Frequency allocation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Interference avoidance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UAV transmission scheduling</a:t>
            </a: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Power control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Propulsion </a:t>
            </a: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energy</a:t>
            </a:r>
            <a:endParaRPr lang="en-US" altLang="zh-CN" sz="2400" dirty="0" smtClean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Transmission power</a:t>
            </a: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11/50</a:t>
            </a:r>
            <a:endParaRPr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01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Outline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952" y="1268975"/>
            <a:ext cx="8280092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zh-CN" altLang="en-US" sz="2400" dirty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Overview of LTE-based U2X Services</a:t>
            </a:r>
            <a:endParaRPr lang="en-US" altLang="zh-CN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UAV Sensing and Machine Learning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3D </a:t>
            </a:r>
            <a:r>
              <a:rPr lang="en-US" altLang="zh-CN" sz="2000" dirty="0" smtClean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Air Quality Index </a:t>
            </a:r>
            <a:r>
              <a:rPr lang="en-US" altLang="zh-CN" sz="2000" dirty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Real-time Monitoring by </a:t>
            </a:r>
            <a:r>
              <a:rPr lang="en-US" altLang="zh-CN" sz="2000" dirty="0" smtClean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UAV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endParaRPr lang="en-US" altLang="zh-CN" sz="2000" dirty="0" smtClean="0">
              <a:solidFill>
                <a:srgbClr val="FF0000"/>
              </a:solidFill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endParaRPr lang="en-US" altLang="zh-CN" sz="2000" dirty="0">
              <a:solidFill>
                <a:srgbClr val="FF0000"/>
              </a:solidFill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endParaRPr lang="en-US" altLang="zh-CN" sz="800" dirty="0" smtClean="0">
              <a:solidFill>
                <a:srgbClr val="FF0000"/>
              </a:solidFill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endParaRPr lang="en-US" altLang="zh-CN" sz="1100" dirty="0">
              <a:solidFill>
                <a:srgbClr val="FF0000"/>
              </a:solidFill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endParaRPr lang="en-US" altLang="zh-CN" sz="2000" dirty="0" smtClean="0">
              <a:solidFill>
                <a:srgbClr val="FF0000"/>
              </a:solidFill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endParaRPr lang="en-US" altLang="zh-CN" sz="2000" dirty="0" smtClean="0">
              <a:solidFill>
                <a:srgbClr val="FF0000"/>
              </a:solidFill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  <a:p>
            <a:pPr lvl="0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Flight Trajectory Planning &amp; Communication Optimization</a:t>
            </a: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zh-CN" altLang="en-US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Mean Field Game for Control</a:t>
            </a:r>
            <a:endParaRPr lang="en-US" altLang="zh-CN" sz="2400" dirty="0"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Conclusions</a:t>
            </a:r>
            <a:endParaRPr lang="zh-CN" altLang="en-US" sz="2400" dirty="0" smtClean="0"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r>
              <a:rPr lang="en-US" altLang="zh-CN" dirty="0" smtClean="0"/>
              <a:t>2/50</a:t>
            </a:r>
            <a:endParaRPr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pic>
        <p:nvPicPr>
          <p:cNvPr id="10244" name="Picture 4" descr="mage result for aerial view smog pollu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80928"/>
            <a:ext cx="5279756" cy="236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090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Real-time AQI Monitoring</a:t>
            </a:r>
            <a:endParaRPr lang="en-US" altLang="zh-CN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51952" y="1268976"/>
                <a:ext cx="8640096" cy="43396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1200"/>
                  </a:spcBef>
                  <a:buBlip>
                    <a:blip r:embed="rId3"/>
                  </a:buBlip>
                  <a:defRPr/>
                </a:pPr>
                <a:r>
                  <a:rPr lang="en-US" altLang="zh-CN" sz="2400" dirty="0" smtClean="0"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Increasingly serious air </a:t>
                </a:r>
                <a:r>
                  <a:rPr lang="en-US" altLang="zh-CN" sz="2400" dirty="0"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p</a:t>
                </a:r>
                <a:r>
                  <a:rPr lang="en-US" altLang="zh-CN" sz="2400" dirty="0" smtClean="0"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ollution</a:t>
                </a:r>
                <a:endParaRPr lang="en-US" altLang="zh-CN" sz="2400" dirty="0">
                  <a:latin typeface="Arial Unicode MS" panose="02010600030101010101" charset="-122"/>
                  <a:ea typeface="黑体" panose="02010609060101010101" pitchFamily="49" charset="-122"/>
                  <a:cs typeface="Arial Unicode MS" panose="02010600030101010101" charset="-122"/>
                </a:endParaRPr>
              </a:p>
              <a:p>
                <a:pPr lvl="1" algn="just">
                  <a:spcBef>
                    <a:spcPts val="1200"/>
                  </a:spcBef>
                  <a:buBlip>
                    <a:blip r:embed="rId3"/>
                  </a:buBlip>
                  <a:defRPr/>
                </a:pPr>
                <a:r>
                  <a:rPr lang="en-US" altLang="zh-CN" sz="2000" dirty="0" smtClean="0">
                    <a:solidFill>
                      <a:srgbClr val="C00000"/>
                    </a:solidFill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Respiratory</a:t>
                </a:r>
                <a:r>
                  <a:rPr lang="en-US" altLang="zh-CN" sz="2000" dirty="0" smtClean="0"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 diseases</a:t>
                </a:r>
                <a:endParaRPr lang="en-US" altLang="zh-CN" sz="2000" dirty="0">
                  <a:latin typeface="Arial Unicode MS" panose="02010600030101010101" charset="-122"/>
                  <a:ea typeface="黑体" panose="02010609060101010101" pitchFamily="49" charset="-122"/>
                  <a:cs typeface="Arial Unicode MS" panose="02010600030101010101" charset="-122"/>
                </a:endParaRPr>
              </a:p>
              <a:p>
                <a:pPr lvl="1" algn="just">
                  <a:spcBef>
                    <a:spcPts val="1200"/>
                  </a:spcBef>
                  <a:buBlip>
                    <a:blip r:embed="rId3"/>
                  </a:buBlip>
                  <a:defRPr/>
                </a:pPr>
                <a:r>
                  <a:rPr lang="en-US" altLang="zh-CN" sz="2000" dirty="0">
                    <a:solidFill>
                      <a:srgbClr val="C00000"/>
                    </a:solidFill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1/8</a:t>
                </a:r>
                <a:r>
                  <a:rPr lang="en-US" altLang="zh-CN" sz="2000" dirty="0"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 global deaths caused by air pollution each year</a:t>
                </a:r>
                <a:endParaRPr lang="en-US" altLang="zh-CN" sz="2000" dirty="0">
                  <a:solidFill>
                    <a:srgbClr val="C00000"/>
                  </a:solidFill>
                  <a:latin typeface="Arial Unicode MS" panose="02010600030101010101" charset="-122"/>
                  <a:ea typeface="黑体" panose="02010609060101010101" pitchFamily="49" charset="-122"/>
                  <a:cs typeface="Arial Unicode MS" panose="02010600030101010101" charset="-122"/>
                </a:endParaRPr>
              </a:p>
              <a:p>
                <a:pPr lvl="1" algn="just">
                  <a:spcBef>
                    <a:spcPts val="1200"/>
                  </a:spcBef>
                  <a:buBlip>
                    <a:blip r:embed="rId3"/>
                  </a:buBlip>
                  <a:defRPr/>
                </a:pPr>
                <a:r>
                  <a:rPr lang="en-US" altLang="zh-CN" sz="2000" dirty="0"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 …</a:t>
                </a:r>
              </a:p>
              <a:p>
                <a:pPr algn="just">
                  <a:spcBef>
                    <a:spcPts val="1200"/>
                  </a:spcBef>
                  <a:defRPr/>
                </a:pPr>
                <a:endParaRPr lang="en-US" altLang="zh-CN" sz="2400" dirty="0" smtClean="0">
                  <a:latin typeface="Arial Unicode MS" panose="02010600030101010101" charset="-122"/>
                  <a:ea typeface="黑体" panose="02010609060101010101" pitchFamily="49" charset="-122"/>
                  <a:cs typeface="Arial Unicode MS" panose="02010600030101010101" charset="-122"/>
                </a:endParaRPr>
              </a:p>
              <a:p>
                <a:pPr algn="just">
                  <a:spcBef>
                    <a:spcPts val="1200"/>
                  </a:spcBef>
                  <a:defRPr/>
                </a:pPr>
                <a:endParaRPr lang="en-US" altLang="zh-CN" sz="2400" dirty="0" smtClean="0">
                  <a:latin typeface="Arial Unicode MS" panose="02010600030101010101" charset="-122"/>
                  <a:ea typeface="黑体" panose="02010609060101010101" pitchFamily="49" charset="-122"/>
                  <a:cs typeface="Arial Unicode MS" panose="02010600030101010101" charset="-122"/>
                </a:endParaRPr>
              </a:p>
              <a:p>
                <a:pPr algn="just">
                  <a:spcBef>
                    <a:spcPts val="1200"/>
                  </a:spcBef>
                  <a:buBlip>
                    <a:blip r:embed="rId3"/>
                  </a:buBlip>
                  <a:defRPr/>
                </a:pPr>
                <a:r>
                  <a:rPr lang="en-US" altLang="zh-CN" sz="2400" dirty="0" smtClean="0"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 Air </a:t>
                </a:r>
                <a:r>
                  <a:rPr lang="en-US" altLang="zh-CN" sz="2400" dirty="0"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Quality Index (AQI)</a:t>
                </a:r>
              </a:p>
              <a:p>
                <a:pPr lvl="1" algn="just">
                  <a:spcBef>
                    <a:spcPts val="1200"/>
                  </a:spcBef>
                  <a:buBlip>
                    <a:blip r:embed="rId3"/>
                  </a:buBlip>
                  <a:defRPr/>
                </a:pPr>
                <a:r>
                  <a:rPr lang="en-US" altLang="zh-CN" sz="2000" dirty="0" smtClean="0"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Calculated </a:t>
                </a:r>
                <a:r>
                  <a:rPr lang="en-US" altLang="zh-CN" sz="2000" dirty="0"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based on </a:t>
                </a:r>
                <a:r>
                  <a:rPr lang="en-US" altLang="zh-CN" sz="2000" dirty="0" smtClean="0"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several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air </a:t>
                </a:r>
                <a:r>
                  <a:rPr lang="en-US" altLang="zh-CN" sz="2000" dirty="0" smtClean="0">
                    <a:solidFill>
                      <a:srgbClr val="C00000"/>
                    </a:solidFill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pollutants </a:t>
                </a:r>
                <a:r>
                  <a:rPr lang="en-US" altLang="zh-CN" sz="2000" dirty="0" smtClean="0"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(e.g.,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charset="0"/>
                            <a:ea typeface="黑体" panose="02010609060101010101" pitchFamily="49" charset="-122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𝑃𝑀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2.5</m:t>
                        </m:r>
                      </m:sub>
                    </m:sSub>
                  </m:oMath>
                </a14:m>
                <a:r>
                  <a:rPr lang="en-US" altLang="zh-CN" sz="2000" dirty="0" smtClean="0"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)</a:t>
                </a:r>
                <a:endParaRPr lang="en-US" altLang="zh-CN" sz="2000" dirty="0">
                  <a:latin typeface="Arial Unicode MS" panose="02010600030101010101" charset="-122"/>
                  <a:ea typeface="黑体" panose="02010609060101010101" pitchFamily="49" charset="-122"/>
                  <a:cs typeface="Arial Unicode MS" panose="02010600030101010101" charset="-122"/>
                </a:endParaRPr>
              </a:p>
              <a:p>
                <a:pPr lvl="1" algn="just">
                  <a:spcBef>
                    <a:spcPts val="1200"/>
                  </a:spcBef>
                  <a:buBlip>
                    <a:blip r:embed="rId3"/>
                  </a:buBlip>
                  <a:defRPr/>
                </a:pPr>
                <a:r>
                  <a:rPr lang="en-US" altLang="zh-CN" sz="2000" dirty="0" smtClean="0">
                    <a:solidFill>
                      <a:srgbClr val="C00000"/>
                    </a:solidFill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Higher</a:t>
                </a:r>
                <a:r>
                  <a:rPr lang="en-US" altLang="zh-CN" sz="2000" dirty="0" smtClean="0"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 value = More </a:t>
                </a:r>
                <a:r>
                  <a:rPr lang="en-US" altLang="zh-CN" sz="2000" dirty="0" smtClean="0">
                    <a:solidFill>
                      <a:srgbClr val="C00000"/>
                    </a:solidFill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harmful</a:t>
                </a:r>
                <a:endParaRPr lang="en-US" altLang="zh-CN" dirty="0" smtClean="0">
                  <a:solidFill>
                    <a:srgbClr val="C00000"/>
                  </a:solidFill>
                  <a:latin typeface="Arial Unicode MS" panose="02010600030101010101" charset="-122"/>
                  <a:ea typeface="黑体" panose="02010609060101010101" pitchFamily="49" charset="-122"/>
                  <a:cs typeface="Arial Unicode MS" panose="02010600030101010101" charset="-122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52" y="1268976"/>
                <a:ext cx="8640096" cy="4339650"/>
              </a:xfrm>
              <a:prstGeom prst="rect">
                <a:avLst/>
              </a:prstGeom>
              <a:blipFill>
                <a:blip r:embed="rId4" cstate="print"/>
                <a:stretch>
                  <a:fillRect t="-983" b="-15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13/50</a:t>
            </a:r>
            <a:endParaRPr lang="zh-CN" altLang="en-US" dirty="0"/>
          </a:p>
        </p:txBody>
      </p:sp>
      <p:pic>
        <p:nvPicPr>
          <p:cNvPr id="1026" name="Picture 2" descr="“aqi”的图片搜索结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554" y="2628792"/>
            <a:ext cx="2254842" cy="162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0/02/Smog_over_Almaty.jpg/1024px-Smog_over_Almat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198" y="2708992"/>
            <a:ext cx="2859849" cy="190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431" y="5888975"/>
            <a:ext cx="86045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spcBef>
                <a:spcPts val="1200"/>
              </a:spcBef>
              <a:defRPr/>
            </a:pPr>
            <a:r>
              <a:rPr lang="en-US" sz="1600" b="1" dirty="0" err="1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Yuzhe</a:t>
            </a:r>
            <a:r>
              <a:rPr lang="en-US" sz="1600" b="1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sz="1600" b="1" dirty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Yang, et al. “</a:t>
            </a:r>
            <a:r>
              <a:rPr lang="en-US" sz="1600" b="1" dirty="0" err="1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Realtime</a:t>
            </a:r>
            <a:r>
              <a:rPr lang="en-US" sz="1600" b="1" dirty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Profiling of Fine-Grained Air Quality Index Distribution using UAV Sensing,” IEEE Internet Things J., vol. 5, no. 1, pp. 186-198, Feb. 2018.</a:t>
            </a:r>
          </a:p>
        </p:txBody>
      </p:sp>
    </p:spTree>
    <p:extLst>
      <p:ext uri="{BB962C8B-B14F-4D97-AF65-F5344CB8AC3E}">
        <p14:creationId xmlns:p14="http://schemas.microsoft.com/office/powerpoint/2010/main" val="1665899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Motivation and Contribution</a:t>
            </a:r>
            <a:endParaRPr lang="en-US" altLang="zh-CN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1952" y="1268976"/>
            <a:ext cx="864009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Blip>
                <a:blip r:embed="rId3"/>
              </a:buBlip>
              <a:defRPr/>
            </a:pPr>
            <a:r>
              <a:rPr lang="zh-CN" altLang="en-US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Motivations</a:t>
            </a:r>
            <a:endParaRPr lang="en-US" altLang="zh-CN" sz="2400" dirty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Static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stations on dedicated locations</a:t>
            </a:r>
            <a:endParaRPr lang="en-US" altLang="zh-CN" sz="2000" dirty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r>
              <a:rPr lang="zh-CN" altLang="en-US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2D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map without height profiling</a:t>
            </a:r>
            <a:endParaRPr lang="en-US" altLang="zh-CN" sz="2000" dirty="0">
              <a:solidFill>
                <a:srgbClr val="C00000"/>
              </a:solidFill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Coarse-grained</a:t>
            </a:r>
            <a:endParaRPr lang="en-US" altLang="zh-CN" sz="2000" dirty="0">
              <a:solidFill>
                <a:srgbClr val="C00000"/>
              </a:solidFill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algn="just">
              <a:spcBef>
                <a:spcPts val="1200"/>
              </a:spcBef>
              <a:buBlip>
                <a:blip r:embed="rId3"/>
              </a:buBlip>
              <a:defRPr/>
            </a:pPr>
            <a:endParaRPr lang="en-US" altLang="zh-CN" sz="2400" dirty="0" smtClean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algn="just">
              <a:spcBef>
                <a:spcPts val="1200"/>
              </a:spcBef>
              <a:buBlip>
                <a:blip r:embed="rId3"/>
              </a:buBlip>
              <a:defRPr/>
            </a:pPr>
            <a:endParaRPr lang="en-US" altLang="zh-CN" sz="2400" dirty="0" smtClean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algn="just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Our contributions</a:t>
            </a:r>
            <a:endParaRPr lang="en-US" altLang="zh-CN" sz="2400" dirty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Fine-grained</a:t>
            </a: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monitoring</a:t>
            </a: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3D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AQI map</a:t>
            </a: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Real-time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profiling</a:t>
            </a:r>
            <a:endParaRPr lang="en-US" altLang="zh-CN" sz="2000" dirty="0">
              <a:latin typeface="Arial Unicode MS" panose="02010600030101010101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14/50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10059" y="1448978"/>
            <a:ext cx="3581989" cy="2588665"/>
          </a:xfrm>
          <a:prstGeom prst="rect">
            <a:avLst/>
          </a:prstGeom>
        </p:spPr>
      </p:pic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62"/>
          <a:stretch/>
        </p:blipFill>
        <p:spPr bwMode="auto">
          <a:xfrm>
            <a:off x="4585872" y="4217645"/>
            <a:ext cx="4306176" cy="2274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044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System Model</a:t>
            </a:r>
            <a:endParaRPr lang="en-US" altLang="zh-CN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1952" y="1178975"/>
            <a:ext cx="864009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 System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Design [6]</a:t>
            </a:r>
            <a:endParaRPr lang="en-US" altLang="zh-CN" sz="2400" dirty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lnSpc>
                <a:spcPts val="2400"/>
              </a:lnSpc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Mobile </a:t>
            </a: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sensing system based on UAV</a:t>
            </a:r>
          </a:p>
          <a:p>
            <a:pPr lvl="1" algn="just">
              <a:lnSpc>
                <a:spcPts val="2400"/>
              </a:lnSpc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Sensor</a:t>
            </a:r>
            <a:r>
              <a:rPr lang="zh-CN" altLang="en-US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：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laser-based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AQI detector</a:t>
            </a:r>
            <a:endParaRPr lang="en-US" altLang="zh-CN" sz="2400" dirty="0" smtClean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algn="just">
              <a:lnSpc>
                <a:spcPts val="2400"/>
              </a:lnSpc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System Operation</a:t>
            </a:r>
            <a:endParaRPr lang="en-US" altLang="zh-CN" sz="2400" dirty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lnSpc>
                <a:spcPts val="2400"/>
              </a:lnSpc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Data sensing (UAV monitoring algorithm)</a:t>
            </a:r>
            <a:endParaRPr lang="en-US" altLang="zh-CN" sz="2000" dirty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lnSpc>
                <a:spcPts val="2400"/>
              </a:lnSpc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 Real-time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data analysis (map construction)</a:t>
            </a:r>
          </a:p>
          <a:p>
            <a:pPr lvl="1" algn="just">
              <a:lnSpc>
                <a:spcPts val="2400"/>
              </a:lnSpc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AQI map visualization (dataset + webpage)</a:t>
            </a:r>
          </a:p>
        </p:txBody>
      </p:sp>
      <p:sp>
        <p:nvSpPr>
          <p:cNvPr id="4" name="矩形 3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15/50</a:t>
            </a:r>
            <a:endParaRPr lang="zh-CN" altLang="en-US" dirty="0"/>
          </a:p>
        </p:txBody>
      </p:sp>
      <p:pic>
        <p:nvPicPr>
          <p:cNvPr id="2050" name="Picture 2" descr="https://yyzharry.github.io/static/syste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110"/>
          <a:stretch/>
        </p:blipFill>
        <p:spPr bwMode="auto">
          <a:xfrm>
            <a:off x="2051971" y="4329009"/>
            <a:ext cx="5251026" cy="189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82009" y="1268976"/>
            <a:ext cx="3608351" cy="136772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61992" y="6165304"/>
            <a:ext cx="891005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[6] </a:t>
            </a:r>
            <a:r>
              <a:rPr lang="en-US" sz="1600" dirty="0" err="1" smtClean="0">
                <a:latin typeface="Arial Unicode MS" charset="0"/>
                <a:ea typeface="Arial Unicode MS" charset="0"/>
                <a:cs typeface="Arial Unicode MS" charset="0"/>
              </a:rPr>
              <a:t>Yuzhe</a:t>
            </a:r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 Yang, et al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. “</a:t>
            </a:r>
            <a:r>
              <a:rPr lang="en-US" sz="1600" dirty="0" err="1">
                <a:latin typeface="Arial Unicode MS" charset="0"/>
                <a:ea typeface="Arial Unicode MS" charset="0"/>
                <a:cs typeface="Arial Unicode MS" charset="0"/>
              </a:rPr>
              <a:t>Realtime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 Profiling of Fine-Grained Air Quality Index Distribution using UAV Sensing,” </a:t>
            </a:r>
            <a:r>
              <a:rPr lang="en-US" sz="1600" i="1" dirty="0">
                <a:latin typeface="Arial Unicode MS" charset="0"/>
                <a:ea typeface="Arial Unicode MS" charset="0"/>
                <a:cs typeface="Arial Unicode MS" charset="0"/>
              </a:rPr>
              <a:t>IEEE Internet </a:t>
            </a:r>
            <a:r>
              <a:rPr lang="en-US" sz="1600" i="1" dirty="0" smtClean="0">
                <a:latin typeface="Arial Unicode MS" charset="0"/>
                <a:ea typeface="Arial Unicode MS" charset="0"/>
                <a:cs typeface="Arial Unicode MS" charset="0"/>
              </a:rPr>
              <a:t>Things J.</a:t>
            </a:r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, 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vol. 5, no. 1, pp. 186-198, Feb. 2018.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32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16/50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AQI Features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252413" y="1282623"/>
            <a:ext cx="8639175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Key feature selection</a:t>
            </a:r>
            <a:endParaRPr lang="en-US" altLang="zh-CN" dirty="0"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lvl="1"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In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coarse-grained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scenario [7]</a:t>
            </a:r>
          </a:p>
          <a:p>
            <a:pPr lvl="2"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Wind, temperature, humidity, 3D location</a:t>
            </a:r>
          </a:p>
          <a:p>
            <a:pPr marL="914400" lvl="2" indent="0" algn="just">
              <a:spcBef>
                <a:spcPts val="1200"/>
              </a:spcBef>
            </a:pPr>
            <a:endParaRPr lang="en-US" altLang="zh-CN" sz="1600" dirty="0"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lvl="1" algn="just">
              <a:spcBef>
                <a:spcPts val="1200"/>
              </a:spcBef>
              <a:buBlip>
                <a:blip r:embed="rId3"/>
              </a:buBlip>
            </a:pPr>
            <a:r>
              <a:rPr lang="zh-CN" altLang="en-US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Feature selection 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in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fine-grained 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scenario</a:t>
            </a:r>
          </a:p>
          <a:p>
            <a:pPr lvl="2"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Hypothesis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test: test </a:t>
            </a: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the </a:t>
            </a:r>
            <a:r>
              <a:rPr lang="en-US" altLang="zh-CN" sz="2000" dirty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coefficient</a:t>
            </a: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for each feature</a:t>
            </a:r>
          </a:p>
          <a:p>
            <a:pPr lvl="2"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Wind</a:t>
            </a:r>
          </a:p>
          <a:p>
            <a:pPr lvl="2"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3D Location coordinates (x, y, z)</a:t>
            </a:r>
          </a:p>
          <a:p>
            <a:pPr lvl="2"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Weather condition</a:t>
            </a:r>
          </a:p>
          <a:p>
            <a:pPr lvl="2"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F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eatures will be considered as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model’s input 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later</a:t>
            </a:r>
            <a:endParaRPr lang="en-US" altLang="zh-CN" sz="2000" dirty="0"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1992" y="6174262"/>
            <a:ext cx="891005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[7] </a:t>
            </a:r>
            <a:r>
              <a:rPr lang="en-US" sz="1600" dirty="0" err="1">
                <a:latin typeface="Arial Unicode MS" charset="0"/>
                <a:ea typeface="Arial Unicode MS" charset="0"/>
                <a:cs typeface="Arial Unicode MS" charset="0"/>
              </a:rPr>
              <a:t>Michela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 </a:t>
            </a:r>
            <a:r>
              <a:rPr lang="en-US" sz="1600" dirty="0" err="1">
                <a:latin typeface="Arial Unicode MS" charset="0"/>
                <a:ea typeface="Arial Unicode MS" charset="0"/>
                <a:cs typeface="Arial Unicode MS" charset="0"/>
              </a:rPr>
              <a:t>Cameletti</a:t>
            </a:r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, et al. 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”Comparing </a:t>
            </a:r>
            <a:r>
              <a:rPr lang="en-US" sz="1600" dirty="0" err="1">
                <a:latin typeface="Arial Unicode MS" charset="0"/>
                <a:ea typeface="Arial Unicode MS" charset="0"/>
                <a:cs typeface="Arial Unicode MS" charset="0"/>
              </a:rPr>
              <a:t>spatio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-temporal models for particulate matter in </a:t>
            </a:r>
            <a:r>
              <a:rPr lang="en-US" sz="1600" dirty="0" err="1" smtClean="0">
                <a:latin typeface="Arial Unicode MS" charset="0"/>
                <a:ea typeface="Arial Unicode MS" charset="0"/>
                <a:cs typeface="Arial Unicode MS" charset="0"/>
              </a:rPr>
              <a:t>Piemonte</a:t>
            </a:r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,” </a:t>
            </a:r>
            <a:r>
              <a:rPr lang="en-US" sz="1600" dirty="0" err="1" smtClean="0">
                <a:latin typeface="Arial Unicode MS" charset="0"/>
                <a:ea typeface="Arial Unicode MS" charset="0"/>
                <a:cs typeface="Arial Unicode MS" charset="0"/>
              </a:rPr>
              <a:t>Environmetrics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, vol. 22, no. 8, pp. 985-996. Dec. 2011.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50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17/50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AQI Monitoring Solutions (1)</a:t>
            </a:r>
            <a:endParaRPr lang="en-US" altLang="zh-CN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252413" y="1282623"/>
            <a:ext cx="8639175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Complete</a:t>
            </a:r>
            <a:r>
              <a:rPr lang="en-US" altLang="zh-CN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monitoring</a:t>
            </a:r>
          </a:p>
          <a:p>
            <a:pPr lvl="1"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Measure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all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cubes </a:t>
            </a:r>
          </a:p>
          <a:p>
            <a:pPr lvl="1"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However: UAV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battery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constraint</a:t>
            </a:r>
          </a:p>
          <a:p>
            <a:pPr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Solution</a:t>
            </a:r>
            <a:endParaRPr lang="en-US" altLang="zh-CN" dirty="0"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lvl="1"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Measure only a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few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locations</a:t>
            </a:r>
          </a:p>
          <a:p>
            <a:pPr lvl="1"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Use a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model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to estimate AQI at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unmeasured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locations</a:t>
            </a:r>
          </a:p>
        </p:txBody>
      </p:sp>
      <p:pic>
        <p:nvPicPr>
          <p:cNvPr id="8" name="Picture 6" descr="https://yyzharry.github.io/static/monitor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t="7130" r="10313" b="15778"/>
          <a:stretch>
            <a:fillRect/>
          </a:stretch>
        </p:blipFill>
        <p:spPr bwMode="auto">
          <a:xfrm>
            <a:off x="2411976" y="4247287"/>
            <a:ext cx="4332595" cy="232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32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18/50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AQI Monitoring Solutions (2)</a:t>
            </a:r>
            <a:endParaRPr lang="en-US" altLang="zh-CN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252413" y="1282623"/>
            <a:ext cx="8639175" cy="269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Selective </a:t>
            </a:r>
            <a:r>
              <a:rPr lang="en-US" altLang="zh-CN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monitoring</a:t>
            </a:r>
            <a:endParaRPr lang="en-US" altLang="zh-CN" dirty="0"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lvl="1"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Choose only </a:t>
            </a:r>
            <a:r>
              <a:rPr lang="en-US" altLang="zh-CN" sz="2000" dirty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a few cubes </a:t>
            </a: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based on the </a:t>
            </a:r>
            <a:r>
              <a:rPr lang="en-US" altLang="zh-CN" sz="2000" dirty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latest</a:t>
            </a: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AQI map</a:t>
            </a:r>
          </a:p>
          <a:p>
            <a:pPr lvl="1"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Update</a:t>
            </a: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AQI map use 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Gaussian Plume Model- Neural Network (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GPM-NN)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model</a:t>
            </a:r>
            <a:endParaRPr lang="en-US" altLang="zh-CN" sz="2000" dirty="0" smtClean="0"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lvl="1" algn="just">
              <a:spcBef>
                <a:spcPts val="1800"/>
              </a:spcBef>
              <a:buBlip>
                <a:blip r:embed="rId3"/>
              </a:buBlip>
            </a:pPr>
            <a:r>
              <a:rPr lang="zh-CN" altLang="en-US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If </a:t>
            </a: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the area experiences </a:t>
            </a:r>
            <a:r>
              <a:rPr lang="en-US" altLang="zh-CN" sz="2000" dirty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severe environmental changes </a:t>
            </a: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(e.g., </a:t>
            </a:r>
            <a:r>
              <a:rPr lang="en-US" altLang="zh-CN" sz="2000" dirty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gale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)?</a:t>
            </a:r>
          </a:p>
          <a:p>
            <a:pPr lvl="2"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Trigger </a:t>
            </a:r>
            <a:r>
              <a:rPr lang="en-US" altLang="zh-CN" sz="2000" dirty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complete</a:t>
            </a: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monitoring again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!</a:t>
            </a:r>
            <a:endParaRPr lang="en-US" altLang="zh-CN" sz="2000" dirty="0"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</p:txBody>
      </p:sp>
      <p:pic>
        <p:nvPicPr>
          <p:cNvPr id="8" name="Picture 6" descr="https://yyzharry.github.io/static/monitor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t="7130" r="10313" b="15778"/>
          <a:stretch>
            <a:fillRect/>
          </a:stretch>
        </p:blipFill>
        <p:spPr bwMode="auto">
          <a:xfrm>
            <a:off x="2487250" y="4149008"/>
            <a:ext cx="4169499" cy="223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33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Outline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952" y="1268975"/>
            <a:ext cx="907257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Blip>
                <a:blip r:embed="rId4"/>
              </a:buBlip>
              <a:defRPr/>
            </a:pPr>
            <a:r>
              <a:rPr lang="zh-CN" altLang="en-US" sz="2400" dirty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Overview of LTE-based U2X Services</a:t>
            </a:r>
          </a:p>
          <a:p>
            <a:pPr lvl="1" algn="just">
              <a:spcBef>
                <a:spcPts val="1200"/>
              </a:spcBef>
              <a:buBlip>
                <a:blip r:embed="rId4"/>
              </a:buBlip>
              <a:defRPr/>
            </a:pP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Introduction </a:t>
            </a:r>
          </a:p>
          <a:p>
            <a:pPr lvl="1" algn="just">
              <a:spcBef>
                <a:spcPts val="1200"/>
              </a:spcBef>
              <a:buBlip>
                <a:blip r:embed="rId4"/>
              </a:buBlip>
              <a:defRPr/>
            </a:pP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UAV Sensing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and Transmission</a:t>
            </a:r>
          </a:p>
          <a:p>
            <a:pPr lvl="1" algn="just">
              <a:spcBef>
                <a:spcPts val="1200"/>
              </a:spcBef>
              <a:buBlip>
                <a:blip r:embed="rId4"/>
              </a:buBlip>
              <a:defRPr/>
            </a:pP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Key Challenges</a:t>
            </a: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  <a:p>
            <a:pPr algn="just">
              <a:spcBef>
                <a:spcPts val="1200"/>
              </a:spcBef>
              <a:buBlip>
                <a:blip r:embed="rId4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Three Scenarios</a:t>
            </a:r>
          </a:p>
          <a:p>
            <a:pPr lvl="1" algn="just">
              <a:spcBef>
                <a:spcPts val="1200"/>
              </a:spcBef>
              <a:buBlip>
                <a:blip r:embed="rId4"/>
              </a:buBlip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UAV Sensing and Machine Learning</a:t>
            </a:r>
          </a:p>
          <a:p>
            <a:pPr lvl="1" algn="just">
              <a:spcBef>
                <a:spcPts val="1200"/>
              </a:spcBef>
              <a:buBlip>
                <a:blip r:embed="rId4"/>
              </a:buBlip>
              <a:defRPr/>
            </a:pPr>
            <a:r>
              <a:rPr lang="en-US" sz="2000" dirty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sz="20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Flight </a:t>
            </a:r>
            <a:r>
              <a:rPr lang="en-US" sz="2000" dirty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Trajectory Planning and </a:t>
            </a:r>
            <a:r>
              <a:rPr lang="en-US" sz="20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Communication Optimization</a:t>
            </a:r>
            <a:endParaRPr lang="en-US" altLang="zh-CN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  <a:p>
            <a:pPr lvl="1" algn="just">
              <a:spcBef>
                <a:spcPts val="1200"/>
              </a:spcBef>
              <a:buBlip>
                <a:blip r:embed="rId4"/>
              </a:buBlip>
              <a:defRPr/>
            </a:pPr>
            <a:r>
              <a:rPr lang="zh-CN" altLang="en-US" sz="20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Mean Field Game for Control 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  <a:p>
            <a:pPr algn="just">
              <a:spcBef>
                <a:spcPts val="1200"/>
              </a:spcBef>
              <a:buBlip>
                <a:blip r:embed="rId4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Conclusions</a:t>
            </a:r>
            <a:endParaRPr lang="zh-CN" altLang="en-US" sz="2400" dirty="0" smtClean="0"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01/50</a:t>
            </a:r>
            <a:endParaRPr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pic>
        <p:nvPicPr>
          <p:cNvPr id="7" name="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4" y="1172240"/>
            <a:ext cx="8938362" cy="506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05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19/50</a:t>
            </a:r>
            <a:endParaRPr lang="zh-CN" altLang="en-US" dirty="0"/>
          </a:p>
        </p:txBody>
      </p:sp>
      <p:pic>
        <p:nvPicPr>
          <p:cNvPr id="3076" name="Picture 4" descr="https://yyzharry.github.io/static/Mode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0" r="12790"/>
          <a:stretch/>
        </p:blipFill>
        <p:spPr bwMode="auto">
          <a:xfrm>
            <a:off x="5377069" y="4196829"/>
            <a:ext cx="3501236" cy="254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AQI Monitoring Solutions (3)</a:t>
            </a:r>
            <a:endParaRPr lang="en-US" altLang="zh-CN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252413" y="1052736"/>
            <a:ext cx="8369631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ts val="1200"/>
              </a:spcBef>
              <a:buBlip>
                <a:blip r:embed="rId4"/>
              </a:buBlip>
            </a:pPr>
            <a:r>
              <a:rPr lang="en-US" altLang="zh-CN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GPM-NN </a:t>
            </a:r>
            <a:r>
              <a:rPr lang="en-US" altLang="zh-CN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model</a:t>
            </a:r>
            <a:endParaRPr lang="en-US" altLang="zh-CN" dirty="0"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lvl="1" algn="just" eaLnBrk="1" hangingPunct="1">
              <a:spcBef>
                <a:spcPts val="1200"/>
              </a:spcBef>
              <a:buFontTx/>
              <a:buBlip>
                <a:blip r:embed="rId4"/>
              </a:buBlip>
            </a:pP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Input: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features 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(wind, 3D location, weather condition)</a:t>
            </a:r>
          </a:p>
          <a:p>
            <a:pPr lvl="1" algn="just" eaLnBrk="1" hangingPunct="1">
              <a:spcBef>
                <a:spcPts val="1200"/>
              </a:spcBef>
              <a:buFontTx/>
              <a:buBlip>
                <a:blip r:embed="rId4"/>
              </a:buBlip>
            </a:pP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Output: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estimated AQI 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value at unmeasured locations </a:t>
            </a:r>
            <a:endParaRPr lang="en-US" altLang="zh-CN" dirty="0" smtClean="0"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algn="just">
              <a:spcBef>
                <a:spcPts val="1200"/>
              </a:spcBef>
              <a:buBlip>
                <a:blip r:embed="rId4"/>
              </a:buBlip>
            </a:pPr>
            <a:r>
              <a:rPr lang="en-US" altLang="zh-CN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Contributions</a:t>
            </a:r>
            <a:endParaRPr lang="en-US" altLang="zh-CN" dirty="0"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lvl="1" algn="just">
              <a:spcBef>
                <a:spcPts val="1200"/>
              </a:spcBef>
              <a:buBlip>
                <a:blip r:embed="rId4"/>
              </a:buBlip>
            </a:pP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Combine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physical model 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&amp;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Neural networks (nonlinearity to rectify the output for better regression) </a:t>
            </a:r>
          </a:p>
          <a:p>
            <a:pPr lvl="1" algn="just">
              <a:spcBef>
                <a:spcPts val="1200"/>
              </a:spcBef>
              <a:buBlip>
                <a:blip r:embed="rId4"/>
              </a:buBlip>
            </a:pPr>
            <a:r>
              <a:rPr lang="en-US" altLang="zh-CN" sz="2000" dirty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High accuracy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, better than single NN/single physical model</a:t>
            </a:r>
          </a:p>
          <a:p>
            <a:pPr lvl="1" algn="just">
              <a:spcBef>
                <a:spcPts val="1200"/>
              </a:spcBef>
              <a:buBlip>
                <a:blip r:embed="rId4"/>
              </a:buBlip>
            </a:pPr>
            <a:endParaRPr lang="en-US" altLang="zh-CN" sz="2000" dirty="0"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lvl="1" algn="just">
              <a:spcBef>
                <a:spcPts val="1200"/>
              </a:spcBef>
              <a:buBlip>
                <a:blip r:embed="rId4"/>
              </a:buBlip>
            </a:pPr>
            <a:endParaRPr lang="en-US" altLang="zh-CN" sz="2000" dirty="0" smtClean="0"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lvl="1" algn="just">
              <a:spcBef>
                <a:spcPts val="1200"/>
              </a:spcBef>
              <a:buBlip>
                <a:blip r:embed="rId4"/>
              </a:buBlip>
            </a:pPr>
            <a:endParaRPr lang="en-US" altLang="zh-CN" sz="2000" dirty="0" smtClean="0"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lvl="1" algn="just">
              <a:spcBef>
                <a:spcPts val="1200"/>
              </a:spcBef>
              <a:buBlip>
                <a:blip r:embed="rId4"/>
              </a:buBlip>
            </a:pPr>
            <a:endParaRPr lang="en-US" altLang="zh-CN" sz="2000" dirty="0" smtClean="0"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lvl="1" algn="just">
              <a:spcBef>
                <a:spcPts val="1200"/>
              </a:spcBef>
              <a:buBlip>
                <a:blip r:embed="rId4"/>
              </a:buBlip>
            </a:pP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NN guide system selecting specific </a:t>
            </a:r>
          </a:p>
          <a:p>
            <a:pPr lvl="1" algn="just"/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l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ocations for monitoring </a:t>
            </a:r>
          </a:p>
          <a:p>
            <a:pPr lvl="1" algn="just" eaLnBrk="1" hangingPunct="1">
              <a:spcBef>
                <a:spcPts val="1200"/>
              </a:spcBef>
              <a:buFontTx/>
              <a:buBlip>
                <a:blip r:embed="rId4"/>
              </a:buBlip>
            </a:pPr>
            <a:endParaRPr lang="en-US" altLang="zh-CN" sz="2000" dirty="0"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791958" y="4365104"/>
                <a:ext cx="4085157" cy="670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zh-CN" b="0" i="1" smtClean="0">
                              <a:latin typeface="Cambria Math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1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b="1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CN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altLang="zh-CN" i="1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958" y="4365104"/>
                <a:ext cx="4085157" cy="67076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左大括号 5"/>
          <p:cNvSpPr/>
          <p:nvPr/>
        </p:nvSpPr>
        <p:spPr>
          <a:xfrm rot="16200000">
            <a:off x="2111576" y="4354371"/>
            <a:ext cx="174730" cy="1711060"/>
          </a:xfrm>
          <a:prstGeom prst="leftBrace">
            <a:avLst>
              <a:gd name="adj1" fmla="val 74921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左大括号 10"/>
          <p:cNvSpPr/>
          <p:nvPr/>
        </p:nvSpPr>
        <p:spPr>
          <a:xfrm rot="16200000">
            <a:off x="4037735" y="4605508"/>
            <a:ext cx="168481" cy="1215034"/>
          </a:xfrm>
          <a:prstGeom prst="leftBrace">
            <a:avLst>
              <a:gd name="adj1" fmla="val 74921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706658" y="5383937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Arial Unicode MS" panose="02010600030101010101" charset="-122"/>
                <a:cs typeface="Arial Unicode MS" panose="02010600030101010101" charset="-122"/>
              </a:rPr>
              <a:t>NN part</a:t>
            </a:r>
            <a:endParaRPr lang="zh-CN" altLang="en-US" dirty="0"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417576" y="5383937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Arial Unicode MS" panose="02010600030101010101" charset="-122"/>
                <a:cs typeface="Arial Unicode MS" panose="02010600030101010101" charset="-122"/>
              </a:rPr>
              <a:t>Physical part</a:t>
            </a:r>
            <a:endParaRPr lang="zh-CN" altLang="en-US" dirty="0"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33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51952" y="1268976"/>
            <a:ext cx="32400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Experimental Result</a:t>
            </a:r>
          </a:p>
        </p:txBody>
      </p:sp>
      <p:sp>
        <p:nvSpPr>
          <p:cNvPr id="4" name="矩形 3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20/50</a:t>
            </a: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Simulations and Discussions</a:t>
            </a:r>
            <a:endParaRPr lang="en-US" altLang="zh-CN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960" y="1718981"/>
            <a:ext cx="3127752" cy="254540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575193" y="3119697"/>
            <a:ext cx="42978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GPM-NN has the  highest </a:t>
            </a:r>
            <a:r>
              <a:rPr lang="en-US" altLang="zh-CN" sz="20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estimation accuracy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compared to other common methods</a:t>
            </a:r>
          </a:p>
        </p:txBody>
      </p:sp>
      <p:sp>
        <p:nvSpPr>
          <p:cNvPr id="26" name="矩形 25"/>
          <p:cNvSpPr/>
          <p:nvPr/>
        </p:nvSpPr>
        <p:spPr>
          <a:xfrm>
            <a:off x="4594186" y="4950452"/>
            <a:ext cx="36678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Adaptive monitoring algorithms </a:t>
            </a: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can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best save the UAV’s </a:t>
            </a:r>
            <a:r>
              <a:rPr lang="en-US" altLang="zh-CN" sz="20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battery consumption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960" y="4216000"/>
            <a:ext cx="3127751" cy="25430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sp>
        <p:nvSpPr>
          <p:cNvPr id="10" name="矩形 14"/>
          <p:cNvSpPr/>
          <p:nvPr/>
        </p:nvSpPr>
        <p:spPr>
          <a:xfrm>
            <a:off x="4553176" y="1644973"/>
            <a:ext cx="42978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Partial derivative threshold (PDT), larger the value</a:t>
            </a:r>
            <a:r>
              <a:rPr lang="en-US" altLang="zh-CN" sz="2000" smtClean="0">
                <a:latin typeface="Arial Unicode MS" panose="02010600030101010101" charset="-122"/>
                <a:ea typeface="黑体" panose="02010609060101010101" pitchFamily="49" charset="-122"/>
              </a:rPr>
              <a:t>, the more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locations we will select to monitor</a:t>
            </a:r>
          </a:p>
        </p:txBody>
      </p:sp>
    </p:spTree>
    <p:extLst>
      <p:ext uri="{BB962C8B-B14F-4D97-AF65-F5344CB8AC3E}">
        <p14:creationId xmlns:p14="http://schemas.microsoft.com/office/powerpoint/2010/main" val="2495683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51952" y="1268976"/>
            <a:ext cx="86400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Applications</a:t>
            </a: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Generate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real-time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AQI maps</a:t>
            </a: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2D area:</a:t>
            </a: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endParaRPr lang="en-US" altLang="zh-CN" sz="2000" dirty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endParaRPr lang="en-US" altLang="zh-CN" sz="2000" dirty="0" smtClean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endParaRPr lang="en-US" altLang="zh-CN" sz="2000" dirty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endParaRPr lang="en-US" altLang="zh-CN" sz="2000" dirty="0" smtClean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3D area:</a:t>
            </a:r>
          </a:p>
        </p:txBody>
      </p:sp>
      <p:sp>
        <p:nvSpPr>
          <p:cNvPr id="4" name="矩形 3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21/50</a:t>
            </a:r>
            <a:endParaRPr lang="zh-CN" altLang="en-US" dirty="0"/>
          </a:p>
        </p:txBody>
      </p:sp>
      <p:pic>
        <p:nvPicPr>
          <p:cNvPr id="18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42"/>
          <a:stretch/>
        </p:blipFill>
        <p:spPr bwMode="auto">
          <a:xfrm>
            <a:off x="2291949" y="2348988"/>
            <a:ext cx="3360063" cy="1774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1"/>
          <a:stretch/>
        </p:blipFill>
        <p:spPr bwMode="auto">
          <a:xfrm>
            <a:off x="2783220" y="4316709"/>
            <a:ext cx="2377520" cy="244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24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Simulations and Applications</a:t>
            </a:r>
            <a:endParaRPr lang="en-US" altLang="zh-CN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52012" y="2708992"/>
            <a:ext cx="3420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Arial Unicode MS" panose="02010600030101010101" charset="-122"/>
                <a:cs typeface="Arial Unicode MS" panose="02010600030101010101" charset="-122"/>
              </a:rPr>
              <a:t>A deeper color corresponds to a higher AQI value</a:t>
            </a:r>
            <a:endParaRPr lang="zh-CN" altLang="en-US" sz="2000" dirty="0"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52012" y="5214333"/>
            <a:ext cx="3330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Arial Unicode MS" panose="02010600030101010101" charset="-122"/>
                <a:cs typeface="Arial Unicode MS" panose="02010600030101010101" charset="-122"/>
              </a:rPr>
              <a:t>A deeper color corresponds to a higher AQI value</a:t>
            </a:r>
            <a:endParaRPr lang="zh-CN" altLang="en-US" sz="2000" dirty="0"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89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71586"/>
          </a:xfrm>
        </p:spPr>
        <p:txBody>
          <a:bodyPr>
            <a:normAutofit fontScale="90000"/>
          </a:bodyPr>
          <a:lstStyle/>
          <a:p>
            <a:pPr lvl="0"/>
            <a:r>
              <a:rPr lang="en-US" altLang="zh-CN" sz="32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Improving using Sparse Optimization</a:t>
            </a:r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8244408" y="926749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22/50</a:t>
            </a:r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" y="3068960"/>
            <a:ext cx="4345981" cy="296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500050" y="4941168"/>
                <a:ext cx="4572000" cy="16560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altLang="zh-CN" b="1" i="1" dirty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1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altLang="zh-CN" b="1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𝒕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𝑇𝑉</m:t>
                          </m:r>
                          <m:d>
                            <m:d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b="1" i="1" dirty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1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altLang="zh-CN" b="1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𝒕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+</m:t>
                          </m:r>
                        </m:e>
                      </m:func>
                      <m:sSub>
                        <m:sSubPr>
                          <m:ctrlPr>
                            <a:rPr lang="en-US" altLang="zh-CN" b="0" i="1" dirty="0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1" i="1" dirty="0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 i="1" dirty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en-US" altLang="zh-CN" b="1" i="1" dirty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𝒕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altLang="zh-CN" b="0" i="1" dirty="0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/>
                        </a:rPr>
                        <m:t>,</m:t>
                      </m:r>
                      <m:r>
                        <a:rPr lang="en-US" altLang="zh-CN">
                          <a:solidFill>
                            <a:srgbClr val="FF0000"/>
                          </a:solidFill>
                          <a:latin typeface="Cambria Math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altLang="zh-CN">
                          <a:solidFill>
                            <a:srgbClr val="FF0000"/>
                          </a:solidFill>
                          <a:latin typeface="Cambria Math"/>
                        </a:rPr>
                        <m:t>s</m:t>
                      </m:r>
                      <m:r>
                        <a:rPr lang="en-US" altLang="zh-CN">
                          <a:solidFill>
                            <a:srgbClr val="FF0000"/>
                          </a:solidFill>
                          <a:latin typeface="Cambria Math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>
                          <a:solidFill>
                            <a:srgbClr val="FF0000"/>
                          </a:solidFill>
                          <a:latin typeface="Cambria Math"/>
                        </a:rPr>
                        <m:t>t</m:t>
                      </m:r>
                      <m:r>
                        <a:rPr lang="en-US" altLang="zh-CN">
                          <a:solidFill>
                            <a:srgbClr val="FF0000"/>
                          </a:solidFill>
                          <a:latin typeface="Cambria Math"/>
                        </a:rPr>
                        <m:t>.    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||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𝐿</m:t>
                          </m:r>
                          <m:d>
                            <m:d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zh-CN" b="1" i="1" dirty="0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 i="1" dirty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en-US" altLang="zh-CN" b="1" i="1" dirty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𝒕</m:t>
                                      </m:r>
                                    </m:sub>
                                  </m:sSub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b="1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𝒆</m:t>
                              </m:r>
                            </m:e>
                            <m:sub>
                              <m:r>
                                <a:rPr lang="en-US" altLang="zh-CN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sub>
                          </m:s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||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𝜖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</m:oMath>
                  </m:oMathPara>
                </a14:m>
                <a:endParaRPr lang="en-US" altLang="zh-CN" dirty="0">
                  <a:solidFill>
                    <a:srgbClr val="FF0000"/>
                  </a:solidFill>
                  <a:ea typeface="Cambria Math"/>
                </a:endParaRPr>
              </a:p>
              <a:p>
                <a:pPr algn="ctr"/>
                <a:r>
                  <a:rPr lang="en-US" altLang="zh-CN" dirty="0">
                    <a:solidFill>
                      <a:srgbClr val="FF0000"/>
                    </a:solidFill>
                  </a:rPr>
                  <a:t>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</a:rPr>
                          <m:t>||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𝐾</m:t>
                        </m:r>
                        <m:sSub>
                          <m:sSubPr>
                            <m:ctrl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𝒕</m:t>
                            </m:r>
                          </m:sub>
                        </m:s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∙</m:t>
                        </m:r>
                        <m:sSub>
                          <m:sSubPr>
                            <m:ctrlPr>
                              <a:rPr lang="en-US" altLang="zh-CN" b="1" i="1" dirty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𝒚</m:t>
                            </m:r>
                          </m:e>
                          <m:sub>
                            <m:r>
                              <a:rPr lang="en-US" altLang="zh-CN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𝒕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𝑌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𝑟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𝒕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</a:rPr>
                          <m:t>||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zh-CN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≤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bPr>
                      <m:e>
                        <m:r>
                          <a:rPr lang="zh-CN" altLang="en-US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𝜖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,</a:t>
                </a:r>
              </a:p>
              <a:p>
                <a:pPr algn="ctr"/>
                <a:r>
                  <a:rPr lang="en-US" altLang="zh-CN" dirty="0">
                    <a:solidFill>
                      <a:srgbClr val="FF0000"/>
                    </a:solidFill>
                  </a:rPr>
                  <a:t>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</a:rPr>
                          <m:t>    ||</m:t>
                        </m:r>
                        <m:sSub>
                          <m:sSubPr>
                            <m:ctrlPr>
                              <a:rPr lang="en-US" altLang="zh-CN" b="1" i="1" dirty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𝒚</m:t>
                            </m:r>
                          </m:e>
                          <m:sub>
                            <m:r>
                              <a:rPr lang="en-US" altLang="zh-CN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𝒕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𝑌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∗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𝒕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</a:rPr>
                          <m:t>||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zh-CN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≤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bPr>
                      <m:e>
                        <m:r>
                          <a:rPr lang="zh-CN" altLang="en-US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𝜖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.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050" y="4941168"/>
                <a:ext cx="4572000" cy="1656031"/>
              </a:xfrm>
              <a:prstGeom prst="rect">
                <a:avLst/>
              </a:prstGeom>
              <a:blipFill rotWithShape="0">
                <a:blip r:embed="rId4"/>
                <a:stretch>
                  <a:fillRect b="-25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7"/>
          <p:cNvSpPr/>
          <p:nvPr/>
        </p:nvSpPr>
        <p:spPr>
          <a:xfrm>
            <a:off x="1202248" y="1858687"/>
            <a:ext cx="1981200" cy="609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7030A0"/>
                </a:solidFill>
                <a:latin typeface="+mj-lt"/>
              </a:rPr>
              <a:t>Mobile platforms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92088" y="1219242"/>
            <a:ext cx="1981200" cy="609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7030A0"/>
                </a:solidFill>
                <a:latin typeface="+mj-lt"/>
              </a:rPr>
              <a:t>Monitor stations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Plus 9"/>
          <p:cNvSpPr/>
          <p:nvPr/>
        </p:nvSpPr>
        <p:spPr>
          <a:xfrm>
            <a:off x="3394741" y="1640882"/>
            <a:ext cx="457200" cy="302260"/>
          </a:xfrm>
          <a:prstGeom prst="mathPlus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63888" y="1551982"/>
            <a:ext cx="1371600" cy="609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Covariates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3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916488" y="1778042"/>
            <a:ext cx="762000" cy="157480"/>
          </a:xfrm>
          <a:prstGeom prst="rightArrow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07504" y="1482668"/>
            <a:ext cx="16824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Spatial prediction</a:t>
            </a:r>
            <a:endParaRPr lang="en-US" sz="1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125528" y="1218520"/>
            <a:ext cx="1838960" cy="1041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+mj-lt"/>
              </a:rPr>
              <a:t>Fully-resolved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+mj-lt"/>
              </a:rPr>
              <a:t>Low accuracy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+mj-lt"/>
              </a:rPr>
              <a:t>3D map</a:t>
            </a:r>
          </a:p>
        </p:txBody>
      </p:sp>
      <p:sp>
        <p:nvSpPr>
          <p:cNvPr id="15" name="Plus 14"/>
          <p:cNvSpPr/>
          <p:nvPr/>
        </p:nvSpPr>
        <p:spPr>
          <a:xfrm>
            <a:off x="7809712" y="2582500"/>
            <a:ext cx="457200" cy="302260"/>
          </a:xfrm>
          <a:prstGeom prst="mathPlus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276312" y="3039700"/>
            <a:ext cx="1524000" cy="609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7030A0"/>
                </a:solidFill>
                <a:latin typeface="+mj-lt"/>
              </a:rPr>
              <a:t>Satellite data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200112" y="4258900"/>
            <a:ext cx="1676400" cy="609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TV constraints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3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</p:txBody>
      </p:sp>
      <p:sp>
        <p:nvSpPr>
          <p:cNvPr id="18" name="Right Arrow 17"/>
          <p:cNvSpPr/>
          <p:nvPr/>
        </p:nvSpPr>
        <p:spPr>
          <a:xfrm rot="10800000">
            <a:off x="6330280" y="4028510"/>
            <a:ext cx="762000" cy="157480"/>
          </a:xfrm>
          <a:prstGeom prst="rightArrow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40292" y="3733284"/>
            <a:ext cx="1168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Restoration</a:t>
            </a:r>
            <a:endParaRPr lang="en-US" sz="1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476733" y="3421422"/>
            <a:ext cx="1679443" cy="136398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+mj-lt"/>
              </a:rPr>
              <a:t>High resolution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+mj-lt"/>
              </a:rPr>
              <a:t>High accuracy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+mj-lt"/>
              </a:rPr>
              <a:t>3D map</a:t>
            </a:r>
          </a:p>
        </p:txBody>
      </p:sp>
      <p:sp>
        <p:nvSpPr>
          <p:cNvPr id="21" name="Plus 20"/>
          <p:cNvSpPr/>
          <p:nvPr/>
        </p:nvSpPr>
        <p:spPr>
          <a:xfrm>
            <a:off x="7809712" y="3804240"/>
            <a:ext cx="457200" cy="302260"/>
          </a:xfrm>
          <a:prstGeom prst="mathPlus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92088" y="1261842"/>
            <a:ext cx="4343400" cy="120644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5400000">
            <a:off x="6171773" y="2308437"/>
            <a:ext cx="3733078" cy="1676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7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51952" y="1268976"/>
            <a:ext cx="864009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Applications</a:t>
            </a: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Instructions on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mask wearing</a:t>
            </a: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endParaRPr lang="en-US" altLang="zh-CN" sz="2000" dirty="0">
              <a:solidFill>
                <a:srgbClr val="C00000"/>
              </a:solidFill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endParaRPr lang="en-US" altLang="zh-CN" sz="2000" dirty="0" smtClean="0">
              <a:solidFill>
                <a:srgbClr val="C00000"/>
              </a:solidFill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spcBef>
                <a:spcPts val="1200"/>
              </a:spcBef>
              <a:defRPr/>
            </a:pPr>
            <a:endParaRPr lang="en-US" altLang="zh-CN" sz="2000" dirty="0" smtClean="0">
              <a:solidFill>
                <a:srgbClr val="C00000"/>
              </a:solidFill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spcBef>
                <a:spcPts val="1200"/>
              </a:spcBef>
              <a:defRPr/>
            </a:pPr>
            <a:endParaRPr lang="en-US" altLang="zh-CN" sz="1200" dirty="0" smtClean="0">
              <a:solidFill>
                <a:srgbClr val="C00000"/>
              </a:solidFill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spcBef>
                <a:spcPts val="1200"/>
              </a:spcBef>
              <a:defRPr/>
            </a:pPr>
            <a:endParaRPr lang="en-US" altLang="zh-CN" sz="400" dirty="0" smtClean="0">
              <a:solidFill>
                <a:srgbClr val="C00000"/>
              </a:solidFill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>
                <a:solidFill>
                  <a:srgbClr val="C0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 Ventilation</a:t>
            </a: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System</a:t>
            </a: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Design for Buildings</a:t>
            </a:r>
            <a:endParaRPr lang="en-US" altLang="zh-CN" sz="2000" dirty="0">
              <a:solidFill>
                <a:srgbClr val="C00000"/>
              </a:solidFill>
              <a:latin typeface="Arial Unicode MS" panose="02010600030101010101" charset="-122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</a:t>
            </a:r>
            <a:r>
              <a:rPr lang="en-US" altLang="zh-CN" dirty="0"/>
              <a:t>3</a:t>
            </a:r>
            <a:r>
              <a:rPr lang="en-US" altLang="zh-CN" dirty="0" smtClean="0"/>
              <a:t>/50</a:t>
            </a:r>
            <a:endParaRPr lang="zh-CN" altLang="en-US" dirty="0"/>
          </a:p>
        </p:txBody>
      </p:sp>
      <p:pic>
        <p:nvPicPr>
          <p:cNvPr id="20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971" y="2258987"/>
            <a:ext cx="4930058" cy="188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971" y="4599013"/>
            <a:ext cx="4930058" cy="200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24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Applications</a:t>
            </a:r>
            <a:endParaRPr lang="en-US" altLang="zh-CN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9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24/50</a:t>
            </a:r>
            <a:endParaRPr lang="zh-CN" altLang="en-US" dirty="0"/>
          </a:p>
        </p:txBody>
      </p:sp>
      <p:pic>
        <p:nvPicPr>
          <p:cNvPr id="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016" y="2978995"/>
            <a:ext cx="3060034" cy="162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252413" y="1263126"/>
            <a:ext cx="8549633" cy="533992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  <a:buFontTx/>
              <a:buBlip>
                <a:blip r:embed="rId6"/>
              </a:buBlip>
            </a:pPr>
            <a:r>
              <a:rPr lang="en-US" altLang="zh-CN" dirty="0" smtClean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Dataset</a:t>
            </a:r>
            <a:endParaRPr lang="en-US" altLang="zh-CN" dirty="0">
              <a:solidFill>
                <a:srgbClr val="000000"/>
              </a:solidFill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lvl="1" algn="just" eaLnBrk="1" hangingPunct="1">
              <a:spcBef>
                <a:spcPts val="600"/>
              </a:spcBef>
              <a:buFontTx/>
              <a:buBlip>
                <a:blip r:embed="rId6"/>
              </a:buBlip>
            </a:pPr>
            <a:r>
              <a:rPr lang="en-US" altLang="zh-CN" sz="2000" dirty="0" smtClean="0">
                <a:solidFill>
                  <a:srgbClr val="00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Include both 2D and 3D fine-grained AQI data</a:t>
            </a:r>
          </a:p>
          <a:p>
            <a:pPr lvl="1" algn="just" eaLnBrk="1" hangingPunct="1">
              <a:spcBef>
                <a:spcPts val="600"/>
              </a:spcBef>
              <a:buFontTx/>
              <a:buBlip>
                <a:blip r:embed="rId6"/>
              </a:buBlip>
            </a:pPr>
            <a:r>
              <a:rPr lang="en-US" altLang="zh-CN" sz="1800" dirty="0" smtClean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  <a:hlinkClick r:id="rId7"/>
              </a:rPr>
              <a:t>https://</a:t>
            </a:r>
            <a:r>
              <a:rPr lang="en-US" altLang="zh-CN" sz="1800" dirty="0" smtClean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  <a:hlinkClick r:id="rId7"/>
              </a:rPr>
              <a:t>github.com/YyzHarry/AQI_Dataset</a:t>
            </a:r>
            <a:endParaRPr lang="en-US" altLang="zh-CN" sz="1800" dirty="0" smtClean="0">
              <a:solidFill>
                <a:srgbClr val="000000"/>
              </a:solidFill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lvl="1" algn="just" eaLnBrk="1" hangingPunct="1">
              <a:spcBef>
                <a:spcPts val="600"/>
              </a:spcBef>
              <a:buFontTx/>
              <a:buBlip>
                <a:blip r:embed="rId6"/>
              </a:buBlip>
            </a:pPr>
            <a:endParaRPr lang="en-US" altLang="zh-CN" sz="1800" dirty="0" smtClean="0">
              <a:solidFill>
                <a:srgbClr val="000000"/>
              </a:solidFill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algn="just" eaLnBrk="1" hangingPunct="1">
              <a:spcBef>
                <a:spcPts val="1500"/>
              </a:spcBef>
              <a:buFontTx/>
              <a:buBlip>
                <a:blip r:embed="rId6"/>
              </a:buBlip>
            </a:pPr>
            <a:r>
              <a:rPr lang="en-US" altLang="zh-CN" dirty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Map </a:t>
            </a:r>
            <a:r>
              <a:rPr lang="en-US" altLang="zh-CN" dirty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Visualization: Webpage Design</a:t>
            </a:r>
          </a:p>
          <a:p>
            <a:pPr lvl="1" algn="just" eaLnBrk="1" hangingPunct="1">
              <a:spcBef>
                <a:spcPts val="600"/>
              </a:spcBef>
              <a:buFontTx/>
              <a:buBlip>
                <a:blip r:embed="rId6"/>
              </a:buBlip>
            </a:pPr>
            <a:r>
              <a:rPr lang="en-US" altLang="zh-CN" sz="2000" dirty="0">
                <a:solidFill>
                  <a:srgbClr val="00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Realtime</a:t>
            </a:r>
            <a:r>
              <a:rPr lang="en-US" altLang="zh-CN" sz="2000" dirty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3D AQI map:</a:t>
            </a:r>
            <a:r>
              <a:rPr lang="zh-CN" altLang="en-US" sz="2000" dirty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>
                <a:solidFill>
                  <a:srgbClr val="CDFFFF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  <a:hlinkClick r:id="rId8"/>
              </a:rPr>
              <a:t>http://aqimaps.com/</a:t>
            </a:r>
            <a:r>
              <a:rPr lang="en-US" altLang="zh-CN" sz="2000" dirty="0">
                <a:solidFill>
                  <a:srgbClr val="CDFFFF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</a:p>
          <a:p>
            <a:pPr lvl="1" algn="just" eaLnBrk="1" hangingPunct="1">
              <a:spcBef>
                <a:spcPts val="600"/>
              </a:spcBef>
              <a:buFontTx/>
              <a:buBlip>
                <a:blip r:embed="rId6"/>
              </a:buBlip>
            </a:pPr>
            <a:r>
              <a:rPr lang="en-US" altLang="zh-CN" sz="2000" dirty="0" smtClean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Data can also be uploaded by sensors and </a:t>
            </a:r>
          </a:p>
          <a:p>
            <a:pPr lvl="1" algn="just" eaLnBrk="1" hangingPunct="1"/>
            <a:r>
              <a:rPr lang="en-US" altLang="zh-CN" sz="2000" dirty="0" smtClean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   crowd-sourcing</a:t>
            </a:r>
          </a:p>
          <a:p>
            <a:pPr lvl="1" algn="just" eaLnBrk="1" hangingPunct="1"/>
            <a:endParaRPr lang="en-US" altLang="zh-CN" sz="2000" dirty="0" smtClean="0">
              <a:solidFill>
                <a:srgbClr val="000000"/>
              </a:solidFill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algn="just" eaLnBrk="1" hangingPunct="1">
              <a:spcBef>
                <a:spcPts val="1500"/>
              </a:spcBef>
              <a:buFontTx/>
              <a:buBlip>
                <a:blip r:embed="rId6"/>
              </a:buBlip>
            </a:pPr>
            <a:r>
              <a:rPr lang="en-US" altLang="zh-CN" dirty="0" smtClean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Demo Video</a:t>
            </a:r>
          </a:p>
          <a:p>
            <a:pPr lvl="1" algn="just" eaLnBrk="1" hangingPunct="1">
              <a:spcBef>
                <a:spcPts val="600"/>
              </a:spcBef>
              <a:buFontTx/>
              <a:buBlip>
                <a:blip r:embed="rId6"/>
              </a:buBlip>
            </a:pPr>
            <a:r>
              <a:rPr lang="en-US" altLang="zh-CN" sz="2800" dirty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  <a:hlinkClick r:id="rId9"/>
              </a:rPr>
              <a:t>https://www.youtube.com/embed/POX-kazz_Ec</a:t>
            </a:r>
            <a:r>
              <a:rPr lang="en-US" altLang="zh-CN" sz="2000" dirty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 </a:t>
            </a:r>
            <a:r>
              <a:rPr lang="en-US" altLang="zh-CN" sz="2000" dirty="0" smtClean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(YouTube</a:t>
            </a:r>
            <a:r>
              <a:rPr lang="en-US" altLang="zh-CN" sz="2000" dirty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)</a:t>
            </a:r>
          </a:p>
          <a:p>
            <a:pPr lvl="1" algn="just">
              <a:spcBef>
                <a:spcPts val="600"/>
              </a:spcBef>
              <a:buBlip>
                <a:blip r:embed="rId6"/>
              </a:buBlip>
            </a:pPr>
            <a:r>
              <a:rPr lang="en-US" altLang="zh-CN" sz="2000" dirty="0" smtClean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System </a:t>
            </a:r>
            <a:r>
              <a:rPr lang="en-US" altLang="zh-CN" sz="2000" dirty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project </a:t>
            </a:r>
            <a:r>
              <a:rPr lang="en-US" altLang="zh-CN" sz="2000" dirty="0" smtClean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won 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First </a:t>
            </a:r>
            <a:r>
              <a:rPr lang="en-US" altLang="zh-CN" sz="2000" b="1" dirty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Prize (1st out of 23 finalist), </a:t>
            </a:r>
            <a:r>
              <a:rPr lang="en-US" altLang="zh-CN" sz="2000" dirty="0" smtClean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in </a:t>
            </a:r>
          </a:p>
          <a:p>
            <a:pPr lvl="1" algn="just">
              <a:spcBef>
                <a:spcPts val="600"/>
              </a:spcBef>
            </a:pPr>
            <a:r>
              <a:rPr lang="en-US" altLang="zh-CN" sz="2000" b="1" dirty="0" smtClean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IEEE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ComSoc</a:t>
            </a:r>
            <a:r>
              <a:rPr lang="en-US" altLang="zh-CN" sz="2000" b="1" dirty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Student Competition 2017</a:t>
            </a:r>
            <a:endParaRPr lang="en-US" altLang="zh-CN" sz="2000" b="1" dirty="0">
              <a:solidFill>
                <a:srgbClr val="000000"/>
              </a:solidFill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Deliverables</a:t>
            </a:r>
            <a:endParaRPr lang="en-US" altLang="zh-CN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21" y="1628980"/>
            <a:ext cx="1080012" cy="1080012"/>
          </a:xfrm>
          <a:prstGeom prst="rect">
            <a:avLst/>
          </a:prstGeom>
        </p:spPr>
      </p:pic>
      <p:sp>
        <p:nvSpPr>
          <p:cNvPr id="11" name="Rectangle 4"/>
          <p:cNvSpPr/>
          <p:nvPr/>
        </p:nvSpPr>
        <p:spPr>
          <a:xfrm>
            <a:off x="7362031" y="1693672"/>
            <a:ext cx="18000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smtClean="0">
                <a:solidFill>
                  <a:srgbClr val="FF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Fine-grained AQI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smtClean="0">
                <a:solidFill>
                  <a:srgbClr val="FF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Dataset link</a:t>
            </a:r>
            <a:endParaRPr lang="zh-CN" altLang="en-US" sz="1600" b="1" dirty="0">
              <a:solidFill>
                <a:srgbClr val="000000"/>
              </a:solidFill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pic>
        <p:nvPicPr>
          <p:cNvPr id="3" name="ARMS 3D Air Quality Index (AQI) Monitoring System using UAV Sens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0839" y="44624"/>
            <a:ext cx="8549633" cy="625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325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896" y="1124744"/>
            <a:ext cx="6236440" cy="297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2322"/>
            <a:ext cx="7886700" cy="646651"/>
          </a:xfrm>
        </p:spPr>
        <p:txBody>
          <a:bodyPr>
            <a:normAutofit/>
          </a:bodyPr>
          <a:lstStyle/>
          <a:p>
            <a:r>
              <a:rPr lang="en-US" altLang="zh-CN" sz="3600" dirty="0" err="1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mmWave</a:t>
            </a:r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 on Sky for Oil Company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10"/>
            <a:ext cx="4192653" cy="2733458"/>
          </a:xfrm>
        </p:spPr>
      </p:pic>
      <p:sp>
        <p:nvSpPr>
          <p:cNvPr id="4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25/50</a:t>
            </a:r>
            <a:endParaRPr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160" y="4160480"/>
            <a:ext cx="4594890" cy="2580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2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38642"/>
            <a:ext cx="7886700" cy="706919"/>
          </a:xfrm>
        </p:spPr>
        <p:txBody>
          <a:bodyPr/>
          <a:lstStyle/>
          <a:p>
            <a:r>
              <a:rPr lang="en-US" altLang="zh-CN" sz="32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UAV Environment Monitoring (Chevron)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520" y="1259120"/>
            <a:ext cx="2054578" cy="1542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65" y="3776863"/>
            <a:ext cx="4131736" cy="1178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65" y="4943806"/>
            <a:ext cx="4131736" cy="11782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505" y="4446954"/>
            <a:ext cx="218830" cy="1953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1219887" y="2609920"/>
            <a:ext cx="1295618" cy="1837034"/>
          </a:xfrm>
          <a:prstGeom prst="line">
            <a:avLst/>
          </a:prstGeom>
          <a:ln w="127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1" idx="3"/>
          </p:cNvCxnSpPr>
          <p:nvPr/>
        </p:nvCxnSpPr>
        <p:spPr>
          <a:xfrm flipV="1">
            <a:off x="2734335" y="2609920"/>
            <a:ext cx="540130" cy="1934726"/>
          </a:xfrm>
          <a:prstGeom prst="line">
            <a:avLst/>
          </a:prstGeom>
          <a:ln w="127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917928" y="5354255"/>
            <a:ext cx="1148862" cy="1078523"/>
          </a:xfrm>
          <a:prstGeom prst="line">
            <a:avLst/>
          </a:prstGeom>
          <a:ln w="127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066790" y="4829413"/>
            <a:ext cx="563336" cy="52484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605279" y="2767312"/>
            <a:ext cx="1375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uffelgrass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6512" y="6263627"/>
            <a:ext cx="5352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UAV monitoring: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buffelgrass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posing risk to biodiversity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3968" y="1175573"/>
            <a:ext cx="3221025" cy="3251341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3842385" y="1491423"/>
            <a:ext cx="1641231" cy="547077"/>
          </a:xfrm>
          <a:prstGeom prst="rightArrow">
            <a:avLst>
              <a:gd name="adj1" fmla="val 50000"/>
              <a:gd name="adj2" fmla="val 8857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3894442" y="2882425"/>
            <a:ext cx="2811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Buffelgrass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detection 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deep learning models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0231" y="4720492"/>
            <a:ext cx="3527204" cy="1508558"/>
          </a:xfrm>
          <a:prstGeom prst="rect">
            <a:avLst/>
          </a:prstGeom>
        </p:spPr>
      </p:pic>
      <p:cxnSp>
        <p:nvCxnSpPr>
          <p:cNvPr id="18" name="Curved Connector 17"/>
          <p:cNvCxnSpPr/>
          <p:nvPr/>
        </p:nvCxnSpPr>
        <p:spPr>
          <a:xfrm rot="5400000">
            <a:off x="6602531" y="4155112"/>
            <a:ext cx="623081" cy="507679"/>
          </a:xfrm>
          <a:prstGeom prst="curvedConnector3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5400000" flipH="1" flipV="1">
            <a:off x="6106255" y="4651391"/>
            <a:ext cx="1615635" cy="507676"/>
          </a:xfrm>
          <a:prstGeom prst="curvedConnector3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300231" y="6119206"/>
            <a:ext cx="3677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GAN-boosted: adding more </a:t>
            </a:r>
            <a:r>
              <a:rPr lang="en-US" altLang="zh-C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trainable fake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grass patterns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26/50</a:t>
            </a:r>
            <a:endParaRPr lang="zh-CN" alt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Outline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952" y="1268975"/>
            <a:ext cx="82800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zh-CN" altLang="en-US" sz="2400" dirty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Overview of LTE-based U2X Services</a:t>
            </a: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UAV Sensing and Machine Learning</a:t>
            </a:r>
            <a:endParaRPr lang="en-US" altLang="zh-CN" sz="2400" dirty="0"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  <a:p>
            <a:pPr lvl="0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 Flight Trajectory Planning &amp; Communication Optimization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Spectrum </a:t>
            </a:r>
            <a:r>
              <a:rPr lang="en-US" altLang="zh-CN" sz="2000" dirty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Sharing Planning for Full-Duplex UAV Relaying Systems With </a:t>
            </a:r>
            <a:r>
              <a:rPr lang="en-US" altLang="zh-CN" sz="2000" dirty="0" err="1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Underlaid</a:t>
            </a:r>
            <a:r>
              <a:rPr lang="en-US" altLang="zh-CN" sz="2000" dirty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D2D Communications</a:t>
            </a:r>
            <a:endParaRPr lang="en-US" sz="2000" dirty="0">
              <a:solidFill>
                <a:srgbClr val="FF0000"/>
              </a:solidFill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IEEE </a:t>
            </a:r>
            <a:r>
              <a:rPr lang="en-US" altLang="zh-CN" sz="2000" dirty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Journal on Selected Areas in Communications </a:t>
            </a:r>
            <a:endParaRPr lang="en-US" sz="2000" dirty="0" smtClean="0">
              <a:solidFill>
                <a:srgbClr val="FF0000"/>
              </a:solidFill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zh-CN" altLang="en-US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Mean Field Game</a:t>
            </a: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Conclusions</a:t>
            </a:r>
            <a:endParaRPr lang="zh-CN" altLang="en-US" sz="2400" dirty="0" smtClean="0"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27/50</a:t>
            </a:r>
            <a:endParaRPr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00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952" y="1268975"/>
            <a:ext cx="8280092" cy="724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Bef>
                <a:spcPts val="1200"/>
              </a:spcBef>
              <a:buBlip>
                <a:blip r:embed="rId2"/>
              </a:buBlip>
              <a:defRPr/>
            </a:pPr>
            <a:r>
              <a:rPr lang="zh-CN" altLang="en-US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Flight Trajectory </a:t>
            </a:r>
          </a:p>
          <a:p>
            <a:pPr algn="just">
              <a:lnSpc>
                <a:spcPts val="1800"/>
              </a:lnSpc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Power Control </a:t>
            </a:r>
            <a:endParaRPr lang="zh-CN" altLang="en-US" sz="2400" dirty="0" smtClean="0"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28/50</a:t>
            </a:r>
            <a:endParaRPr lang="zh-CN" altLang="en-US" dirty="0"/>
          </a:p>
        </p:txBody>
      </p:sp>
      <p:sp>
        <p:nvSpPr>
          <p:cNvPr id="6" name="矩形 3"/>
          <p:cNvSpPr/>
          <p:nvPr/>
        </p:nvSpPr>
        <p:spPr>
          <a:xfrm>
            <a:off x="224350" y="116632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System Model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xmlns="" id="{0E39212A-E390-4D6D-ABDF-DB8B56183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470" y="2302586"/>
            <a:ext cx="6601866" cy="37887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03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Introduction - History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952" y="1353367"/>
            <a:ext cx="549006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In </a:t>
            </a: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the early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1900s, </a:t>
            </a: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UAV innovations started for training </a:t>
            </a:r>
            <a:r>
              <a:rPr lang="en-US" altLang="zh-CN" sz="2400" dirty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military</a:t>
            </a: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 personnel.</a:t>
            </a:r>
            <a:r>
              <a:rPr lang="zh-CN" altLang="en-US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endParaRPr lang="en-US" altLang="zh-CN" sz="2400" dirty="0" smtClean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During </a:t>
            </a: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the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1930s, the US Navy began to experiment with </a:t>
            </a:r>
            <a:r>
              <a:rPr lang="en-US" altLang="zh-CN" sz="24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radio-controlled UAV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.</a:t>
            </a: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From the 1990s, micro UAVs started to be widely used in </a:t>
            </a:r>
            <a:r>
              <a:rPr lang="en-US" altLang="zh-CN" sz="24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public and civilian applications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.</a:t>
            </a: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Recently, the communication of UAVs have been investigated in </a:t>
            </a:r>
            <a:r>
              <a:rPr lang="en-US" altLang="zh-CN" sz="24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various applications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.</a:t>
            </a:r>
            <a:endParaRPr lang="zh-CN" altLang="en-US" sz="2000" dirty="0" smtClean="0">
              <a:latin typeface="Arial Unicode MS" panose="02010600030101010101" charset="-122"/>
              <a:ea typeface="黑体" panose="02010609060101010101" pitchFamily="49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02/50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565" y="1430700"/>
            <a:ext cx="2771482" cy="200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565" y="3789004"/>
            <a:ext cx="2771482" cy="216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23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029CE64-4DF7-4816-BFFE-B9DA1CB32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327" y="1537600"/>
            <a:ext cx="4387417" cy="3942317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78AD79DB-DE06-40A8-83D6-2684FF6345D4}"/>
              </a:ext>
            </a:extLst>
          </p:cNvPr>
          <p:cNvSpPr/>
          <p:nvPr/>
        </p:nvSpPr>
        <p:spPr>
          <a:xfrm>
            <a:off x="467544" y="1340768"/>
            <a:ext cx="3310405" cy="457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  <a:latin typeface="NimbusRomNo9L-Regu"/>
              </a:rPr>
              <a:t>Objective: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50" dirty="0">
                <a:latin typeface="NimbusRomNo9L-Regu"/>
              </a:rPr>
              <a:t>maximize the destination node’s throughput</a:t>
            </a:r>
          </a:p>
          <a:p>
            <a:r>
              <a:rPr lang="en-US" altLang="zh-CN" sz="2000" dirty="0">
                <a:solidFill>
                  <a:srgbClr val="0070C0"/>
                </a:solidFill>
                <a:latin typeface="NimbusRomNo9L-Regu"/>
              </a:rPr>
              <a:t>Constraints</a:t>
            </a:r>
            <a:r>
              <a:rPr lang="en-US" altLang="zh-CN" sz="1650" dirty="0">
                <a:solidFill>
                  <a:srgbClr val="0070C0"/>
                </a:solidFill>
                <a:latin typeface="NimbusRomNo9L-Regu"/>
              </a:rPr>
              <a:t>: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50" dirty="0">
                <a:latin typeface="NimbusRomNo9L-Regu"/>
              </a:rPr>
              <a:t>information causality constraints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50" dirty="0">
                <a:latin typeface="NimbusRomNo9L-Regu"/>
              </a:rPr>
              <a:t>minimum SINR requirements of D2D pairs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50" dirty="0">
                <a:latin typeface="NimbusRomNo9L-Regu"/>
              </a:rPr>
              <a:t>transmit power budget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50" dirty="0">
                <a:latin typeface="NimbusRomNo9L-Regu"/>
              </a:rPr>
              <a:t>UAV’s trajectory constraints</a:t>
            </a:r>
          </a:p>
          <a:p>
            <a:r>
              <a:rPr lang="en-US" altLang="zh-CN" sz="2000" dirty="0">
                <a:solidFill>
                  <a:srgbClr val="0070C0"/>
                </a:solidFill>
                <a:latin typeface="NimbusRomNo9L-Regu"/>
              </a:rPr>
              <a:t>Optimization variables: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50" dirty="0">
                <a:latin typeface="NimbusRomNo9L-Regu"/>
              </a:rPr>
              <a:t>UAV’s flight trajectory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50" dirty="0">
                <a:latin typeface="NimbusRomNo9L-Regu"/>
              </a:rPr>
              <a:t>transmit power of the source node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50" dirty="0">
                <a:latin typeface="NimbusRomNo9L-Regu"/>
              </a:rPr>
              <a:t>transmit power of the UAV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50" dirty="0">
                <a:latin typeface="NimbusRomNo9L-Regu"/>
              </a:rPr>
              <a:t>transmit power of the </a:t>
            </a:r>
            <a:r>
              <a:rPr lang="en-US" altLang="zh-CN" sz="1650" dirty="0" err="1">
                <a:latin typeface="NimbusRomNo9L-Regu"/>
              </a:rPr>
              <a:t>i-th</a:t>
            </a:r>
            <a:r>
              <a:rPr lang="en-US" altLang="zh-CN" sz="1650" dirty="0">
                <a:latin typeface="NimbusRomNo9L-Regu"/>
              </a:rPr>
              <a:t> D2D transmitter (D2D-Tx)</a:t>
            </a:r>
          </a:p>
        </p:txBody>
      </p:sp>
      <p:sp>
        <p:nvSpPr>
          <p:cNvPr id="6" name="矩形 3"/>
          <p:cNvSpPr/>
          <p:nvPr/>
        </p:nvSpPr>
        <p:spPr>
          <a:xfrm>
            <a:off x="224350" y="116632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Problem Formulation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sp>
        <p:nvSpPr>
          <p:cNvPr id="8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29/50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011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84289" y="1268760"/>
            <a:ext cx="8031061" cy="4000499"/>
          </a:xfrm>
        </p:spPr>
        <p:txBody>
          <a:bodyPr>
            <a:noAutofit/>
          </a:bodyPr>
          <a:lstStyle/>
          <a:p>
            <a:r>
              <a:rPr lang="en-US" altLang="zh-CN" sz="2400" dirty="0"/>
              <a:t>The formulated problem is difficult to be solved</a:t>
            </a:r>
          </a:p>
          <a:p>
            <a:pPr lvl="1">
              <a:spcAft>
                <a:spcPts val="600"/>
              </a:spcAft>
            </a:pPr>
            <a:r>
              <a:rPr lang="en-US" altLang="zh-CN" sz="2000" dirty="0">
                <a:solidFill>
                  <a:srgbClr val="FF0000"/>
                </a:solidFill>
              </a:rPr>
              <a:t>The objective function is non-convex/non-concave </a:t>
            </a:r>
            <a:r>
              <a:rPr lang="en-US" altLang="zh-CN" sz="2000" dirty="0"/>
              <a:t>since the achievable throughput not only depends on its own transmit power, but also influenced by the transmit power of any D2D pairs; </a:t>
            </a:r>
          </a:p>
          <a:p>
            <a:pPr lvl="1">
              <a:spcAft>
                <a:spcPts val="600"/>
              </a:spcAft>
            </a:pPr>
            <a:r>
              <a:rPr lang="en-US" altLang="zh-CN" sz="2000" dirty="0">
                <a:solidFill>
                  <a:srgbClr val="FF0000"/>
                </a:solidFill>
              </a:rPr>
              <a:t>The information causality constraint </a:t>
            </a:r>
            <a:r>
              <a:rPr lang="en-US" altLang="zh-CN" sz="2000" i="1" dirty="0" smtClean="0">
                <a:solidFill>
                  <a:srgbClr val="FF0000"/>
                </a:solidFill>
              </a:rPr>
              <a:t>C </a:t>
            </a:r>
            <a:r>
              <a:rPr lang="en-US" altLang="zh-CN" sz="2000" dirty="0" smtClean="0">
                <a:solidFill>
                  <a:srgbClr val="FF0000"/>
                </a:solidFill>
              </a:rPr>
              <a:t>1 </a:t>
            </a:r>
            <a:r>
              <a:rPr lang="en-US" altLang="zh-CN" sz="2000" dirty="0">
                <a:solidFill>
                  <a:srgbClr val="FF0000"/>
                </a:solidFill>
              </a:rPr>
              <a:t>is coupled in consecutive time slots </a:t>
            </a:r>
            <a:r>
              <a:rPr lang="en-US" altLang="zh-CN" sz="2000" dirty="0"/>
              <a:t>and no convex property is guaranteed; </a:t>
            </a:r>
          </a:p>
          <a:p>
            <a:pPr lvl="1">
              <a:spcAft>
                <a:spcPts val="600"/>
              </a:spcAft>
            </a:pPr>
            <a:r>
              <a:rPr lang="en-US" altLang="zh-CN" sz="2000" dirty="0">
                <a:solidFill>
                  <a:srgbClr val="FF0000"/>
                </a:solidFill>
              </a:rPr>
              <a:t>The feasible region of the investigated optimization problem is varied and even non-convex </a:t>
            </a:r>
            <a:r>
              <a:rPr lang="en-US" altLang="zh-CN" sz="2000" dirty="0"/>
              <a:t>because the SINR requirement of the D2D pair results in a protection region.</a:t>
            </a:r>
          </a:p>
          <a:p>
            <a:r>
              <a:rPr lang="en-US" altLang="zh-CN" sz="2400" dirty="0"/>
              <a:t>To this end, we first study two subproblems: </a:t>
            </a:r>
          </a:p>
          <a:p>
            <a:pPr lvl="1"/>
            <a:r>
              <a:rPr lang="en-US" altLang="zh-CN" sz="2000" dirty="0"/>
              <a:t>Transmit power planning with given trajectory</a:t>
            </a:r>
          </a:p>
          <a:p>
            <a:pPr lvl="1"/>
            <a:r>
              <a:rPr lang="en-US" altLang="zh-CN" sz="2000" dirty="0"/>
              <a:t>Trajectory planning with given transmit power</a:t>
            </a:r>
          </a:p>
          <a:p>
            <a:r>
              <a:rPr lang="en-US" altLang="zh-CN" sz="2400" dirty="0" smtClean="0"/>
              <a:t>This is basically </a:t>
            </a:r>
            <a:r>
              <a:rPr lang="en-US" altLang="zh-CN" sz="2400" dirty="0" smtClean="0">
                <a:solidFill>
                  <a:srgbClr val="0070C0"/>
                </a:solidFill>
              </a:rPr>
              <a:t>block coordinate descent </a:t>
            </a:r>
            <a:r>
              <a:rPr lang="en-US" altLang="zh-CN" sz="2400" dirty="0" smtClean="0"/>
              <a:t>method</a:t>
            </a:r>
          </a:p>
        </p:txBody>
      </p:sp>
      <p:sp>
        <p:nvSpPr>
          <p:cNvPr id="5" name="矩形 3"/>
          <p:cNvSpPr/>
          <p:nvPr/>
        </p:nvSpPr>
        <p:spPr>
          <a:xfrm>
            <a:off x="224350" y="116632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Algorithm Design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sp>
        <p:nvSpPr>
          <p:cNvPr id="7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30/50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081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24744"/>
            <a:ext cx="3997590" cy="256114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24350" y="116632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FF0000"/>
                </a:solidFill>
              </a:rPr>
              <a:t>Block </a:t>
            </a:r>
            <a:r>
              <a:rPr lang="en-US" altLang="zh-CN" sz="3600" dirty="0">
                <a:solidFill>
                  <a:srgbClr val="FF0000"/>
                </a:solidFill>
              </a:rPr>
              <a:t>successive upper </a:t>
            </a:r>
            <a:r>
              <a:rPr lang="en-US" altLang="zh-CN" sz="3600" dirty="0" smtClean="0">
                <a:solidFill>
                  <a:srgbClr val="FF0000"/>
                </a:solidFill>
              </a:rPr>
              <a:t>bound </a:t>
            </a:r>
            <a:r>
              <a:rPr lang="en-US" altLang="zh-CN" sz="3600" dirty="0">
                <a:solidFill>
                  <a:srgbClr val="FF0000"/>
                </a:solidFill>
              </a:rPr>
              <a:t>minimization (BSUM)</a:t>
            </a:r>
            <a:endParaRPr lang="en-US" sz="88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904" y="764705"/>
            <a:ext cx="3456607" cy="2650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3099706"/>
            <a:ext cx="8013697" cy="36664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sp>
        <p:nvSpPr>
          <p:cNvPr id="9" name="矩形 25"/>
          <p:cNvSpPr/>
          <p:nvPr/>
        </p:nvSpPr>
        <p:spPr>
          <a:xfrm>
            <a:off x="8263143" y="890691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31</a:t>
            </a:r>
            <a:r>
              <a:rPr lang="en-US" altLang="zh-CN" dirty="0" smtClean="0"/>
              <a:t>/50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506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575C7F6-70C0-4285-9E8B-AA881FA65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459" y="3170257"/>
            <a:ext cx="3347824" cy="261127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3FF32E9C-5BC1-453B-B38C-D4ED87F0DAA9}"/>
              </a:ext>
            </a:extLst>
          </p:cNvPr>
          <p:cNvSpPr/>
          <p:nvPr/>
        </p:nvSpPr>
        <p:spPr>
          <a:xfrm>
            <a:off x="162617" y="1640985"/>
            <a:ext cx="430662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NimbusRomNo9L-Regu"/>
              </a:rPr>
              <a:t>UAV’s </a:t>
            </a:r>
            <a:r>
              <a:rPr lang="en-US" altLang="zh-CN" dirty="0">
                <a:latin typeface="NimbusRomNo9L-Regu"/>
              </a:rPr>
              <a:t>trajectories for </a:t>
            </a:r>
            <a:r>
              <a:rPr lang="en-US" altLang="zh-CN" dirty="0" smtClean="0">
                <a:latin typeface="NimbusRomNo9L-Regu"/>
              </a:rPr>
              <a:t>3 different </a:t>
            </a:r>
            <a:r>
              <a:rPr lang="en-US" altLang="zh-CN" dirty="0">
                <a:latin typeface="NimbusRomNo9L-Regu"/>
              </a:rPr>
              <a:t>cases</a:t>
            </a:r>
            <a:endParaRPr lang="en-US" altLang="zh-CN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</a:rPr>
              <a:t>Case I</a:t>
            </a:r>
            <a:r>
              <a:rPr lang="en-US" altLang="zh-CN" dirty="0"/>
              <a:t>, where the start and end locations of the UAV are (0</a:t>
            </a:r>
            <a:r>
              <a:rPr lang="en-US" altLang="zh-CN" i="1" dirty="0"/>
              <a:t>; </a:t>
            </a:r>
            <a:r>
              <a:rPr lang="en-US" altLang="zh-CN" dirty="0"/>
              <a:t>500</a:t>
            </a:r>
            <a:r>
              <a:rPr lang="en-US" altLang="zh-CN" i="1" dirty="0"/>
              <a:t>; </a:t>
            </a:r>
            <a:r>
              <a:rPr lang="en-US" altLang="zh-CN" dirty="0"/>
              <a:t>100) and (1000</a:t>
            </a:r>
            <a:r>
              <a:rPr lang="en-US" altLang="zh-CN" i="1" dirty="0"/>
              <a:t>; </a:t>
            </a:r>
            <a:r>
              <a:rPr lang="en-US" altLang="zh-CN" dirty="0"/>
              <a:t>500</a:t>
            </a:r>
            <a:r>
              <a:rPr lang="en-US" altLang="zh-CN" i="1" dirty="0"/>
              <a:t>; </a:t>
            </a:r>
            <a:r>
              <a:rPr lang="en-US" altLang="zh-CN" dirty="0"/>
              <a:t>100), and the destination node is located at (800</a:t>
            </a:r>
            <a:r>
              <a:rPr lang="en-US" altLang="zh-CN" i="1" dirty="0"/>
              <a:t>; </a:t>
            </a:r>
            <a:r>
              <a:rPr lang="en-US" altLang="zh-CN" dirty="0"/>
              <a:t>250</a:t>
            </a:r>
            <a:r>
              <a:rPr lang="en-US" altLang="zh-CN" i="1" dirty="0"/>
              <a:t>; </a:t>
            </a:r>
            <a:r>
              <a:rPr lang="en-US" altLang="zh-CN" dirty="0"/>
              <a:t>0);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</a:rPr>
              <a:t>Case II</a:t>
            </a:r>
            <a:r>
              <a:rPr lang="en-US" altLang="zh-CN" dirty="0"/>
              <a:t>, in which the destination node is located at (500</a:t>
            </a:r>
            <a:r>
              <a:rPr lang="en-US" altLang="zh-CN" i="1" dirty="0"/>
              <a:t>; </a:t>
            </a:r>
            <a:r>
              <a:rPr lang="en-US" altLang="zh-CN" dirty="0"/>
              <a:t>400</a:t>
            </a:r>
            <a:r>
              <a:rPr lang="en-US" altLang="zh-CN" i="1" dirty="0"/>
              <a:t>; </a:t>
            </a:r>
            <a:r>
              <a:rPr lang="en-US" altLang="zh-CN" dirty="0"/>
              <a:t>0) with the same start and end locations of the UAV as in case I;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</a:rPr>
              <a:t>Case III</a:t>
            </a:r>
            <a:r>
              <a:rPr lang="en-US" altLang="zh-CN" dirty="0"/>
              <a:t>, for which the start and end locations of the UAV are (0</a:t>
            </a:r>
            <a:r>
              <a:rPr lang="en-US" altLang="zh-CN" i="1" dirty="0"/>
              <a:t>; </a:t>
            </a:r>
            <a:r>
              <a:rPr lang="en-US" altLang="zh-CN" dirty="0"/>
              <a:t>500</a:t>
            </a:r>
            <a:r>
              <a:rPr lang="en-US" altLang="zh-CN" i="1" dirty="0"/>
              <a:t>; </a:t>
            </a:r>
            <a:r>
              <a:rPr lang="en-US" altLang="zh-CN" dirty="0"/>
              <a:t>100) and (0</a:t>
            </a:r>
            <a:r>
              <a:rPr lang="en-US" altLang="zh-CN" i="1" dirty="0"/>
              <a:t>; </a:t>
            </a:r>
            <a:r>
              <a:rPr lang="en-US" altLang="zh-CN" dirty="0"/>
              <a:t>500</a:t>
            </a:r>
            <a:r>
              <a:rPr lang="en-US" altLang="zh-CN" i="1" dirty="0"/>
              <a:t>; </a:t>
            </a:r>
            <a:r>
              <a:rPr lang="en-US" altLang="zh-CN" dirty="0"/>
              <a:t>100) with the same destination node location as in case I.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CBAF61AD-9A18-4592-9616-2B73D0B04F5A}"/>
              </a:ext>
            </a:extLst>
          </p:cNvPr>
          <p:cNvSpPr/>
          <p:nvPr/>
        </p:nvSpPr>
        <p:spPr>
          <a:xfrm>
            <a:off x="4899582" y="1348945"/>
            <a:ext cx="34248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NimbusRomNo9L-Regu"/>
              </a:rPr>
              <a:t>Square mark: the source node</a:t>
            </a:r>
          </a:p>
          <a:p>
            <a:r>
              <a:rPr lang="en-US" altLang="zh-CN" sz="1600" dirty="0">
                <a:latin typeface="NimbusRomNo9L-Regu"/>
              </a:rPr>
              <a:t>Triangle mark: the destination node</a:t>
            </a:r>
          </a:p>
          <a:p>
            <a:r>
              <a:rPr lang="en-US" altLang="zh-CN" sz="1600" dirty="0">
                <a:latin typeface="NimbusRomNo9L-Regu"/>
              </a:rPr>
              <a:t>Star mark: D2D pairs</a:t>
            </a:r>
          </a:p>
          <a:p>
            <a:r>
              <a:rPr lang="en-US" altLang="zh-CN" sz="1600" dirty="0">
                <a:latin typeface="NimbusRomNo9L-Regu"/>
              </a:rPr>
              <a:t>x-mark: start (end) location</a:t>
            </a:r>
            <a:endParaRPr lang="zh-CN" altLang="en-US" sz="1600" dirty="0"/>
          </a:p>
        </p:txBody>
      </p:sp>
      <p:sp>
        <p:nvSpPr>
          <p:cNvPr id="14" name="箭头: 下 13">
            <a:extLst>
              <a:ext uri="{FF2B5EF4-FFF2-40B4-BE49-F238E27FC236}">
                <a16:creationId xmlns:a16="http://schemas.microsoft.com/office/drawing/2014/main" xmlns="" id="{4CB62171-87E8-4359-90CD-DE4C23F14844}"/>
              </a:ext>
            </a:extLst>
          </p:cNvPr>
          <p:cNvSpPr/>
          <p:nvPr/>
        </p:nvSpPr>
        <p:spPr>
          <a:xfrm>
            <a:off x="6330688" y="2812711"/>
            <a:ext cx="127262" cy="2050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xmlns="" id="{2565121A-B732-4A7D-830E-BA61CA16C7C7}"/>
              </a:ext>
            </a:extLst>
          </p:cNvPr>
          <p:cNvSpPr/>
          <p:nvPr/>
        </p:nvSpPr>
        <p:spPr>
          <a:xfrm>
            <a:off x="4469245" y="3543300"/>
            <a:ext cx="197024" cy="127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3"/>
          <p:cNvSpPr/>
          <p:nvPr/>
        </p:nvSpPr>
        <p:spPr>
          <a:xfrm>
            <a:off x="224350" y="116632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Simulation Setup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sp>
        <p:nvSpPr>
          <p:cNvPr id="11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32/50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1768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56059" y="1196753"/>
            <a:ext cx="8031061" cy="4346798"/>
          </a:xfrm>
        </p:spPr>
        <p:txBody>
          <a:bodyPr>
            <a:normAutofit/>
          </a:bodyPr>
          <a:lstStyle/>
          <a:p>
            <a:r>
              <a:rPr lang="en-US" altLang="zh-CN" dirty="0"/>
              <a:t>trajectory planning                                      transmit power planning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3FF32E9C-5BC1-453B-B38C-D4ED87F0DAA9}"/>
              </a:ext>
            </a:extLst>
          </p:cNvPr>
          <p:cNvSpPr/>
          <p:nvPr/>
        </p:nvSpPr>
        <p:spPr>
          <a:xfrm>
            <a:off x="4372495" y="5111442"/>
            <a:ext cx="3334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The transmit powers of the source node, UAV and D2D pairs for different cases.</a:t>
            </a:r>
            <a:endParaRPr lang="zh-CN" altLang="en-US" sz="16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ED8A9F4-37A4-4970-86EE-8BAF21EAC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60" y="2362366"/>
            <a:ext cx="3334745" cy="2611276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52661DF5-EC70-4093-82B4-8DC601C556C0}"/>
              </a:ext>
            </a:extLst>
          </p:cNvPr>
          <p:cNvSpPr/>
          <p:nvPr/>
        </p:nvSpPr>
        <p:spPr>
          <a:xfrm>
            <a:off x="856060" y="5098091"/>
            <a:ext cx="33914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NimbusRomNo9L-Regu"/>
              </a:rPr>
              <a:t>The UAV’s speeds obtained by the proposed algorithm for different cases over the time slot, where the maximum UAV’s speed </a:t>
            </a:r>
            <a:r>
              <a:rPr lang="nl-NL" altLang="zh-CN" sz="1600" dirty="0">
                <a:latin typeface="NimbusRomNo9L-Regu"/>
              </a:rPr>
              <a:t>is </a:t>
            </a:r>
            <a:r>
              <a:rPr lang="nl-NL" altLang="zh-CN" sz="1600" i="1" dirty="0">
                <a:latin typeface="CMMI9"/>
              </a:rPr>
              <a:t>V </a:t>
            </a:r>
            <a:r>
              <a:rPr lang="nl-NL" altLang="zh-CN" sz="1600" dirty="0">
                <a:latin typeface="CMR9"/>
              </a:rPr>
              <a:t>= 60 </a:t>
            </a:r>
            <a:r>
              <a:rPr lang="nl-NL" altLang="zh-CN" sz="1600" dirty="0">
                <a:latin typeface="NimbusRomNo9L-Regu"/>
              </a:rPr>
              <a:t>m/s.</a:t>
            </a:r>
            <a:endParaRPr lang="zh-CN" altLang="en-US" sz="16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1A8542F-3EA2-47FD-B1E3-013504BC0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496" y="2362366"/>
            <a:ext cx="3334745" cy="2619435"/>
          </a:xfrm>
          <a:prstGeom prst="rect">
            <a:avLst/>
          </a:prstGeom>
        </p:spPr>
      </p:pic>
      <p:sp>
        <p:nvSpPr>
          <p:cNvPr id="7" name="箭头: 下 6">
            <a:extLst>
              <a:ext uri="{FF2B5EF4-FFF2-40B4-BE49-F238E27FC236}">
                <a16:creationId xmlns:a16="http://schemas.microsoft.com/office/drawing/2014/main" xmlns="" id="{559C7E78-B634-4A78-9DA5-B3EF9217C7DD}"/>
              </a:ext>
            </a:extLst>
          </p:cNvPr>
          <p:cNvSpPr/>
          <p:nvPr/>
        </p:nvSpPr>
        <p:spPr>
          <a:xfrm>
            <a:off x="1838227" y="1938976"/>
            <a:ext cx="155543" cy="2757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箭头: 下 8">
            <a:extLst>
              <a:ext uri="{FF2B5EF4-FFF2-40B4-BE49-F238E27FC236}">
                <a16:creationId xmlns:a16="http://schemas.microsoft.com/office/drawing/2014/main" xmlns="" id="{D7417260-AB89-472A-A477-452158D19C54}"/>
              </a:ext>
            </a:extLst>
          </p:cNvPr>
          <p:cNvSpPr/>
          <p:nvPr/>
        </p:nvSpPr>
        <p:spPr>
          <a:xfrm>
            <a:off x="6129780" y="1962183"/>
            <a:ext cx="98981" cy="2757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3" name="矩形 3"/>
          <p:cNvSpPr/>
          <p:nvPr/>
        </p:nvSpPr>
        <p:spPr>
          <a:xfrm>
            <a:off x="224350" y="116632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Simulation Results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sp>
        <p:nvSpPr>
          <p:cNvPr id="14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33/50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338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26843"/>
            <a:ext cx="7886700" cy="543846"/>
          </a:xfrm>
        </p:spPr>
        <p:txBody>
          <a:bodyPr>
            <a:normAutofit/>
          </a:bodyPr>
          <a:lstStyle/>
          <a:p>
            <a:r>
              <a:rPr lang="en-US" altLang="zh-CN" sz="32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Some other related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78974"/>
            <a:ext cx="8119814" cy="549038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sz="2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UAV to Improve </a:t>
            </a:r>
            <a:r>
              <a:rPr lang="en-US" sz="24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Network Connectivity</a:t>
            </a:r>
          </a:p>
          <a:p>
            <a:pPr lvl="1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global message connectivity, worst-case connectivity, network bisection connectivity, and </a:t>
            </a:r>
            <a:r>
              <a:rPr lang="en-US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k-connectivity</a:t>
            </a:r>
          </a:p>
          <a:p>
            <a:pPr lvl="2">
              <a:spcBef>
                <a:spcPts val="1200"/>
              </a:spcBef>
              <a:defRPr/>
            </a:pPr>
            <a:r>
              <a:rPr lang="en-US" sz="1800" dirty="0" err="1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Laplacian</a:t>
            </a:r>
            <a:r>
              <a:rPr lang="en-US" sz="18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Matrix</a:t>
            </a:r>
          </a:p>
          <a:p>
            <a:pPr lvl="2">
              <a:spcBef>
                <a:spcPts val="1200"/>
              </a:spcBef>
              <a:defRPr/>
            </a:pPr>
            <a:r>
              <a:rPr lang="en-US" sz="18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Maximum eigenvalue</a:t>
            </a:r>
          </a:p>
          <a:p>
            <a:pPr lvl="2">
              <a:spcBef>
                <a:spcPts val="1200"/>
              </a:spcBef>
              <a:defRPr/>
            </a:pPr>
            <a:r>
              <a:rPr lang="en-US" sz="18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Connectivity</a:t>
            </a:r>
            <a:endParaRPr lang="en-US" sz="1800" dirty="0">
              <a:latin typeface="Arial Unicode MS" panose="02010600030101010101" charset="-122"/>
              <a:ea typeface="黑体" panose="02010609060101010101" pitchFamily="49" charset="-122"/>
              <a:cs typeface="Arial Unicode MS" panose="02010600030101010101" charset="-122"/>
            </a:endParaRPr>
          </a:p>
          <a:p>
            <a:pPr lvl="1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Optimal deployment and movement</a:t>
            </a:r>
            <a:endParaRPr lang="en-US" sz="1600" dirty="0">
              <a:latin typeface="Arial Unicode MS" panose="02010600030101010101" charset="-122"/>
              <a:ea typeface="黑体" panose="02010609060101010101" pitchFamily="49" charset="-122"/>
              <a:cs typeface="Arial Unicode MS" panose="02010600030101010101" charset="-122"/>
            </a:endParaRPr>
          </a:p>
          <a:p>
            <a:pPr lvl="2">
              <a:spcBef>
                <a:spcPts val="1200"/>
              </a:spcBef>
              <a:defRPr/>
            </a:pPr>
            <a:r>
              <a:rPr lang="en-US" sz="18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Location to maximize connectivity</a:t>
            </a:r>
          </a:p>
          <a:p>
            <a:pPr lvl="2">
              <a:spcBef>
                <a:spcPts val="1200"/>
              </a:spcBef>
              <a:defRPr/>
            </a:pPr>
            <a:r>
              <a:rPr lang="en-US" sz="18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Gradient of maximum eigenvalue</a:t>
            </a:r>
          </a:p>
          <a:p>
            <a:pPr marL="685800" lvl="2" indent="0">
              <a:spcBef>
                <a:spcPts val="1200"/>
              </a:spcBef>
              <a:buNone/>
              <a:defRPr/>
            </a:pPr>
            <a:r>
              <a:rPr lang="en-US" sz="18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  over the UAV location (vector)</a:t>
            </a:r>
          </a:p>
          <a:p>
            <a:pPr lvl="2">
              <a:spcBef>
                <a:spcPts val="1200"/>
              </a:spcBef>
              <a:defRPr/>
            </a:pPr>
            <a:endParaRPr lang="en-US" sz="1600" dirty="0" smtClean="0">
              <a:latin typeface="Arial Unicode MS" panose="02010600030101010101" charset="-122"/>
              <a:ea typeface="黑体" panose="02010609060101010101" pitchFamily="49" charset="-122"/>
              <a:cs typeface="Arial Unicode MS" panose="02010600030101010101" charset="-122"/>
            </a:endParaRPr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en-US" sz="16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Zhu </a:t>
            </a:r>
            <a:r>
              <a:rPr lang="en-US" sz="16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Han, A. Lee </a:t>
            </a:r>
            <a:r>
              <a:rPr lang="en-US" sz="16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Swindlehurst</a:t>
            </a:r>
            <a:r>
              <a:rPr lang="en-US" sz="16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, and K. J. Ray Liu, “Optimization of MANET Connectivity Via Smart Deployment/Movement of Unmanned Air Vehicles," IEEE Transactions on Vehicular Technology, vol.58, no.7, pp.3533-3546, September 2009.</a:t>
            </a:r>
          </a:p>
          <a:p>
            <a:pPr marL="0" indent="0">
              <a:spcBef>
                <a:spcPts val="1200"/>
              </a:spcBef>
              <a:buNone/>
              <a:defRPr/>
            </a:pPr>
            <a:endParaRPr lang="en-US" dirty="0"/>
          </a:p>
        </p:txBody>
      </p:sp>
      <p:sp>
        <p:nvSpPr>
          <p:cNvPr id="4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34/50</a:t>
            </a:r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175" y="2217676"/>
            <a:ext cx="3134013" cy="29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8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26843"/>
            <a:ext cx="7886700" cy="543846"/>
          </a:xfrm>
        </p:spPr>
        <p:txBody>
          <a:bodyPr>
            <a:normAutofit/>
          </a:bodyPr>
          <a:lstStyle/>
          <a:p>
            <a:r>
              <a:rPr lang="en-US" altLang="zh-CN" sz="32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Some other related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78974"/>
            <a:ext cx="3422984" cy="5679026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Coalition Formation Game </a:t>
            </a:r>
            <a:r>
              <a:rPr lang="en-US" sz="2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Approaches</a:t>
            </a:r>
          </a:p>
          <a:p>
            <a:pPr lvl="1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A </a:t>
            </a:r>
            <a:r>
              <a:rPr lang="en-US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number of UAVs to collect data from several arbitrarily located tasks </a:t>
            </a:r>
          </a:p>
          <a:p>
            <a:pPr lvl="1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UAVs </a:t>
            </a:r>
            <a:r>
              <a:rPr lang="en-US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take the roles of sensor, delivery, or relay </a:t>
            </a:r>
          </a:p>
          <a:p>
            <a:pPr lvl="1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The </a:t>
            </a:r>
            <a:r>
              <a:rPr lang="en-US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cost in terms of polling system delay</a:t>
            </a:r>
          </a:p>
          <a:p>
            <a:pPr lvl="1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Proposed </a:t>
            </a:r>
            <a:r>
              <a:rPr lang="en-US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distributed hedonic coalition formation algorithm</a:t>
            </a:r>
            <a:r>
              <a:rPr lang="en-US" sz="2400" dirty="0" smtClean="0"/>
              <a:t> </a:t>
            </a:r>
          </a:p>
          <a:p>
            <a:pPr marL="0" indent="0">
              <a:spcBef>
                <a:spcPts val="1200"/>
              </a:spcBef>
              <a:buNone/>
              <a:defRPr/>
            </a:pPr>
            <a:endParaRPr lang="en-US" dirty="0"/>
          </a:p>
        </p:txBody>
      </p:sp>
      <p:sp>
        <p:nvSpPr>
          <p:cNvPr id="4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35/50</a:t>
            </a:r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53" y="1587260"/>
            <a:ext cx="5436443" cy="38848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0430" y="5490749"/>
            <a:ext cx="8136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Walid</a:t>
            </a:r>
            <a:r>
              <a:rPr lang="en-US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Saad</a:t>
            </a:r>
            <a:r>
              <a:rPr lang="en-US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, Zhu Han, Tamer </a:t>
            </a:r>
            <a:r>
              <a:rPr lang="en-US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Basar</a:t>
            </a:r>
            <a:r>
              <a:rPr lang="en-US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, </a:t>
            </a:r>
            <a:r>
              <a:rPr lang="en-US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Merouane</a:t>
            </a:r>
            <a:r>
              <a:rPr lang="en-US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Debbah</a:t>
            </a:r>
            <a:r>
              <a:rPr lang="en-US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, and Are </a:t>
            </a:r>
            <a:r>
              <a:rPr lang="en-US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Hjorungnes</a:t>
            </a:r>
            <a:r>
              <a:rPr lang="en-US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, “Hedonic Coalition Formation for Distributed Task Allocation among Wireless Agents," IEEE Transactions on Mobile Computing, vol. 10, no.9, pp.1327-1344, September 2011.</a:t>
            </a:r>
          </a:p>
        </p:txBody>
      </p:sp>
    </p:spTree>
    <p:extLst>
      <p:ext uri="{BB962C8B-B14F-4D97-AF65-F5344CB8AC3E}">
        <p14:creationId xmlns:p14="http://schemas.microsoft.com/office/powerpoint/2010/main" val="64963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Outline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952" y="1268975"/>
            <a:ext cx="828009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zh-CN" altLang="en-US" sz="2400" dirty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Overview of LTE-based U2X Services</a:t>
            </a: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UAV Sensing and Machine Learning</a:t>
            </a:r>
            <a:endParaRPr lang="en-US" altLang="zh-CN" sz="2400" dirty="0"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  <a:p>
            <a:pPr lvl="0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sz="2400" dirty="0" smtClean="0"/>
              <a:t> Flight Trajectory Planning and Resource allocation</a:t>
            </a:r>
            <a:r>
              <a:rPr lang="en-US" altLang="zh-CN" sz="2000" dirty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 </a:t>
            </a:r>
            <a:endParaRPr lang="en-US" sz="2000" dirty="0" smtClean="0"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zh-CN" altLang="en-US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Mean Field Game for Control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Basic Concepts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Examples</a:t>
            </a: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Conclusions</a:t>
            </a:r>
            <a:endParaRPr lang="zh-CN" altLang="en-US" sz="2400" dirty="0" smtClean="0"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36/50</a:t>
            </a:r>
            <a:endParaRPr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pic>
        <p:nvPicPr>
          <p:cNvPr id="11266" name="Picture 2" descr="mage result for mean field gam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064231"/>
            <a:ext cx="2875277" cy="313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497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Classical Game Theory vs Mean Field Game</a:t>
            </a:r>
            <a:endParaRPr lang="zh-CN" altLang="en-US" sz="3200" dirty="0">
              <a:solidFill>
                <a:srgbClr val="FF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952" y="1268975"/>
            <a:ext cx="82800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In </a:t>
            </a:r>
            <a:r>
              <a:rPr lang="en-US" sz="2400" dirty="0"/>
              <a:t>classical game theory, a fish reacts to what other fishes nearby </a:t>
            </a:r>
            <a:r>
              <a:rPr lang="en-US" sz="2400" dirty="0" smtClean="0"/>
              <a:t>do.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In </a:t>
            </a:r>
            <a:r>
              <a:rPr lang="en-US" sz="2400" dirty="0"/>
              <a:t>mean-field game theory, each fish does not care about each of the other fishes. Rather, it cares about how the fishes nearby, as a mass, globally move. In other words, each fish reacts only to the mass. </a:t>
            </a: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</a:t>
            </a:r>
            <a:r>
              <a:rPr lang="en-US" altLang="zh-CN" dirty="0"/>
              <a:t>7</a:t>
            </a:r>
            <a:r>
              <a:rPr lang="en-US" altLang="zh-CN" dirty="0" smtClean="0"/>
              <a:t>/50</a:t>
            </a:r>
            <a:endParaRPr lang="zh-CN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648794"/>
            <a:ext cx="7848600" cy="2876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83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</a:rPr>
              <a:t>Mean Field Game as an Optimal Control Problem</a:t>
            </a:r>
            <a:endParaRPr lang="zh-CN" altLang="en-US" sz="2800" dirty="0">
              <a:solidFill>
                <a:srgbClr val="FF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38/50</a:t>
            </a:r>
            <a:endParaRPr lang="zh-CN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816"/>
            <a:ext cx="9144000" cy="3893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840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600" y="98963"/>
            <a:ext cx="8843474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UAV as Cellular Infrastructure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1992" y="1166800"/>
            <a:ext cx="87534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UAVs as </a:t>
            </a:r>
            <a:r>
              <a:rPr lang="en-US" altLang="zh-CN" sz="2400" dirty="0" smtClean="0">
                <a:solidFill>
                  <a:srgbClr val="0070C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base stations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[1] -- </a:t>
            </a:r>
            <a:r>
              <a:rPr lang="en-US" altLang="zh-CN" sz="24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Low operational cost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Capacity enhancement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Data offloading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Emergency communications</a:t>
            </a: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03/50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92" y="3158997"/>
            <a:ext cx="8712210" cy="313196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61992" y="6219031"/>
            <a:ext cx="891005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[1] </a:t>
            </a:r>
            <a:r>
              <a:rPr lang="en-US" sz="1600" dirty="0" err="1" smtClean="0">
                <a:latin typeface="Arial Unicode MS" charset="0"/>
                <a:ea typeface="Arial Unicode MS" charset="0"/>
                <a:cs typeface="Arial Unicode MS" charset="0"/>
              </a:rPr>
              <a:t>Qingqing</a:t>
            </a:r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 Wu, 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et al. </a:t>
            </a:r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“Joint Trajectory and Communication Design for Multi-UAV Enabled Wireless Networks,"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 </a:t>
            </a:r>
            <a:r>
              <a:rPr lang="en-US" sz="1600" i="1" dirty="0" smtClean="0">
                <a:latin typeface="Arial Unicode MS" charset="0"/>
                <a:ea typeface="Arial Unicode MS" charset="0"/>
                <a:cs typeface="Arial Unicode MS" charset="0"/>
              </a:rPr>
              <a:t>IEEE Trans. Wireless </a:t>
            </a:r>
            <a:r>
              <a:rPr lang="en-US" sz="1600" i="1" dirty="0" err="1" smtClean="0">
                <a:latin typeface="Arial Unicode MS" charset="0"/>
                <a:ea typeface="Arial Unicode MS" charset="0"/>
                <a:cs typeface="Arial Unicode MS" charset="0"/>
              </a:rPr>
              <a:t>Commun</a:t>
            </a:r>
            <a:r>
              <a:rPr lang="en-US" sz="1600" i="1" dirty="0" smtClean="0">
                <a:latin typeface="Arial Unicode MS" charset="0"/>
                <a:ea typeface="Arial Unicode MS" charset="0"/>
                <a:cs typeface="Arial Unicode MS" charset="0"/>
              </a:rPr>
              <a:t>.</a:t>
            </a:r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,</a:t>
            </a:r>
            <a:r>
              <a:rPr lang="en-US" sz="1600" i="1" dirty="0" smtClean="0">
                <a:latin typeface="Arial Unicode MS" charset="0"/>
                <a:ea typeface="Arial Unicode MS" charset="0"/>
                <a:cs typeface="Arial Unicode MS" charset="0"/>
              </a:rPr>
              <a:t> </a:t>
            </a:r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vol. 17, no. 3, pp. 2109-2121, Mar. 2018.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 </a:t>
            </a:r>
            <a:endParaRPr lang="zh-CN" altLang="en-US" sz="1600" dirty="0">
              <a:latin typeface="Arial Unicode MS" charset="0"/>
              <a:ea typeface="Arial Unicode MS" charset="0"/>
              <a:cs typeface="Arial Unicode M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208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FF0000"/>
                </a:solidFill>
              </a:rPr>
              <a:t>Example: Highway Driving</a:t>
            </a:r>
            <a:endParaRPr lang="zh-CN" altLang="en-US" sz="3200" dirty="0">
              <a:solidFill>
                <a:srgbClr val="FF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39/50</a:t>
            </a:r>
            <a:endParaRPr lang="zh-CN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02" y="1313722"/>
            <a:ext cx="8172000" cy="29397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90" y="4780718"/>
            <a:ext cx="4128610" cy="1539373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6877108"/>
              </p:ext>
            </p:extLst>
          </p:nvPr>
        </p:nvGraphicFramePr>
        <p:xfrm>
          <a:off x="4828292" y="4760180"/>
          <a:ext cx="3804610" cy="148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0" name="Bitmap Image" r:id="rId6" imgW="4617720" imgH="1806120" progId="Paint.Picture">
                  <p:embed/>
                </p:oleObj>
              </mc:Choice>
              <mc:Fallback>
                <p:oleObj name="Bitmap Image" r:id="rId6" imgW="4617720" imgH="18061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28292" y="4760180"/>
                        <a:ext cx="3804610" cy="1488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101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FF0000"/>
                </a:solidFill>
              </a:rPr>
              <a:t>Stochastic Differential Games</a:t>
            </a:r>
            <a:endParaRPr lang="zh-CN" altLang="en-US" sz="3600" dirty="0">
              <a:solidFill>
                <a:srgbClr val="FF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40/50</a:t>
            </a:r>
            <a:endParaRPr lang="zh-CN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12" y="1178975"/>
            <a:ext cx="8407846" cy="29786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12" y="4427652"/>
            <a:ext cx="4070400" cy="2133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4017371"/>
            <a:ext cx="2880320" cy="2671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18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Mean Field </a:t>
            </a:r>
            <a:r>
              <a:rPr lang="en-US" sz="3600" dirty="0" smtClean="0">
                <a:solidFill>
                  <a:srgbClr val="FF0000"/>
                </a:solidFill>
              </a:rPr>
              <a:t>Games</a:t>
            </a:r>
            <a:endParaRPr lang="zh-CN" altLang="en-US" sz="3600" dirty="0">
              <a:solidFill>
                <a:srgbClr val="FF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41/50</a:t>
            </a:r>
            <a:endParaRPr lang="zh-CN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40768"/>
            <a:ext cx="8082529" cy="284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36" y="4186843"/>
            <a:ext cx="7956376" cy="1517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383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Mean Field </a:t>
            </a:r>
            <a:r>
              <a:rPr lang="en-US" sz="3600" dirty="0" smtClean="0">
                <a:solidFill>
                  <a:srgbClr val="FF0000"/>
                </a:solidFill>
              </a:rPr>
              <a:t>Games</a:t>
            </a:r>
            <a:endParaRPr lang="zh-CN" altLang="en-US" sz="3600" dirty="0">
              <a:solidFill>
                <a:srgbClr val="FF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42/50</a:t>
            </a:r>
            <a:endParaRPr lang="zh-CN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772816"/>
            <a:ext cx="8262041" cy="39677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74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Summary of HJB-FPK Solution to MFG</a:t>
            </a:r>
            <a:endParaRPr lang="zh-CN" altLang="en-US" sz="3200" dirty="0">
              <a:solidFill>
                <a:srgbClr val="FF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</a:t>
            </a:r>
            <a:r>
              <a:rPr lang="en-US" altLang="zh-CN" dirty="0"/>
              <a:t>3</a:t>
            </a:r>
            <a:r>
              <a:rPr lang="en-US" altLang="zh-CN" dirty="0" smtClean="0"/>
              <a:t>/50</a:t>
            </a:r>
            <a:endParaRPr lang="zh-CN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25" y="1268759"/>
            <a:ext cx="8812625" cy="4040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0" y="4763423"/>
            <a:ext cx="4545161" cy="1810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649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602" y="151649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Example 3: Existing UAV Works Using MFG</a:t>
            </a:r>
            <a:br>
              <a:rPr lang="en-US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2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39763"/>
            <a:ext cx="3111110" cy="19882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415" y="1889822"/>
            <a:ext cx="2828945" cy="19712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55" y="4509156"/>
            <a:ext cx="3957649" cy="2023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032" y="4475810"/>
            <a:ext cx="3421019" cy="219354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7095" y="1193432"/>
            <a:ext cx="4239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charset="0"/>
              </a:rPr>
              <a:t>Interference Management in Dense Drone Small Cells Networks Using MFG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543672" y="1193432"/>
            <a:ext cx="3947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charset="0"/>
              </a:rPr>
              <a:t>Charging Policy and Interference Mitigation in Wireless Powered </a:t>
            </a:r>
            <a:r>
              <a:rPr lang="en-US" altLang="zh-CN" dirty="0" err="1">
                <a:solidFill>
                  <a:srgbClr val="FF0000"/>
                </a:solidFill>
                <a:latin typeface="Times New Roman" panose="02020603050405020304" charset="0"/>
              </a:rPr>
              <a:t>IoTs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7504" y="3862825"/>
            <a:ext cx="46748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charset="0"/>
              </a:rPr>
              <a:t>Distributed Resource Allocation in NOMA-Based UAV Networks</a:t>
            </a:r>
            <a:r>
              <a:rPr lang="en-US" altLang="zh-CN" dirty="0"/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charset="0"/>
              </a:rPr>
              <a:t>Using MFG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657538" y="3861049"/>
            <a:ext cx="4306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Adaptive Coverage Solution In Multi-UAVs Emergency Communication System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sp>
        <p:nvSpPr>
          <p:cNvPr id="21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44/50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648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Conclusion</a:t>
            </a:r>
            <a:endParaRPr lang="en-US" altLang="zh-CN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1951" y="1268976"/>
            <a:ext cx="8550095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Blip>
                <a:blip r:embed="rId3"/>
              </a:buBlip>
              <a:defRPr/>
            </a:pPr>
            <a:r>
              <a:rPr lang="zh-CN" altLang="en-US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U2X communications for UAV sensing tasks</a:t>
            </a:r>
            <a:endParaRPr lang="en-US" altLang="zh-CN" sz="2400" dirty="0">
              <a:latin typeface="Arial Unicode MS" panose="02010600030101010101" charset="-122"/>
              <a:ea typeface="黑体" panose="02010609060101010101" pitchFamily="49" charset="-122"/>
              <a:cs typeface="Arial Unicode MS" panose="02010600030101010101" charset="-122"/>
            </a:endParaRPr>
          </a:p>
          <a:p>
            <a:pPr lvl="1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UAV sensing and transmission</a:t>
            </a:r>
            <a:endParaRPr lang="en-US" altLang="zh-CN" sz="2000" dirty="0">
              <a:latin typeface="Arial Unicode MS" panose="02010600030101010101" charset="-122"/>
              <a:ea typeface="黑体" panose="02010609060101010101" pitchFamily="49" charset="-122"/>
              <a:cs typeface="Arial Unicode MS" panose="02010600030101010101" charset="-122"/>
            </a:endParaRPr>
          </a:p>
          <a:p>
            <a:pPr lvl="1">
              <a:spcBef>
                <a:spcPts val="1200"/>
              </a:spcBef>
              <a:buBlip>
                <a:blip r:embed="rId3"/>
              </a:buBlip>
              <a:defRPr/>
            </a:pPr>
            <a:r>
              <a:rPr lang="zh-CN" altLang="en-US" sz="20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U2I and U2U schemes</a:t>
            </a:r>
          </a:p>
          <a:p>
            <a:pPr lvl="1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Applicable </a:t>
            </a: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5G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technologies</a:t>
            </a:r>
            <a:endParaRPr lang="en-US" altLang="zh-CN" sz="2400" dirty="0" smtClean="0">
              <a:latin typeface="Arial Unicode MS" panose="02010600030101010101" charset="-122"/>
              <a:ea typeface="黑体" panose="02010609060101010101" pitchFamily="49" charset="-122"/>
              <a:cs typeface="Arial Unicode MS" panose="02010600030101010101" charset="-122"/>
            </a:endParaRPr>
          </a:p>
          <a:p>
            <a:pPr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Applications: </a:t>
            </a:r>
          </a:p>
          <a:p>
            <a:pPr lvl="1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3D </a:t>
            </a: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AQI Real-time Monitoring</a:t>
            </a:r>
          </a:p>
          <a:p>
            <a:pPr lvl="1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Trajectory planning and resource optimization</a:t>
            </a:r>
          </a:p>
          <a:p>
            <a:pPr lvl="1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Mean field game theoretical approach</a:t>
            </a:r>
            <a:endParaRPr lang="en-US" altLang="zh-CN" sz="2000" dirty="0">
              <a:latin typeface="Arial Unicode MS" panose="02010600030101010101" charset="-122"/>
              <a:ea typeface="黑体" panose="02010609060101010101" pitchFamily="49" charset="-122"/>
              <a:cs typeface="Arial Unicode MS" panose="0201060003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45/50</a:t>
            </a:r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82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Reference</a:t>
            </a:r>
            <a:endParaRPr lang="en-US" altLang="zh-CN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1951" y="1178975"/>
            <a:ext cx="855009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1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Y. Yang, Z. Zheng, K. </a:t>
            </a:r>
            <a:r>
              <a:rPr lang="en-US" altLang="zh-CN" sz="1400" dirty="0" err="1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Bian</a:t>
            </a:r>
            <a:r>
              <a:rPr lang="en-US" altLang="zh-CN" sz="1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, L. Song and Z. Han, “</a:t>
            </a:r>
            <a:r>
              <a:rPr lang="en-US" altLang="zh-CN" sz="1400" dirty="0" err="1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Realtime</a:t>
            </a:r>
            <a:r>
              <a:rPr lang="en-US" altLang="zh-CN" sz="1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Profiling of Fine-Grained Air Quality Index Distribution using UAV Sensing,” IEEE Internet Things J., vol. 5, no. 1, pp. 186-198, Feb. 2018.</a:t>
            </a:r>
          </a:p>
          <a:p>
            <a:pPr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sz="1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sz="1400" dirty="0" err="1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Haichao</a:t>
            </a:r>
            <a:r>
              <a:rPr lang="en-US" sz="1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Wang,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Jinlong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Wang,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Jin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Chen,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Guoru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Ding,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Yuzhou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Li, and Zhu Han, “Spectrum Sharing Planning for Full Duplex UAV Relaying Systems with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Underlaid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D2D Communications," to appear IEEE Journal on Selected Areas in Communications, Special Issue on Airborne Communication Networks</a:t>
            </a:r>
            <a:r>
              <a:rPr lang="en-US" sz="1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.</a:t>
            </a:r>
          </a:p>
          <a:p>
            <a:pPr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Jingjing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Wang,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Chunxiao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Jiang, Zhu Han, Yong Ren, and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Hanzo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Lajos, “Taking Drones to the Next Level: Cooperative Distributed Unmanned-Aerial-Vehicular Networks for Small and Mini Drones," IEEE Vehicular Technology Magazine, vol. 12, no. 3, pp. 73-82, September </a:t>
            </a:r>
            <a:r>
              <a:rPr lang="en-US" sz="1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2017.</a:t>
            </a:r>
          </a:p>
          <a:p>
            <a:pPr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sz="1400" dirty="0" err="1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Walid</a:t>
            </a:r>
            <a:r>
              <a:rPr lang="en-US" sz="1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Saad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, Zhu Han, Tamer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Basar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,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Merouane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Debbah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, and Are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Hjorungnes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, “Hedonic Coalition Formation for Distributed Task Allocation among Wireless Agents," IEEE Transactions on Mobile Computing, vol. 10, no.9, pp.1327-1344, September </a:t>
            </a:r>
            <a:r>
              <a:rPr lang="en-US" sz="1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2011.</a:t>
            </a:r>
          </a:p>
          <a:p>
            <a:pPr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sz="1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Zhu 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Han, A. Lee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Swindlehurst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, and K. J. Ray Liu, “Optimization of MANET Connectivity Via Smart Deployment/Movement of Unmanned Air Vehicles," IEEE Transactions on Vehicular Technology, vol.58, no.7, pp.3533-3546, September </a:t>
            </a:r>
            <a:r>
              <a:rPr lang="en-US" sz="1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2009.</a:t>
            </a:r>
          </a:p>
          <a:p>
            <a:pPr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sz="1400" dirty="0" err="1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Zihe</a:t>
            </a:r>
            <a:r>
              <a:rPr lang="en-US" sz="1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Zhang,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Lixin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Li,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Xiaomin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Liu, Wei Liang, Zhu Han, “Matching-Based Resource Allocation and Distributed Power Control Using Mean Field Game in the NOMA-Based UAV Networks," Asia-Pacific Signal and Information Processing Association Annual Summit and Conference, Honolulu, Hawaii, November </a:t>
            </a:r>
            <a:r>
              <a:rPr lang="en-US" sz="1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2018.</a:t>
            </a:r>
          </a:p>
          <a:p>
            <a:pPr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sz="1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Yang 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Xu,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Lixin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Li,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Zihe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Zhang,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Kaiyuan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Xue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, and Zhu Han, “A Discrete-Time Mean Field Game in Multi-UAV Wireless Communication System," IEEE/CIC International Conference on Communications in China, Beijing, China, August 2018.</a:t>
            </a:r>
          </a:p>
          <a:p>
            <a:pPr>
              <a:spcBef>
                <a:spcPts val="1200"/>
              </a:spcBef>
              <a:buBlip>
                <a:blip r:embed="rId3"/>
              </a:buBlip>
              <a:defRPr/>
            </a:pPr>
            <a:endParaRPr lang="en-US" altLang="zh-CN" sz="1400" dirty="0">
              <a:latin typeface="Arial Unicode MS" panose="02010600030101010101" charset="-122"/>
              <a:ea typeface="黑体" panose="02010609060101010101" pitchFamily="49" charset="-122"/>
              <a:cs typeface="Arial Unicode MS" panose="0201060003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46/50</a:t>
            </a:r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66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895600" y="76200"/>
            <a:ext cx="5867400" cy="381000"/>
          </a:xfrm>
          <a:prstGeom prst="rect">
            <a:avLst/>
          </a:prstGeom>
        </p:spPr>
        <p:txBody>
          <a:bodyPr anchor="ctr">
            <a:normAutofit fontScale="4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Amigo Lab in University of Houston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565501"/>
            <a:ext cx="3251200" cy="243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56792"/>
            <a:ext cx="2195907" cy="2927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907" y="1556792"/>
            <a:ext cx="3251200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5672"/>
            <a:ext cx="3094083" cy="23205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717" y="4025672"/>
            <a:ext cx="3094083" cy="23205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sp>
        <p:nvSpPr>
          <p:cNvPr id="11" name="矩形 1"/>
          <p:cNvSpPr/>
          <p:nvPr/>
        </p:nvSpPr>
        <p:spPr>
          <a:xfrm>
            <a:off x="323528" y="98963"/>
            <a:ext cx="7848472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smtClean="0">
                <a:solidFill>
                  <a:srgbClr val="FF0000"/>
                </a:solidFill>
                <a:latin typeface="Arial" charset="0"/>
              </a:rPr>
              <a:t>Welcome to Our </a:t>
            </a:r>
            <a:r>
              <a:rPr lang="en-US" altLang="zh-CN" sz="3600" dirty="0" smtClean="0">
                <a:solidFill>
                  <a:srgbClr val="FF0000"/>
                </a:solidFill>
                <a:latin typeface="Arial" charset="0"/>
              </a:rPr>
              <a:t>Group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矩形 6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49/50</a:t>
            </a:r>
            <a:endParaRPr lang="zh-CN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625268"/>
            <a:ext cx="2836168" cy="312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9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1960" y="1538979"/>
            <a:ext cx="7200080" cy="17100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b="1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Thanks for your attending</a:t>
            </a:r>
            <a:endParaRPr lang="zh-CN" altLang="en-US" sz="6000" b="1" i="1" dirty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7086600" cy="178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4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UAV as Cellular Infrastructure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1992" y="1166800"/>
            <a:ext cx="79200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UAVs as </a:t>
            </a:r>
            <a:r>
              <a:rPr lang="en-US" altLang="zh-CN" sz="2400" dirty="0" smtClean="0">
                <a:solidFill>
                  <a:srgbClr val="0070C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relays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[2] -- </a:t>
            </a:r>
            <a:r>
              <a:rPr lang="en-US" altLang="zh-CN" sz="24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Flexible deployment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Coverage extension 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Data aggregation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Backhauling</a:t>
            </a:r>
            <a:r>
              <a:rPr lang="en-US" altLang="zh-CN" sz="24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04/50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957" y="3161423"/>
            <a:ext cx="7650085" cy="305760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61992" y="6219031"/>
            <a:ext cx="891005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[2] </a:t>
            </a:r>
            <a:r>
              <a:rPr lang="en-US" sz="1600" dirty="0" err="1" smtClean="0">
                <a:latin typeface="Arial Unicode MS" charset="0"/>
                <a:ea typeface="Arial Unicode MS" charset="0"/>
                <a:cs typeface="Arial Unicode MS" charset="0"/>
              </a:rPr>
              <a:t>Shuhang</a:t>
            </a:r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 Zhang, 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et al. </a:t>
            </a:r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“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Power and Trajectory Optimization for UAV Relay </a:t>
            </a:r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Networks,” </a:t>
            </a:r>
            <a:r>
              <a:rPr lang="en-US" sz="1600" i="1" dirty="0">
                <a:latin typeface="Arial Unicode MS" charset="0"/>
                <a:ea typeface="Arial Unicode MS" charset="0"/>
                <a:cs typeface="Arial Unicode MS" charset="0"/>
              </a:rPr>
              <a:t>IEEE </a:t>
            </a:r>
            <a:r>
              <a:rPr lang="en-US" sz="1600" i="1" dirty="0" err="1">
                <a:latin typeface="Arial Unicode MS" charset="0"/>
                <a:ea typeface="Arial Unicode MS" charset="0"/>
                <a:cs typeface="Arial Unicode MS" charset="0"/>
              </a:rPr>
              <a:t>Commun</a:t>
            </a:r>
            <a:r>
              <a:rPr lang="en-US" sz="1600" i="1" dirty="0">
                <a:latin typeface="Arial Unicode MS" charset="0"/>
                <a:ea typeface="Arial Unicode MS" charset="0"/>
                <a:cs typeface="Arial Unicode MS" charset="0"/>
              </a:rPr>
              <a:t>. Lett.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,</a:t>
            </a:r>
            <a:r>
              <a:rPr lang="en-US" sz="1600" i="1" dirty="0">
                <a:latin typeface="Arial Unicode MS" charset="0"/>
                <a:ea typeface="Arial Unicode MS" charset="0"/>
                <a:cs typeface="Arial Unicode MS" charset="0"/>
              </a:rPr>
              <a:t> 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vol. 22, no. 1, pp. 161-164, Jan. </a:t>
            </a:r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2018.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 </a:t>
            </a:r>
            <a:endParaRPr lang="zh-CN" altLang="en-US" sz="1600" dirty="0">
              <a:latin typeface="Arial Unicode MS" charset="0"/>
              <a:ea typeface="Arial Unicode MS" charset="0"/>
              <a:cs typeface="Arial Unicode M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51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1"/>
          <p:cNvSpPr txBox="1">
            <a:spLocks/>
          </p:cNvSpPr>
          <p:nvPr/>
        </p:nvSpPr>
        <p:spPr bwMode="auto">
          <a:xfrm>
            <a:off x="18771" y="1124744"/>
            <a:ext cx="8991600" cy="550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US" altLang="zh-CN" dirty="0"/>
              <a:t>Application</a:t>
            </a:r>
            <a:endParaRPr lang="en-US" altLang="zh-CN" sz="2800" dirty="0"/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 altLang="zh-CN" sz="2000" dirty="0"/>
              <a:t>Wireless Networking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 altLang="zh-CN" sz="2000" dirty="0"/>
              <a:t>Smart </a:t>
            </a:r>
            <a:r>
              <a:rPr lang="en-US" altLang="zh-CN" sz="2000" dirty="0" smtClean="0"/>
              <a:t>Grid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 altLang="zh-CN" sz="2000" dirty="0" smtClean="0"/>
              <a:t>Data Analysis</a:t>
            </a:r>
            <a:endParaRPr lang="en-US" altLang="zh-CN" sz="2000" dirty="0"/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US" altLang="zh-CN" dirty="0" smtClean="0"/>
              <a:t>Theory (two courses)</a:t>
            </a:r>
            <a:endParaRPr lang="en-US" altLang="zh-CN" dirty="0"/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 altLang="zh-CN" sz="2000" dirty="0"/>
              <a:t>Game Theory 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 altLang="zh-CN" sz="2000" dirty="0"/>
              <a:t>Big </a:t>
            </a:r>
            <a:r>
              <a:rPr lang="en-US" altLang="zh-CN" sz="2000" dirty="0" smtClean="0"/>
              <a:t>Data</a:t>
            </a:r>
            <a:endParaRPr lang="en-US" altLang="zh-CN" sz="2000" dirty="0"/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US" altLang="zh-CN" dirty="0"/>
              <a:t>Academic Index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 altLang="zh-CN" sz="2000" dirty="0"/>
              <a:t>won 3 best journal paper awards (including IEEE JSAC), 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 altLang="zh-CN" sz="2000" dirty="0" smtClean="0"/>
              <a:t>16 </a:t>
            </a:r>
            <a:r>
              <a:rPr lang="en-US" altLang="zh-CN" sz="2000" dirty="0"/>
              <a:t>IEEE conference best paper awards. 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 altLang="zh-CN" sz="2000" dirty="0" smtClean="0"/>
              <a:t>&gt;300 </a:t>
            </a:r>
            <a:r>
              <a:rPr lang="en-US" altLang="zh-CN" sz="2000" dirty="0"/>
              <a:t>published/accepted transactions/magazines/letters, </a:t>
            </a:r>
            <a:r>
              <a:rPr lang="en-US" altLang="zh-CN" sz="2000" dirty="0" smtClean="0"/>
              <a:t>&gt;300 conference </a:t>
            </a:r>
            <a:r>
              <a:rPr lang="en-US" altLang="zh-CN" sz="2000" dirty="0"/>
              <a:t>papers, </a:t>
            </a:r>
            <a:r>
              <a:rPr lang="en-US" altLang="zh-CN" sz="2000" dirty="0" smtClean="0"/>
              <a:t>17 </a:t>
            </a:r>
            <a:r>
              <a:rPr lang="en-US" altLang="zh-CN" sz="2000" dirty="0"/>
              <a:t>book </a:t>
            </a:r>
            <a:r>
              <a:rPr lang="en-US" altLang="zh-CN" sz="2000" dirty="0" smtClean="0"/>
              <a:t>chapters, </a:t>
            </a:r>
            <a:r>
              <a:rPr lang="en-US" altLang="zh-CN" sz="2000" dirty="0"/>
              <a:t>and 2 patents.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 altLang="zh-CN" sz="2000" dirty="0">
                <a:solidFill>
                  <a:srgbClr val="FF0000"/>
                </a:solidFill>
              </a:rPr>
              <a:t>google citation </a:t>
            </a:r>
            <a:r>
              <a:rPr lang="en-US" altLang="zh-CN" sz="2000" dirty="0" smtClean="0">
                <a:solidFill>
                  <a:srgbClr val="FF0000"/>
                </a:solidFill>
              </a:rPr>
              <a:t>&gt; 29,000 </a:t>
            </a:r>
            <a:r>
              <a:rPr lang="en-US" altLang="zh-CN" sz="2000" dirty="0"/>
              <a:t>with</a:t>
            </a:r>
            <a:r>
              <a:rPr lang="en-US" altLang="zh-CN" sz="2000" dirty="0">
                <a:solidFill>
                  <a:srgbClr val="FF0000"/>
                </a:solidFill>
              </a:rPr>
              <a:t> H factor </a:t>
            </a:r>
            <a:r>
              <a:rPr lang="en-US" altLang="zh-CN" sz="2000" dirty="0" smtClean="0">
                <a:solidFill>
                  <a:srgbClr val="FF0000"/>
                </a:solidFill>
              </a:rPr>
              <a:t>85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 altLang="zh-CN" sz="2000" dirty="0">
                <a:solidFill>
                  <a:srgbClr val="FF0000"/>
                </a:solidFill>
              </a:rPr>
              <a:t>1% highly cited </a:t>
            </a:r>
            <a:r>
              <a:rPr lang="en-US" altLang="zh-CN" sz="2000">
                <a:solidFill>
                  <a:srgbClr val="FF0000"/>
                </a:solidFill>
              </a:rPr>
              <a:t>researcher </a:t>
            </a:r>
            <a:r>
              <a:rPr lang="en-US" altLang="zh-CN" sz="2000" smtClean="0">
                <a:solidFill>
                  <a:srgbClr val="FF0000"/>
                </a:solidFill>
              </a:rPr>
              <a:t>since 2017 </a:t>
            </a:r>
            <a:r>
              <a:rPr lang="en-US" altLang="zh-CN" sz="2000" dirty="0"/>
              <a:t>according to </a:t>
            </a:r>
            <a:r>
              <a:rPr lang="en-US" altLang="zh-CN" sz="2000" dirty="0">
                <a:solidFill>
                  <a:srgbClr val="FF0000"/>
                </a:solidFill>
              </a:rPr>
              <a:t>Web of Science.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 altLang="zh-CN" sz="2000" dirty="0"/>
              <a:t>IEEE fellow </a:t>
            </a:r>
            <a:r>
              <a:rPr lang="en-US" altLang="zh-CN" sz="2000" dirty="0" smtClean="0"/>
              <a:t>class of 2014</a:t>
            </a:r>
            <a:r>
              <a:rPr lang="en-US" altLang="zh-CN" sz="2000" dirty="0"/>
              <a:t>, IEEE distinguished lecturer since 2015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 altLang="zh-CN" sz="2000" dirty="0"/>
              <a:t>8 Cambridge University Press Books and 8 Springer Books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41844" y="220662"/>
            <a:ext cx="6553200" cy="6096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rgbClr val="FF0000"/>
                </a:solidFill>
                <a:latin typeface="Arial" charset="0"/>
              </a:rPr>
              <a:t>Current Other Research</a:t>
            </a: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796925"/>
            <a:ext cx="1368425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263" y="796925"/>
            <a:ext cx="1360487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796925"/>
            <a:ext cx="13620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262" y="2165349"/>
            <a:ext cx="1462955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13" y="796925"/>
            <a:ext cx="1368425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75" y="2209800"/>
            <a:ext cx="129222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2133600"/>
            <a:ext cx="13684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133600"/>
            <a:ext cx="1366838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32097"/>
          <p:cNvSpPr>
            <a:spLocks noGrp="1"/>
          </p:cNvSpPr>
          <p:nvPr>
            <p:ph type="title"/>
          </p:nvPr>
        </p:nvSpPr>
        <p:spPr>
          <a:xfrm>
            <a:off x="179512" y="116632"/>
            <a:ext cx="7694360" cy="703580"/>
          </a:xfrm>
        </p:spPr>
        <p:txBody>
          <a:bodyPr vert="horz" wrap="square" lIns="91440" tIns="45720" rIns="91440" bIns="45720" anchor="t">
            <a:no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</a:rPr>
              <a:t>Ex1: Downlink Interference Management in Dense Drone Small Cells Networks Using Mean-Field Game Theory</a:t>
            </a:r>
            <a:endParaRPr lang="en-US" altLang="zh-CN" sz="2400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16387" name="矩形 132099"/>
          <p:cNvSpPr/>
          <p:nvPr/>
        </p:nvSpPr>
        <p:spPr>
          <a:xfrm>
            <a:off x="323850" y="1196975"/>
            <a:ext cx="8351838" cy="10795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400" b="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1pPr>
            <a:lvl2pPr marL="669925" lvl="1" indent="-3238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q"/>
              <a:defRPr sz="24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2pPr>
            <a:lvl3pPr marL="1022350" lvl="2" indent="-3492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3pPr>
            <a:lvl4pPr marL="1339850" lvl="3" indent="-314325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q"/>
              <a:defRPr sz="20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4pPr>
            <a:lvl5pPr marL="1681480" lvl="4" indent="-339725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§"/>
              <a:defRPr sz="20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5pPr>
          </a:lstStyle>
          <a:p>
            <a:pPr marL="342900" lvl="0" indent="-342900" eaLnBrk="1" hangingPunct="1"/>
            <a:r>
              <a:rPr lang="en-US" altLang="zh-CN" dirty="0">
                <a:latin typeface="Times New Roman" panose="02020603050405020304" charset="0"/>
              </a:rPr>
              <a:t>Integrating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charset="0"/>
              </a:rPr>
              <a:t>drones</a:t>
            </a:r>
            <a:r>
              <a:rPr lang="en-US" altLang="zh-CN" dirty="0">
                <a:latin typeface="Times New Roman" panose="02020603050405020304" charset="0"/>
              </a:rPr>
              <a:t> to overloaded terrestrial networks may offer benefits by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charset="0"/>
              </a:rPr>
              <a:t>offloading traffic</a:t>
            </a:r>
            <a:r>
              <a:rPr lang="en-US" altLang="zh-CN" dirty="0">
                <a:latin typeface="Times New Roman" panose="02020603050405020304" charset="0"/>
              </a:rPr>
              <a:t>,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charset="0"/>
              </a:rPr>
              <a:t>reducing handovers for highly mobile users</a:t>
            </a:r>
            <a:r>
              <a:rPr lang="en-US" altLang="zh-CN" dirty="0">
                <a:latin typeface="Times New Roman" panose="02020603050405020304" charset="0"/>
              </a:rPr>
              <a:t>. </a:t>
            </a:r>
          </a:p>
          <a:p>
            <a:pPr marL="342900" lvl="0" indent="-342900" eaLnBrk="1" hangingPunct="1"/>
            <a:r>
              <a:rPr lang="en-US" altLang="zh-CN" dirty="0">
                <a:latin typeface="Times New Roman" panose="02020603050405020304" charset="0"/>
              </a:rPr>
              <a:t>However, such performance enhancement is largely limited by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charset="0"/>
              </a:rPr>
              <a:t>mutual interference and energy availability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charset="0"/>
              </a:rPr>
              <a:t>in dense drone networks</a:t>
            </a:r>
            <a:r>
              <a:rPr lang="en-US" altLang="zh-CN" dirty="0">
                <a:latin typeface="Times New Roman" panose="02020603050405020304" charset="0"/>
              </a:rPr>
              <a:t>.</a:t>
            </a:r>
            <a:endParaRPr lang="en-US" altLang="zh-CN" b="1" dirty="0">
              <a:solidFill>
                <a:srgbClr val="0000FF"/>
              </a:solidFill>
              <a:latin typeface="Times New Roman" panose="02020603050405020304" charset="0"/>
            </a:endParaRPr>
          </a:p>
        </p:txBody>
      </p:sp>
      <p:sp>
        <p:nvSpPr>
          <p:cNvPr id="16388" name="矩形 132100"/>
          <p:cNvSpPr/>
          <p:nvPr/>
        </p:nvSpPr>
        <p:spPr>
          <a:xfrm>
            <a:off x="395288" y="3933825"/>
            <a:ext cx="4105275" cy="10795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400" b="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1pPr>
            <a:lvl2pPr marL="669925" lvl="1" indent="-3238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q"/>
              <a:defRPr sz="24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2pPr>
            <a:lvl3pPr marL="1022350" lvl="2" indent="-3492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3pPr>
            <a:lvl4pPr marL="1339850" lvl="3" indent="-314325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q"/>
              <a:defRPr sz="20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4pPr>
            <a:lvl5pPr marL="1681480" lvl="4" indent="-339725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§"/>
              <a:defRPr sz="20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5pPr>
          </a:lstStyle>
          <a:p>
            <a:pPr marL="342900" lvl="0" indent="-342900" eaLnBrk="1" hangingPunct="1"/>
            <a:r>
              <a:rPr lang="en-US" altLang="zh-CN" dirty="0">
                <a:latin typeface="Times New Roman" panose="02020603050405020304" charset="0"/>
              </a:rPr>
              <a:t>The </a:t>
            </a:r>
            <a:r>
              <a:rPr lang="en-US" altLang="zh-CN" b="1" dirty="0">
                <a:solidFill>
                  <a:srgbClr val="0000CC"/>
                </a:solidFill>
                <a:latin typeface="Times New Roman" panose="02020603050405020304" charset="0"/>
              </a:rPr>
              <a:t>interference control problem</a:t>
            </a:r>
            <a:r>
              <a:rPr lang="en-US" altLang="zh-CN" dirty="0">
                <a:latin typeface="Times New Roman" panose="02020603050405020304" charset="0"/>
              </a:rPr>
              <a:t> can be mapped to an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charset="0"/>
              </a:rPr>
              <a:t>altitude control problem</a:t>
            </a:r>
            <a:r>
              <a:rPr lang="en-US" altLang="zh-CN" dirty="0">
                <a:latin typeface="Times New Roman" panose="02020603050405020304" charset="0"/>
              </a:rPr>
              <a:t>. Using </a:t>
            </a:r>
            <a:r>
              <a:rPr lang="en-US" altLang="zh-CN" b="1" dirty="0">
                <a:solidFill>
                  <a:srgbClr val="0000CC"/>
                </a:solidFill>
                <a:latin typeface="Times New Roman" panose="02020603050405020304" charset="0"/>
              </a:rPr>
              <a:t>Mean-Field Game </a:t>
            </a:r>
            <a:r>
              <a:rPr lang="en-US" altLang="zh-CN" dirty="0">
                <a:latin typeface="Times New Roman" panose="02020603050405020304" charset="0"/>
              </a:rPr>
              <a:t>to obtain the optimal altitude control strategy.</a:t>
            </a:r>
            <a:r>
              <a:rPr lang="en-US" altLang="zh-CN" dirty="0"/>
              <a:t/>
            </a:r>
            <a:br>
              <a:rPr lang="en-US" altLang="zh-CN" dirty="0"/>
            </a:br>
            <a:endParaRPr lang="en-US" altLang="zh-CN" b="1" dirty="0">
              <a:solidFill>
                <a:srgbClr val="0000FF"/>
              </a:solidFill>
              <a:latin typeface="Times New Roman" panose="02020603050405020304" charset="0"/>
            </a:endParaRPr>
          </a:p>
        </p:txBody>
      </p:sp>
      <p:sp>
        <p:nvSpPr>
          <p:cNvPr id="16389" name="灯片编号占位符 1"/>
          <p:cNvSpPr txBox="1">
            <a:spLocks noGrp="1"/>
          </p:cNvSpPr>
          <p:nvPr>
            <p:ph type="sldNum" sz="quarter" idx="4294967295"/>
          </p:nvPr>
        </p:nvSpPr>
        <p:spPr/>
        <p:txBody>
          <a:bodyPr anchor="b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zh-CN" altLang="en-US" sz="1200" b="0" dirty="0">
                <a:latin typeface="Garamond" panose="02020404030301010803" pitchFamily="18" charset="0"/>
              </a:rPr>
              <a:t>51</a:t>
            </a:fld>
            <a:endParaRPr lang="zh-CN" altLang="en-US" sz="1200" b="0" dirty="0">
              <a:latin typeface="Garamond" panose="02020404030301010803" pitchFamily="18" charset="0"/>
            </a:endParaRPr>
          </a:p>
        </p:txBody>
      </p:sp>
      <p:pic>
        <p:nvPicPr>
          <p:cNvPr id="16390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3" y="3548063"/>
            <a:ext cx="4217987" cy="2695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sp>
        <p:nvSpPr>
          <p:cNvPr id="8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42/50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788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标题 132097"/>
          <p:cNvSpPr>
            <a:spLocks noGrp="1"/>
          </p:cNvSpPr>
          <p:nvPr>
            <p:ph type="title"/>
          </p:nvPr>
        </p:nvSpPr>
        <p:spPr>
          <a:xfrm>
            <a:off x="468313" y="260350"/>
            <a:ext cx="7405559" cy="703263"/>
          </a:xfrm>
        </p:spPr>
        <p:txBody>
          <a:bodyPr vert="horz" wrap="square" lIns="91440" tIns="45720" rIns="91440" bIns="45720" anchor="t">
            <a:no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charset="0"/>
              </a:rPr>
              <a:t>Ex2: A Prediction-Based Charging Policy and Interference Mitigation Approach in the Wireless Powered Internet of Things</a:t>
            </a:r>
            <a:endParaRPr lang="en-US" altLang="zh-CN" sz="2000" dirty="0">
              <a:solidFill>
                <a:srgbClr val="FF0000"/>
              </a:solidFill>
            </a:endParaRPr>
          </a:p>
        </p:txBody>
      </p:sp>
      <p:sp>
        <p:nvSpPr>
          <p:cNvPr id="20483" name="矩形 132099"/>
          <p:cNvSpPr/>
          <p:nvPr/>
        </p:nvSpPr>
        <p:spPr>
          <a:xfrm>
            <a:off x="315208" y="1375607"/>
            <a:ext cx="8351837" cy="10795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400" b="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1pPr>
            <a:lvl2pPr marL="669925" lvl="1" indent="-3238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q"/>
              <a:defRPr sz="24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2pPr>
            <a:lvl3pPr marL="1022350" lvl="2" indent="-3492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3pPr>
            <a:lvl4pPr marL="1339850" lvl="3" indent="-314325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q"/>
              <a:defRPr sz="20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4pPr>
            <a:lvl5pPr marL="1681480" lvl="4" indent="-339725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§"/>
              <a:defRPr sz="20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5pPr>
          </a:lstStyle>
          <a:p>
            <a:pPr marL="342900" lvl="0" indent="-342900" eaLnBrk="1" hangingPunct="1"/>
            <a:r>
              <a:rPr lang="en-US" altLang="zh-CN" dirty="0">
                <a:latin typeface="Times New Roman" panose="02020603050405020304" charset="0"/>
              </a:rPr>
              <a:t>In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charset="0"/>
              </a:rPr>
              <a:t>wireless powered IoT (WP-IoT) networks</a:t>
            </a:r>
            <a:r>
              <a:rPr lang="en-US" altLang="zh-CN" dirty="0">
                <a:latin typeface="Times New Roman" panose="02020603050405020304" charset="0"/>
              </a:rPr>
              <a:t>, there exists severe interference greatly reducing the energy transmission efficiency.</a:t>
            </a:r>
            <a:r>
              <a:rPr lang="en-US" altLang="zh-CN" dirty="0"/>
              <a:t> </a:t>
            </a:r>
          </a:p>
          <a:p>
            <a:pPr marL="0" lvl="0" indent="0" eaLnBrk="1" hangingPunct="1">
              <a:buNone/>
            </a:pPr>
            <a:r>
              <a:rPr lang="en-US" altLang="zh-CN" b="1" dirty="0"/>
              <a:t/>
            </a:r>
            <a:br>
              <a:rPr lang="en-US" altLang="zh-CN" b="1" dirty="0"/>
            </a:br>
            <a:endParaRPr lang="en-US" altLang="zh-CN" dirty="0">
              <a:latin typeface="Times New Roman" panose="02020603050405020304" charset="0"/>
            </a:endParaRPr>
          </a:p>
        </p:txBody>
      </p:sp>
      <p:sp>
        <p:nvSpPr>
          <p:cNvPr id="20484" name="矩形 132100"/>
          <p:cNvSpPr/>
          <p:nvPr/>
        </p:nvSpPr>
        <p:spPr>
          <a:xfrm>
            <a:off x="282575" y="3285604"/>
            <a:ext cx="4649788" cy="10795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400" b="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1pPr>
            <a:lvl2pPr marL="669925" lvl="1" indent="-3238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q"/>
              <a:defRPr sz="24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2pPr>
            <a:lvl3pPr marL="1022350" lvl="2" indent="-3492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3pPr>
            <a:lvl4pPr marL="1339850" lvl="3" indent="-314325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q"/>
              <a:defRPr sz="20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4pPr>
            <a:lvl5pPr marL="1681480" lvl="4" indent="-339725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§"/>
              <a:defRPr sz="20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5pPr>
          </a:lstStyle>
          <a:p>
            <a:pPr lvl="0"/>
            <a:r>
              <a:rPr lang="en-US" altLang="zh-CN" dirty="0">
                <a:latin typeface="Times New Roman" panose="02020603050405020304" charset="0"/>
              </a:rPr>
              <a:t>The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charset="0"/>
              </a:rPr>
              <a:t>interference mitigation problem</a:t>
            </a:r>
            <a:r>
              <a:rPr lang="en-US" altLang="zh-CN" dirty="0">
                <a:latin typeface="Times New Roman" panose="02020603050405020304" charset="0"/>
              </a:rPr>
              <a:t> in a WP-IoT can be modeled as a MFG, taking the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charset="0"/>
              </a:rPr>
              <a:t>sensor nodes’ energy</a:t>
            </a:r>
            <a:r>
              <a:rPr lang="en-US" altLang="zh-CN" dirty="0">
                <a:latin typeface="Times New Roman" panose="02020603050405020304" charset="0"/>
              </a:rPr>
              <a:t> and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charset="0"/>
              </a:rPr>
              <a:t>the mutual interference among the sensors</a:t>
            </a:r>
            <a:r>
              <a:rPr lang="en-US" altLang="zh-CN" dirty="0">
                <a:latin typeface="Times New Roman" panose="02020603050405020304" charset="0"/>
              </a:rPr>
              <a:t> into consideration.</a:t>
            </a:r>
            <a:r>
              <a:rPr lang="en-US" altLang="zh-CN" dirty="0"/>
              <a:t/>
            </a:r>
            <a:br>
              <a:rPr lang="en-US" altLang="zh-CN" dirty="0"/>
            </a:br>
            <a:endParaRPr lang="en-US" altLang="zh-CN" b="1" dirty="0">
              <a:solidFill>
                <a:srgbClr val="0000FF"/>
              </a:solidFill>
              <a:latin typeface="Times New Roman" panose="02020603050405020304" charset="0"/>
            </a:endParaRPr>
          </a:p>
        </p:txBody>
      </p:sp>
      <p:sp>
        <p:nvSpPr>
          <p:cNvPr id="20485" name="灯片编号占位符 1"/>
          <p:cNvSpPr txBox="1">
            <a:spLocks noGrp="1"/>
          </p:cNvSpPr>
          <p:nvPr>
            <p:ph type="sldNum" sz="quarter" idx="4294967295"/>
          </p:nvPr>
        </p:nvSpPr>
        <p:spPr/>
        <p:txBody>
          <a:bodyPr anchor="b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zh-CN" altLang="en-US" sz="1200" b="0" dirty="0">
                <a:latin typeface="Garamond" panose="02020404030301010803" pitchFamily="18" charset="0"/>
              </a:rPr>
              <a:t>52</a:t>
            </a:fld>
            <a:endParaRPr lang="zh-CN" altLang="en-US" sz="1200" b="0" dirty="0">
              <a:latin typeface="Garamond" panose="02020404030301010803" pitchFamily="18" charset="0"/>
            </a:endParaRPr>
          </a:p>
        </p:txBody>
      </p:sp>
      <p:pic>
        <p:nvPicPr>
          <p:cNvPr id="20486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638" y="3284538"/>
            <a:ext cx="4424362" cy="308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sp>
        <p:nvSpPr>
          <p:cNvPr id="8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43/50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3661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标题 132097"/>
          <p:cNvSpPr>
            <a:spLocks noGrp="1"/>
          </p:cNvSpPr>
          <p:nvPr>
            <p:ph type="title"/>
          </p:nvPr>
        </p:nvSpPr>
        <p:spPr>
          <a:xfrm>
            <a:off x="179513" y="260350"/>
            <a:ext cx="7694360" cy="703263"/>
          </a:xfrm>
        </p:spPr>
        <p:txBody>
          <a:bodyPr vert="horz" wrap="square" lIns="91440" tIns="45720" rIns="91440" bIns="45720" anchor="t">
            <a:no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charset="0"/>
              </a:rPr>
              <a:t>Ex3: Matching-Based Resource Allocation and Distributed Power Control Using Mean Field Game in the NOMA-Based UAV Networks</a:t>
            </a:r>
            <a:endParaRPr lang="en-US" altLang="zh-CN" sz="2000" dirty="0">
              <a:solidFill>
                <a:srgbClr val="FF0000"/>
              </a:solidFill>
            </a:endParaRPr>
          </a:p>
        </p:txBody>
      </p:sp>
      <p:sp>
        <p:nvSpPr>
          <p:cNvPr id="23555" name="矩形 132099"/>
          <p:cNvSpPr/>
          <p:nvPr/>
        </p:nvSpPr>
        <p:spPr>
          <a:xfrm>
            <a:off x="379413" y="1203325"/>
            <a:ext cx="8351837" cy="10795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400" b="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1pPr>
            <a:lvl2pPr marL="669925" lvl="1" indent="-3238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q"/>
              <a:defRPr sz="24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2pPr>
            <a:lvl3pPr marL="1022350" lvl="2" indent="-3492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3pPr>
            <a:lvl4pPr marL="1339850" lvl="3" indent="-314325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q"/>
              <a:defRPr sz="20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4pPr>
            <a:lvl5pPr marL="1681480" lvl="4" indent="-339725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§"/>
              <a:defRPr sz="20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5pPr>
          </a:lstStyle>
          <a:p>
            <a:pPr marL="342900" lvl="0" indent="-342900" eaLnBrk="1" hangingPunct="1"/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charset="0"/>
              </a:rPr>
              <a:t>Non-orthogonal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charset="0"/>
              </a:rPr>
              <a:t>Multiple Access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charset="0"/>
              </a:rPr>
              <a:t>(NOMA)-based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charset="0"/>
              </a:rPr>
              <a:t>interference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charset="0"/>
              </a:rPr>
              <a:t>mitigation problem</a:t>
            </a:r>
            <a:endParaRPr lang="en-US" altLang="zh-CN" dirty="0"/>
          </a:p>
          <a:p>
            <a:r>
              <a:rPr lang="en-US" altLang="zh-CN" dirty="0">
                <a:latin typeface="Times New Roman" panose="02020603050405020304" charset="0"/>
              </a:rPr>
              <a:t>In</a:t>
            </a:r>
            <a:r>
              <a:rPr lang="en-US" altLang="zh-CN" dirty="0"/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charset="0"/>
              </a:rPr>
              <a:t>MFG with dominator</a:t>
            </a:r>
            <a:r>
              <a:rPr lang="en-US" altLang="zh-CN" dirty="0" smtClean="0">
                <a:latin typeface="Times New Roman" panose="02020603050405020304" charset="0"/>
              </a:rPr>
              <a:t>, </a:t>
            </a:r>
            <a:r>
              <a:rPr lang="en-US" altLang="zh-CN" dirty="0">
                <a:latin typeface="Times New Roman" panose="02020603050405020304" charset="0"/>
              </a:rPr>
              <a:t>there exists at least</a:t>
            </a:r>
            <a:r>
              <a:rPr lang="en-US" altLang="zh-CN" dirty="0"/>
              <a:t>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charset="0"/>
              </a:rPr>
              <a:t>one interference dominator</a:t>
            </a:r>
            <a:r>
              <a:rPr lang="en-US" altLang="zh-CN" dirty="0"/>
              <a:t>, </a:t>
            </a:r>
            <a:r>
              <a:rPr lang="en-US" altLang="zh-CN" dirty="0">
                <a:latin typeface="Times New Roman" panose="02020603050405020304" charset="0"/>
              </a:rPr>
              <a:t>which should not be aggregated in the interference mean field.</a:t>
            </a:r>
            <a:r>
              <a:rPr lang="en-US" altLang="zh-CN" dirty="0"/>
              <a:t> </a:t>
            </a:r>
          </a:p>
          <a:p>
            <a:pPr marL="342900" lvl="0" indent="-342900" eaLnBrk="1" hangingPunct="1"/>
            <a:endParaRPr lang="en-US" altLang="zh-CN" b="1" dirty="0">
              <a:solidFill>
                <a:srgbClr val="0000FF"/>
              </a:solidFill>
              <a:latin typeface="Times New Roman" panose="02020603050405020304" charset="0"/>
            </a:endParaRPr>
          </a:p>
        </p:txBody>
      </p:sp>
      <p:sp>
        <p:nvSpPr>
          <p:cNvPr id="23557" name="灯片编号占位符 1"/>
          <p:cNvSpPr txBox="1">
            <a:spLocks noGrp="1"/>
          </p:cNvSpPr>
          <p:nvPr>
            <p:ph type="sldNum" sz="quarter" idx="4294967295"/>
          </p:nvPr>
        </p:nvSpPr>
        <p:spPr/>
        <p:txBody>
          <a:bodyPr anchor="b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zh-CN" altLang="en-US" sz="1200" b="0" dirty="0">
                <a:latin typeface="Garamond" panose="02020404030301010803" pitchFamily="18" charset="0"/>
              </a:rPr>
              <a:t>53</a:t>
            </a:fld>
            <a:endParaRPr lang="zh-CN" altLang="en-US" sz="1200" b="0" dirty="0">
              <a:latin typeface="Garamond" panose="02020404030301010803" pitchFamily="18" charset="0"/>
            </a:endParaRPr>
          </a:p>
        </p:txBody>
      </p:sp>
      <p:pic>
        <p:nvPicPr>
          <p:cNvPr id="23558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3689912"/>
            <a:ext cx="5271070" cy="26944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sp>
        <p:nvSpPr>
          <p:cNvPr id="9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44/50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552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对象 4">
            <a:hlinkClick r:id="" action="ppaction://ole?verb=0"/>
          </p:cNvPr>
          <p:cNvGraphicFramePr>
            <a:graphicFrameLocks noChangeAspect="1"/>
          </p:cNvGraphicFramePr>
          <p:nvPr>
            <p:extLst/>
          </p:nvPr>
        </p:nvGraphicFramePr>
        <p:xfrm>
          <a:off x="3806388" y="3343275"/>
          <a:ext cx="4798060" cy="3084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r:id="rId3" imgW="12928600" imgH="8305800" progId="Visio.Drawing.15">
                  <p:embed/>
                </p:oleObj>
              </mc:Choice>
              <mc:Fallback>
                <p:oleObj r:id="rId3" imgW="12928600" imgH="8305800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06388" y="3343275"/>
                        <a:ext cx="4798060" cy="3084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330" name="标题 99329"/>
          <p:cNvSpPr>
            <a:spLocks noGrp="1"/>
          </p:cNvSpPr>
          <p:nvPr>
            <p:ph type="title"/>
          </p:nvPr>
        </p:nvSpPr>
        <p:spPr>
          <a:xfrm>
            <a:off x="323528" y="-9096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Ex4: Adaptive Coverage Solution In Multi-UAVs Emergency Communication System: A Discrete-Time Mean-Field Game</a:t>
            </a:r>
            <a:endParaRPr lang="en-US" altLang="zh-CN" sz="2200" b="1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99331" name="文本占位符 99330"/>
          <p:cNvSpPr>
            <a:spLocks noGrp="1"/>
          </p:cNvSpPr>
          <p:nvPr>
            <p:ph type="body" idx="1"/>
          </p:nvPr>
        </p:nvSpPr>
        <p:spPr>
          <a:xfrm>
            <a:off x="279400" y="864870"/>
            <a:ext cx="8584565" cy="49339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altLang="zh-CN" sz="2000" dirty="0">
              <a:latin typeface="Times New Roman" panose="02020603050405020304" charset="0"/>
            </a:endParaRPr>
          </a:p>
          <a:p>
            <a:pPr>
              <a:lnSpc>
                <a:spcPct val="100000"/>
              </a:lnSpc>
              <a:buClr>
                <a:srgbClr val="5B9BD5"/>
              </a:buClr>
              <a:buSzPct val="60000"/>
              <a:buFont typeface="Wingdings" panose="05000000000000000000" charset="0"/>
              <a:buChar char="n"/>
            </a:pPr>
            <a:r>
              <a:rPr lang="en-US" altLang="zh-CN" sz="2400" dirty="0">
                <a:latin typeface="Times New Roman" panose="02020603050405020304" charset="0"/>
              </a:rPr>
              <a:t>In emergency  communication system, a large number of UAVs replace damaged base stations for air-to-ground service, with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charset="0"/>
              </a:rPr>
              <a:t>dense users</a:t>
            </a:r>
            <a:r>
              <a:rPr lang="en-US" altLang="zh-CN" sz="2400" dirty="0">
                <a:latin typeface="Times New Roman" panose="02020603050405020304" charset="0"/>
              </a:rPr>
              <a:t> and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charset="0"/>
              </a:rPr>
              <a:t>wide areas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charset="0"/>
              </a:rPr>
              <a:t>.</a:t>
            </a:r>
          </a:p>
          <a:p>
            <a:endParaRPr lang="en-US" altLang="zh-CN" sz="2400" dirty="0">
              <a:latin typeface="Times New Roman" panose="02020603050405020304" charset="0"/>
            </a:endParaRPr>
          </a:p>
          <a:p>
            <a:pPr>
              <a:lnSpc>
                <a:spcPct val="100000"/>
              </a:lnSpc>
              <a:buClr>
                <a:srgbClr val="5B9BD5"/>
              </a:buClr>
              <a:buSzPct val="60000"/>
              <a:buFont typeface="Wingdings" panose="05000000000000000000" charset="0"/>
              <a:buChar char="n"/>
            </a:pPr>
            <a:r>
              <a:rPr lang="en-US" altLang="zh-CN" sz="2400" dirty="0">
                <a:latin typeface="Times New Roman" panose="02020603050405020304" charset="0"/>
                <a:sym typeface="+mn-ea"/>
              </a:rPr>
              <a:t>A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charset="0"/>
                <a:sym typeface="+mn-ea"/>
              </a:rPr>
              <a:t>flight strategy</a:t>
            </a:r>
            <a:r>
              <a:rPr lang="en-US" altLang="zh-CN" sz="2400" dirty="0">
                <a:latin typeface="Times New Roman" panose="02020603050405020304" charset="0"/>
                <a:sym typeface="+mn-ea"/>
              </a:rPr>
              <a:t> of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charset="0"/>
                <a:sym typeface="+mn-ea"/>
              </a:rPr>
              <a:t>multi-UAVs</a:t>
            </a:r>
            <a:r>
              <a:rPr lang="en-US" altLang="zh-CN" sz="2400" dirty="0">
                <a:latin typeface="Times New Roman" panose="02020603050405020304" charset="0"/>
                <a:sym typeface="+mn-ea"/>
              </a:rPr>
              <a:t> is solved by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charset="0"/>
                <a:sym typeface="+mn-ea"/>
              </a:rPr>
              <a:t>a discrete time MFG</a:t>
            </a:r>
            <a:r>
              <a:rPr lang="en-US" altLang="zh-CN" sz="2400" dirty="0">
                <a:latin typeface="Times New Roman" panose="02020603050405020304" charset="0"/>
                <a:sym typeface="+mn-ea"/>
              </a:rPr>
              <a:t>, which consider the number of users covered by each UAV.</a:t>
            </a:r>
            <a:endParaRPr lang="en-US" altLang="zh-CN" sz="2000" dirty="0">
              <a:latin typeface="Times New Roman" panose="02020603050405020304" charset="0"/>
            </a:endParaRPr>
          </a:p>
          <a:p>
            <a:endParaRPr lang="en-US" altLang="zh-CN" sz="2400" dirty="0">
              <a:latin typeface="Times New Roman" panose="02020603050405020304" charset="0"/>
              <a:sym typeface="+mn-ea"/>
            </a:endParaRPr>
          </a:p>
          <a:p>
            <a:pPr>
              <a:buClr>
                <a:srgbClr val="5B9BD5"/>
              </a:buClr>
              <a:buSzPct val="60000"/>
              <a:buFont typeface="Wingdings" panose="05000000000000000000" charset="0"/>
              <a:buChar char="n"/>
            </a:pPr>
            <a:r>
              <a:rPr lang="en-US" altLang="zh-CN" sz="2400" dirty="0">
                <a:latin typeface="Times New Roman" panose="02020603050405020304" charset="0"/>
                <a:sym typeface="+mn-ea"/>
              </a:rPr>
              <a:t>Meanwhile the MFG model </a:t>
            </a:r>
          </a:p>
          <a:p>
            <a:pPr marL="0" indent="0">
              <a:buClr>
                <a:srgbClr val="5B9BD5"/>
              </a:buClr>
              <a:buSzPct val="60000"/>
              <a:buFont typeface="Wingdings" panose="05000000000000000000" charset="0"/>
              <a:buNone/>
            </a:pPr>
            <a:r>
              <a:rPr lang="en-US" altLang="zh-CN" sz="2400" dirty="0">
                <a:latin typeface="Times New Roman" panose="02020603050405020304" charset="0"/>
                <a:sym typeface="+mn-ea"/>
              </a:rPr>
              <a:t>  also concludes the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charset="0"/>
                <a:sym typeface="+mn-ea"/>
              </a:rPr>
              <a:t>energy </a:t>
            </a:r>
          </a:p>
          <a:p>
            <a:pPr marL="0" indent="0">
              <a:buClr>
                <a:srgbClr val="5B9BD5"/>
              </a:buClr>
              <a:buSzPct val="60000"/>
              <a:buFont typeface="Wingdings" panose="05000000000000000000" charset="0"/>
              <a:buNone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charset="0"/>
                <a:sym typeface="+mn-ea"/>
              </a:rPr>
              <a:t>  consumption and User's</a:t>
            </a:r>
          </a:p>
          <a:p>
            <a:pPr marL="0" indent="0">
              <a:buClr>
                <a:srgbClr val="5B9BD5"/>
              </a:buClr>
              <a:buSzPct val="60000"/>
              <a:buFont typeface="Wingdings" panose="05000000000000000000" charset="0"/>
              <a:buNone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charset="0"/>
                <a:sym typeface="+mn-ea"/>
              </a:rPr>
              <a:t> mobility.</a:t>
            </a:r>
          </a:p>
          <a:p>
            <a:pPr marL="0" indent="0">
              <a:buNone/>
            </a:pPr>
            <a:r>
              <a:rPr lang="en-US" altLang="zh-CN" sz="2400" dirty="0">
                <a:latin typeface="Times New Roman" panose="02020603050405020304" charset="0"/>
              </a:rPr>
              <a:t> </a:t>
            </a:r>
          </a:p>
        </p:txBody>
      </p:sp>
      <p:sp>
        <p:nvSpPr>
          <p:cNvPr id="99343" name="矩形 99342"/>
          <p:cNvSpPr/>
          <p:nvPr/>
        </p:nvSpPr>
        <p:spPr>
          <a:xfrm>
            <a:off x="468313" y="5419408"/>
            <a:ext cx="8351837" cy="9366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400" b="0" i="0" u="none" kern="1200" baseline="0">
                <a:solidFill>
                  <a:srgbClr val="000066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669925" lvl="1" indent="-325120" algn="l" defTabSz="91440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q"/>
              <a:defRPr sz="2400" b="0" i="0" u="none" kern="1200" baseline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2pPr>
            <a:lvl3pPr marL="1022350" lvl="2" indent="-350520" algn="l" defTabSz="91440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 b="0" i="0" u="none" kern="1200" baseline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3pPr>
            <a:lvl4pPr marL="1339850" lvl="3" indent="-315595" algn="l" defTabSz="91440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q"/>
              <a:defRPr sz="2000" b="0" i="0" u="none" kern="1200" baseline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4pPr>
            <a:lvl5pPr marL="1681480" lvl="4" indent="-339725" algn="l" defTabSz="91440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§"/>
              <a:defRPr sz="2000" b="0" i="0" u="none" kern="1200" baseline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>
              <a:lnSpc>
                <a:spcPct val="100000"/>
              </a:lnSpc>
            </a:pPr>
            <a:endParaRPr lang="en-US" altLang="zh-CN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sp>
        <p:nvSpPr>
          <p:cNvPr id="8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45/50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7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895" y="2991485"/>
            <a:ext cx="5302250" cy="3399790"/>
          </a:xfrm>
          <a:prstGeom prst="rect">
            <a:avLst/>
          </a:prstGeom>
        </p:spPr>
      </p:pic>
      <p:sp>
        <p:nvSpPr>
          <p:cNvPr id="134146" name="标题 134145"/>
          <p:cNvSpPr>
            <a:spLocks noGrp="1"/>
          </p:cNvSpPr>
          <p:nvPr>
            <p:ph type="title"/>
          </p:nvPr>
        </p:nvSpPr>
        <p:spPr>
          <a:xfrm>
            <a:off x="426721" y="133767"/>
            <a:ext cx="7447151" cy="702945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Ex5: A Discrete-Time Mean Field Game in Multi-UAV Wireless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Communication </a:t>
            </a:r>
            <a:r>
              <a:rPr lang="en-US" altLang="zh-CN" sz="2800" b="1" smtClean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Systems</a:t>
            </a:r>
            <a:endParaRPr lang="en-US" altLang="zh-CN" sz="2800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134147" name="文本占位符 134146"/>
          <p:cNvSpPr>
            <a:spLocks noGrp="1"/>
          </p:cNvSpPr>
          <p:nvPr>
            <p:ph type="body" idx="1"/>
          </p:nvPr>
        </p:nvSpPr>
        <p:spPr>
          <a:xfrm>
            <a:off x="374015" y="1178560"/>
            <a:ext cx="8395970" cy="5047615"/>
          </a:xfrm>
        </p:spPr>
        <p:txBody>
          <a:bodyPr/>
          <a:lstStyle/>
          <a:p>
            <a:pPr>
              <a:buClr>
                <a:srgbClr val="5B9BD5"/>
              </a:buClr>
              <a:buSzPct val="60000"/>
              <a:buFont typeface="Wingdings" panose="05000000000000000000" charset="0"/>
              <a:buChar char="n"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charset="0"/>
                <a:sym typeface="+mn-ea"/>
              </a:rPr>
              <a:t>The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charset="0"/>
                <a:sym typeface="+mn-ea"/>
              </a:rPr>
              <a:t>D2D communication system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charset="0"/>
                <a:sym typeface="+mn-ea"/>
              </a:rPr>
              <a:t> with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charset="0"/>
                <a:sym typeface="+mn-ea"/>
              </a:rPr>
              <a:t> Ultra-dense</a:t>
            </a:r>
            <a:r>
              <a:rPr lang="en-US" altLang="zh-CN" sz="2400" dirty="0">
                <a:latin typeface="Times New Roman" panose="02020603050405020304" charset="0"/>
                <a:sym typeface="+mn-ea"/>
              </a:rPr>
              <a:t> UAVs and ground users.</a:t>
            </a:r>
            <a:endParaRPr lang="en-US" altLang="zh-CN" sz="2400" b="1" dirty="0">
              <a:solidFill>
                <a:srgbClr val="0000FF"/>
              </a:solidFill>
              <a:latin typeface="Times New Roman" panose="02020603050405020304" charset="0"/>
              <a:sym typeface="+mn-ea"/>
            </a:endParaRPr>
          </a:p>
          <a:p>
            <a:pPr>
              <a:buNone/>
            </a:pPr>
            <a:r>
              <a:rPr lang="en-US" altLang="zh-CN" sz="2400" dirty="0">
                <a:latin typeface="Times New Roman" panose="02020603050405020304" charset="0"/>
                <a:sym typeface="+mn-ea"/>
              </a:rPr>
              <a:t> </a:t>
            </a:r>
          </a:p>
          <a:p>
            <a:pPr>
              <a:buClr>
                <a:srgbClr val="5B9BD5"/>
              </a:buClr>
              <a:buSzPct val="60000"/>
              <a:buFont typeface="Wingdings" panose="05000000000000000000" charset="0"/>
              <a:buChar char="n"/>
            </a:pPr>
            <a:r>
              <a:rPr lang="en-US" altLang="zh-CN" sz="2400" dirty="0">
                <a:latin typeface="Times New Roman" panose="02020603050405020304" charset="0"/>
                <a:sym typeface="+mn-ea"/>
              </a:rPr>
              <a:t>The power control is modeled as a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charset="0"/>
                <a:sym typeface="+mn-ea"/>
              </a:rPr>
              <a:t>Discrete-Time Mean Field Game system.</a:t>
            </a:r>
          </a:p>
          <a:p>
            <a:pPr>
              <a:buClr>
                <a:srgbClr val="5B9BD5"/>
              </a:buClr>
              <a:buSzPct val="60000"/>
              <a:buFont typeface="Wingdings" panose="05000000000000000000" charset="0"/>
              <a:buChar char="n"/>
            </a:pPr>
            <a:endParaRPr lang="en-US" altLang="zh-CN" sz="2400" dirty="0">
              <a:latin typeface="Times New Roman" panose="02020603050405020304" charset="0"/>
              <a:sym typeface="+mn-ea"/>
            </a:endParaRPr>
          </a:p>
          <a:p>
            <a:pPr>
              <a:buClr>
                <a:srgbClr val="5B9BD5"/>
              </a:buClr>
              <a:buSzPct val="60000"/>
              <a:buFont typeface="Wingdings" panose="05000000000000000000" charset="0"/>
              <a:buChar char="n"/>
            </a:pPr>
            <a:r>
              <a:rPr lang="en-US" altLang="zh-CN" sz="2400" dirty="0">
                <a:latin typeface="Times New Roman" panose="02020603050405020304" charset="0"/>
                <a:sym typeface="+mn-ea"/>
              </a:rPr>
              <a:t>Meanwhile, the system </a:t>
            </a:r>
          </a:p>
          <a:p>
            <a:pPr marL="0" indent="0">
              <a:buClr>
                <a:srgbClr val="5B9BD5"/>
              </a:buClr>
              <a:buSzPct val="60000"/>
              <a:buFont typeface="Wingdings" panose="05000000000000000000" charset="0"/>
              <a:buNone/>
            </a:pPr>
            <a:r>
              <a:rPr lang="en-US" altLang="zh-CN" sz="2400" dirty="0">
                <a:latin typeface="Times New Roman" panose="02020603050405020304" charset="0"/>
                <a:sym typeface="+mn-ea"/>
              </a:rPr>
              <a:t>  concludes the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charset="0"/>
                <a:sym typeface="+mn-ea"/>
              </a:rPr>
              <a:t>interference</a:t>
            </a:r>
          </a:p>
          <a:p>
            <a:pPr marL="0" indent="0">
              <a:buClr>
                <a:srgbClr val="5B9BD5"/>
              </a:buClr>
              <a:buSzPct val="60000"/>
              <a:buFont typeface="Wingdings" panose="05000000000000000000" charset="0"/>
              <a:buNone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charset="0"/>
                <a:sym typeface="+mn-ea"/>
              </a:rPr>
              <a:t>  from other D2D pairs</a:t>
            </a:r>
            <a:r>
              <a:rPr lang="en-US" altLang="zh-CN" sz="2400" dirty="0">
                <a:latin typeface="Times New Roman" panose="02020603050405020304" charset="0"/>
                <a:sym typeface="+mn-ea"/>
              </a:rPr>
              <a:t> and </a:t>
            </a:r>
          </a:p>
          <a:p>
            <a:pPr marL="0" indent="0">
              <a:buClr>
                <a:srgbClr val="5B9BD5"/>
              </a:buClr>
              <a:buSzPct val="60000"/>
              <a:buFont typeface="Wingdings" panose="05000000000000000000" charset="0"/>
              <a:buNone/>
            </a:pPr>
            <a:r>
              <a:rPr lang="en-US" altLang="zh-CN" sz="2400" dirty="0">
                <a:latin typeface="Times New Roman" panose="02020603050405020304" charset="0"/>
                <a:sym typeface="+mn-ea"/>
              </a:rPr>
              <a:t> 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charset="0"/>
                <a:sym typeface="+mn-ea"/>
              </a:rPr>
              <a:t>the energy constrain</a:t>
            </a:r>
            <a:r>
              <a:rPr lang="en-US" altLang="zh-CN" sz="2400" dirty="0">
                <a:latin typeface="Times New Roman" panose="02020603050405020304" charset="0"/>
                <a:sym typeface="+mn-ea"/>
              </a:rPr>
              <a:t>.  </a:t>
            </a:r>
            <a:endParaRPr lang="en-US" altLang="zh-CN" dirty="0">
              <a:latin typeface="Times New Roman" panose="02020603050405020304" charset="0"/>
            </a:endParaRPr>
          </a:p>
          <a:p>
            <a:pPr marL="0" indent="0">
              <a:buNone/>
            </a:pPr>
            <a:endParaRPr lang="en-US" altLang="zh-CN" dirty="0">
              <a:latin typeface="Times New Roman" panose="02020603050405020304" charset="0"/>
            </a:endParaRPr>
          </a:p>
          <a:p>
            <a:pPr marL="0" indent="0">
              <a:buNone/>
            </a:pPr>
            <a:endParaRPr lang="en-US" altLang="zh-CN" b="1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har char="•"/>
            </a:pPr>
            <a:fld id="{9A0DB2DC-4C9A-4742-B13C-FB6460FD3503}" type="slidenum">
              <a:rPr lang="zh-CN" altLang="en-US" dirty="0"/>
              <a:t>55</a:t>
            </a:fld>
            <a:endParaRPr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sp>
        <p:nvSpPr>
          <p:cNvPr id="7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46/50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708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UAV as User Equipment</a:t>
            </a:r>
            <a:endParaRPr lang="zh-CN" altLang="en-US" sz="3600" dirty="0" smtClean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1992" y="1268976"/>
            <a:ext cx="79200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UAVs as </a:t>
            </a:r>
            <a:r>
              <a:rPr lang="en-US" altLang="zh-CN" sz="2400" dirty="0" smtClean="0">
                <a:solidFill>
                  <a:srgbClr val="0070C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aerial users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[3] -- </a:t>
            </a:r>
            <a:r>
              <a:rPr lang="en-US" altLang="zh-CN" sz="24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High mobility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Sense and send protocol </a:t>
            </a:r>
          </a:p>
          <a:p>
            <a:pPr lvl="2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UAV sensing </a:t>
            </a:r>
            <a:endParaRPr lang="en-US" altLang="zh-CN" sz="2400" dirty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2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UAV transmission</a:t>
            </a: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05/50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158997"/>
            <a:ext cx="6300070" cy="311694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61992" y="6219031"/>
            <a:ext cx="891005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[3] Hongliang Zhang, 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et al. “Cellular Network Controlled UAV-to-X Communications for 5G,” </a:t>
            </a:r>
            <a:r>
              <a:rPr lang="en-US" sz="1600" i="1" dirty="0" smtClean="0">
                <a:latin typeface="Arial Unicode MS" charset="0"/>
                <a:ea typeface="Arial Unicode MS" charset="0"/>
                <a:cs typeface="Arial Unicode MS" charset="0"/>
              </a:rPr>
              <a:t>IEEE Wireless </a:t>
            </a:r>
            <a:r>
              <a:rPr lang="en-US" sz="1600" i="1" dirty="0" err="1">
                <a:latin typeface="Arial Unicode MS" charset="0"/>
                <a:ea typeface="Arial Unicode MS" charset="0"/>
                <a:cs typeface="Arial Unicode MS" charset="0"/>
              </a:rPr>
              <a:t>Commun</a:t>
            </a:r>
            <a:r>
              <a:rPr lang="en-US" sz="1600" i="1" dirty="0" smtClean="0">
                <a:latin typeface="Arial Unicode MS" charset="0"/>
                <a:ea typeface="Arial Unicode MS" charset="0"/>
                <a:cs typeface="Arial Unicode MS" charset="0"/>
              </a:rPr>
              <a:t>.</a:t>
            </a:r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,</a:t>
            </a:r>
            <a:r>
              <a:rPr lang="en-US" sz="1600" i="1" dirty="0" smtClean="0">
                <a:latin typeface="Arial Unicode MS" charset="0"/>
                <a:ea typeface="Arial Unicode MS" charset="0"/>
                <a:cs typeface="Arial Unicode MS" charset="0"/>
              </a:rPr>
              <a:t> </a:t>
            </a:r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submitted.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 </a:t>
            </a:r>
            <a:endParaRPr lang="zh-CN" altLang="en-US" sz="1600" dirty="0">
              <a:latin typeface="Arial Unicode MS" charset="0"/>
              <a:ea typeface="Arial Unicode MS" charset="0"/>
              <a:cs typeface="Arial Unicode M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04" y="1833520"/>
            <a:ext cx="3933056" cy="16096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02910" y="3549255"/>
            <a:ext cx="2624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Movie: Ready </a:t>
            </a:r>
            <a:r>
              <a:rPr lang="en-US" dirty="0" smtClean="0"/>
              <a:t>player 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493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UAV Sensing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42440" y="1338636"/>
            <a:ext cx="821103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Rich sensing applications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Camera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Air-quality sensor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Thermometer</a:t>
            </a: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Probability of successful sensing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R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elated to the distance between the UAV and the sensing area</a:t>
            </a: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Feasible sensing area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Probability of successful sensing is higher than a threshold</a:t>
            </a: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Sensing point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The location of the UAV performing sensing</a:t>
            </a: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06/50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9320" y="1076312"/>
            <a:ext cx="2400684" cy="2681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17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UAV Transmission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952" y="1268976"/>
            <a:ext cx="84600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zh-CN" altLang="en-US" sz="24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Communication requirements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URLL: e.g. disastrous/traffic monitoring</a:t>
            </a:r>
          </a:p>
          <a:p>
            <a:pPr lvl="2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Strict latency constraint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err="1" smtClean="0">
                <a:latin typeface="Arial Unicode MS" panose="02010600030101010101" charset="-122"/>
                <a:ea typeface="黑体" panose="02010609060101010101" pitchFamily="49" charset="-122"/>
              </a:rPr>
              <a:t>eMBB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: Photographing or filming</a:t>
            </a:r>
          </a:p>
          <a:p>
            <a:pPr lvl="2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A large amount of sensory data</a:t>
            </a: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07/50</a:t>
            </a:r>
            <a:endParaRPr lang="zh-CN" alt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55" y="3803453"/>
            <a:ext cx="3823462" cy="2719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08" y="3803453"/>
            <a:ext cx="3281363" cy="2719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62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UAV Transmission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952" y="1268976"/>
            <a:ext cx="5315415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Blip>
                <a:blip r:embed="rId2"/>
              </a:buBlip>
              <a:defRPr/>
            </a:pPr>
            <a:r>
              <a:rPr lang="zh-CN" altLang="en-US" sz="24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Existing Solutions</a:t>
            </a:r>
          </a:p>
          <a:p>
            <a:pPr lvl="1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UAV ad hoc network</a:t>
            </a:r>
          </a:p>
          <a:p>
            <a:pPr lvl="2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Inefficient routing</a:t>
            </a:r>
          </a:p>
          <a:p>
            <a:pPr lvl="2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Unlicensed band: unguaranteed </a:t>
            </a:r>
            <a:r>
              <a:rPr lang="en-US" altLang="zh-CN" sz="2000" dirty="0" err="1" smtClean="0">
                <a:latin typeface="Arial Unicode MS" panose="02010600030101010101" charset="-122"/>
                <a:ea typeface="黑体" panose="02010609060101010101" pitchFamily="49" charset="-122"/>
              </a:rPr>
              <a:t>QoS</a:t>
            </a:r>
            <a:endParaRPr lang="en-US" altLang="zh-CN" sz="2000" dirty="0" smtClean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2">
              <a:spcBef>
                <a:spcPts val="1200"/>
              </a:spcBef>
              <a:defRPr/>
            </a:pPr>
            <a:endParaRPr lang="en-US" altLang="zh-CN" sz="2000" dirty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Cellular controlled UAV </a:t>
            </a:r>
            <a:r>
              <a:rPr lang="en-US" altLang="zh-CN" sz="2400" b="1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Network</a:t>
            </a:r>
            <a:endParaRPr lang="en-US" altLang="zh-CN" sz="2400" dirty="0" smtClean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algn="just">
              <a:spcBef>
                <a:spcPts val="1200"/>
              </a:spcBef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  UAV-to-X Communications</a:t>
            </a:r>
          </a:p>
          <a:p>
            <a:pPr lvl="1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Transmit data to the BS when performing sensing</a:t>
            </a:r>
          </a:p>
          <a:p>
            <a:pPr lvl="2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U2I communications</a:t>
            </a:r>
          </a:p>
          <a:p>
            <a:pPr lvl="2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U2U communications</a:t>
            </a:r>
          </a:p>
          <a:p>
            <a:pPr>
              <a:spcBef>
                <a:spcPts val="1200"/>
              </a:spcBef>
              <a:buBlip>
                <a:blip r:embed="rId2"/>
              </a:buBlip>
              <a:defRPr/>
            </a:pPr>
            <a:endParaRPr lang="en-US" altLang="zh-CN" sz="2400" dirty="0" smtClean="0">
              <a:latin typeface="Arial Unicode MS" panose="02010600030101010101" charset="-122"/>
              <a:ea typeface="黑体" panose="02010609060101010101" pitchFamily="49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08/50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4203005"/>
            <a:ext cx="3592282" cy="249496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0014" y="1243846"/>
            <a:ext cx="3761991" cy="2536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72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23049</TotalTime>
  <Words>3012</Words>
  <Application>Microsoft Macintosh PowerPoint</Application>
  <PresentationFormat>On-screen Show (4:3)</PresentationFormat>
  <Paragraphs>490</Paragraphs>
  <Slides>55</Slides>
  <Notes>15</Notes>
  <HiddenSlides>2</HiddenSlides>
  <MMClips>2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77" baseType="lpstr">
      <vt:lpstr>Arial Unicode MS</vt:lpstr>
      <vt:lpstr>Calibri</vt:lpstr>
      <vt:lpstr>Cambria Math</vt:lpstr>
      <vt:lpstr>CMMI9</vt:lpstr>
      <vt:lpstr>CMR9</vt:lpstr>
      <vt:lpstr>Comic Sans MS</vt:lpstr>
      <vt:lpstr>Garamond</vt:lpstr>
      <vt:lpstr>ＭＳ Ｐゴシック</vt:lpstr>
      <vt:lpstr>NimbusRomNo9L-Regu</vt:lpstr>
      <vt:lpstr>Times New Roman</vt:lpstr>
      <vt:lpstr>Wingdings</vt:lpstr>
      <vt:lpstr>宋体</vt:lpstr>
      <vt:lpstr>楷体_GB2312</vt:lpstr>
      <vt:lpstr>等线</vt:lpstr>
      <vt:lpstr>等线 Light</vt:lpstr>
      <vt:lpstr>黑体</vt:lpstr>
      <vt:lpstr>Arial</vt:lpstr>
      <vt:lpstr>Office 主题​​</vt:lpstr>
      <vt:lpstr>1_Office 主题​​</vt:lpstr>
      <vt:lpstr>2_Office 主题​​</vt:lpstr>
      <vt:lpstr>Bitmap Image</vt:lpstr>
      <vt:lpstr>Visio.Drawing.15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Improving using Sparse Optimization</vt:lpstr>
      <vt:lpstr>PowerPoint Presentation</vt:lpstr>
      <vt:lpstr>PowerPoint Presentation</vt:lpstr>
      <vt:lpstr>mmWave on Sky for Oil Company</vt:lpstr>
      <vt:lpstr>UAV Environment Monitoring (Chevron)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other related works</vt:lpstr>
      <vt:lpstr>Some other related 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3: Existing UAV Works Using MFG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Ex1: Downlink Interference Management in Dense Drone Small Cells Networks Using Mean-Field Game Theory</vt:lpstr>
      <vt:lpstr>Ex2: A Prediction-Based Charging Policy and Interference Mitigation Approach in the Wireless Powered Internet of Things</vt:lpstr>
      <vt:lpstr>Ex3: Matching-Based Resource Allocation and Distributed Power Control Using Mean Field Game in the NOMA-Based UAV Networks</vt:lpstr>
      <vt:lpstr>Ex4: Adaptive Coverage Solution In Multi-UAVs Emergency Communication System: A Discrete-Time Mean-Field Game</vt:lpstr>
      <vt:lpstr>Ex5: A Discrete-Time Mean Field Game in Multi-UAV Wireless Communication Systems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量子计算与量子通信</dc:title>
  <dc:creator>WhoWonder</dc:creator>
  <cp:lastModifiedBy>Microsoft Office User</cp:lastModifiedBy>
  <cp:revision>607</cp:revision>
  <dcterms:created xsi:type="dcterms:W3CDTF">2017-03-19T14:07:48Z</dcterms:created>
  <dcterms:modified xsi:type="dcterms:W3CDTF">2019-12-15T09:37:50Z</dcterms:modified>
</cp:coreProperties>
</file>