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2" r:id="rId1"/>
  </p:sldMasterIdLst>
  <p:notesMasterIdLst>
    <p:notesMasterId r:id="rId35"/>
  </p:notesMasterIdLst>
  <p:handoutMasterIdLst>
    <p:handoutMasterId r:id="rId36"/>
  </p:handoutMasterIdLst>
  <p:sldIdLst>
    <p:sldId id="395" r:id="rId2"/>
    <p:sldId id="574" r:id="rId3"/>
    <p:sldId id="732" r:id="rId4"/>
    <p:sldId id="847" r:id="rId5"/>
    <p:sldId id="819" r:id="rId6"/>
    <p:sldId id="848" r:id="rId7"/>
    <p:sldId id="825" r:id="rId8"/>
    <p:sldId id="852" r:id="rId9"/>
    <p:sldId id="853" r:id="rId10"/>
    <p:sldId id="854" r:id="rId11"/>
    <p:sldId id="855" r:id="rId12"/>
    <p:sldId id="856" r:id="rId13"/>
    <p:sldId id="857" r:id="rId14"/>
    <p:sldId id="859" r:id="rId15"/>
    <p:sldId id="860" r:id="rId16"/>
    <p:sldId id="861" r:id="rId17"/>
    <p:sldId id="862" r:id="rId18"/>
    <p:sldId id="863" r:id="rId19"/>
    <p:sldId id="850" r:id="rId20"/>
    <p:sldId id="872" r:id="rId21"/>
    <p:sldId id="849" r:id="rId22"/>
    <p:sldId id="815" r:id="rId23"/>
    <p:sldId id="864" r:id="rId24"/>
    <p:sldId id="865" r:id="rId25"/>
    <p:sldId id="866" r:id="rId26"/>
    <p:sldId id="867" r:id="rId27"/>
    <p:sldId id="868" r:id="rId28"/>
    <p:sldId id="869" r:id="rId29"/>
    <p:sldId id="870" r:id="rId30"/>
    <p:sldId id="871" r:id="rId31"/>
    <p:sldId id="837" r:id="rId32"/>
    <p:sldId id="873" r:id="rId33"/>
    <p:sldId id="525" r:id="rId34"/>
  </p:sldIdLst>
  <p:sldSz cx="9144000" cy="6858000" type="screen4x3"/>
  <p:notesSz cx="7102475" cy="10233025"/>
  <p:defaultTex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5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7D04"/>
    <a:srgbClr val="1F1793"/>
    <a:srgbClr val="0066FF"/>
    <a:srgbClr val="0099FF"/>
    <a:srgbClr val="FF00FF"/>
    <a:srgbClr val="0000FF"/>
    <a:srgbClr val="FF0000"/>
    <a:srgbClr val="008000"/>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21"/>
    <p:restoredTop sz="86382" autoAdjust="0"/>
  </p:normalViewPr>
  <p:slideViewPr>
    <p:cSldViewPr>
      <p:cViewPr>
        <p:scale>
          <a:sx n="87" d="100"/>
          <a:sy n="87" d="100"/>
        </p:scale>
        <p:origin x="2432" y="688"/>
      </p:cViewPr>
      <p:guideLst>
        <p:guide orient="horz" pos="2151"/>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4022725" y="0"/>
            <a:ext cx="3078163" cy="512763"/>
          </a:xfrm>
          <a:prstGeom prst="rect">
            <a:avLst/>
          </a:prstGeom>
        </p:spPr>
        <p:txBody>
          <a:bodyPr vert="horz" lIns="91440" tIns="45720" rIns="91440" bIns="45720" rtlCol="0"/>
          <a:lstStyle>
            <a:lvl1pPr algn="r">
              <a:defRPr sz="1200"/>
            </a:lvl1pPr>
          </a:lstStyle>
          <a:p>
            <a:fld id="{A44A0D5F-1A0D-D847-97D3-B97B2F3D8984}" type="datetime1">
              <a:rPr kumimoji="1" lang="zh-CN" altLang="en-US" smtClean="0"/>
              <a:t>2019/12/15</a:t>
            </a:fld>
            <a:endParaRPr kumimoji="1" lang="zh-CN" altLang="en-US"/>
          </a:p>
        </p:txBody>
      </p:sp>
      <p:sp>
        <p:nvSpPr>
          <p:cNvPr id="4" name="页脚占位符 3"/>
          <p:cNvSpPr>
            <a:spLocks noGrp="1"/>
          </p:cNvSpPr>
          <p:nvPr>
            <p:ph type="ftr" sz="quarter" idx="2"/>
          </p:nvPr>
        </p:nvSpPr>
        <p:spPr>
          <a:xfrm>
            <a:off x="0" y="9720263"/>
            <a:ext cx="3078163" cy="512762"/>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4022725" y="9720263"/>
            <a:ext cx="3078163" cy="512762"/>
          </a:xfrm>
          <a:prstGeom prst="rect">
            <a:avLst/>
          </a:prstGeom>
        </p:spPr>
        <p:txBody>
          <a:bodyPr vert="horz" lIns="91440" tIns="45720" rIns="91440" bIns="45720" rtlCol="0" anchor="b"/>
          <a:lstStyle>
            <a:lvl1pPr algn="r">
              <a:defRPr sz="1200"/>
            </a:lvl1pPr>
          </a:lstStyle>
          <a:p>
            <a:fld id="{441208E6-7B23-C641-B7A2-E33F695B66E7}" type="slidenum">
              <a:rPr kumimoji="1" lang="zh-CN" altLang="en-US" smtClean="0"/>
              <a:t>‹#›</a:t>
            </a:fld>
            <a:endParaRPr kumimoji="1" lang="zh-CN" altLang="en-US"/>
          </a:p>
        </p:txBody>
      </p:sp>
    </p:spTree>
    <p:extLst>
      <p:ext uri="{BB962C8B-B14F-4D97-AF65-F5344CB8AC3E}">
        <p14:creationId xmlns:p14="http://schemas.microsoft.com/office/powerpoint/2010/main" val="142341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Header Placeholder 1"/>
          <p:cNvSpPr>
            <a:spLocks noGrp="1" noChangeArrowheads="1"/>
          </p:cNvSpPr>
          <p:nvPr>
            <p:ph type="hdr" sz="quarter" idx="4294967295"/>
          </p:nvPr>
        </p:nvSpPr>
        <p:spPr bwMode="auto">
          <a:xfrm>
            <a:off x="0" y="0"/>
            <a:ext cx="3076775" cy="51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7" tIns="49524" rIns="99047" bIns="49524" numCol="1" anchor="t" anchorCtr="0" compatLnSpc="1">
            <a:prstTxWarp prst="textNoShape">
              <a:avLst/>
            </a:prstTxWarp>
          </a:bodyPr>
          <a:lstStyle>
            <a:lvl1pPr>
              <a:buFont typeface="Arial" pitchFamily="34" charset="0"/>
              <a:buNone/>
              <a:defRPr sz="1300">
                <a:latin typeface="Arial" pitchFamily="34" charset="0"/>
              </a:defRPr>
            </a:lvl1pPr>
          </a:lstStyle>
          <a:p>
            <a:pPr>
              <a:defRPr/>
            </a:pPr>
            <a:endParaRPr lang="zh-CN" altLang="zh-CN"/>
          </a:p>
        </p:txBody>
      </p:sp>
      <p:sp>
        <p:nvSpPr>
          <p:cNvPr id="4099" name="Date Placeholder 2"/>
          <p:cNvSpPr>
            <a:spLocks noGrp="1" noChangeArrowheads="1"/>
          </p:cNvSpPr>
          <p:nvPr>
            <p:ph type="dt" idx="1"/>
          </p:nvPr>
        </p:nvSpPr>
        <p:spPr bwMode="auto">
          <a:xfrm>
            <a:off x="4022485" y="0"/>
            <a:ext cx="3076774" cy="51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7" tIns="49524" rIns="99047" bIns="49524" numCol="1" anchor="t" anchorCtr="0" compatLnSpc="1">
            <a:prstTxWarp prst="textNoShape">
              <a:avLst/>
            </a:prstTxWarp>
          </a:bodyPr>
          <a:lstStyle>
            <a:lvl1pPr algn="r">
              <a:buFont typeface="Arial" pitchFamily="34" charset="0"/>
              <a:buNone/>
              <a:defRPr>
                <a:latin typeface="Arial" pitchFamily="34" charset="0"/>
              </a:defRPr>
            </a:lvl1pPr>
          </a:lstStyle>
          <a:p>
            <a:pPr>
              <a:defRPr/>
            </a:pPr>
            <a:fld id="{4AF9E435-7717-6C48-A3BF-35291ACB471D}" type="datetime1">
              <a:rPr lang="zh-CN" altLang="en-US" smtClean="0"/>
              <a:t>2019/12/15</a:t>
            </a:fld>
            <a:endParaRPr lang="en-US" sz="1300"/>
          </a:p>
        </p:txBody>
      </p:sp>
      <p:sp>
        <p:nvSpPr>
          <p:cNvPr id="23556" name="Slide Image Placeholder 3"/>
          <p:cNvSpPr>
            <a:spLocks noGrp="1" noRot="1" noChangeAspect="1" noChangeArrowheads="1"/>
          </p:cNvSpPr>
          <p:nvPr>
            <p:ph type="sldImg" idx="2"/>
          </p:nvPr>
        </p:nvSpPr>
        <p:spPr bwMode="auto">
          <a:xfrm>
            <a:off x="993775" y="766763"/>
            <a:ext cx="5114925" cy="383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3557" name="Notes Placeholder 4"/>
          <p:cNvSpPr>
            <a:spLocks noGrp="1" noRot="1" noChangeAspect="1" noChangeArrowheads="1"/>
          </p:cNvSpPr>
          <p:nvPr/>
        </p:nvSpPr>
        <p:spPr bwMode="auto">
          <a:xfrm>
            <a:off x="709284" y="4859639"/>
            <a:ext cx="5682301" cy="460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7" tIns="49524" rIns="99047" bIns="49524" anchor="ctr"/>
          <a:lstStyle/>
          <a:p>
            <a:pPr defTabSz="0" eaLnBrk="0" hangingPunct="0">
              <a:spcBef>
                <a:spcPct val="30000"/>
              </a:spcBef>
              <a:buFontTx/>
              <a:buNone/>
            </a:pPr>
            <a:r>
              <a:rPr lang="zh-CN" altLang="zh-CN" sz="1300"/>
              <a:t>Click to edit Master text styles</a:t>
            </a:r>
          </a:p>
          <a:p>
            <a:pPr defTabSz="0" eaLnBrk="0" hangingPunct="0">
              <a:spcBef>
                <a:spcPct val="30000"/>
              </a:spcBef>
              <a:buFontTx/>
              <a:buNone/>
            </a:pPr>
            <a:r>
              <a:rPr lang="zh-CN" altLang="zh-CN" sz="1300"/>
              <a:t>Second level</a:t>
            </a:r>
          </a:p>
          <a:p>
            <a:pPr defTabSz="0" eaLnBrk="0" hangingPunct="0">
              <a:spcBef>
                <a:spcPct val="30000"/>
              </a:spcBef>
              <a:buFontTx/>
              <a:buNone/>
            </a:pPr>
            <a:r>
              <a:rPr lang="zh-CN" altLang="zh-CN" sz="1300"/>
              <a:t>Third level</a:t>
            </a:r>
          </a:p>
          <a:p>
            <a:pPr defTabSz="0" eaLnBrk="0" hangingPunct="0">
              <a:spcBef>
                <a:spcPct val="30000"/>
              </a:spcBef>
              <a:buFontTx/>
              <a:buNone/>
            </a:pPr>
            <a:r>
              <a:rPr lang="zh-CN" altLang="zh-CN" sz="1300"/>
              <a:t>Fourth level</a:t>
            </a:r>
          </a:p>
          <a:p>
            <a:pPr defTabSz="0" eaLnBrk="0" hangingPunct="0">
              <a:spcBef>
                <a:spcPct val="30000"/>
              </a:spcBef>
              <a:buFontTx/>
              <a:buNone/>
            </a:pPr>
            <a:r>
              <a:rPr lang="zh-CN" altLang="zh-CN" sz="1300"/>
              <a:t>Fifth level</a:t>
            </a:r>
          </a:p>
        </p:txBody>
      </p:sp>
      <p:sp>
        <p:nvSpPr>
          <p:cNvPr id="4102" name="Footer Placeholder 5"/>
          <p:cNvSpPr>
            <a:spLocks noGrp="1" noChangeArrowheads="1"/>
          </p:cNvSpPr>
          <p:nvPr>
            <p:ph type="ftr" sz="quarter" idx="4"/>
          </p:nvPr>
        </p:nvSpPr>
        <p:spPr bwMode="auto">
          <a:xfrm>
            <a:off x="0" y="9719277"/>
            <a:ext cx="3076775" cy="51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7" tIns="49524" rIns="99047" bIns="49524" numCol="1" anchor="b" anchorCtr="0" compatLnSpc="1">
            <a:prstTxWarp prst="textNoShape">
              <a:avLst/>
            </a:prstTxWarp>
          </a:bodyPr>
          <a:lstStyle>
            <a:lvl1pPr>
              <a:buFont typeface="Arial" pitchFamily="34" charset="0"/>
              <a:buNone/>
              <a:defRPr sz="1300">
                <a:latin typeface="Arial" pitchFamily="34" charset="0"/>
              </a:defRPr>
            </a:lvl1pPr>
          </a:lstStyle>
          <a:p>
            <a:pPr>
              <a:defRPr/>
            </a:pPr>
            <a:endParaRPr lang="zh-CN" altLang="zh-CN"/>
          </a:p>
        </p:txBody>
      </p:sp>
      <p:sp>
        <p:nvSpPr>
          <p:cNvPr id="4103" name="Slide Number Placeholder 6"/>
          <p:cNvSpPr>
            <a:spLocks noGrp="1" noChangeArrowheads="1"/>
          </p:cNvSpPr>
          <p:nvPr>
            <p:ph type="sldNum" sz="quarter" idx="5"/>
          </p:nvPr>
        </p:nvSpPr>
        <p:spPr bwMode="auto">
          <a:xfrm>
            <a:off x="4022485" y="9719277"/>
            <a:ext cx="3076774" cy="51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7" tIns="49524" rIns="99047" bIns="49524" numCol="1" anchor="b" anchorCtr="0" compatLnSpc="1">
            <a:prstTxWarp prst="textNoShape">
              <a:avLst/>
            </a:prstTxWarp>
          </a:bodyPr>
          <a:lstStyle>
            <a:lvl1pPr algn="r">
              <a:buFont typeface="Arial" pitchFamily="34" charset="0"/>
              <a:buNone/>
              <a:defRPr>
                <a:latin typeface="Arial" pitchFamily="34" charset="0"/>
              </a:defRPr>
            </a:lvl1pPr>
          </a:lstStyle>
          <a:p>
            <a:pPr>
              <a:defRPr/>
            </a:pPr>
            <a:fld id="{33F2DC8B-55B1-4B2B-B27E-DCF297A9A7A5}" type="slidenum">
              <a:rPr lang="en-US"/>
              <a:pPr>
                <a:defRPr/>
              </a:pPr>
              <a:t>‹#›</a:t>
            </a:fld>
            <a:endParaRPr lang="en-US" sz="1300"/>
          </a:p>
        </p:txBody>
      </p:sp>
    </p:spTree>
    <p:extLst>
      <p:ext uri="{BB962C8B-B14F-4D97-AF65-F5344CB8AC3E}">
        <p14:creationId xmlns:p14="http://schemas.microsoft.com/office/powerpoint/2010/main" val="3563281149"/>
      </p:ext>
    </p:extLst>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709613" y="4924425"/>
            <a:ext cx="5683250" cy="4029075"/>
          </a:xfrm>
          <a:prstGeom prst="rect">
            <a:avLst/>
          </a:prstGeom>
        </p:spPr>
        <p:txBody>
          <a:bodyPr/>
          <a:lstStyle/>
          <a:p>
            <a:endParaRPr kumimoji="1" lang="zh-CN" altLang="en-US" dirty="0"/>
          </a:p>
        </p:txBody>
      </p:sp>
      <p:sp>
        <p:nvSpPr>
          <p:cNvPr id="4" name="日期占位符 3"/>
          <p:cNvSpPr>
            <a:spLocks noGrp="1"/>
          </p:cNvSpPr>
          <p:nvPr>
            <p:ph type="dt" idx="10"/>
          </p:nvPr>
        </p:nvSpPr>
        <p:spPr/>
        <p:txBody>
          <a:bodyPr/>
          <a:lstStyle/>
          <a:p>
            <a:pPr>
              <a:defRPr/>
            </a:pPr>
            <a:fld id="{4FF4FDD8-EF44-4E4E-8862-070840957169}" type="datetime1">
              <a:rPr lang="zh-CN" altLang="en-US" smtClean="0"/>
              <a:t>2019/12/15</a:t>
            </a:fld>
            <a:endParaRPr lang="en-US" sz="1300"/>
          </a:p>
        </p:txBody>
      </p:sp>
      <p:sp>
        <p:nvSpPr>
          <p:cNvPr id="5" name="幻灯片编号占位符 4"/>
          <p:cNvSpPr>
            <a:spLocks noGrp="1"/>
          </p:cNvSpPr>
          <p:nvPr>
            <p:ph type="sldNum" sz="quarter" idx="11"/>
          </p:nvPr>
        </p:nvSpPr>
        <p:spPr/>
        <p:txBody>
          <a:bodyPr/>
          <a:lstStyle/>
          <a:p>
            <a:pPr>
              <a:defRPr/>
            </a:pPr>
            <a:fld id="{33F2DC8B-55B1-4B2B-B27E-DCF297A9A7A5}" type="slidenum">
              <a:rPr lang="en-US" smtClean="0"/>
              <a:pPr>
                <a:defRPr/>
              </a:pPr>
              <a:t>1</a:t>
            </a:fld>
            <a:endParaRPr lang="en-US" sz="1300"/>
          </a:p>
        </p:txBody>
      </p:sp>
    </p:spTree>
    <p:extLst>
      <p:ext uri="{BB962C8B-B14F-4D97-AF65-F5344CB8AC3E}">
        <p14:creationId xmlns:p14="http://schemas.microsoft.com/office/powerpoint/2010/main" val="446823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709613" y="4924425"/>
            <a:ext cx="5683250" cy="4029075"/>
          </a:xfrm>
          <a:prstGeom prst="rect">
            <a:avLst/>
          </a:prstGeom>
        </p:spPr>
        <p:txBody>
          <a:bodyPr/>
          <a:lstStyle/>
          <a:p>
            <a:r>
              <a:rPr lang="en-US" altLang="zh-CN" sz="1200" b="1" kern="1200" dirty="0" smtClean="0">
                <a:solidFill>
                  <a:schemeClr val="tx1"/>
                </a:solidFill>
                <a:latin typeface="Arial" pitchFamily="34" charset="0"/>
                <a:ea typeface="+mn-ea"/>
                <a:cs typeface="+mn-cs"/>
              </a:rPr>
              <a:t>current situation</a:t>
            </a:r>
            <a:r>
              <a:rPr lang="zh-CN" altLang="en-US" sz="1200" b="1" kern="1200" dirty="0" smtClean="0">
                <a:solidFill>
                  <a:schemeClr val="tx1"/>
                </a:solidFill>
                <a:latin typeface="Arial" pitchFamily="34" charset="0"/>
                <a:ea typeface="+mn-ea"/>
                <a:cs typeface="+mn-cs"/>
              </a:rPr>
              <a:t> </a:t>
            </a:r>
            <a:r>
              <a:rPr lang="en-US" altLang="zh-CN" sz="1200" b="1" kern="1200" dirty="0" smtClean="0">
                <a:solidFill>
                  <a:schemeClr val="tx1"/>
                </a:solidFill>
                <a:latin typeface="Arial" pitchFamily="34" charset="0"/>
                <a:ea typeface="+mn-ea"/>
                <a:cs typeface="+mn-cs"/>
              </a:rPr>
              <a:t>of</a:t>
            </a:r>
            <a:r>
              <a:rPr lang="zh-CN" altLang="en-US" sz="1200" b="1" kern="1200" baseline="0" dirty="0" smtClean="0">
                <a:solidFill>
                  <a:schemeClr val="tx1"/>
                </a:solidFill>
                <a:latin typeface="Arial" pitchFamily="34" charset="0"/>
                <a:ea typeface="+mn-ea"/>
                <a:cs typeface="+mn-cs"/>
              </a:rPr>
              <a:t> </a:t>
            </a:r>
            <a:r>
              <a:rPr lang="en-US" altLang="zh-CN" sz="1200" b="1" kern="1200" baseline="0" dirty="0" smtClean="0">
                <a:solidFill>
                  <a:schemeClr val="tx1"/>
                </a:solidFill>
                <a:latin typeface="Arial" pitchFamily="34" charset="0"/>
                <a:ea typeface="+mn-ea"/>
                <a:cs typeface="+mn-cs"/>
              </a:rPr>
              <a:t>satellites</a:t>
            </a:r>
            <a:r>
              <a:rPr lang="zh-CN" altLang="en-US" sz="1200" b="1" kern="1200" baseline="0" dirty="0" smtClean="0">
                <a:solidFill>
                  <a:schemeClr val="tx1"/>
                </a:solidFill>
                <a:latin typeface="Arial" pitchFamily="34" charset="0"/>
                <a:ea typeface="+mn-ea"/>
                <a:cs typeface="+mn-cs"/>
              </a:rPr>
              <a:t> </a:t>
            </a:r>
            <a:r>
              <a:rPr lang="en-US" altLang="zh-CN" sz="1200" b="1" kern="1200" baseline="0" dirty="0" smtClean="0">
                <a:solidFill>
                  <a:schemeClr val="tx1"/>
                </a:solidFill>
                <a:latin typeface="Arial" pitchFamily="34" charset="0"/>
                <a:ea typeface="+mn-ea"/>
                <a:cs typeface="+mn-cs"/>
              </a:rPr>
              <a:t>development,</a:t>
            </a:r>
            <a:r>
              <a:rPr lang="zh-CN" altLang="en-US" sz="1200" b="1" kern="1200" baseline="0" dirty="0" smtClean="0">
                <a:solidFill>
                  <a:schemeClr val="tx1"/>
                </a:solidFill>
                <a:latin typeface="Arial" pitchFamily="34" charset="0"/>
                <a:ea typeface="+mn-ea"/>
                <a:cs typeface="+mn-cs"/>
              </a:rPr>
              <a:t> </a:t>
            </a:r>
            <a:r>
              <a:rPr lang="en-US" altLang="zh-CN" sz="1200" b="1" kern="1200" baseline="0" dirty="0" smtClean="0">
                <a:solidFill>
                  <a:schemeClr val="tx1"/>
                </a:solidFill>
                <a:latin typeface="Arial" pitchFamily="34" charset="0"/>
                <a:ea typeface="+mn-ea"/>
                <a:cs typeface="+mn-cs"/>
              </a:rPr>
              <a:t>especially</a:t>
            </a:r>
            <a:r>
              <a:rPr lang="zh-CN" altLang="en-US" sz="1200" b="1" kern="1200" baseline="0" dirty="0" smtClean="0">
                <a:solidFill>
                  <a:schemeClr val="tx1"/>
                </a:solidFill>
                <a:latin typeface="Arial" pitchFamily="34" charset="0"/>
                <a:ea typeface="+mn-ea"/>
                <a:cs typeface="+mn-cs"/>
              </a:rPr>
              <a:t> </a:t>
            </a:r>
            <a:r>
              <a:rPr lang="en-US" altLang="zh-CN" sz="1200" b="1" kern="1200" baseline="0" dirty="0" smtClean="0">
                <a:solidFill>
                  <a:schemeClr val="tx1"/>
                </a:solidFill>
                <a:latin typeface="Arial" pitchFamily="34" charset="0"/>
                <a:ea typeface="+mn-ea"/>
                <a:cs typeface="+mn-cs"/>
              </a:rPr>
              <a:t>for</a:t>
            </a:r>
            <a:r>
              <a:rPr lang="zh-CN" altLang="en-US" sz="1200" b="1" kern="1200" baseline="0" dirty="0" smtClean="0">
                <a:solidFill>
                  <a:schemeClr val="tx1"/>
                </a:solidFill>
                <a:latin typeface="Arial" pitchFamily="34" charset="0"/>
                <a:ea typeface="+mn-ea"/>
                <a:cs typeface="+mn-cs"/>
              </a:rPr>
              <a:t> </a:t>
            </a:r>
            <a:r>
              <a:rPr lang="en-US" altLang="zh-CN" sz="1200" b="1" kern="1200" baseline="0" dirty="0" smtClean="0">
                <a:solidFill>
                  <a:schemeClr val="tx1"/>
                </a:solidFill>
                <a:latin typeface="Arial" pitchFamily="34" charset="0"/>
                <a:ea typeface="+mn-ea"/>
                <a:cs typeface="+mn-cs"/>
              </a:rPr>
              <a:t>the</a:t>
            </a:r>
            <a:r>
              <a:rPr lang="zh-CN" altLang="en-US" sz="1200" b="1" kern="1200" baseline="0" dirty="0" smtClean="0">
                <a:solidFill>
                  <a:schemeClr val="tx1"/>
                </a:solidFill>
                <a:latin typeface="Arial" pitchFamily="34" charset="0"/>
                <a:ea typeface="+mn-ea"/>
                <a:cs typeface="+mn-cs"/>
              </a:rPr>
              <a:t> </a:t>
            </a:r>
            <a:r>
              <a:rPr lang="en-US" altLang="zh-CN" sz="1200" b="1" kern="1200" baseline="0" dirty="0" smtClean="0">
                <a:solidFill>
                  <a:schemeClr val="tx1"/>
                </a:solidFill>
                <a:latin typeface="Arial" pitchFamily="34" charset="0"/>
                <a:ea typeface="+mn-ea"/>
                <a:cs typeface="+mn-cs"/>
              </a:rPr>
              <a:t>satellite</a:t>
            </a:r>
            <a:r>
              <a:rPr lang="zh-CN" altLang="en-US" sz="1200" b="1" kern="1200" baseline="0" dirty="0" smtClean="0">
                <a:solidFill>
                  <a:schemeClr val="tx1"/>
                </a:solidFill>
                <a:latin typeface="Arial" pitchFamily="34" charset="0"/>
                <a:ea typeface="+mn-ea"/>
                <a:cs typeface="+mn-cs"/>
              </a:rPr>
              <a:t> </a:t>
            </a:r>
            <a:r>
              <a:rPr lang="en-US" altLang="zh-CN" sz="1200" b="1" kern="1200" baseline="0" dirty="0" smtClean="0">
                <a:solidFill>
                  <a:schemeClr val="tx1"/>
                </a:solidFill>
                <a:latin typeface="Arial" pitchFamily="34" charset="0"/>
                <a:ea typeface="+mn-ea"/>
                <a:cs typeface="+mn-cs"/>
              </a:rPr>
              <a:t>constellation</a:t>
            </a:r>
          </a:p>
          <a:p>
            <a:r>
              <a:rPr kumimoji="1" lang="en-US" altLang="zh-CN" sz="1200" b="1" kern="1200" baseline="0" dirty="0" smtClean="0">
                <a:solidFill>
                  <a:schemeClr val="tx1"/>
                </a:solidFill>
                <a:latin typeface="Arial" pitchFamily="34" charset="0"/>
                <a:ea typeface="+mn-ea"/>
                <a:cs typeface="+mn-cs"/>
              </a:rPr>
              <a:t>Wide</a:t>
            </a:r>
            <a:r>
              <a:rPr kumimoji="1" lang="zh-CN" altLang="en-US" sz="1200" b="1" kern="1200" baseline="0" dirty="0" smtClean="0">
                <a:solidFill>
                  <a:schemeClr val="tx1"/>
                </a:solidFill>
                <a:latin typeface="Arial" pitchFamily="34" charset="0"/>
                <a:ea typeface="+mn-ea"/>
                <a:cs typeface="+mn-cs"/>
              </a:rPr>
              <a:t> </a:t>
            </a:r>
            <a:r>
              <a:rPr kumimoji="1" lang="en-US" altLang="zh-CN" sz="1200" b="1" kern="1200" baseline="0" dirty="0" smtClean="0">
                <a:solidFill>
                  <a:schemeClr val="tx1"/>
                </a:solidFill>
                <a:latin typeface="Arial" pitchFamily="34" charset="0"/>
                <a:ea typeface="+mn-ea"/>
                <a:cs typeface="+mn-cs"/>
              </a:rPr>
              <a:t>coverage,</a:t>
            </a:r>
            <a:r>
              <a:rPr kumimoji="1" lang="zh-CN" altLang="en-US" sz="1200" b="1" kern="1200" baseline="0" dirty="0" smtClean="0">
                <a:solidFill>
                  <a:schemeClr val="tx1"/>
                </a:solidFill>
                <a:latin typeface="Arial" pitchFamily="34" charset="0"/>
                <a:ea typeface="+mn-ea"/>
                <a:cs typeface="+mn-cs"/>
              </a:rPr>
              <a:t> </a:t>
            </a:r>
            <a:r>
              <a:rPr kumimoji="1" lang="en-US" altLang="zh-CN" sz="1200" b="1" kern="1200" baseline="0" dirty="0" smtClean="0">
                <a:solidFill>
                  <a:schemeClr val="tx1"/>
                </a:solidFill>
                <a:latin typeface="Arial" pitchFamily="34" charset="0"/>
                <a:ea typeface="+mn-ea"/>
                <a:cs typeface="+mn-cs"/>
              </a:rPr>
              <a:t>global</a:t>
            </a:r>
            <a:r>
              <a:rPr kumimoji="1" lang="zh-CN" altLang="en-US" sz="1200" b="1" kern="1200" baseline="0" dirty="0" smtClean="0">
                <a:solidFill>
                  <a:schemeClr val="tx1"/>
                </a:solidFill>
                <a:latin typeface="Arial" pitchFamily="34" charset="0"/>
                <a:ea typeface="+mn-ea"/>
                <a:cs typeface="+mn-cs"/>
              </a:rPr>
              <a:t> </a:t>
            </a:r>
            <a:r>
              <a:rPr kumimoji="1" lang="en-US" altLang="zh-CN" sz="1200" b="1" kern="1200" baseline="0" dirty="0" smtClean="0">
                <a:solidFill>
                  <a:schemeClr val="tx1"/>
                </a:solidFill>
                <a:latin typeface="Arial" pitchFamily="34" charset="0"/>
                <a:ea typeface="+mn-ea"/>
                <a:cs typeface="+mn-cs"/>
              </a:rPr>
              <a:t>service</a:t>
            </a:r>
            <a:r>
              <a:rPr kumimoji="1" lang="en-US" altLang="zh-CN" sz="1200" b="0" kern="1200" baseline="0" dirty="0" smtClean="0">
                <a:solidFill>
                  <a:schemeClr val="tx1"/>
                </a:solidFill>
                <a:latin typeface="Arial" pitchFamily="34" charset="0"/>
                <a:ea typeface="+mn-ea"/>
                <a:cs typeface="+mn-cs"/>
              </a:rPr>
              <a:t>,</a:t>
            </a:r>
            <a:r>
              <a:rPr kumimoji="1" lang="zh-CN" altLang="en-US" sz="1200" b="0" kern="1200" baseline="0" dirty="0" smtClean="0">
                <a:solidFill>
                  <a:schemeClr val="tx1"/>
                </a:solidFill>
                <a:latin typeface="Arial" pitchFamily="34" charset="0"/>
                <a:ea typeface="+mn-ea"/>
                <a:cs typeface="+mn-cs"/>
              </a:rPr>
              <a:t> </a:t>
            </a:r>
            <a:r>
              <a:rPr kumimoji="1" lang="en-US" altLang="zh-CN" sz="1200" b="0" kern="1200" baseline="0" dirty="0" smtClean="0">
                <a:solidFill>
                  <a:schemeClr val="tx1"/>
                </a:solidFill>
                <a:latin typeface="Arial" pitchFamily="34" charset="0"/>
                <a:ea typeface="+mn-ea"/>
                <a:cs typeface="+mn-cs"/>
              </a:rPr>
              <a:t>multiple</a:t>
            </a:r>
            <a:r>
              <a:rPr kumimoji="1" lang="zh-CN" altLang="en-US" sz="1200" b="0" kern="1200" baseline="0" dirty="0" smtClean="0">
                <a:solidFill>
                  <a:schemeClr val="tx1"/>
                </a:solidFill>
                <a:latin typeface="Arial" pitchFamily="34" charset="0"/>
                <a:ea typeface="+mn-ea"/>
                <a:cs typeface="+mn-cs"/>
              </a:rPr>
              <a:t> </a:t>
            </a:r>
            <a:r>
              <a:rPr kumimoji="1" lang="en-US" altLang="zh-CN" sz="1200" b="0" kern="1200" baseline="0" dirty="0" smtClean="0">
                <a:solidFill>
                  <a:schemeClr val="tx1"/>
                </a:solidFill>
                <a:latin typeface="Arial" pitchFamily="34" charset="0"/>
                <a:ea typeface="+mn-ea"/>
                <a:cs typeface="+mn-cs"/>
              </a:rPr>
              <a:t>applications</a:t>
            </a:r>
          </a:p>
          <a:p>
            <a:r>
              <a:rPr kumimoji="1" lang="en-US" altLang="zh-CN" sz="1200" b="0" kern="1200" baseline="0" dirty="0" smtClean="0">
                <a:solidFill>
                  <a:schemeClr val="tx1"/>
                </a:solidFill>
                <a:latin typeface="Arial" pitchFamily="34" charset="0"/>
                <a:ea typeface="+mn-ea"/>
                <a:cs typeface="+mn-cs"/>
              </a:rPr>
              <a:t>Iridium NEXT, O3B, </a:t>
            </a:r>
            <a:r>
              <a:rPr kumimoji="1" lang="en-US" altLang="zh-CN" sz="1200" b="0" kern="1200" baseline="0" dirty="0" err="1" smtClean="0">
                <a:solidFill>
                  <a:schemeClr val="tx1"/>
                </a:solidFill>
                <a:latin typeface="Arial" pitchFamily="34" charset="0"/>
                <a:ea typeface="+mn-ea"/>
                <a:cs typeface="+mn-cs"/>
              </a:rPr>
              <a:t>Oneweb</a:t>
            </a:r>
            <a:r>
              <a:rPr kumimoji="1" lang="en-US" altLang="zh-CN" sz="1200" b="0" kern="1200" baseline="0" dirty="0" smtClean="0">
                <a:solidFill>
                  <a:schemeClr val="tx1"/>
                </a:solidFill>
                <a:latin typeface="Arial" pitchFamily="34" charset="0"/>
                <a:ea typeface="+mn-ea"/>
                <a:cs typeface="+mn-cs"/>
              </a:rPr>
              <a:t>, </a:t>
            </a:r>
            <a:r>
              <a:rPr kumimoji="1" lang="en-US" altLang="zh-CN" sz="1200" b="0" kern="1200" baseline="0" dirty="0" err="1" smtClean="0">
                <a:solidFill>
                  <a:schemeClr val="tx1"/>
                </a:solidFill>
                <a:latin typeface="Arial" pitchFamily="34" charset="0"/>
                <a:ea typeface="+mn-ea"/>
                <a:cs typeface="+mn-cs"/>
              </a:rPr>
              <a:t>Hongyan</a:t>
            </a:r>
            <a:r>
              <a:rPr kumimoji="1" lang="en-US" altLang="zh-CN" sz="1200" b="0" kern="1200" baseline="0" dirty="0" smtClean="0">
                <a:solidFill>
                  <a:schemeClr val="tx1"/>
                </a:solidFill>
                <a:latin typeface="Arial" pitchFamily="34" charset="0"/>
                <a:ea typeface="+mn-ea"/>
                <a:cs typeface="+mn-cs"/>
              </a:rPr>
              <a:t>, </a:t>
            </a:r>
            <a:r>
              <a:rPr kumimoji="1" lang="en-US" altLang="zh-CN" sz="1200" b="0" kern="1200" baseline="0" dirty="0" err="1" smtClean="0">
                <a:solidFill>
                  <a:schemeClr val="tx1"/>
                </a:solidFill>
                <a:latin typeface="Arial" pitchFamily="34" charset="0"/>
                <a:ea typeface="+mn-ea"/>
                <a:cs typeface="+mn-cs"/>
              </a:rPr>
              <a:t>starlink</a:t>
            </a:r>
            <a:endParaRPr kumimoji="1" lang="en-US" altLang="zh-CN" sz="1200" b="0" kern="1200" baseline="0" dirty="0" smtClean="0">
              <a:solidFill>
                <a:schemeClr val="tx1"/>
              </a:solidFill>
              <a:latin typeface="Arial" pitchFamily="34" charset="0"/>
              <a:ea typeface="+mn-ea"/>
              <a:cs typeface="+mn-cs"/>
            </a:endParaRPr>
          </a:p>
          <a:p>
            <a:endParaRPr kumimoji="1" lang="en-US" altLang="zh-CN" sz="1200" b="1" kern="1200" baseline="0" dirty="0" smtClean="0">
              <a:solidFill>
                <a:schemeClr val="tx1"/>
              </a:solidFill>
              <a:latin typeface="Arial" pitchFamily="34" charset="0"/>
              <a:ea typeface="+mn-ea"/>
              <a:cs typeface="+mn-cs"/>
            </a:endParaRPr>
          </a:p>
        </p:txBody>
      </p:sp>
      <p:sp>
        <p:nvSpPr>
          <p:cNvPr id="4" name="日期占位符 3"/>
          <p:cNvSpPr>
            <a:spLocks noGrp="1"/>
          </p:cNvSpPr>
          <p:nvPr>
            <p:ph type="dt" idx="10"/>
          </p:nvPr>
        </p:nvSpPr>
        <p:spPr/>
        <p:txBody>
          <a:bodyPr/>
          <a:lstStyle/>
          <a:p>
            <a:pPr>
              <a:defRPr/>
            </a:pPr>
            <a:fld id="{C5C9BAE4-1E34-394F-90D2-89D677BFC5C2}" type="datetime1">
              <a:rPr lang="zh-CN" altLang="en-US" smtClean="0"/>
              <a:t>2019/12/15</a:t>
            </a:fld>
            <a:endParaRPr lang="en-US" sz="1300"/>
          </a:p>
        </p:txBody>
      </p:sp>
      <p:sp>
        <p:nvSpPr>
          <p:cNvPr id="5" name="幻灯片编号占位符 4"/>
          <p:cNvSpPr>
            <a:spLocks noGrp="1"/>
          </p:cNvSpPr>
          <p:nvPr>
            <p:ph type="sldNum" sz="quarter" idx="11"/>
          </p:nvPr>
        </p:nvSpPr>
        <p:spPr/>
        <p:txBody>
          <a:bodyPr/>
          <a:lstStyle/>
          <a:p>
            <a:pPr>
              <a:defRPr/>
            </a:pPr>
            <a:fld id="{33F2DC8B-55B1-4B2B-B27E-DCF297A9A7A5}" type="slidenum">
              <a:rPr lang="en-US" smtClean="0"/>
              <a:pPr>
                <a:defRPr/>
              </a:pPr>
              <a:t>19</a:t>
            </a:fld>
            <a:endParaRPr lang="en-US" sz="1300"/>
          </a:p>
        </p:txBody>
      </p:sp>
    </p:spTree>
    <p:extLst>
      <p:ext uri="{BB962C8B-B14F-4D97-AF65-F5344CB8AC3E}">
        <p14:creationId xmlns:p14="http://schemas.microsoft.com/office/powerpoint/2010/main" val="670013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709613" y="4924425"/>
            <a:ext cx="5683250" cy="4029075"/>
          </a:xfrm>
          <a:prstGeom prst="rect">
            <a:avLst/>
          </a:prstGeom>
        </p:spPr>
        <p:txBody>
          <a:bodyPr/>
          <a:lstStyle/>
          <a:p>
            <a:r>
              <a:rPr kumimoji="1" lang="en-US" altLang="zh-CN" dirty="0" smtClean="0"/>
              <a:t>HAP,</a:t>
            </a:r>
            <a:r>
              <a:rPr kumimoji="1" lang="zh-CN" altLang="en-US" dirty="0" smtClean="0"/>
              <a:t> </a:t>
            </a:r>
            <a:r>
              <a:rPr kumimoji="1" lang="en-US" altLang="zh-CN" dirty="0" smtClean="0"/>
              <a:t>Balloon,</a:t>
            </a:r>
            <a:r>
              <a:rPr kumimoji="1" lang="zh-CN" altLang="en-US" dirty="0" smtClean="0"/>
              <a:t> </a:t>
            </a:r>
            <a:r>
              <a:rPr kumimoji="1" lang="en-US" altLang="zh-CN" dirty="0" smtClean="0"/>
              <a:t>airship</a:t>
            </a:r>
            <a:endParaRPr kumimoji="1" lang="zh-CN" altLang="en-US" dirty="0"/>
          </a:p>
        </p:txBody>
      </p:sp>
      <p:sp>
        <p:nvSpPr>
          <p:cNvPr id="4" name="日期占位符 3"/>
          <p:cNvSpPr>
            <a:spLocks noGrp="1"/>
          </p:cNvSpPr>
          <p:nvPr>
            <p:ph type="dt" idx="10"/>
          </p:nvPr>
        </p:nvSpPr>
        <p:spPr/>
        <p:txBody>
          <a:bodyPr/>
          <a:lstStyle/>
          <a:p>
            <a:pPr>
              <a:defRPr/>
            </a:pPr>
            <a:fld id="{0897D7AE-81F4-2045-A834-2A12835E772A}" type="datetime1">
              <a:rPr lang="zh-CN" altLang="en-US" smtClean="0"/>
              <a:t>2019/12/15</a:t>
            </a:fld>
            <a:endParaRPr lang="en-US" sz="1300"/>
          </a:p>
        </p:txBody>
      </p:sp>
      <p:sp>
        <p:nvSpPr>
          <p:cNvPr id="5" name="幻灯片编号占位符 4"/>
          <p:cNvSpPr>
            <a:spLocks noGrp="1"/>
          </p:cNvSpPr>
          <p:nvPr>
            <p:ph type="sldNum" sz="quarter" idx="11"/>
          </p:nvPr>
        </p:nvSpPr>
        <p:spPr/>
        <p:txBody>
          <a:bodyPr/>
          <a:lstStyle/>
          <a:p>
            <a:pPr>
              <a:defRPr/>
            </a:pPr>
            <a:fld id="{33F2DC8B-55B1-4B2B-B27E-DCF297A9A7A5}" type="slidenum">
              <a:rPr lang="en-US" smtClean="0"/>
              <a:pPr>
                <a:defRPr/>
              </a:pPr>
              <a:t>20</a:t>
            </a:fld>
            <a:endParaRPr lang="en-US" sz="1300"/>
          </a:p>
        </p:txBody>
      </p:sp>
    </p:spTree>
    <p:extLst>
      <p:ext uri="{BB962C8B-B14F-4D97-AF65-F5344CB8AC3E}">
        <p14:creationId xmlns:p14="http://schemas.microsoft.com/office/powerpoint/2010/main" val="120557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lang="en-US" altLang="zh-CN" sz="1200" b="0" i="0" kern="1200" dirty="0" err="1" smtClean="0">
                <a:solidFill>
                  <a:schemeClr val="tx1"/>
                </a:solidFill>
                <a:effectLst/>
                <a:latin typeface="+mn-lt"/>
                <a:ea typeface="+mn-ea"/>
                <a:cs typeface="+mn-cs"/>
              </a:rPr>
              <a:t>SoftBank</a:t>
            </a:r>
            <a:r>
              <a:rPr lang="en-US" altLang="zh-CN" sz="1200" b="0" i="0" kern="1200" dirty="0" smtClean="0">
                <a:solidFill>
                  <a:schemeClr val="tx1"/>
                </a:solidFill>
                <a:effectLst/>
                <a:latin typeface="+mn-lt"/>
                <a:ea typeface="+mn-ea"/>
                <a:cs typeface="+mn-cs"/>
              </a:rPr>
              <a:t> Corp.'s </a:t>
            </a:r>
            <a:r>
              <a:rPr lang="en-US" altLang="zh-CN" sz="1200" b="0" i="0" kern="1200" dirty="0" err="1" smtClean="0">
                <a:solidFill>
                  <a:schemeClr val="tx1"/>
                </a:solidFill>
                <a:effectLst/>
                <a:latin typeface="+mn-lt"/>
                <a:ea typeface="+mn-ea"/>
                <a:cs typeface="+mn-cs"/>
              </a:rPr>
              <a:t>HAPSMobile</a:t>
            </a:r>
            <a:r>
              <a:rPr lang="en-US" altLang="zh-CN" sz="1200" b="0" i="0" kern="1200" dirty="0" smtClean="0">
                <a:solidFill>
                  <a:schemeClr val="tx1"/>
                </a:solidFill>
                <a:effectLst/>
                <a:latin typeface="+mn-lt"/>
                <a:ea typeface="+mn-ea"/>
                <a:cs typeface="+mn-cs"/>
              </a:rPr>
              <a:t> and Alphabet's Loon have formed a long-term strategic relationship to advance the use of high altitude vehicles, such as balloons and unmanned aircraft systems (UAS), to bring connectivity to more people, places, and things worldwide. As part of the new relationship and </a:t>
            </a:r>
            <a:r>
              <a:rPr lang="en-US" altLang="zh-CN" sz="1200" b="0" i="0" kern="1200" dirty="0" err="1" smtClean="0">
                <a:solidFill>
                  <a:schemeClr val="tx1"/>
                </a:solidFill>
                <a:effectLst/>
                <a:latin typeface="+mn-lt"/>
                <a:ea typeface="+mn-ea"/>
                <a:cs typeface="+mn-cs"/>
              </a:rPr>
              <a:t>HAPSMobile's</a:t>
            </a:r>
            <a:r>
              <a:rPr lang="en-US" altLang="zh-CN" sz="1200" b="0" i="0" kern="1200" dirty="0" smtClean="0">
                <a:solidFill>
                  <a:schemeClr val="tx1"/>
                </a:solidFill>
                <a:effectLst/>
                <a:latin typeface="+mn-lt"/>
                <a:ea typeface="+mn-ea"/>
                <a:cs typeface="+mn-cs"/>
              </a:rPr>
              <a:t> financial and investment strategy, </a:t>
            </a:r>
            <a:r>
              <a:rPr lang="en-US" altLang="zh-CN" sz="1200" b="0" i="0" kern="1200" dirty="0" err="1" smtClean="0">
                <a:solidFill>
                  <a:schemeClr val="tx1"/>
                </a:solidFill>
                <a:effectLst/>
                <a:latin typeface="+mn-lt"/>
                <a:ea typeface="+mn-ea"/>
                <a:cs typeface="+mn-cs"/>
              </a:rPr>
              <a:t>HAPSMobile</a:t>
            </a:r>
            <a:r>
              <a:rPr lang="en-US" altLang="zh-CN" sz="1200" b="0" i="0" kern="1200" dirty="0" smtClean="0">
                <a:solidFill>
                  <a:schemeClr val="tx1"/>
                </a:solidFill>
                <a:effectLst/>
                <a:latin typeface="+mn-lt"/>
                <a:ea typeface="+mn-ea"/>
                <a:cs typeface="+mn-cs"/>
              </a:rPr>
              <a:t> has made a decision to invest $125 million USD in Loon. Loon has obtained the right to invest the same amount in </a:t>
            </a:r>
            <a:r>
              <a:rPr lang="en-US" altLang="zh-CN" sz="1200" b="0" i="0" kern="1200" dirty="0" err="1" smtClean="0">
                <a:solidFill>
                  <a:schemeClr val="tx1"/>
                </a:solidFill>
                <a:effectLst/>
                <a:latin typeface="+mn-lt"/>
                <a:ea typeface="+mn-ea"/>
                <a:cs typeface="+mn-cs"/>
              </a:rPr>
              <a:t>HAPSMobile</a:t>
            </a:r>
            <a:r>
              <a:rPr lang="en-US" altLang="zh-CN" sz="1200" b="0" i="0" kern="1200" dirty="0" smtClean="0">
                <a:solidFill>
                  <a:schemeClr val="tx1"/>
                </a:solidFill>
                <a:effectLst/>
                <a:latin typeface="+mn-lt"/>
                <a:ea typeface="+mn-ea"/>
                <a:cs typeface="+mn-cs"/>
              </a:rPr>
              <a:t> in the future. Furthermore, to strengthen the relationship, the companies are actively exploring commercial collaborations to accelerate the deployment of high altitude network connectivity solutions, with a focus on expanding mobile internet penetration, enabling internet of things (</a:t>
            </a:r>
            <a:r>
              <a:rPr lang="en-US" altLang="zh-CN" sz="1200" b="0" i="0" kern="1200" dirty="0" err="1" smtClean="0">
                <a:solidFill>
                  <a:schemeClr val="tx1"/>
                </a:solidFill>
                <a:effectLst/>
                <a:latin typeface="+mn-lt"/>
                <a:ea typeface="+mn-ea"/>
                <a:cs typeface="+mn-cs"/>
              </a:rPr>
              <a:t>IoT</a:t>
            </a:r>
            <a:r>
              <a:rPr lang="en-US" altLang="zh-CN" sz="1200" b="0" i="0" kern="1200" dirty="0" smtClean="0">
                <a:solidFill>
                  <a:schemeClr val="tx1"/>
                </a:solidFill>
                <a:effectLst/>
                <a:latin typeface="+mn-lt"/>
                <a:ea typeface="+mn-ea"/>
                <a:cs typeface="+mn-cs"/>
              </a:rPr>
              <a:t>) applications, and assisting in the deployment of 5G.</a:t>
            </a:r>
            <a:endParaRPr kumimoji="1" lang="zh-CN" altLang="en-US" dirty="0"/>
          </a:p>
        </p:txBody>
      </p:sp>
      <p:sp>
        <p:nvSpPr>
          <p:cNvPr id="4" name="幻灯片编号占位符 3"/>
          <p:cNvSpPr>
            <a:spLocks noGrp="1"/>
          </p:cNvSpPr>
          <p:nvPr>
            <p:ph type="sldNum" sz="quarter" idx="10"/>
          </p:nvPr>
        </p:nvSpPr>
        <p:spPr/>
        <p:txBody>
          <a:bodyPr/>
          <a:lstStyle/>
          <a:p>
            <a:fld id="{F428D860-521D-6343-839B-5C08C855818C}" type="slidenum">
              <a:rPr kumimoji="1" lang="zh-CN" altLang="en-US" smtClean="0"/>
              <a:t>21</a:t>
            </a:fld>
            <a:endParaRPr kumimoji="1" lang="zh-CN" altLang="en-US"/>
          </a:p>
        </p:txBody>
      </p:sp>
    </p:spTree>
    <p:extLst>
      <p:ext uri="{BB962C8B-B14F-4D97-AF65-F5344CB8AC3E}">
        <p14:creationId xmlns:p14="http://schemas.microsoft.com/office/powerpoint/2010/main" val="1866123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kumimoji="1" lang="en-US" altLang="zh-CN" dirty="0" smtClean="0"/>
              <a:t>[404]</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a:p>
        </p:txBody>
      </p:sp>
      <p:sp>
        <p:nvSpPr>
          <p:cNvPr id="4" name="幻灯片编号占位符 3"/>
          <p:cNvSpPr>
            <a:spLocks noGrp="1"/>
          </p:cNvSpPr>
          <p:nvPr>
            <p:ph type="sldNum" sz="quarter" idx="10"/>
          </p:nvPr>
        </p:nvSpPr>
        <p:spPr/>
        <p:txBody>
          <a:bodyPr/>
          <a:lstStyle/>
          <a:p>
            <a:fld id="{F428D860-521D-6343-839B-5C08C855818C}" type="slidenum">
              <a:rPr kumimoji="1" lang="zh-CN" altLang="en-US" smtClean="0"/>
              <a:t>23</a:t>
            </a:fld>
            <a:endParaRPr kumimoji="1" lang="zh-CN" altLang="en-US"/>
          </a:p>
        </p:txBody>
      </p:sp>
    </p:spTree>
    <p:extLst>
      <p:ext uri="{BB962C8B-B14F-4D97-AF65-F5344CB8AC3E}">
        <p14:creationId xmlns:p14="http://schemas.microsoft.com/office/powerpoint/2010/main" val="69634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kumimoji="1" lang="en-US" altLang="zh-CN" dirty="0" smtClean="0"/>
              <a:t>318-Channel_modeling_for_satellite_and_HAPS</a:t>
            </a:r>
          </a:p>
          <a:p>
            <a:r>
              <a:rPr kumimoji="1" lang="en-US" altLang="zh-CN" dirty="0" smtClean="0"/>
              <a:t>[405]</a:t>
            </a:r>
          </a:p>
        </p:txBody>
      </p:sp>
      <p:sp>
        <p:nvSpPr>
          <p:cNvPr id="4" name="幻灯片编号占位符 3"/>
          <p:cNvSpPr>
            <a:spLocks noGrp="1"/>
          </p:cNvSpPr>
          <p:nvPr>
            <p:ph type="sldNum" sz="quarter" idx="10"/>
          </p:nvPr>
        </p:nvSpPr>
        <p:spPr/>
        <p:txBody>
          <a:bodyPr/>
          <a:lstStyle/>
          <a:p>
            <a:fld id="{F428D860-521D-6343-839B-5C08C855818C}" type="slidenum">
              <a:rPr kumimoji="1" lang="zh-CN" altLang="en-US" smtClean="0"/>
              <a:t>24</a:t>
            </a:fld>
            <a:endParaRPr kumimoji="1" lang="zh-CN" altLang="en-US"/>
          </a:p>
        </p:txBody>
      </p:sp>
    </p:spTree>
    <p:extLst>
      <p:ext uri="{BB962C8B-B14F-4D97-AF65-F5344CB8AC3E}">
        <p14:creationId xmlns:p14="http://schemas.microsoft.com/office/powerpoint/2010/main" val="1314836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kumimoji="1" lang="en-US" altLang="zh-CN" dirty="0" smtClean="0"/>
              <a:t>318-Channel_modeling_for_satellite_and_HAPS</a:t>
            </a:r>
          </a:p>
          <a:p>
            <a:r>
              <a:rPr kumimoji="1" lang="en-US" altLang="zh-CN" dirty="0" smtClean="0"/>
              <a:t>[405]</a:t>
            </a:r>
          </a:p>
        </p:txBody>
      </p:sp>
      <p:sp>
        <p:nvSpPr>
          <p:cNvPr id="4" name="幻灯片编号占位符 3"/>
          <p:cNvSpPr>
            <a:spLocks noGrp="1"/>
          </p:cNvSpPr>
          <p:nvPr>
            <p:ph type="sldNum" sz="quarter" idx="10"/>
          </p:nvPr>
        </p:nvSpPr>
        <p:spPr/>
        <p:txBody>
          <a:bodyPr/>
          <a:lstStyle/>
          <a:p>
            <a:fld id="{F428D860-521D-6343-839B-5C08C855818C}" type="slidenum">
              <a:rPr kumimoji="1" lang="zh-CN" altLang="en-US" smtClean="0"/>
              <a:t>25</a:t>
            </a:fld>
            <a:endParaRPr kumimoji="1" lang="zh-CN" altLang="en-US"/>
          </a:p>
        </p:txBody>
      </p:sp>
    </p:spTree>
    <p:extLst>
      <p:ext uri="{BB962C8B-B14F-4D97-AF65-F5344CB8AC3E}">
        <p14:creationId xmlns:p14="http://schemas.microsoft.com/office/powerpoint/2010/main" val="1116970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kumimoji="1" lang="en-US" altLang="zh-CN" dirty="0" smtClean="0"/>
              <a:t>[322]</a:t>
            </a:r>
            <a:endParaRPr kumimoji="1" lang="zh-CN" altLang="en-US" dirty="0"/>
          </a:p>
        </p:txBody>
      </p:sp>
      <p:sp>
        <p:nvSpPr>
          <p:cNvPr id="4" name="幻灯片编号占位符 3"/>
          <p:cNvSpPr>
            <a:spLocks noGrp="1"/>
          </p:cNvSpPr>
          <p:nvPr>
            <p:ph type="sldNum" sz="quarter" idx="10"/>
          </p:nvPr>
        </p:nvSpPr>
        <p:spPr/>
        <p:txBody>
          <a:bodyPr/>
          <a:lstStyle/>
          <a:p>
            <a:fld id="{F428D860-521D-6343-839B-5C08C855818C}" type="slidenum">
              <a:rPr kumimoji="1" lang="zh-CN" altLang="en-US" smtClean="0"/>
              <a:t>26</a:t>
            </a:fld>
            <a:endParaRPr kumimoji="1" lang="zh-CN" altLang="en-US"/>
          </a:p>
        </p:txBody>
      </p:sp>
    </p:spTree>
    <p:extLst>
      <p:ext uri="{BB962C8B-B14F-4D97-AF65-F5344CB8AC3E}">
        <p14:creationId xmlns:p14="http://schemas.microsoft.com/office/powerpoint/2010/main" val="341496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kumimoji="1" lang="en-US" altLang="zh-CN" dirty="0" smtClean="0"/>
              <a:t>[317]</a:t>
            </a:r>
            <a:endParaRPr kumimoji="1" lang="zh-CN" altLang="en-US" dirty="0"/>
          </a:p>
        </p:txBody>
      </p:sp>
      <p:sp>
        <p:nvSpPr>
          <p:cNvPr id="4" name="幻灯片编号占位符 3"/>
          <p:cNvSpPr>
            <a:spLocks noGrp="1"/>
          </p:cNvSpPr>
          <p:nvPr>
            <p:ph type="sldNum" sz="quarter" idx="10"/>
          </p:nvPr>
        </p:nvSpPr>
        <p:spPr/>
        <p:txBody>
          <a:bodyPr/>
          <a:lstStyle/>
          <a:p>
            <a:fld id="{F428D860-521D-6343-839B-5C08C855818C}" type="slidenum">
              <a:rPr kumimoji="1" lang="zh-CN" altLang="en-US" smtClean="0"/>
              <a:t>27</a:t>
            </a:fld>
            <a:endParaRPr kumimoji="1" lang="zh-CN" altLang="en-US"/>
          </a:p>
        </p:txBody>
      </p:sp>
    </p:spTree>
    <p:extLst>
      <p:ext uri="{BB962C8B-B14F-4D97-AF65-F5344CB8AC3E}">
        <p14:creationId xmlns:p14="http://schemas.microsoft.com/office/powerpoint/2010/main" val="400010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kumimoji="1" lang="en-US" altLang="zh-CN" dirty="0" smtClean="0"/>
              <a:t>[317]</a:t>
            </a:r>
            <a:endParaRPr kumimoji="1" lang="zh-CN" altLang="en-US" dirty="0"/>
          </a:p>
        </p:txBody>
      </p:sp>
      <p:sp>
        <p:nvSpPr>
          <p:cNvPr id="4" name="幻灯片编号占位符 3"/>
          <p:cNvSpPr>
            <a:spLocks noGrp="1"/>
          </p:cNvSpPr>
          <p:nvPr>
            <p:ph type="sldNum" sz="quarter" idx="10"/>
          </p:nvPr>
        </p:nvSpPr>
        <p:spPr/>
        <p:txBody>
          <a:bodyPr/>
          <a:lstStyle/>
          <a:p>
            <a:fld id="{F428D860-521D-6343-839B-5C08C855818C}" type="slidenum">
              <a:rPr kumimoji="1" lang="zh-CN" altLang="en-US" smtClean="0"/>
              <a:t>28</a:t>
            </a:fld>
            <a:endParaRPr kumimoji="1" lang="zh-CN" altLang="en-US"/>
          </a:p>
        </p:txBody>
      </p:sp>
    </p:spTree>
    <p:extLst>
      <p:ext uri="{BB962C8B-B14F-4D97-AF65-F5344CB8AC3E}">
        <p14:creationId xmlns:p14="http://schemas.microsoft.com/office/powerpoint/2010/main" val="1813243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kumimoji="1" lang="en-US" altLang="zh-CN" dirty="0" smtClean="0"/>
              <a:t>[360]</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solidFill>
                  <a:srgbClr val="211E1E"/>
                </a:solidFill>
                <a:latin typeface="Times" charset="0"/>
              </a:rPr>
              <a:t>Service-oriented network slicing in AGIVENs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幻灯片编号占位符 3"/>
          <p:cNvSpPr>
            <a:spLocks noGrp="1"/>
          </p:cNvSpPr>
          <p:nvPr>
            <p:ph type="sldNum" sz="quarter" idx="10"/>
          </p:nvPr>
        </p:nvSpPr>
        <p:spPr/>
        <p:txBody>
          <a:bodyPr/>
          <a:lstStyle/>
          <a:p>
            <a:fld id="{F428D860-521D-6343-839B-5C08C855818C}" type="slidenum">
              <a:rPr kumimoji="1" lang="zh-CN" altLang="en-US" smtClean="0"/>
              <a:t>29</a:t>
            </a:fld>
            <a:endParaRPr kumimoji="1" lang="zh-CN" altLang="en-US"/>
          </a:p>
        </p:txBody>
      </p:sp>
    </p:spTree>
    <p:extLst>
      <p:ext uri="{BB962C8B-B14F-4D97-AF65-F5344CB8AC3E}">
        <p14:creationId xmlns:p14="http://schemas.microsoft.com/office/powerpoint/2010/main" val="203474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709613" y="4924425"/>
            <a:ext cx="5683250" cy="4029075"/>
          </a:xfrm>
          <a:prstGeom prst="rect">
            <a:avLst/>
          </a:prstGeom>
        </p:spPr>
        <p:txBody>
          <a:bodyPr/>
          <a:lstStyle/>
          <a:p>
            <a:endParaRPr kumimoji="1" lang="zh-CN" altLang="en-US"/>
          </a:p>
        </p:txBody>
      </p:sp>
      <p:sp>
        <p:nvSpPr>
          <p:cNvPr id="4" name="日期占位符 3"/>
          <p:cNvSpPr>
            <a:spLocks noGrp="1"/>
          </p:cNvSpPr>
          <p:nvPr>
            <p:ph type="dt" idx="10"/>
          </p:nvPr>
        </p:nvSpPr>
        <p:spPr/>
        <p:txBody>
          <a:bodyPr/>
          <a:lstStyle/>
          <a:p>
            <a:pPr>
              <a:defRPr/>
            </a:pPr>
            <a:fld id="{E305DCE5-5A7F-EC4E-857C-7AE3E664BB64}" type="datetime1">
              <a:rPr lang="zh-CN" altLang="en-US" smtClean="0"/>
              <a:t>2019/12/15</a:t>
            </a:fld>
            <a:endParaRPr lang="en-US" sz="1300"/>
          </a:p>
        </p:txBody>
      </p:sp>
      <p:sp>
        <p:nvSpPr>
          <p:cNvPr id="5" name="幻灯片编号占位符 4"/>
          <p:cNvSpPr>
            <a:spLocks noGrp="1"/>
          </p:cNvSpPr>
          <p:nvPr>
            <p:ph type="sldNum" sz="quarter" idx="11"/>
          </p:nvPr>
        </p:nvSpPr>
        <p:spPr/>
        <p:txBody>
          <a:bodyPr/>
          <a:lstStyle/>
          <a:p>
            <a:pPr>
              <a:defRPr/>
            </a:pPr>
            <a:fld id="{33F2DC8B-55B1-4B2B-B27E-DCF297A9A7A5}" type="slidenum">
              <a:rPr lang="en-US" smtClean="0"/>
              <a:pPr>
                <a:defRPr/>
              </a:pPr>
              <a:t>2</a:t>
            </a:fld>
            <a:endParaRPr lang="en-US" sz="1300"/>
          </a:p>
        </p:txBody>
      </p:sp>
    </p:spTree>
    <p:extLst>
      <p:ext uri="{BB962C8B-B14F-4D97-AF65-F5344CB8AC3E}">
        <p14:creationId xmlns:p14="http://schemas.microsoft.com/office/powerpoint/2010/main" val="1024826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kumimoji="1" lang="en-US" altLang="zh-CN" dirty="0" smtClean="0"/>
              <a:t>[360]</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solidFill>
                  <a:srgbClr val="211E1E"/>
                </a:solidFill>
                <a:latin typeface="Times" charset="0"/>
              </a:rPr>
              <a:t>Service-oriented network slicing in AGIVENs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幻灯片编号占位符 3"/>
          <p:cNvSpPr>
            <a:spLocks noGrp="1"/>
          </p:cNvSpPr>
          <p:nvPr>
            <p:ph type="sldNum" sz="quarter" idx="10"/>
          </p:nvPr>
        </p:nvSpPr>
        <p:spPr/>
        <p:txBody>
          <a:bodyPr/>
          <a:lstStyle/>
          <a:p>
            <a:fld id="{F428D860-521D-6343-839B-5C08C855818C}" type="slidenum">
              <a:rPr kumimoji="1" lang="zh-CN" altLang="en-US" smtClean="0"/>
              <a:t>30</a:t>
            </a:fld>
            <a:endParaRPr kumimoji="1" lang="zh-CN" altLang="en-US"/>
          </a:p>
        </p:txBody>
      </p:sp>
    </p:spTree>
    <p:extLst>
      <p:ext uri="{BB962C8B-B14F-4D97-AF65-F5344CB8AC3E}">
        <p14:creationId xmlns:p14="http://schemas.microsoft.com/office/powerpoint/2010/main" val="278729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709613" y="4924425"/>
            <a:ext cx="5683250" cy="4029075"/>
          </a:xfrm>
          <a:prstGeom prst="rect">
            <a:avLst/>
          </a:prstGeom>
        </p:spPr>
        <p:txBody>
          <a:bodyPr/>
          <a:lstStyle/>
          <a:p>
            <a:endParaRPr kumimoji="1" lang="zh-CN" altLang="en-US" dirty="0"/>
          </a:p>
        </p:txBody>
      </p:sp>
      <p:sp>
        <p:nvSpPr>
          <p:cNvPr id="4" name="日期占位符 3"/>
          <p:cNvSpPr>
            <a:spLocks noGrp="1"/>
          </p:cNvSpPr>
          <p:nvPr>
            <p:ph type="dt" idx="10"/>
          </p:nvPr>
        </p:nvSpPr>
        <p:spPr/>
        <p:txBody>
          <a:bodyPr/>
          <a:lstStyle/>
          <a:p>
            <a:pPr>
              <a:defRPr/>
            </a:pPr>
            <a:fld id="{C42016C2-A646-ED4A-A64F-B38D10C3AA2E}" type="datetime1">
              <a:rPr lang="zh-CN" altLang="en-US" smtClean="0"/>
              <a:t>2019/12/15</a:t>
            </a:fld>
            <a:endParaRPr lang="en-US" sz="1300"/>
          </a:p>
        </p:txBody>
      </p:sp>
      <p:sp>
        <p:nvSpPr>
          <p:cNvPr id="5" name="幻灯片编号占位符 4"/>
          <p:cNvSpPr>
            <a:spLocks noGrp="1"/>
          </p:cNvSpPr>
          <p:nvPr>
            <p:ph type="sldNum" sz="quarter" idx="11"/>
          </p:nvPr>
        </p:nvSpPr>
        <p:spPr/>
        <p:txBody>
          <a:bodyPr/>
          <a:lstStyle/>
          <a:p>
            <a:pPr>
              <a:defRPr/>
            </a:pPr>
            <a:fld id="{33F2DC8B-55B1-4B2B-B27E-DCF297A9A7A5}" type="slidenum">
              <a:rPr lang="en-US" smtClean="0"/>
              <a:pPr>
                <a:defRPr/>
              </a:pPr>
              <a:t>32</a:t>
            </a:fld>
            <a:endParaRPr lang="en-US" sz="1300"/>
          </a:p>
        </p:txBody>
      </p:sp>
    </p:spTree>
    <p:extLst>
      <p:ext uri="{BB962C8B-B14F-4D97-AF65-F5344CB8AC3E}">
        <p14:creationId xmlns:p14="http://schemas.microsoft.com/office/powerpoint/2010/main" val="326728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709613" y="4924425"/>
            <a:ext cx="5683250" cy="4029075"/>
          </a:xfrm>
          <a:prstGeom prst="rect">
            <a:avLst/>
          </a:prstGeom>
        </p:spPr>
        <p:txBody>
          <a:bodyPr/>
          <a:lstStyle/>
          <a:p>
            <a:endParaRPr kumimoji="1" lang="zh-CN" altLang="en-US"/>
          </a:p>
        </p:txBody>
      </p:sp>
      <p:sp>
        <p:nvSpPr>
          <p:cNvPr id="4" name="日期占位符 3"/>
          <p:cNvSpPr>
            <a:spLocks noGrp="1"/>
          </p:cNvSpPr>
          <p:nvPr>
            <p:ph type="dt" idx="10"/>
          </p:nvPr>
        </p:nvSpPr>
        <p:spPr/>
        <p:txBody>
          <a:bodyPr/>
          <a:lstStyle/>
          <a:p>
            <a:pPr>
              <a:defRPr/>
            </a:pPr>
            <a:fld id="{AFAC0136-D1F9-3143-BBE6-218DB80CC2DA}" type="datetime1">
              <a:rPr lang="zh-CN" altLang="en-US" smtClean="0"/>
              <a:t>2019/12/15</a:t>
            </a:fld>
            <a:endParaRPr lang="en-US" sz="1300"/>
          </a:p>
        </p:txBody>
      </p:sp>
      <p:sp>
        <p:nvSpPr>
          <p:cNvPr id="5" name="幻灯片编号占位符 4"/>
          <p:cNvSpPr>
            <a:spLocks noGrp="1"/>
          </p:cNvSpPr>
          <p:nvPr>
            <p:ph type="sldNum" sz="quarter" idx="11"/>
          </p:nvPr>
        </p:nvSpPr>
        <p:spPr/>
        <p:txBody>
          <a:bodyPr/>
          <a:lstStyle/>
          <a:p>
            <a:pPr>
              <a:defRPr/>
            </a:pPr>
            <a:fld id="{33F2DC8B-55B1-4B2B-B27E-DCF297A9A7A5}" type="slidenum">
              <a:rPr lang="en-US" smtClean="0"/>
              <a:pPr>
                <a:defRPr/>
              </a:pPr>
              <a:t>33</a:t>
            </a:fld>
            <a:endParaRPr lang="en-US" sz="1300"/>
          </a:p>
        </p:txBody>
      </p:sp>
    </p:spTree>
    <p:extLst>
      <p:ext uri="{BB962C8B-B14F-4D97-AF65-F5344CB8AC3E}">
        <p14:creationId xmlns:p14="http://schemas.microsoft.com/office/powerpoint/2010/main" val="2127659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lang="en-US" altLang="zh-CN" sz="1200" dirty="0" smtClean="0"/>
              <a:t>different types, layers, sides, and levels of B5G communication networks </a:t>
            </a:r>
            <a:endParaRPr kumimoji="1" lang="en-US" altLang="zh-CN" dirty="0" smtClean="0"/>
          </a:p>
        </p:txBody>
      </p:sp>
      <p:sp>
        <p:nvSpPr>
          <p:cNvPr id="4" name="幻灯片编号占位符 3"/>
          <p:cNvSpPr>
            <a:spLocks noGrp="1"/>
          </p:cNvSpPr>
          <p:nvPr>
            <p:ph type="sldNum" sz="quarter" idx="10"/>
          </p:nvPr>
        </p:nvSpPr>
        <p:spPr/>
        <p:txBody>
          <a:bodyPr/>
          <a:lstStyle/>
          <a:p>
            <a:fld id="{F428D860-521D-6343-839B-5C08C855818C}" type="slidenum">
              <a:rPr kumimoji="1" lang="zh-CN" altLang="en-US" smtClean="0"/>
              <a:t>4</a:t>
            </a:fld>
            <a:endParaRPr kumimoji="1" lang="zh-CN" altLang="en-US"/>
          </a:p>
        </p:txBody>
      </p:sp>
    </p:spTree>
    <p:extLst>
      <p:ext uri="{BB962C8B-B14F-4D97-AF65-F5344CB8AC3E}">
        <p14:creationId xmlns:p14="http://schemas.microsoft.com/office/powerpoint/2010/main" val="705636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709613" y="4924425"/>
            <a:ext cx="5683250" cy="4029075"/>
          </a:xfrm>
          <a:prstGeom prst="rect">
            <a:avLst/>
          </a:prstGeom>
        </p:spPr>
        <p:txBody>
          <a:bodyPr/>
          <a:lstStyle/>
          <a:p>
            <a:endParaRPr kumimoji="1" lang="zh-CN" altLang="en-US" dirty="0"/>
          </a:p>
        </p:txBody>
      </p:sp>
      <p:sp>
        <p:nvSpPr>
          <p:cNvPr id="4" name="日期占位符 3"/>
          <p:cNvSpPr>
            <a:spLocks noGrp="1"/>
          </p:cNvSpPr>
          <p:nvPr>
            <p:ph type="dt" idx="10"/>
          </p:nvPr>
        </p:nvSpPr>
        <p:spPr/>
        <p:txBody>
          <a:bodyPr/>
          <a:lstStyle/>
          <a:p>
            <a:pPr>
              <a:defRPr/>
            </a:pPr>
            <a:fld id="{E181A669-839F-8549-BCEC-4FAF927B9FDD}" type="datetime1">
              <a:rPr lang="zh-CN" altLang="en-US" smtClean="0"/>
              <a:t>2019/12/15</a:t>
            </a:fld>
            <a:endParaRPr lang="en-US" sz="1300"/>
          </a:p>
        </p:txBody>
      </p:sp>
      <p:sp>
        <p:nvSpPr>
          <p:cNvPr id="5" name="幻灯片编号占位符 4"/>
          <p:cNvSpPr>
            <a:spLocks noGrp="1"/>
          </p:cNvSpPr>
          <p:nvPr>
            <p:ph type="sldNum" sz="quarter" idx="11"/>
          </p:nvPr>
        </p:nvSpPr>
        <p:spPr/>
        <p:txBody>
          <a:bodyPr/>
          <a:lstStyle/>
          <a:p>
            <a:pPr>
              <a:defRPr/>
            </a:pPr>
            <a:fld id="{33F2DC8B-55B1-4B2B-B27E-DCF297A9A7A5}" type="slidenum">
              <a:rPr lang="en-US" smtClean="0"/>
              <a:pPr>
                <a:defRPr/>
              </a:pPr>
              <a:t>5</a:t>
            </a:fld>
            <a:endParaRPr lang="en-US" sz="1300"/>
          </a:p>
        </p:txBody>
      </p:sp>
    </p:spTree>
    <p:extLst>
      <p:ext uri="{BB962C8B-B14F-4D97-AF65-F5344CB8AC3E}">
        <p14:creationId xmlns:p14="http://schemas.microsoft.com/office/powerpoint/2010/main" val="95603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709613" y="4924425"/>
            <a:ext cx="5683250" cy="4029075"/>
          </a:xfrm>
          <a:prstGeom prst="rect">
            <a:avLst/>
          </a:prstGeom>
        </p:spPr>
        <p:txBody>
          <a:bodyPr/>
          <a:lstStyle/>
          <a:p>
            <a:endParaRPr kumimoji="1" lang="zh-CN" altLang="en-US"/>
          </a:p>
        </p:txBody>
      </p:sp>
      <p:sp>
        <p:nvSpPr>
          <p:cNvPr id="4" name="日期占位符 3"/>
          <p:cNvSpPr>
            <a:spLocks noGrp="1"/>
          </p:cNvSpPr>
          <p:nvPr>
            <p:ph type="dt" idx="10"/>
          </p:nvPr>
        </p:nvSpPr>
        <p:spPr/>
        <p:txBody>
          <a:bodyPr/>
          <a:lstStyle/>
          <a:p>
            <a:pPr>
              <a:defRPr/>
            </a:pPr>
            <a:fld id="{C6546602-1567-3147-9B3B-EC93C650B3C5}" type="datetime1">
              <a:rPr lang="zh-CN" altLang="en-US" smtClean="0"/>
              <a:t>2019/12/15</a:t>
            </a:fld>
            <a:endParaRPr lang="en-US" sz="1300"/>
          </a:p>
        </p:txBody>
      </p:sp>
      <p:sp>
        <p:nvSpPr>
          <p:cNvPr id="5" name="幻灯片编号占位符 4"/>
          <p:cNvSpPr>
            <a:spLocks noGrp="1"/>
          </p:cNvSpPr>
          <p:nvPr>
            <p:ph type="sldNum" sz="quarter" idx="11"/>
          </p:nvPr>
        </p:nvSpPr>
        <p:spPr/>
        <p:txBody>
          <a:bodyPr/>
          <a:lstStyle/>
          <a:p>
            <a:pPr>
              <a:defRPr/>
            </a:pPr>
            <a:fld id="{33F2DC8B-55B1-4B2B-B27E-DCF297A9A7A5}" type="slidenum">
              <a:rPr lang="en-US" smtClean="0"/>
              <a:pPr>
                <a:defRPr/>
              </a:pPr>
              <a:t>6</a:t>
            </a:fld>
            <a:endParaRPr lang="en-US" sz="1300"/>
          </a:p>
        </p:txBody>
      </p:sp>
    </p:spTree>
    <p:extLst>
      <p:ext uri="{BB962C8B-B14F-4D97-AF65-F5344CB8AC3E}">
        <p14:creationId xmlns:p14="http://schemas.microsoft.com/office/powerpoint/2010/main" val="1855475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709613" y="4924425"/>
            <a:ext cx="5683250" cy="4029075"/>
          </a:xfrm>
          <a:prstGeom prst="rect">
            <a:avLst/>
          </a:prstGeom>
        </p:spPr>
        <p:txBody>
          <a:bodyPr/>
          <a:lstStyle/>
          <a:p>
            <a:endParaRPr kumimoji="1" lang="zh-CN" altLang="en-US" dirty="0"/>
          </a:p>
        </p:txBody>
      </p:sp>
      <p:sp>
        <p:nvSpPr>
          <p:cNvPr id="4" name="日期占位符 3"/>
          <p:cNvSpPr>
            <a:spLocks noGrp="1"/>
          </p:cNvSpPr>
          <p:nvPr>
            <p:ph type="dt" idx="10"/>
          </p:nvPr>
        </p:nvSpPr>
        <p:spPr/>
        <p:txBody>
          <a:bodyPr/>
          <a:lstStyle/>
          <a:p>
            <a:pPr>
              <a:defRPr/>
            </a:pPr>
            <a:fld id="{6B25E3DA-26B9-184C-B9F0-5A8D71FA464D}" type="datetime1">
              <a:rPr lang="zh-CN" altLang="en-US" smtClean="0"/>
              <a:t>2019/12/15</a:t>
            </a:fld>
            <a:endParaRPr lang="en-US" sz="1300"/>
          </a:p>
        </p:txBody>
      </p:sp>
      <p:sp>
        <p:nvSpPr>
          <p:cNvPr id="5" name="幻灯片编号占位符 4"/>
          <p:cNvSpPr>
            <a:spLocks noGrp="1"/>
          </p:cNvSpPr>
          <p:nvPr>
            <p:ph type="sldNum" sz="quarter" idx="11"/>
          </p:nvPr>
        </p:nvSpPr>
        <p:spPr/>
        <p:txBody>
          <a:bodyPr/>
          <a:lstStyle/>
          <a:p>
            <a:pPr>
              <a:defRPr/>
            </a:pPr>
            <a:fld id="{33F2DC8B-55B1-4B2B-B27E-DCF297A9A7A5}" type="slidenum">
              <a:rPr lang="en-US" smtClean="0"/>
              <a:pPr>
                <a:defRPr/>
              </a:pPr>
              <a:t>8</a:t>
            </a:fld>
            <a:endParaRPr lang="en-US" sz="1300"/>
          </a:p>
        </p:txBody>
      </p:sp>
    </p:spTree>
    <p:extLst>
      <p:ext uri="{BB962C8B-B14F-4D97-AF65-F5344CB8AC3E}">
        <p14:creationId xmlns:p14="http://schemas.microsoft.com/office/powerpoint/2010/main" val="148004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F428D860-521D-6343-839B-5C08C855818C}" type="slidenum">
              <a:rPr kumimoji="1" lang="zh-CN" altLang="en-US" smtClean="0"/>
              <a:t>11</a:t>
            </a:fld>
            <a:endParaRPr kumimoji="1" lang="zh-CN" altLang="en-US"/>
          </a:p>
        </p:txBody>
      </p:sp>
    </p:spTree>
    <p:extLst>
      <p:ext uri="{BB962C8B-B14F-4D97-AF65-F5344CB8AC3E}">
        <p14:creationId xmlns:p14="http://schemas.microsoft.com/office/powerpoint/2010/main" val="1851755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kumimoji="1" lang="en-US" altLang="zh-CN" dirty="0" smtClean="0"/>
              <a:t>[389]</a:t>
            </a:r>
            <a:endParaRPr kumimoji="1" lang="zh-CN" altLang="en-US" dirty="0"/>
          </a:p>
        </p:txBody>
      </p:sp>
      <p:sp>
        <p:nvSpPr>
          <p:cNvPr id="4" name="幻灯片编号占位符 3"/>
          <p:cNvSpPr>
            <a:spLocks noGrp="1"/>
          </p:cNvSpPr>
          <p:nvPr>
            <p:ph type="sldNum" sz="quarter" idx="10"/>
          </p:nvPr>
        </p:nvSpPr>
        <p:spPr/>
        <p:txBody>
          <a:bodyPr/>
          <a:lstStyle/>
          <a:p>
            <a:fld id="{F428D860-521D-6343-839B-5C08C855818C}" type="slidenum">
              <a:rPr kumimoji="1" lang="zh-CN" altLang="en-US" smtClean="0"/>
              <a:t>12</a:t>
            </a:fld>
            <a:endParaRPr kumimoji="1" lang="zh-CN" altLang="en-US"/>
          </a:p>
        </p:txBody>
      </p:sp>
    </p:spTree>
    <p:extLst>
      <p:ext uri="{BB962C8B-B14F-4D97-AF65-F5344CB8AC3E}">
        <p14:creationId xmlns:p14="http://schemas.microsoft.com/office/powerpoint/2010/main" val="839785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r>
              <a:rPr kumimoji="1" lang="en-US" altLang="zh-CN" dirty="0" smtClean="0"/>
              <a:t>[379]</a:t>
            </a:r>
            <a:endParaRPr kumimoji="1" lang="zh-CN" altLang="en-US" dirty="0"/>
          </a:p>
        </p:txBody>
      </p:sp>
      <p:sp>
        <p:nvSpPr>
          <p:cNvPr id="4" name="幻灯片编号占位符 3"/>
          <p:cNvSpPr>
            <a:spLocks noGrp="1"/>
          </p:cNvSpPr>
          <p:nvPr>
            <p:ph type="sldNum" sz="quarter" idx="10"/>
          </p:nvPr>
        </p:nvSpPr>
        <p:spPr/>
        <p:txBody>
          <a:bodyPr/>
          <a:lstStyle/>
          <a:p>
            <a:fld id="{F428D860-521D-6343-839B-5C08C855818C}" type="slidenum">
              <a:rPr kumimoji="1" lang="zh-CN" altLang="en-US" smtClean="0"/>
              <a:t>13</a:t>
            </a:fld>
            <a:endParaRPr kumimoji="1" lang="zh-CN" altLang="en-US"/>
          </a:p>
        </p:txBody>
      </p:sp>
    </p:spTree>
    <p:extLst>
      <p:ext uri="{BB962C8B-B14F-4D97-AF65-F5344CB8AC3E}">
        <p14:creationId xmlns:p14="http://schemas.microsoft.com/office/powerpoint/2010/main" val="62502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5" name="Footer Placeholder 2"/>
          <p:cNvSpPr>
            <a:spLocks noGrp="1" noChangeArrowheads="1"/>
          </p:cNvSpPr>
          <p:nvPr>
            <p:ph type="ftr" sz="quarter" idx="11"/>
          </p:nvPr>
        </p:nvSpPr>
        <p:spPr>
          <a:xfrm>
            <a:off x="609600" y="6248400"/>
            <a:ext cx="5421313" cy="365125"/>
          </a:xfrm>
          <a:prstGeom prst="rect">
            <a:avLst/>
          </a:prstGeom>
          <a:ln/>
        </p:spPr>
        <p:txBody>
          <a:bodyPr/>
          <a:lstStyle>
            <a:lvl1pPr>
              <a:defRPr/>
            </a:lvl1pPr>
          </a:lstStyle>
          <a:p>
            <a:pPr>
              <a:defRPr/>
            </a:pPr>
            <a:endParaRPr lang="zh-CN" altLang="zh-CN"/>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1263" t="2101" r="22037" b="5181"/>
          <a:stretch/>
        </p:blipFill>
        <p:spPr>
          <a:xfrm>
            <a:off x="8244408" y="260648"/>
            <a:ext cx="695261" cy="852398"/>
          </a:xfrm>
          <a:prstGeom prst="rect">
            <a:avLst/>
          </a:prstGeom>
        </p:spPr>
      </p:pic>
      <p:sp>
        <p:nvSpPr>
          <p:cNvPr id="8" name="幻灯片编号占位符 1"/>
          <p:cNvSpPr>
            <a:spLocks noGrp="1"/>
          </p:cNvSpPr>
          <p:nvPr>
            <p:ph type="sldNum" sz="quarter" idx="4"/>
          </p:nvPr>
        </p:nvSpPr>
        <p:spPr>
          <a:xfrm>
            <a:off x="7051104" y="645333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74C99-D93E-DC43-80AC-01A0A79049BC}" type="slidenum">
              <a:rPr kumimoji="1" lang="zh-CN" altLang="en-US" smtClean="0"/>
              <a:pPr/>
              <a:t>‹#›</a:t>
            </a:fld>
            <a:r>
              <a:rPr kumimoji="1" lang="en-US" altLang="zh-CN" dirty="0" smtClean="0"/>
              <a:t>/33</a:t>
            </a:r>
            <a:endParaRPr kumimoji="1" lang="zh-CN" altLang="en-US" dirty="0"/>
          </a:p>
        </p:txBody>
      </p:sp>
    </p:spTree>
    <p:extLst>
      <p:ext uri="{BB962C8B-B14F-4D97-AF65-F5344CB8AC3E}">
        <p14:creationId xmlns:p14="http://schemas.microsoft.com/office/powerpoint/2010/main" val="36830181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标题 6"/>
          <p:cNvSpPr>
            <a:spLocks noGrp="1"/>
          </p:cNvSpPr>
          <p:nvPr>
            <p:ph type="title"/>
          </p:nvPr>
        </p:nvSpPr>
        <p:spPr/>
        <p:txBody>
          <a:bodyPr/>
          <a:lstStyle>
            <a:lvl1pPr>
              <a:defRPr lang="zh-CN" altLang="en-US" sz="4400" b="1" kern="1200" smtClean="0">
                <a:solidFill>
                  <a:srgbClr val="FF6600"/>
                </a:solidFill>
                <a:latin typeface="Calibri" pitchFamily="34" charset="0"/>
                <a:ea typeface="宋体" pitchFamily="2" charset="-122"/>
                <a:cs typeface="+mn-cs"/>
                <a:sym typeface="Calibri" pitchFamily="34" charset="0"/>
              </a:defRPr>
            </a:lvl1pPr>
          </a:lstStyle>
          <a:p>
            <a:r>
              <a:rPr kumimoji="1" lang="zh-CN" altLang="en-US" dirty="0" smtClean="0"/>
              <a:t>单击此处编辑母版标题样式</a:t>
            </a:r>
            <a:endParaRPr kumimoji="1" lang="zh-CN" altLang="en-US" dirty="0"/>
          </a:p>
        </p:txBody>
      </p:sp>
      <p:sp>
        <p:nvSpPr>
          <p:cNvPr id="9" name="幻灯片编号占位符 8"/>
          <p:cNvSpPr>
            <a:spLocks noGrp="1"/>
          </p:cNvSpPr>
          <p:nvPr>
            <p:ph type="sldNum" sz="quarter" idx="10"/>
          </p:nvPr>
        </p:nvSpPr>
        <p:spPr/>
        <p:txBody>
          <a:bodyPr/>
          <a:lstStyle/>
          <a:p>
            <a:fld id="{83A74C99-D93E-DC43-80AC-01A0A79049BC}" type="slidenum">
              <a:rPr kumimoji="1" lang="zh-CN" altLang="en-US" smtClean="0"/>
              <a:pPr/>
              <a:t>‹#›</a:t>
            </a:fld>
            <a:r>
              <a:rPr kumimoji="1" lang="en-US" altLang="zh-CN" dirty="0" smtClean="0"/>
              <a:t>/33</a:t>
            </a:r>
            <a:endParaRPr kumimoji="1" lang="zh-CN" altLang="en-US" dirty="0"/>
          </a:p>
        </p:txBody>
      </p:sp>
    </p:spTree>
    <p:extLst>
      <p:ext uri="{BB962C8B-B14F-4D97-AF65-F5344CB8AC3E}">
        <p14:creationId xmlns:p14="http://schemas.microsoft.com/office/powerpoint/2010/main" val="5231931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Footer Placeholder 2"/>
          <p:cNvSpPr>
            <a:spLocks noGrp="1" noChangeArrowheads="1"/>
          </p:cNvSpPr>
          <p:nvPr>
            <p:ph type="ftr" sz="quarter" idx="11"/>
          </p:nvPr>
        </p:nvSpPr>
        <p:spPr>
          <a:xfrm>
            <a:off x="609600" y="6248400"/>
            <a:ext cx="5421313" cy="365125"/>
          </a:xfrm>
          <a:prstGeom prst="rect">
            <a:avLst/>
          </a:prstGeom>
          <a:ln/>
        </p:spPr>
        <p:txBody>
          <a:bodyPr/>
          <a:lstStyle>
            <a:lvl1pPr>
              <a:defRPr/>
            </a:lvl1pPr>
          </a:lstStyle>
          <a:p>
            <a:pPr>
              <a:defRPr/>
            </a:pPr>
            <a:endParaRPr lang="zh-CN" altLang="zh-CN"/>
          </a:p>
        </p:txBody>
      </p:sp>
      <p:sp>
        <p:nvSpPr>
          <p:cNvPr id="7" name="幻灯片编号占位符 1"/>
          <p:cNvSpPr>
            <a:spLocks noGrp="1"/>
          </p:cNvSpPr>
          <p:nvPr>
            <p:ph type="sldNum" sz="quarter" idx="4"/>
          </p:nvPr>
        </p:nvSpPr>
        <p:spPr>
          <a:xfrm>
            <a:off x="7051104" y="645333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74C99-D93E-DC43-80AC-01A0A79049BC}" type="slidenum">
              <a:rPr kumimoji="1" lang="zh-CN" altLang="en-US" smtClean="0"/>
              <a:pPr/>
              <a:t>‹#›</a:t>
            </a:fld>
            <a:r>
              <a:rPr kumimoji="1" lang="en-US" altLang="zh-CN" dirty="0" smtClean="0"/>
              <a:t>/33</a:t>
            </a:r>
            <a:endParaRPr kumimoji="1" lang="zh-CN" altLang="en-US" dirty="0"/>
          </a:p>
        </p:txBody>
      </p:sp>
    </p:spTree>
    <p:extLst>
      <p:ext uri="{BB962C8B-B14F-4D97-AF65-F5344CB8AC3E}">
        <p14:creationId xmlns:p14="http://schemas.microsoft.com/office/powerpoint/2010/main" val="8947942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幻灯片编号占位符 1"/>
          <p:cNvSpPr>
            <a:spLocks noGrp="1"/>
          </p:cNvSpPr>
          <p:nvPr>
            <p:ph type="sldNum" sz="quarter" idx="4"/>
          </p:nvPr>
        </p:nvSpPr>
        <p:spPr>
          <a:xfrm>
            <a:off x="7051104" y="645333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74C99-D93E-DC43-80AC-01A0A79049BC}" type="slidenum">
              <a:rPr kumimoji="1" lang="zh-CN" altLang="en-US" smtClean="0"/>
              <a:pPr/>
              <a:t>‹#›</a:t>
            </a:fld>
            <a:r>
              <a:rPr kumimoji="1" lang="en-US" altLang="zh-CN" dirty="0" smtClean="0"/>
              <a:t>/33</a:t>
            </a:r>
            <a:endParaRPr kumimoji="1" lang="zh-CN" altLang="en-US" dirty="0"/>
          </a:p>
        </p:txBody>
      </p:sp>
    </p:spTree>
    <p:extLst>
      <p:ext uri="{BB962C8B-B14F-4D97-AF65-F5344CB8AC3E}">
        <p14:creationId xmlns:p14="http://schemas.microsoft.com/office/powerpoint/2010/main" val="23027608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noChangeArrowheads="1"/>
          </p:cNvSpPr>
          <p:nvPr>
            <p:ph type="title" idx="4294967295"/>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dirty="0" smtClean="0">
                <a:sym typeface="Calibri" pitchFamily="34" charset="0"/>
              </a:rPr>
              <a:t>Click to edit Master title style</a:t>
            </a:r>
          </a:p>
        </p:txBody>
      </p:sp>
      <p:sp>
        <p:nvSpPr>
          <p:cNvPr id="1027" name="Text Placeholder 12"/>
          <p:cNvSpPr>
            <a:spLocks noGrp="1" noChangeArrowheads="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sym typeface="Calibri" pitchFamily="34" charset="0"/>
              </a:rPr>
              <a:t>Click to edit Master text styles</a:t>
            </a:r>
          </a:p>
          <a:p>
            <a:pPr lvl="1"/>
            <a:r>
              <a:rPr lang="zh-CN" altLang="zh-CN" smtClean="0">
                <a:sym typeface="Calibri" pitchFamily="34" charset="0"/>
              </a:rPr>
              <a:t>Second level</a:t>
            </a:r>
          </a:p>
          <a:p>
            <a:pPr lvl="2"/>
            <a:r>
              <a:rPr lang="zh-CN" altLang="zh-CN" smtClean="0">
                <a:sym typeface="Calibri" pitchFamily="34" charset="0"/>
              </a:rPr>
              <a:t>Third level</a:t>
            </a:r>
          </a:p>
          <a:p>
            <a:pPr lvl="3"/>
            <a:r>
              <a:rPr lang="zh-CN" altLang="zh-CN" smtClean="0">
                <a:sym typeface="Calibri" pitchFamily="34" charset="0"/>
              </a:rPr>
              <a:t>Fourth level</a:t>
            </a:r>
          </a:p>
          <a:p>
            <a:pPr lvl="4"/>
            <a:r>
              <a:rPr lang="zh-CN" altLang="zh-CN" smtClean="0">
                <a:sym typeface="Calibri" pitchFamily="34" charset="0"/>
              </a:rPr>
              <a:t>Fifth level</a:t>
            </a:r>
          </a:p>
        </p:txBody>
      </p:sp>
      <p:sp>
        <p:nvSpPr>
          <p:cNvPr id="1030" name="Rectangle 6"/>
          <p:cNvSpPr>
            <a:spLocks noChangeArrowheads="1"/>
          </p:cNvSpPr>
          <p:nvPr/>
        </p:nvSpPr>
        <p:spPr bwMode="auto">
          <a:xfrm>
            <a:off x="0" y="1235075"/>
            <a:ext cx="9144000" cy="319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Calibri" pitchFamily="34" charset="0"/>
              <a:sym typeface="Calibri" pitchFamily="34" charset="0"/>
            </a:endParaRPr>
          </a:p>
        </p:txBody>
      </p:sp>
      <p:sp>
        <p:nvSpPr>
          <p:cNvPr id="1031" name="Rectangle 7"/>
          <p:cNvSpPr>
            <a:spLocks noChangeArrowheads="1"/>
          </p:cNvSpPr>
          <p:nvPr/>
        </p:nvSpPr>
        <p:spPr bwMode="auto">
          <a:xfrm>
            <a:off x="0" y="1279525"/>
            <a:ext cx="533400" cy="2286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Calibri" pitchFamily="34" charset="0"/>
              <a:sym typeface="Calibri" pitchFamily="34" charset="0"/>
            </a:endParaRPr>
          </a:p>
        </p:txBody>
      </p:sp>
      <p:sp>
        <p:nvSpPr>
          <p:cNvPr id="1032" name="Rectangle 8"/>
          <p:cNvSpPr>
            <a:spLocks noChangeArrowheads="1"/>
          </p:cNvSpPr>
          <p:nvPr/>
        </p:nvSpPr>
        <p:spPr bwMode="auto">
          <a:xfrm>
            <a:off x="590550" y="1279525"/>
            <a:ext cx="8553450" cy="228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Calibri" pitchFamily="34" charset="0"/>
              <a:sym typeface="Calibri" pitchFamily="34" charset="0"/>
            </a:endParaRPr>
          </a:p>
        </p:txBody>
      </p:sp>
      <p:sp>
        <p:nvSpPr>
          <p:cNvPr id="2" name="幻灯片编号占位符 1"/>
          <p:cNvSpPr>
            <a:spLocks noGrp="1"/>
          </p:cNvSpPr>
          <p:nvPr>
            <p:ph type="sldNum" sz="quarter" idx="4"/>
          </p:nvPr>
        </p:nvSpPr>
        <p:spPr>
          <a:xfrm>
            <a:off x="7051104" y="645333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74C99-D93E-DC43-80AC-01A0A79049BC}" type="slidenum">
              <a:rPr kumimoji="1" lang="zh-CN" altLang="en-US" smtClean="0"/>
              <a:pPr/>
              <a:t>‹#›</a:t>
            </a:fld>
            <a:r>
              <a:rPr kumimoji="1" lang="en-US" altLang="zh-CN" dirty="0" smtClean="0"/>
              <a:t>/33</a:t>
            </a:r>
            <a:endParaRPr kumimoji="1" lang="zh-CN" altLang="en-US" dirty="0"/>
          </a:p>
        </p:txBody>
      </p:sp>
      <p:pic>
        <p:nvPicPr>
          <p:cNvPr id="8" name="图片 7"/>
          <p:cNvPicPr>
            <a:picLocks noChangeAspect="1"/>
          </p:cNvPicPr>
          <p:nvPr userDrawn="1"/>
        </p:nvPicPr>
        <p:blipFill rotWithShape="1">
          <a:blip r:embed="rId6">
            <a:extLst>
              <a:ext uri="{28A0092B-C50C-407E-A947-70E740481C1C}">
                <a14:useLocalDpi xmlns:a14="http://schemas.microsoft.com/office/drawing/2010/main" val="0"/>
              </a:ext>
            </a:extLst>
          </a:blip>
          <a:srcRect l="21263" t="2101" r="22037" b="5181"/>
          <a:stretch/>
        </p:blipFill>
        <p:spPr>
          <a:xfrm>
            <a:off x="8244408" y="260648"/>
            <a:ext cx="695261" cy="852398"/>
          </a:xfrm>
          <a:prstGeom prst="rect">
            <a:avLst/>
          </a:prstGeom>
        </p:spPr>
      </p:pic>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8" r:id="rId4"/>
  </p:sldLayoutIdLst>
  <p:timing>
    <p:tnLst>
      <p:par>
        <p:cTn id="1" dur="indefinite" restart="never" nodeType="tmRoot"/>
      </p:par>
    </p:tnLst>
  </p:timing>
  <p:hf hdr="0" ftr="0" dt="0"/>
  <p:txStyles>
    <p:titleStyle>
      <a:lvl1pPr algn="l" rtl="0" eaLnBrk="0" fontAlgn="base" hangingPunct="0">
        <a:spcBef>
          <a:spcPct val="0"/>
        </a:spcBef>
        <a:spcAft>
          <a:spcPct val="0"/>
        </a:spcAft>
        <a:defRPr sz="4400">
          <a:solidFill>
            <a:schemeClr val="tx2"/>
          </a:solidFill>
          <a:latin typeface="+mj-lt"/>
          <a:ea typeface="+mj-ea"/>
          <a:cs typeface="+mj-cs"/>
          <a:sym typeface="Calibri" pitchFamily="34" charset="0"/>
        </a:defRPr>
      </a:lvl1pPr>
      <a:lvl2pPr algn="l" rtl="0" eaLnBrk="0" fontAlgn="base" hangingPunct="0">
        <a:spcBef>
          <a:spcPct val="0"/>
        </a:spcBef>
        <a:spcAft>
          <a:spcPct val="0"/>
        </a:spcAft>
        <a:defRPr sz="4400">
          <a:solidFill>
            <a:schemeClr val="tx2"/>
          </a:solidFill>
          <a:latin typeface="Calibri" pitchFamily="34" charset="0"/>
          <a:ea typeface="宋体" pitchFamily="2" charset="-122"/>
          <a:sym typeface="Calibri" pitchFamily="34" charset="0"/>
        </a:defRPr>
      </a:lvl2pPr>
      <a:lvl3pPr algn="l" rtl="0" eaLnBrk="0" fontAlgn="base" hangingPunct="0">
        <a:spcBef>
          <a:spcPct val="0"/>
        </a:spcBef>
        <a:spcAft>
          <a:spcPct val="0"/>
        </a:spcAft>
        <a:defRPr sz="4400">
          <a:solidFill>
            <a:schemeClr val="tx2"/>
          </a:solidFill>
          <a:latin typeface="Calibri" pitchFamily="34" charset="0"/>
          <a:ea typeface="宋体" pitchFamily="2" charset="-122"/>
          <a:sym typeface="Calibri" pitchFamily="34" charset="0"/>
        </a:defRPr>
      </a:lvl3pPr>
      <a:lvl4pPr algn="l" rtl="0" eaLnBrk="0" fontAlgn="base" hangingPunct="0">
        <a:spcBef>
          <a:spcPct val="0"/>
        </a:spcBef>
        <a:spcAft>
          <a:spcPct val="0"/>
        </a:spcAft>
        <a:defRPr sz="4400">
          <a:solidFill>
            <a:schemeClr val="tx2"/>
          </a:solidFill>
          <a:latin typeface="Calibri" pitchFamily="34" charset="0"/>
          <a:ea typeface="宋体" pitchFamily="2" charset="-122"/>
          <a:sym typeface="Calibri" pitchFamily="34" charset="0"/>
        </a:defRPr>
      </a:lvl4pPr>
      <a:lvl5pPr algn="l" rtl="0" eaLnBrk="0" fontAlgn="base" hangingPunct="0">
        <a:spcBef>
          <a:spcPct val="0"/>
        </a:spcBef>
        <a:spcAft>
          <a:spcPct val="0"/>
        </a:spcAft>
        <a:defRPr sz="4400">
          <a:solidFill>
            <a:schemeClr val="tx2"/>
          </a:solidFill>
          <a:latin typeface="Calibri" pitchFamily="34" charset="0"/>
          <a:ea typeface="宋体" pitchFamily="2" charset="-122"/>
          <a:sym typeface="Calibri" pitchFamily="34" charset="0"/>
        </a:defRPr>
      </a:lvl5pPr>
      <a:lvl6pPr marL="457200" algn="l" rtl="0" fontAlgn="base">
        <a:spcBef>
          <a:spcPct val="0"/>
        </a:spcBef>
        <a:spcAft>
          <a:spcPct val="0"/>
        </a:spcAft>
        <a:defRPr sz="4400">
          <a:solidFill>
            <a:schemeClr val="tx2"/>
          </a:solidFill>
          <a:latin typeface="Calibri" pitchFamily="34" charset="0"/>
          <a:ea typeface="宋体" pitchFamily="2" charset="-122"/>
          <a:sym typeface="Calibri" pitchFamily="34" charset="0"/>
        </a:defRPr>
      </a:lvl6pPr>
      <a:lvl7pPr marL="914400" algn="l" rtl="0" fontAlgn="base">
        <a:spcBef>
          <a:spcPct val="0"/>
        </a:spcBef>
        <a:spcAft>
          <a:spcPct val="0"/>
        </a:spcAft>
        <a:defRPr sz="4400">
          <a:solidFill>
            <a:schemeClr val="tx2"/>
          </a:solidFill>
          <a:latin typeface="Calibri" pitchFamily="34" charset="0"/>
          <a:ea typeface="宋体" pitchFamily="2" charset="-122"/>
          <a:sym typeface="Calibri" pitchFamily="34" charset="0"/>
        </a:defRPr>
      </a:lvl7pPr>
      <a:lvl8pPr marL="1371600" algn="l" rtl="0" fontAlgn="base">
        <a:spcBef>
          <a:spcPct val="0"/>
        </a:spcBef>
        <a:spcAft>
          <a:spcPct val="0"/>
        </a:spcAft>
        <a:defRPr sz="4400">
          <a:solidFill>
            <a:schemeClr val="tx2"/>
          </a:solidFill>
          <a:latin typeface="Calibri" pitchFamily="34" charset="0"/>
          <a:ea typeface="宋体" pitchFamily="2" charset="-122"/>
          <a:sym typeface="Calibri" pitchFamily="34" charset="0"/>
        </a:defRPr>
      </a:lvl8pPr>
      <a:lvl9pPr marL="1828800" algn="l" rtl="0" fontAlgn="base">
        <a:spcBef>
          <a:spcPct val="0"/>
        </a:spcBef>
        <a:spcAft>
          <a:spcPct val="0"/>
        </a:spcAft>
        <a:defRPr sz="4400">
          <a:solidFill>
            <a:schemeClr val="tx2"/>
          </a:solidFill>
          <a:latin typeface="Calibri" pitchFamily="34" charset="0"/>
          <a:ea typeface="宋体" pitchFamily="2" charset="-122"/>
          <a:sym typeface="Calibri" pitchFamily="34" charset="0"/>
        </a:defRPr>
      </a:lvl9pPr>
    </p:titleStyle>
    <p:bodyStyle>
      <a:lvl1pPr marL="320675" indent="-320675" algn="l" defTabSz="0" rtl="0" eaLnBrk="0" fontAlgn="base" hangingPunct="0">
        <a:spcBef>
          <a:spcPts val="700"/>
        </a:spcBef>
        <a:spcAft>
          <a:spcPct val="0"/>
        </a:spcAft>
        <a:buClr>
          <a:schemeClr val="accent2"/>
        </a:buClr>
        <a:buSzPct val="60000"/>
        <a:buFont typeface="Wingdings" pitchFamily="2" charset="2"/>
        <a:buChar char=""/>
        <a:defRPr sz="2900">
          <a:solidFill>
            <a:schemeClr val="tx1"/>
          </a:solidFill>
          <a:latin typeface="+mn-lt"/>
          <a:ea typeface="+mn-ea"/>
          <a:cs typeface="+mn-cs"/>
          <a:sym typeface="Calibri" pitchFamily="34" charset="0"/>
        </a:defRPr>
      </a:lvl1pPr>
      <a:lvl2pPr marL="639763" indent="-273050" algn="l" defTabSz="0" rtl="0" eaLnBrk="0" fontAlgn="base" hangingPunct="0">
        <a:spcBef>
          <a:spcPts val="550"/>
        </a:spcBef>
        <a:spcAft>
          <a:spcPct val="0"/>
        </a:spcAft>
        <a:buClr>
          <a:schemeClr val="accent1"/>
        </a:buClr>
        <a:buSzPct val="70000"/>
        <a:buFont typeface="Wingdings 2" pitchFamily="18" charset="2"/>
        <a:buChar char=""/>
        <a:defRPr sz="2600">
          <a:solidFill>
            <a:schemeClr val="tx1"/>
          </a:solidFill>
          <a:latin typeface="+mn-lt"/>
          <a:ea typeface="+mn-ea"/>
          <a:sym typeface="Calibri" pitchFamily="34" charset="0"/>
        </a:defRPr>
      </a:lvl2pPr>
      <a:lvl3pPr marL="914400" indent="-228600" algn="l" defTabSz="0" rtl="0" eaLnBrk="0" fontAlgn="base" hangingPunct="0">
        <a:spcBef>
          <a:spcPts val="500"/>
        </a:spcBef>
        <a:spcAft>
          <a:spcPct val="0"/>
        </a:spcAft>
        <a:buClr>
          <a:schemeClr val="accent2"/>
        </a:buClr>
        <a:buSzPct val="75000"/>
        <a:buFont typeface="Wingdings" pitchFamily="2" charset="2"/>
        <a:buChar char=""/>
        <a:defRPr sz="2300">
          <a:solidFill>
            <a:schemeClr val="tx1"/>
          </a:solidFill>
          <a:latin typeface="+mn-lt"/>
          <a:ea typeface="+mn-ea"/>
          <a:sym typeface="Calibri" pitchFamily="34" charset="0"/>
        </a:defRPr>
      </a:lvl3pPr>
      <a:lvl4pPr marL="1371600" indent="-228600" algn="l" defTabSz="0" rtl="0" eaLnBrk="0" fontAlgn="base" hangingPunct="0">
        <a:spcBef>
          <a:spcPts val="400"/>
        </a:spcBef>
        <a:spcAft>
          <a:spcPct val="0"/>
        </a:spcAft>
        <a:buClr>
          <a:srgbClr val="1B587C"/>
        </a:buClr>
        <a:buSzPct val="75000"/>
        <a:buFont typeface="Wingdings" pitchFamily="2" charset="2"/>
        <a:buChar char=""/>
        <a:defRPr sz="2000">
          <a:solidFill>
            <a:schemeClr val="tx1"/>
          </a:solidFill>
          <a:latin typeface="+mn-lt"/>
          <a:ea typeface="+mn-ea"/>
          <a:sym typeface="Calibri" pitchFamily="34" charset="0"/>
        </a:defRPr>
      </a:lvl4pPr>
      <a:lvl5pPr marL="1828800" indent="-228600" algn="l" defTabSz="0" rtl="0" eaLnBrk="0" fontAlgn="base" hangingPunct="0">
        <a:spcBef>
          <a:spcPts val="400"/>
        </a:spcBef>
        <a:spcAft>
          <a:spcPct val="0"/>
        </a:spcAft>
        <a:buClr>
          <a:srgbClr val="4E8542"/>
        </a:buClr>
        <a:buSzPct val="65000"/>
        <a:buFont typeface="Wingdings" pitchFamily="2" charset="2"/>
        <a:buChar char=""/>
        <a:defRPr sz="2000">
          <a:solidFill>
            <a:schemeClr val="tx1"/>
          </a:solidFill>
          <a:latin typeface="+mn-lt"/>
          <a:ea typeface="+mn-ea"/>
          <a:sym typeface="Calibri" pitchFamily="34" charset="0"/>
        </a:defRPr>
      </a:lvl5pPr>
      <a:lvl6pPr marL="2286000" indent="-228600" algn="l" defTabSz="0" rtl="0" fontAlgn="base">
        <a:spcBef>
          <a:spcPts val="400"/>
        </a:spcBef>
        <a:spcAft>
          <a:spcPct val="0"/>
        </a:spcAft>
        <a:buClr>
          <a:srgbClr val="4E8542"/>
        </a:buClr>
        <a:buSzPct val="65000"/>
        <a:buFont typeface="Wingdings" pitchFamily="2" charset="2"/>
        <a:buChar char=""/>
        <a:defRPr sz="2000">
          <a:solidFill>
            <a:schemeClr val="tx1"/>
          </a:solidFill>
          <a:latin typeface="+mn-lt"/>
          <a:ea typeface="+mn-ea"/>
          <a:sym typeface="Calibri" pitchFamily="34" charset="0"/>
        </a:defRPr>
      </a:lvl6pPr>
      <a:lvl7pPr marL="2743200" indent="-228600" algn="l" defTabSz="0" rtl="0" fontAlgn="base">
        <a:spcBef>
          <a:spcPts val="400"/>
        </a:spcBef>
        <a:spcAft>
          <a:spcPct val="0"/>
        </a:spcAft>
        <a:buClr>
          <a:srgbClr val="4E8542"/>
        </a:buClr>
        <a:buSzPct val="65000"/>
        <a:buFont typeface="Wingdings" pitchFamily="2" charset="2"/>
        <a:buChar char=""/>
        <a:defRPr sz="2000">
          <a:solidFill>
            <a:schemeClr val="tx1"/>
          </a:solidFill>
          <a:latin typeface="+mn-lt"/>
          <a:ea typeface="+mn-ea"/>
          <a:sym typeface="Calibri" pitchFamily="34" charset="0"/>
        </a:defRPr>
      </a:lvl7pPr>
      <a:lvl8pPr marL="3200400" indent="-228600" algn="l" defTabSz="0" rtl="0" fontAlgn="base">
        <a:spcBef>
          <a:spcPts val="400"/>
        </a:spcBef>
        <a:spcAft>
          <a:spcPct val="0"/>
        </a:spcAft>
        <a:buClr>
          <a:srgbClr val="4E8542"/>
        </a:buClr>
        <a:buSzPct val="65000"/>
        <a:buFont typeface="Wingdings" pitchFamily="2" charset="2"/>
        <a:buChar char=""/>
        <a:defRPr sz="2000">
          <a:solidFill>
            <a:schemeClr val="tx1"/>
          </a:solidFill>
          <a:latin typeface="+mn-lt"/>
          <a:ea typeface="+mn-ea"/>
          <a:sym typeface="Calibri" pitchFamily="34" charset="0"/>
        </a:defRPr>
      </a:lvl8pPr>
      <a:lvl9pPr marL="3657600" indent="-228600" algn="l" defTabSz="0" rtl="0" fontAlgn="base">
        <a:spcBef>
          <a:spcPts val="400"/>
        </a:spcBef>
        <a:spcAft>
          <a:spcPct val="0"/>
        </a:spcAft>
        <a:buClr>
          <a:srgbClr val="4E8542"/>
        </a:buClr>
        <a:buSzPct val="65000"/>
        <a:buFont typeface="Wingdings" pitchFamily="2" charset="2"/>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4" Type="http://schemas.openxmlformats.org/officeDocument/2006/relationships/image" Target="../media/image24.tiff"/><Relationship Id="rId5" Type="http://schemas.openxmlformats.org/officeDocument/2006/relationships/image" Target="../media/image25.jpeg"/><Relationship Id="rId6" Type="http://schemas.openxmlformats.org/officeDocument/2006/relationships/image" Target="../media/image26.tiff"/><Relationship Id="rId7" Type="http://schemas.openxmlformats.org/officeDocument/2006/relationships/image" Target="../media/image27.jpeg"/><Relationship Id="rId8"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tiff"/><Relationship Id="rId7" Type="http://schemas.openxmlformats.org/officeDocument/2006/relationships/image" Target="../media/image33.png"/><Relationship Id="rId8" Type="http://schemas.openxmlformats.org/officeDocument/2006/relationships/image" Target="../media/image34.tiff"/><Relationship Id="rId9" Type="http://schemas.openxmlformats.org/officeDocument/2006/relationships/image" Target="../media/image35.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png"/><Relationship Id="rId1" Type="http://schemas.openxmlformats.org/officeDocument/2006/relationships/themeOverride" Target="../theme/themeOverride2.xml"/><Relationship Id="rId2"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5.jp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tags" Target="../tags/tag2.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bwMode="auto">
      <p:bgPr>
        <a:solidFill>
          <a:schemeClr val="bg2"/>
        </a:solidFill>
        <a:effectLst/>
      </p:bgPr>
    </p:bg>
    <p:spTree>
      <p:nvGrpSpPr>
        <p:cNvPr id="1" name=""/>
        <p:cNvGrpSpPr/>
        <p:nvPr/>
      </p:nvGrpSpPr>
      <p:grpSpPr>
        <a:xfrm>
          <a:off x="0" y="0"/>
          <a:ext cx="0" cy="0"/>
          <a:chOff x="0" y="0"/>
          <a:chExt cx="0" cy="0"/>
        </a:xfrm>
      </p:grpSpPr>
      <p:sp>
        <p:nvSpPr>
          <p:cNvPr id="4098" name="Rectangle 6"/>
          <p:cNvSpPr>
            <a:spLocks noChangeArrowheads="1"/>
          </p:cNvSpPr>
          <p:nvPr/>
        </p:nvSpPr>
        <p:spPr bwMode="auto">
          <a:xfrm>
            <a:off x="0" y="5970556"/>
            <a:ext cx="9144000" cy="887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Calibri" pitchFamily="34" charset="0"/>
              <a:sym typeface="Calibri" pitchFamily="34" charset="0"/>
            </a:endParaRPr>
          </a:p>
        </p:txBody>
      </p:sp>
      <p:sp>
        <p:nvSpPr>
          <p:cNvPr id="4099" name="Rectangle 9"/>
          <p:cNvSpPr>
            <a:spLocks noChangeArrowheads="1"/>
          </p:cNvSpPr>
          <p:nvPr/>
        </p:nvSpPr>
        <p:spPr bwMode="auto">
          <a:xfrm>
            <a:off x="-7938" y="6053106"/>
            <a:ext cx="2249488" cy="7127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Calibri" pitchFamily="34" charset="0"/>
              <a:sym typeface="Calibri" pitchFamily="34" charset="0"/>
            </a:endParaRPr>
          </a:p>
        </p:txBody>
      </p:sp>
      <p:sp>
        <p:nvSpPr>
          <p:cNvPr id="4100" name="Rectangle 10"/>
          <p:cNvSpPr>
            <a:spLocks noChangeArrowheads="1"/>
          </p:cNvSpPr>
          <p:nvPr/>
        </p:nvSpPr>
        <p:spPr bwMode="auto">
          <a:xfrm>
            <a:off x="2359025" y="6043581"/>
            <a:ext cx="6784975" cy="7127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Calibri" pitchFamily="34" charset="0"/>
              <a:sym typeface="Calibri" pitchFamily="34" charset="0"/>
            </a:endParaRPr>
          </a:p>
        </p:txBody>
      </p:sp>
      <p:sp>
        <p:nvSpPr>
          <p:cNvPr id="4101" name="Title 1"/>
          <p:cNvSpPr>
            <a:spLocks noGrp="1" noChangeArrowheads="1"/>
          </p:cNvSpPr>
          <p:nvPr>
            <p:ph type="ctrTitle" idx="4294967295"/>
          </p:nvPr>
        </p:nvSpPr>
        <p:spPr>
          <a:xfrm>
            <a:off x="0" y="0"/>
            <a:ext cx="9144000" cy="5943599"/>
          </a:xfrm>
        </p:spPr>
        <p:txBody>
          <a:bodyPr anchor="b"/>
          <a:lstStyle/>
          <a:p>
            <a:pPr algn="ctr" eaLnBrk="1" hangingPunct="1"/>
            <a:r>
              <a:rPr lang="en-US" altLang="zh-CN" sz="3600" b="1" dirty="0" smtClean="0"/>
              <a:t/>
            </a:r>
            <a:br>
              <a:rPr lang="en-US" altLang="zh-CN" sz="3600" b="1" dirty="0" smtClean="0"/>
            </a:br>
            <a:r>
              <a:rPr lang="en-US" altLang="zh-CN" sz="3600" b="1" dirty="0" smtClean="0"/>
              <a:t/>
            </a:r>
            <a:br>
              <a:rPr lang="en-US" altLang="zh-CN" sz="3600" b="1" dirty="0" smtClean="0"/>
            </a:br>
            <a:r>
              <a:rPr lang="en-US" altLang="zh-CN" sz="3600" b="1" dirty="0" smtClean="0"/>
              <a:t/>
            </a:r>
            <a:br>
              <a:rPr lang="en-US" altLang="zh-CN" sz="3600" b="1" dirty="0" smtClean="0"/>
            </a:br>
            <a:r>
              <a:rPr lang="en-US" altLang="zh-CN" sz="3600" b="1" dirty="0" smtClean="0"/>
              <a:t/>
            </a:r>
            <a:br>
              <a:rPr lang="en-US" altLang="zh-CN" sz="3600" b="1" dirty="0" smtClean="0"/>
            </a:br>
            <a:r>
              <a:rPr lang="en-US" altLang="zh-CN" sz="3600" dirty="0" smtClean="0"/>
              <a:t> </a:t>
            </a:r>
            <a:r>
              <a:rPr lang="en-US" altLang="zh-CN" sz="3600" b="1" dirty="0" smtClean="0"/>
              <a:t>A</a:t>
            </a:r>
            <a:r>
              <a:rPr lang="zh-CN" altLang="en-US" sz="3600" b="1" dirty="0" smtClean="0"/>
              <a:t> </a:t>
            </a:r>
            <a:r>
              <a:rPr lang="en-US" altLang="zh-CN" sz="3600" b="1" dirty="0" smtClean="0"/>
              <a:t>Survey on High Altitude Platform Station</a:t>
            </a:r>
            <a:br>
              <a:rPr lang="en-US" altLang="zh-CN" sz="3600" b="1" dirty="0" smtClean="0"/>
            </a:br>
            <a:r>
              <a:rPr lang="en-US" altLang="zh-CN" sz="3600" b="1" dirty="0" smtClean="0"/>
              <a:t>(HAPS)</a:t>
            </a:r>
            <a:br>
              <a:rPr lang="en-US" altLang="zh-CN" sz="3600" b="1" dirty="0" smtClean="0"/>
            </a:br>
            <a:r>
              <a:rPr lang="en-US" altLang="zh-CN" sz="3600" b="1" dirty="0" smtClean="0"/>
              <a:t/>
            </a:r>
            <a:br>
              <a:rPr lang="en-US" altLang="zh-CN" sz="3600" b="1" dirty="0" smtClean="0"/>
            </a:br>
            <a:r>
              <a:rPr lang="en-US" altLang="zh-CN" sz="3600" dirty="0" smtClean="0"/>
              <a:t>Zhu Han</a:t>
            </a:r>
            <a:r>
              <a:rPr lang="en-US" altLang="zh-CN" sz="3600" dirty="0" smtClean="0"/>
              <a:t/>
            </a:r>
            <a:br>
              <a:rPr lang="en-US" altLang="zh-CN" sz="3600" dirty="0" smtClean="0"/>
            </a:br>
            <a:r>
              <a:rPr lang="en-US" altLang="zh-CN" sz="3600" b="1" dirty="0" smtClean="0"/>
              <a:t/>
            </a:r>
            <a:br>
              <a:rPr lang="en-US" altLang="zh-CN" sz="3600" b="1" dirty="0" smtClean="0"/>
            </a:br>
            <a:r>
              <a:rPr lang="en-US" altLang="zh-CN" sz="3600" b="1" dirty="0" smtClean="0"/>
              <a:t/>
            </a:r>
            <a:br>
              <a:rPr lang="en-US" altLang="zh-CN" sz="3600" b="1" dirty="0" smtClean="0"/>
            </a:br>
            <a:endParaRPr lang="zh-CN" altLang="zh-CN" sz="3000" b="1" dirty="0" smtClean="0">
              <a:solidFill>
                <a:schemeClr val="bg1"/>
              </a:solidFill>
            </a:endParaRPr>
          </a:p>
        </p:txBody>
      </p:sp>
      <p:sp>
        <p:nvSpPr>
          <p:cNvPr id="4102" name="Text Box 18"/>
          <p:cNvSpPr>
            <a:spLocks noChangeArrowheads="1"/>
          </p:cNvSpPr>
          <p:nvPr/>
        </p:nvSpPr>
        <p:spPr bwMode="auto">
          <a:xfrm>
            <a:off x="0" y="4648168"/>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2" rIns="91406" bIns="45702">
            <a:spAutoFit/>
          </a:bodyPr>
          <a:lstStyle/>
          <a:p>
            <a:pPr marL="168275" indent="-168275" algn="ctr"/>
            <a:r>
              <a:rPr lang="en-US" altLang="zh-CN" sz="2400" dirty="0" smtClean="0">
                <a:latin typeface="Verdana" pitchFamily="34" charset="0"/>
                <a:ea typeface="MS PGothic" pitchFamily="34" charset="-128"/>
                <a:sym typeface="Verdana" pitchFamily="34" charset="0"/>
              </a:rPr>
              <a:t>Thanks for </a:t>
            </a:r>
            <a:r>
              <a:rPr lang="en-US" altLang="zh-CN" sz="2400" dirty="0" err="1" smtClean="0">
                <a:latin typeface="Verdana" pitchFamily="34" charset="0"/>
                <a:ea typeface="MS PGothic" pitchFamily="34" charset="-128"/>
                <a:sym typeface="Verdana" pitchFamily="34" charset="0"/>
              </a:rPr>
              <a:t>Zirui</a:t>
            </a:r>
            <a:r>
              <a:rPr lang="en-US" altLang="zh-CN" sz="2400" dirty="0" smtClean="0">
                <a:latin typeface="Verdana" pitchFamily="34" charset="0"/>
                <a:ea typeface="MS PGothic" pitchFamily="34" charset="-128"/>
                <a:sym typeface="Verdana" pitchFamily="34" charset="0"/>
              </a:rPr>
              <a:t> </a:t>
            </a:r>
            <a:r>
              <a:rPr lang="en-US" altLang="zh-CN" sz="2400" dirty="0" err="1" smtClean="0">
                <a:latin typeface="Verdana" pitchFamily="34" charset="0"/>
                <a:ea typeface="MS PGothic" pitchFamily="34" charset="-128"/>
                <a:sym typeface="Verdana" pitchFamily="34" charset="0"/>
              </a:rPr>
              <a:t>Jia</a:t>
            </a:r>
            <a:endParaRPr lang="zh-CN" altLang="en-US" sz="2400" dirty="0">
              <a:latin typeface="Verdana" pitchFamily="34" charset="0"/>
              <a:sym typeface="Verdana" pitchFamily="34" charset="0"/>
            </a:endParaRPr>
          </a:p>
        </p:txBody>
      </p:sp>
      <p:sp>
        <p:nvSpPr>
          <p:cNvPr id="4103" name="副标题 4"/>
          <p:cNvSpPr>
            <a:spLocks noGrp="1" noChangeArrowheads="1"/>
          </p:cNvSpPr>
          <p:nvPr>
            <p:ph type="subTitle" idx="1"/>
          </p:nvPr>
        </p:nvSpPr>
        <p:spPr>
          <a:xfrm>
            <a:off x="2362200" y="6049931"/>
            <a:ext cx="6705600" cy="685800"/>
          </a:xfrm>
        </p:spPr>
        <p:txBody>
          <a:bodyPr anchor="ctr"/>
          <a:lstStyle/>
          <a:p>
            <a:pPr algn="l" eaLnBrk="1" hangingPunct="1"/>
            <a:r>
              <a:rPr lang="zh-CN" altLang="en-US" sz="2600" smtClean="0">
                <a:solidFill>
                  <a:srgbClr val="FFFFFF"/>
                </a:solidFill>
              </a:rPr>
              <a:t> </a:t>
            </a:r>
          </a:p>
        </p:txBody>
      </p:sp>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21263" t="2101" r="22037" b="5181"/>
          <a:stretch/>
        </p:blipFill>
        <p:spPr>
          <a:xfrm>
            <a:off x="7925072" y="116632"/>
            <a:ext cx="1111424" cy="1362618"/>
          </a:xfrm>
          <a:prstGeom prst="rect">
            <a:avLst/>
          </a:prstGeom>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31845" y="476672"/>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Why</a:t>
            </a:r>
            <a:r>
              <a:rPr lang="zh-CN" altLang="en-US" dirty="0"/>
              <a:t> </a:t>
            </a:r>
            <a:r>
              <a:rPr lang="en-US" altLang="zh-CN" dirty="0"/>
              <a:t>we</a:t>
            </a:r>
            <a:r>
              <a:rPr lang="zh-CN" altLang="en-US" dirty="0"/>
              <a:t> </a:t>
            </a:r>
            <a:r>
              <a:rPr lang="en-US" altLang="zh-CN" dirty="0"/>
              <a:t>need</a:t>
            </a:r>
            <a:r>
              <a:rPr lang="zh-CN" altLang="en-US" dirty="0"/>
              <a:t> </a:t>
            </a:r>
            <a:r>
              <a:rPr lang="en-US" altLang="zh-CN" dirty="0"/>
              <a:t>HAPs</a:t>
            </a:r>
            <a:r>
              <a:rPr lang="zh-CN" altLang="en-US" dirty="0"/>
              <a:t> </a:t>
            </a:r>
            <a:r>
              <a:rPr lang="en-US" altLang="zh-CN" dirty="0"/>
              <a:t>?</a:t>
            </a:r>
            <a:endParaRPr lang="zh-CN" altLang="en-US" dirty="0"/>
          </a:p>
        </p:txBody>
      </p:sp>
      <p:sp>
        <p:nvSpPr>
          <p:cNvPr id="6" name="文本框 5"/>
          <p:cNvSpPr txBox="1"/>
          <p:nvPr/>
        </p:nvSpPr>
        <p:spPr>
          <a:xfrm>
            <a:off x="467544" y="2132856"/>
            <a:ext cx="3744416" cy="3170099"/>
          </a:xfrm>
          <a:prstGeom prst="rect">
            <a:avLst/>
          </a:prstGeom>
          <a:noFill/>
        </p:spPr>
        <p:txBody>
          <a:bodyPr wrap="square" rtlCol="0">
            <a:spAutoFit/>
          </a:bodyPr>
          <a:lstStyle/>
          <a:p>
            <a:pPr marL="257175" indent="-257175">
              <a:buFont typeface="Wingdings" charset="2"/>
              <a:buChar char="Ø"/>
            </a:pPr>
            <a:r>
              <a:rPr kumimoji="1" lang="en-US" altLang="zh-CN" sz="2000" dirty="0">
                <a:latin typeface="Times New Roman" charset="0"/>
                <a:ea typeface="Times New Roman" charset="0"/>
                <a:cs typeface="Times New Roman" charset="0"/>
              </a:rPr>
              <a:t>Demands</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from</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theatre</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for</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rapid</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information</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transfer.</a:t>
            </a:r>
          </a:p>
          <a:p>
            <a:pPr marL="257175" indent="-257175">
              <a:buFont typeface="Wingdings" charset="2"/>
              <a:buChar char="Ø"/>
            </a:pPr>
            <a:r>
              <a:rPr kumimoji="1" lang="en-US" altLang="zh-CN" sz="2000" dirty="0">
                <a:latin typeface="Times New Roman" charset="0"/>
                <a:ea typeface="Times New Roman" charset="0"/>
                <a:cs typeface="Times New Roman" charset="0"/>
              </a:rPr>
              <a:t>Terrestrial</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and</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maritime</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LOS</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links</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limited</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to</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&lt;20km</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(no</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satellite)</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relays</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for</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long</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ranges.</a:t>
            </a:r>
          </a:p>
          <a:p>
            <a:pPr marL="257175" indent="-257175">
              <a:buFont typeface="Wingdings" charset="2"/>
              <a:buChar char="Ø"/>
            </a:pPr>
            <a:r>
              <a:rPr kumimoji="1" lang="en-US" altLang="zh-CN" sz="2000" dirty="0">
                <a:latin typeface="Times New Roman" charset="0"/>
                <a:ea typeface="Times New Roman" charset="0"/>
                <a:cs typeface="Times New Roman" charset="0"/>
              </a:rPr>
              <a:t>Continuous</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and</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detailed</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(high</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scrutiny)</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remote</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monitoring.</a:t>
            </a:r>
          </a:p>
          <a:p>
            <a:pPr marL="257175" indent="-257175">
              <a:buFont typeface="Wingdings" charset="2"/>
              <a:buChar char="Ø"/>
            </a:pPr>
            <a:r>
              <a:rPr kumimoji="1" lang="en-US" altLang="zh-CN" sz="2000" dirty="0">
                <a:latin typeface="Times New Roman" charset="0"/>
                <a:ea typeface="Times New Roman" charset="0"/>
                <a:cs typeface="Times New Roman" charset="0"/>
              </a:rPr>
              <a:t>HAPs</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fill</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the</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gap</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between</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terrestrial</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and</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satellite</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services.</a:t>
            </a:r>
          </a:p>
          <a:p>
            <a:pPr marL="257175" indent="-257175">
              <a:buFont typeface="Wingdings" charset="2"/>
              <a:buChar char="Ø"/>
            </a:pPr>
            <a:r>
              <a:rPr kumimoji="1" lang="en-US" altLang="zh-CN" sz="2000" dirty="0">
                <a:latin typeface="Times New Roman" charset="0"/>
                <a:ea typeface="Times New Roman" charset="0"/>
                <a:cs typeface="Times New Roman" charset="0"/>
              </a:rPr>
              <a:t>Base-station</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payload</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on</a:t>
            </a:r>
            <a:r>
              <a:rPr kumimoji="1" lang="zh-CN" altLang="en-US" sz="2000" dirty="0">
                <a:latin typeface="Times New Roman" charset="0"/>
                <a:ea typeface="Times New Roman" charset="0"/>
                <a:cs typeface="Times New Roman" charset="0"/>
              </a:rPr>
              <a:t> </a:t>
            </a:r>
            <a:r>
              <a:rPr kumimoji="1" lang="en-US" altLang="zh-CN" sz="2000" dirty="0">
                <a:latin typeface="Times New Roman" charset="0"/>
                <a:ea typeface="Times New Roman" charset="0"/>
                <a:cs typeface="Times New Roman" charset="0"/>
              </a:rPr>
              <a:t>HAPs.</a:t>
            </a:r>
            <a:endParaRPr kumimoji="1" lang="zh-CN" altLang="en-US" sz="2000" dirty="0">
              <a:latin typeface="Times New Roman" charset="0"/>
              <a:ea typeface="Times New Roman" charset="0"/>
              <a:cs typeface="Times New Roman" charset="0"/>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459506"/>
            <a:ext cx="4151748" cy="2808312"/>
          </a:xfrm>
          <a:prstGeom prst="rect">
            <a:avLst/>
          </a:prstGeom>
          <a:ln>
            <a:noFill/>
          </a:ln>
        </p:spPr>
      </p:pic>
      <p:sp>
        <p:nvSpPr>
          <p:cNvPr id="3" name="幻灯片编号占位符 2"/>
          <p:cNvSpPr>
            <a:spLocks noGrp="1"/>
          </p:cNvSpPr>
          <p:nvPr>
            <p:ph type="sldNum" sz="quarter" idx="10"/>
          </p:nvPr>
        </p:nvSpPr>
        <p:spPr/>
        <p:txBody>
          <a:bodyPr/>
          <a:lstStyle/>
          <a:p>
            <a:fld id="{83A74C99-D93E-DC43-80AC-01A0A79049BC}" type="slidenum">
              <a:rPr kumimoji="1" lang="zh-CN" altLang="en-US" smtClean="0"/>
              <a:pPr/>
              <a:t>10</a:t>
            </a:fld>
            <a:r>
              <a:rPr kumimoji="1" lang="en-US" altLang="zh-CN" smtClean="0"/>
              <a:t>/33</a:t>
            </a:r>
            <a:endParaRPr kumimoji="1" lang="zh-CN" altLang="en-US" dirty="0"/>
          </a:p>
        </p:txBody>
      </p:sp>
    </p:spTree>
    <p:extLst>
      <p:ext uri="{BB962C8B-B14F-4D97-AF65-F5344CB8AC3E}">
        <p14:creationId xmlns:p14="http://schemas.microsoft.com/office/powerpoint/2010/main" val="10579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1484784"/>
            <a:ext cx="7866404" cy="4801314"/>
          </a:xfrm>
          <a:prstGeom prst="rect">
            <a:avLst/>
          </a:prstGeom>
        </p:spPr>
        <p:txBody>
          <a:bodyPr wrap="square">
            <a:spAutoFit/>
          </a:bodyPr>
          <a:lstStyle/>
          <a:p>
            <a:r>
              <a:rPr lang="en-US" altLang="zh-CN" b="1" dirty="0">
                <a:latin typeface="Times" charset="0"/>
                <a:ea typeface="Times" charset="0"/>
                <a:cs typeface="Times" charset="0"/>
              </a:rPr>
              <a:t>ITU-R bands for </a:t>
            </a:r>
            <a:r>
              <a:rPr lang="en-US" altLang="zh-CN" b="1" dirty="0" smtClean="0">
                <a:latin typeface="Times" charset="0"/>
                <a:ea typeface="Times" charset="0"/>
                <a:cs typeface="Times" charset="0"/>
              </a:rPr>
              <a:t>HAPS </a:t>
            </a:r>
            <a:endParaRPr lang="en-US" altLang="zh-CN" dirty="0">
              <a:latin typeface="Times" charset="0"/>
              <a:ea typeface="Times" charset="0"/>
              <a:cs typeface="Times" charset="0"/>
            </a:endParaRPr>
          </a:p>
          <a:p>
            <a:pPr>
              <a:buFont typeface="Arial" charset="0"/>
              <a:buChar char="•"/>
            </a:pPr>
            <a:r>
              <a:rPr lang="en-US" altLang="zh-CN" dirty="0">
                <a:latin typeface="Times" charset="0"/>
                <a:ea typeface="Times" charset="0"/>
                <a:cs typeface="Times" charset="0"/>
              </a:rPr>
              <a:t>48/47 GHz </a:t>
            </a:r>
          </a:p>
          <a:p>
            <a:pPr>
              <a:buFont typeface="Arial" charset="0"/>
              <a:buChar char="•"/>
            </a:pPr>
            <a:r>
              <a:rPr lang="en-US" altLang="zh-CN" dirty="0">
                <a:latin typeface="Times" charset="0"/>
                <a:ea typeface="Times" charset="0"/>
                <a:cs typeface="Times" charset="0"/>
              </a:rPr>
              <a:t>31/28 GHz </a:t>
            </a:r>
          </a:p>
          <a:p>
            <a:pPr>
              <a:buFont typeface="Arial" charset="0"/>
              <a:buChar char="•"/>
            </a:pPr>
            <a:r>
              <a:rPr lang="en-US" altLang="zh-CN" dirty="0">
                <a:latin typeface="Times" charset="0"/>
                <a:ea typeface="Times" charset="0"/>
                <a:cs typeface="Times" charset="0"/>
              </a:rPr>
              <a:t>2 GHz </a:t>
            </a:r>
          </a:p>
          <a:p>
            <a:pPr>
              <a:buFont typeface="Arial" charset="0"/>
              <a:buChar char="•"/>
            </a:pPr>
            <a:r>
              <a:rPr lang="en-US" altLang="zh-CN" dirty="0">
                <a:latin typeface="Times" charset="0"/>
                <a:ea typeface="Times" charset="0"/>
                <a:cs typeface="Times" charset="0"/>
              </a:rPr>
              <a:t>6 GHz </a:t>
            </a:r>
          </a:p>
          <a:p>
            <a:r>
              <a:rPr lang="en-US" altLang="zh-CN" dirty="0">
                <a:latin typeface="Times" charset="0"/>
                <a:ea typeface="Times" charset="0"/>
                <a:cs typeface="Times" charset="0"/>
              </a:rPr>
              <a:t>– 300 MHz BW in both directions – worldwide.</a:t>
            </a:r>
            <a:br>
              <a:rPr lang="en-US" altLang="zh-CN" dirty="0">
                <a:latin typeface="Times" charset="0"/>
                <a:ea typeface="Times" charset="0"/>
                <a:cs typeface="Times" charset="0"/>
              </a:rPr>
            </a:br>
            <a:r>
              <a:rPr lang="en-US" altLang="zh-CN" dirty="0">
                <a:latin typeface="Times" charset="0"/>
                <a:ea typeface="Times" charset="0"/>
                <a:cs typeface="Times" charset="0"/>
              </a:rPr>
              <a:t>– Most of the world (but not currently Europe).</a:t>
            </a:r>
            <a:br>
              <a:rPr lang="en-US" altLang="zh-CN" dirty="0">
                <a:latin typeface="Times" charset="0"/>
                <a:ea typeface="Times" charset="0"/>
                <a:cs typeface="Times" charset="0"/>
              </a:rPr>
            </a:br>
            <a:r>
              <a:rPr lang="en-US" altLang="zh-CN" b="1" dirty="0" smtClean="0">
                <a:solidFill>
                  <a:srgbClr val="0033CC"/>
                </a:solidFill>
                <a:latin typeface="Times" charset="0"/>
                <a:ea typeface="Times" charset="0"/>
                <a:cs typeface="Times" charset="0"/>
              </a:rPr>
              <a:t>+ </a:t>
            </a:r>
            <a:r>
              <a:rPr lang="en-US" altLang="zh-CN" b="1" dirty="0">
                <a:solidFill>
                  <a:srgbClr val="0033CC"/>
                </a:solidFill>
                <a:latin typeface="Times" charset="0"/>
                <a:ea typeface="Times" charset="0"/>
                <a:cs typeface="Times" charset="0"/>
              </a:rPr>
              <a:t>Potential other bands </a:t>
            </a:r>
            <a:r>
              <a:rPr lang="en-US" altLang="zh-CN" dirty="0">
                <a:solidFill>
                  <a:srgbClr val="0033CC"/>
                </a:solidFill>
                <a:latin typeface="Times" charset="0"/>
                <a:ea typeface="Times" charset="0"/>
                <a:cs typeface="Times" charset="0"/>
              </a:rPr>
              <a:t>(subject to appropriate sharing constraints). </a:t>
            </a:r>
            <a:endParaRPr lang="en-US" altLang="zh-CN" dirty="0">
              <a:latin typeface="Times" charset="0"/>
              <a:ea typeface="Times" charset="0"/>
              <a:cs typeface="Times" charset="0"/>
            </a:endParaRPr>
          </a:p>
          <a:p>
            <a:pPr>
              <a:buFont typeface="Arial" charset="0"/>
              <a:buChar char="•"/>
            </a:pPr>
            <a:r>
              <a:rPr lang="en-US" altLang="zh-CN" dirty="0">
                <a:solidFill>
                  <a:srgbClr val="0033CC"/>
                </a:solidFill>
                <a:latin typeface="Times" charset="0"/>
                <a:ea typeface="Times" charset="0"/>
                <a:cs typeface="Times" charset="0"/>
              </a:rPr>
              <a:t>X-band (8/7 GHz SHF </a:t>
            </a:r>
            <a:r>
              <a:rPr lang="en-US" altLang="zh-CN" dirty="0" err="1">
                <a:solidFill>
                  <a:srgbClr val="0033CC"/>
                </a:solidFill>
                <a:latin typeface="Times" charset="0"/>
                <a:ea typeface="Times" charset="0"/>
                <a:cs typeface="Times" charset="0"/>
              </a:rPr>
              <a:t>satcom</a:t>
            </a:r>
            <a:r>
              <a:rPr lang="en-US" altLang="zh-CN" dirty="0">
                <a:solidFill>
                  <a:srgbClr val="0033CC"/>
                </a:solidFill>
                <a:latin typeface="Times" charset="0"/>
                <a:ea typeface="Times" charset="0"/>
                <a:cs typeface="Times" charset="0"/>
              </a:rPr>
              <a:t> band). </a:t>
            </a:r>
          </a:p>
          <a:p>
            <a:pPr>
              <a:buFont typeface="Arial" charset="0"/>
              <a:buChar char="•"/>
            </a:pPr>
            <a:r>
              <a:rPr lang="en-US" altLang="zh-CN" dirty="0">
                <a:solidFill>
                  <a:srgbClr val="0033CC"/>
                </a:solidFill>
                <a:latin typeface="Times" charset="0"/>
                <a:ea typeface="Times" charset="0"/>
                <a:cs typeface="Times" charset="0"/>
              </a:rPr>
              <a:t>EHF (45/20 GHz </a:t>
            </a:r>
            <a:r>
              <a:rPr lang="en-US" altLang="zh-CN" dirty="0" err="1">
                <a:solidFill>
                  <a:srgbClr val="0033CC"/>
                </a:solidFill>
                <a:latin typeface="Times" charset="0"/>
                <a:ea typeface="Times" charset="0"/>
                <a:cs typeface="Times" charset="0"/>
              </a:rPr>
              <a:t>satcom</a:t>
            </a:r>
            <a:r>
              <a:rPr lang="en-US" altLang="zh-CN" dirty="0">
                <a:solidFill>
                  <a:srgbClr val="0033CC"/>
                </a:solidFill>
                <a:latin typeface="Times" charset="0"/>
                <a:ea typeface="Times" charset="0"/>
                <a:cs typeface="Times" charset="0"/>
              </a:rPr>
              <a:t> band) </a:t>
            </a:r>
          </a:p>
          <a:p>
            <a:pPr>
              <a:buFont typeface="Arial" charset="0"/>
              <a:buChar char="•"/>
            </a:pPr>
            <a:r>
              <a:rPr lang="en-US" altLang="zh-CN" dirty="0">
                <a:solidFill>
                  <a:srgbClr val="0033CC"/>
                </a:solidFill>
                <a:latin typeface="Times" charset="0"/>
                <a:ea typeface="Times" charset="0"/>
                <a:cs typeface="Times" charset="0"/>
              </a:rPr>
              <a:t>Lower NATO bands (various from 225 MHz – 2245 MHz). </a:t>
            </a:r>
          </a:p>
          <a:p>
            <a:pPr>
              <a:buFont typeface="Arial" charset="0"/>
              <a:buChar char="•"/>
            </a:pPr>
            <a:r>
              <a:rPr lang="en-US" altLang="zh-CN" dirty="0">
                <a:solidFill>
                  <a:srgbClr val="0033CC"/>
                </a:solidFill>
                <a:latin typeface="Times" charset="0"/>
                <a:ea typeface="Times" charset="0"/>
                <a:cs typeface="Times" charset="0"/>
              </a:rPr>
              <a:t>Civil WiMAX or 3G bands (</a:t>
            </a:r>
            <a:r>
              <a:rPr lang="en-US" altLang="zh-CN" i="1" dirty="0">
                <a:solidFill>
                  <a:srgbClr val="0033CC"/>
                </a:solidFill>
                <a:latin typeface="Times" charset="0"/>
                <a:ea typeface="Times" charset="0"/>
                <a:cs typeface="Times" charset="0"/>
              </a:rPr>
              <a:t>e.g. </a:t>
            </a:r>
            <a:r>
              <a:rPr lang="en-US" altLang="zh-CN" dirty="0">
                <a:solidFill>
                  <a:srgbClr val="0033CC"/>
                </a:solidFill>
                <a:latin typeface="Times" charset="0"/>
                <a:ea typeface="Times" charset="0"/>
                <a:cs typeface="Times" charset="0"/>
              </a:rPr>
              <a:t>2.5 GHz, 3.5 GHz, 5.8 GHz</a:t>
            </a:r>
            <a:r>
              <a:rPr lang="en-US" altLang="zh-CN" dirty="0" smtClean="0">
                <a:solidFill>
                  <a:srgbClr val="0033CC"/>
                </a:solidFill>
                <a:latin typeface="Times" charset="0"/>
                <a:ea typeface="Times" charset="0"/>
                <a:cs typeface="Times" charset="0"/>
              </a:rPr>
              <a:t>)</a:t>
            </a:r>
            <a:endParaRPr lang="en-US" altLang="zh-CN" dirty="0">
              <a:solidFill>
                <a:srgbClr val="0033CC"/>
              </a:solidFill>
              <a:latin typeface="Times" charset="0"/>
              <a:ea typeface="Times" charset="0"/>
              <a:cs typeface="Times" charset="0"/>
            </a:endParaRPr>
          </a:p>
          <a:p>
            <a:r>
              <a:rPr lang="en-US" altLang="zh-CN" b="1" dirty="0">
                <a:latin typeface="Times" charset="0"/>
                <a:ea typeface="Times" charset="0"/>
                <a:cs typeface="Times" charset="0"/>
              </a:rPr>
              <a:t>Free Space Optical (FSO) </a:t>
            </a:r>
            <a:endParaRPr lang="en-US" altLang="zh-CN" dirty="0">
              <a:latin typeface="Times" charset="0"/>
              <a:ea typeface="Times" charset="0"/>
              <a:cs typeface="Times" charset="0"/>
            </a:endParaRPr>
          </a:p>
          <a:p>
            <a:pPr>
              <a:buFont typeface="Arial" charset="0"/>
              <a:buChar char="•"/>
            </a:pPr>
            <a:r>
              <a:rPr lang="en-US" altLang="zh-CN" dirty="0">
                <a:latin typeface="Times" charset="0"/>
                <a:ea typeface="Times" charset="0"/>
                <a:cs typeface="Times" charset="0"/>
              </a:rPr>
              <a:t>Well suited to HAPs (HAP-ground, HAP-HAP, HAP- Satellite). </a:t>
            </a:r>
          </a:p>
          <a:p>
            <a:pPr>
              <a:buFont typeface="Arial" charset="0"/>
              <a:buChar char="•"/>
            </a:pPr>
            <a:r>
              <a:rPr lang="en-US" altLang="zh-CN" dirty="0">
                <a:latin typeface="Times" charset="0"/>
                <a:ea typeface="Times" charset="0"/>
                <a:cs typeface="Times" charset="0"/>
              </a:rPr>
              <a:t>High data rates (1.25 </a:t>
            </a:r>
            <a:r>
              <a:rPr lang="en-US" altLang="zh-CN" dirty="0" err="1">
                <a:latin typeface="Times" charset="0"/>
                <a:ea typeface="Times" charset="0"/>
                <a:cs typeface="Times" charset="0"/>
              </a:rPr>
              <a:t>Gbit</a:t>
            </a:r>
            <a:r>
              <a:rPr lang="en-US" altLang="zh-CN" dirty="0">
                <a:latin typeface="Times" charset="0"/>
                <a:ea typeface="Times" charset="0"/>
                <a:cs typeface="Times" charset="0"/>
              </a:rPr>
              <a:t>/s demonstrated in CAPANINA trials). </a:t>
            </a:r>
          </a:p>
          <a:p>
            <a:r>
              <a:rPr lang="zh-CN" altLang="en-US" dirty="0">
                <a:latin typeface="Times" charset="0"/>
                <a:ea typeface="Times" charset="0"/>
                <a:cs typeface="Times" charset="0"/>
              </a:rPr>
              <a:t>（</a:t>
            </a:r>
            <a:r>
              <a:rPr lang="en-US" altLang="zh-CN" dirty="0">
                <a:latin typeface="Times" charset="0"/>
                <a:ea typeface="Times" charset="0"/>
                <a:cs typeface="Times" charset="0"/>
              </a:rPr>
              <a:t> CAPANINA was a project exploring the development of broadband communications capability from aerial platforms or HAPs (High Altitude Platforms)</a:t>
            </a:r>
          </a:p>
        </p:txBody>
      </p:sp>
      <p:sp>
        <p:nvSpPr>
          <p:cNvPr id="6" name="文本框 5"/>
          <p:cNvSpPr txBox="1"/>
          <p:nvPr/>
        </p:nvSpPr>
        <p:spPr>
          <a:xfrm>
            <a:off x="603853" y="499319"/>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Frequency</a:t>
            </a:r>
            <a:r>
              <a:rPr lang="zh-CN" altLang="en-US" dirty="0"/>
              <a:t> </a:t>
            </a:r>
            <a:r>
              <a:rPr lang="en-US" altLang="zh-CN" dirty="0" smtClean="0"/>
              <a:t>bands for HAPS</a:t>
            </a:r>
            <a:endParaRPr lang="zh-CN" altLang="en-US" dirty="0"/>
          </a:p>
        </p:txBody>
      </p:sp>
      <p:sp>
        <p:nvSpPr>
          <p:cNvPr id="3" name="矩形 2"/>
          <p:cNvSpPr/>
          <p:nvPr/>
        </p:nvSpPr>
        <p:spPr>
          <a:xfrm>
            <a:off x="166892" y="6381328"/>
            <a:ext cx="8725588" cy="400110"/>
          </a:xfrm>
          <a:prstGeom prst="rect">
            <a:avLst/>
          </a:prstGeom>
        </p:spPr>
        <p:txBody>
          <a:bodyPr wrap="square">
            <a:spAutoFit/>
          </a:bodyPr>
          <a:lstStyle/>
          <a:p>
            <a:r>
              <a:rPr lang="en-US" altLang="zh-CN" sz="1000" smtClean="0">
                <a:latin typeface="NimbusRomNo9L" charset="0"/>
              </a:rPr>
              <a:t>[7] D.Grace,T.Tozer,andN.Daly</a:t>
            </a:r>
            <a:r>
              <a:rPr lang="en-US" altLang="zh-CN" sz="1000" dirty="0">
                <a:latin typeface="NimbusRomNo9L" charset="0"/>
              </a:rPr>
              <a:t>,“Communicationsfromhighaltitudeplatformsacomplementaryordisruptivetechnology</a:t>
            </a:r>
            <a:r>
              <a:rPr lang="en-US" altLang="zh-CN" sz="1000" dirty="0" smtClean="0">
                <a:latin typeface="NimbusRomNo9L" charset="0"/>
              </a:rPr>
              <a:t>?”</a:t>
            </a:r>
            <a:r>
              <a:rPr lang="en-US" altLang="zh-CN" sz="1000" i="1" dirty="0" smtClean="0">
                <a:latin typeface="NimbusRomNo9L" charset="0"/>
              </a:rPr>
              <a:t>IET </a:t>
            </a:r>
            <a:r>
              <a:rPr lang="en-US" altLang="zh-CN" sz="1000" i="1" dirty="0">
                <a:latin typeface="NimbusRomNo9L" charset="0"/>
              </a:rPr>
              <a:t>Conference Proceedings</a:t>
            </a:r>
            <a:r>
              <a:rPr lang="en-US" altLang="zh-CN" sz="1000" dirty="0">
                <a:latin typeface="NimbusRomNo9L" charset="0"/>
              </a:rPr>
              <a:t>, pp. 8–8(1), January 2000. </a:t>
            </a:r>
            <a:endParaRPr lang="en-US" altLang="zh-CN" sz="1000" dirty="0">
              <a:effectLst/>
            </a:endParaRPr>
          </a:p>
        </p:txBody>
      </p:sp>
      <p:sp>
        <p:nvSpPr>
          <p:cNvPr id="5" name="幻灯片编号占位符 4"/>
          <p:cNvSpPr>
            <a:spLocks noGrp="1"/>
          </p:cNvSpPr>
          <p:nvPr>
            <p:ph type="sldNum" sz="quarter" idx="10"/>
          </p:nvPr>
        </p:nvSpPr>
        <p:spPr/>
        <p:txBody>
          <a:bodyPr/>
          <a:lstStyle/>
          <a:p>
            <a:fld id="{83A74C99-D93E-DC43-80AC-01A0A79049BC}" type="slidenum">
              <a:rPr kumimoji="1" lang="zh-CN" altLang="en-US" smtClean="0"/>
              <a:pPr/>
              <a:t>11</a:t>
            </a:fld>
            <a:r>
              <a:rPr kumimoji="1" lang="en-US" altLang="zh-CN" smtClean="0"/>
              <a:t>/33</a:t>
            </a:r>
            <a:endParaRPr kumimoji="1" lang="zh-CN" altLang="en-US" dirty="0"/>
          </a:p>
        </p:txBody>
      </p:sp>
    </p:spTree>
    <p:extLst>
      <p:ext uri="{BB962C8B-B14F-4D97-AF65-F5344CB8AC3E}">
        <p14:creationId xmlns:p14="http://schemas.microsoft.com/office/powerpoint/2010/main" val="15451433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31845" y="427311"/>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Channel</a:t>
            </a:r>
            <a:r>
              <a:rPr lang="zh-CN" altLang="en-US" dirty="0"/>
              <a:t> </a:t>
            </a:r>
            <a:r>
              <a:rPr lang="en-US" altLang="zh-CN" dirty="0"/>
              <a:t>characteristic</a:t>
            </a:r>
            <a:endParaRPr lang="zh-CN" altLang="en-US" dirty="0"/>
          </a:p>
        </p:txBody>
      </p:sp>
      <p:sp>
        <p:nvSpPr>
          <p:cNvPr id="2" name="矩形 1"/>
          <p:cNvSpPr/>
          <p:nvPr/>
        </p:nvSpPr>
        <p:spPr>
          <a:xfrm>
            <a:off x="469774" y="3501008"/>
            <a:ext cx="7799237" cy="1477328"/>
          </a:xfrm>
          <a:prstGeom prst="rect">
            <a:avLst/>
          </a:prstGeom>
        </p:spPr>
        <p:txBody>
          <a:bodyPr wrap="square">
            <a:spAutoFit/>
          </a:bodyPr>
          <a:lstStyle/>
          <a:p>
            <a:pPr algn="just"/>
            <a:r>
              <a:rPr lang="en-US" altLang="zh-CN" dirty="0">
                <a:latin typeface="MathPackOne" charset="0"/>
              </a:rPr>
              <a:t>The speci</a:t>
            </a:r>
            <a:r>
              <a:rPr lang="en-US" altLang="zh-CN" dirty="0">
                <a:latin typeface="MacmillanMixed1" charset="0"/>
              </a:rPr>
              <a:t>fi</a:t>
            </a:r>
            <a:r>
              <a:rPr lang="en-US" altLang="zh-CN" dirty="0">
                <a:latin typeface="MathPackOne" charset="0"/>
              </a:rPr>
              <a:t>c attenuation </a:t>
            </a:r>
            <a:r>
              <a:rPr lang="en-US" altLang="zh-CN" dirty="0">
                <a:latin typeface="MathPackFive" charset="0"/>
              </a:rPr>
              <a:t>H </a:t>
            </a:r>
            <a:r>
              <a:rPr lang="en-US" altLang="zh-CN" dirty="0">
                <a:latin typeface="MathPackOne" charset="0"/>
              </a:rPr>
              <a:t>(dB/km) is obtained from the rain rate </a:t>
            </a:r>
            <a:r>
              <a:rPr lang="en-US" altLang="zh-CN" dirty="0">
                <a:latin typeface="MathPackTwo" charset="0"/>
              </a:rPr>
              <a:t>R </a:t>
            </a:r>
            <a:r>
              <a:rPr lang="en-US" altLang="zh-CN" dirty="0">
                <a:latin typeface="MathPackOne" charset="0"/>
              </a:rPr>
              <a:t>(mm/h) using the power law relationship. The values of </a:t>
            </a:r>
            <a:r>
              <a:rPr lang="en-US" altLang="zh-CN" dirty="0">
                <a:latin typeface="MathPackTwo" charset="0"/>
              </a:rPr>
              <a:t>k </a:t>
            </a:r>
            <a:r>
              <a:rPr lang="en-US" altLang="zh-CN" dirty="0">
                <a:latin typeface="MathPackOne" charset="0"/>
              </a:rPr>
              <a:t>and</a:t>
            </a:r>
            <a:r>
              <a:rPr lang="zh-CN" altLang="en-US" dirty="0">
                <a:latin typeface="MathPackOne" charset="0"/>
              </a:rPr>
              <a:t> </a:t>
            </a:r>
            <a:r>
              <a:rPr lang="en-US" altLang="zh-CN" dirty="0">
                <a:latin typeface="MathPackOne" charset="0"/>
              </a:rPr>
              <a:t>α can be obtained from ITU-R PN 838-1 and depend on climatic zone and transmission frequency. The higher the frequency the greater the attenuation experienced</a:t>
            </a:r>
            <a:r>
              <a:rPr lang="en-US" altLang="zh-CN" dirty="0">
                <a:latin typeface="MacmillanMixed1" charset="0"/>
              </a:rPr>
              <a:t>,</a:t>
            </a:r>
            <a:r>
              <a:rPr lang="zh-CN" altLang="en-US" dirty="0">
                <a:latin typeface="MacmillanMixed1" charset="0"/>
              </a:rPr>
              <a:t> </a:t>
            </a:r>
            <a:r>
              <a:rPr lang="en-US" altLang="zh-CN" dirty="0">
                <a:latin typeface="MathPackOne" charset="0"/>
              </a:rPr>
              <a:t>i.e. it is more di</a:t>
            </a:r>
            <a:r>
              <a:rPr lang="en-US" altLang="zh-CN" dirty="0">
                <a:latin typeface="MacmillanMixed1" charset="0"/>
              </a:rPr>
              <a:t>ffi</a:t>
            </a:r>
            <a:r>
              <a:rPr lang="en-US" altLang="zh-CN" dirty="0">
                <a:latin typeface="MathPackOne" charset="0"/>
              </a:rPr>
              <a:t>cult to use 48 GHz bands than 30 GHz bands. </a:t>
            </a:r>
            <a:endParaRPr lang="en-US" altLang="zh-CN" dirty="0"/>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9" y="1960970"/>
            <a:ext cx="8154109" cy="989516"/>
          </a:xfrm>
          <a:prstGeom prst="rect">
            <a:avLst/>
          </a:prstGeom>
        </p:spPr>
      </p:pic>
      <p:sp>
        <p:nvSpPr>
          <p:cNvPr id="7" name="矩形 6"/>
          <p:cNvSpPr/>
          <p:nvPr/>
        </p:nvSpPr>
        <p:spPr>
          <a:xfrm>
            <a:off x="174820" y="6237312"/>
            <a:ext cx="8389147" cy="430887"/>
          </a:xfrm>
          <a:prstGeom prst="rect">
            <a:avLst/>
          </a:prstGeom>
        </p:spPr>
        <p:txBody>
          <a:bodyPr wrap="square">
            <a:spAutoFit/>
          </a:bodyPr>
          <a:lstStyle/>
          <a:p>
            <a:r>
              <a:rPr lang="en-US" altLang="zh-CN" sz="1100" dirty="0" smtClean="0">
                <a:solidFill>
                  <a:srgbClr val="1C1D1E"/>
                </a:solidFill>
                <a:latin typeface="Times New Roman" charset="0"/>
                <a:ea typeface="Times New Roman" charset="0"/>
                <a:cs typeface="Times New Roman" charset="0"/>
              </a:rPr>
              <a:t>[9]</a:t>
            </a:r>
            <a:r>
              <a:rPr lang="zh-CN" altLang="en-US" sz="1100" dirty="0" smtClean="0">
                <a:solidFill>
                  <a:srgbClr val="1C1D1E"/>
                </a:solidFill>
                <a:latin typeface="Times New Roman" charset="0"/>
                <a:ea typeface="Times New Roman" charset="0"/>
                <a:cs typeface="Times New Roman" charset="0"/>
              </a:rPr>
              <a:t> </a:t>
            </a:r>
            <a:r>
              <a:rPr lang="en-US" altLang="zh-CN" sz="1100" dirty="0">
                <a:solidFill>
                  <a:srgbClr val="1C1D1E"/>
                </a:solidFill>
                <a:latin typeface="Times New Roman" charset="0"/>
                <a:ea typeface="Times New Roman" charset="0"/>
                <a:cs typeface="Times New Roman" charset="0"/>
              </a:rPr>
              <a:t>Grace, D. , Daly, N. E., </a:t>
            </a:r>
            <a:r>
              <a:rPr lang="en-US" altLang="zh-CN" sz="1100" dirty="0" err="1">
                <a:solidFill>
                  <a:srgbClr val="1C1D1E"/>
                </a:solidFill>
                <a:latin typeface="Times New Roman" charset="0"/>
                <a:ea typeface="Times New Roman" charset="0"/>
                <a:cs typeface="Times New Roman" charset="0"/>
              </a:rPr>
              <a:t>Tozer</a:t>
            </a:r>
            <a:r>
              <a:rPr lang="en-US" altLang="zh-CN" sz="1100" dirty="0">
                <a:solidFill>
                  <a:srgbClr val="1C1D1E"/>
                </a:solidFill>
                <a:latin typeface="Times New Roman" charset="0"/>
                <a:ea typeface="Times New Roman" charset="0"/>
                <a:cs typeface="Times New Roman" charset="0"/>
              </a:rPr>
              <a:t>, T. C., Burr, A. G. and Pearce, D. A. (2001), Providing multimedia communications services from high altitude platforms. Int. J. </a:t>
            </a:r>
            <a:r>
              <a:rPr lang="en-US" altLang="zh-CN" sz="1100" dirty="0" err="1">
                <a:solidFill>
                  <a:srgbClr val="1C1D1E"/>
                </a:solidFill>
                <a:latin typeface="Times New Roman" charset="0"/>
                <a:ea typeface="Times New Roman" charset="0"/>
                <a:cs typeface="Times New Roman" charset="0"/>
              </a:rPr>
              <a:t>Satell</a:t>
            </a:r>
            <a:r>
              <a:rPr lang="en-US" altLang="zh-CN" sz="1100" dirty="0">
                <a:solidFill>
                  <a:srgbClr val="1C1D1E"/>
                </a:solidFill>
                <a:latin typeface="Times New Roman" charset="0"/>
                <a:ea typeface="Times New Roman" charset="0"/>
                <a:cs typeface="Times New Roman" charset="0"/>
              </a:rPr>
              <a:t>. </a:t>
            </a:r>
            <a:r>
              <a:rPr lang="en-US" altLang="zh-CN" sz="1100" dirty="0" err="1">
                <a:solidFill>
                  <a:srgbClr val="1C1D1E"/>
                </a:solidFill>
                <a:latin typeface="Times New Roman" charset="0"/>
                <a:ea typeface="Times New Roman" charset="0"/>
                <a:cs typeface="Times New Roman" charset="0"/>
              </a:rPr>
              <a:t>Commun</a:t>
            </a:r>
            <a:r>
              <a:rPr lang="en-US" altLang="zh-CN" sz="1100" dirty="0">
                <a:solidFill>
                  <a:srgbClr val="1C1D1E"/>
                </a:solidFill>
                <a:latin typeface="Times New Roman" charset="0"/>
                <a:ea typeface="Times New Roman" charset="0"/>
                <a:cs typeface="Times New Roman" charset="0"/>
              </a:rPr>
              <a:t>., 19: 559-580. </a:t>
            </a:r>
            <a:endParaRPr lang="zh-CN" altLang="en-US" sz="1100" dirty="0">
              <a:latin typeface="Times New Roman" charset="0"/>
              <a:ea typeface="Times New Roman" charset="0"/>
              <a:cs typeface="Times New Roman" charset="0"/>
            </a:endParaRPr>
          </a:p>
        </p:txBody>
      </p:sp>
      <p:sp>
        <p:nvSpPr>
          <p:cNvPr id="5" name="幻灯片编号占位符 4"/>
          <p:cNvSpPr>
            <a:spLocks noGrp="1"/>
          </p:cNvSpPr>
          <p:nvPr>
            <p:ph type="sldNum" sz="quarter" idx="10"/>
          </p:nvPr>
        </p:nvSpPr>
        <p:spPr/>
        <p:txBody>
          <a:bodyPr/>
          <a:lstStyle/>
          <a:p>
            <a:fld id="{83A74C99-D93E-DC43-80AC-01A0A79049BC}" type="slidenum">
              <a:rPr kumimoji="1" lang="zh-CN" altLang="en-US" smtClean="0"/>
              <a:pPr/>
              <a:t>12</a:t>
            </a:fld>
            <a:r>
              <a:rPr kumimoji="1" lang="en-US" altLang="zh-CN" smtClean="0"/>
              <a:t>/33</a:t>
            </a:r>
            <a:endParaRPr kumimoji="1" lang="zh-CN" altLang="en-US" dirty="0"/>
          </a:p>
        </p:txBody>
      </p:sp>
    </p:spTree>
    <p:extLst>
      <p:ext uri="{BB962C8B-B14F-4D97-AF65-F5344CB8AC3E}">
        <p14:creationId xmlns:p14="http://schemas.microsoft.com/office/powerpoint/2010/main" val="507820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39552" y="550613"/>
            <a:ext cx="6207048" cy="70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Energy</a:t>
            </a:r>
            <a:r>
              <a:rPr lang="zh-CN" altLang="en-US" dirty="0"/>
              <a:t> </a:t>
            </a:r>
            <a:r>
              <a:rPr lang="en-US" altLang="zh-CN" dirty="0"/>
              <a:t>harvesting</a:t>
            </a:r>
            <a:endParaRPr lang="zh-CN" altLang="en-US" dirty="0"/>
          </a:p>
        </p:txBody>
      </p:sp>
      <p:sp>
        <p:nvSpPr>
          <p:cNvPr id="5" name="文本框 4"/>
          <p:cNvSpPr txBox="1"/>
          <p:nvPr/>
        </p:nvSpPr>
        <p:spPr>
          <a:xfrm>
            <a:off x="21137" y="1530658"/>
            <a:ext cx="4892317" cy="2246769"/>
          </a:xfrm>
          <a:prstGeom prst="rect">
            <a:avLst/>
          </a:prstGeom>
        </p:spPr>
        <p:txBody>
          <a:bodyPr wrap="square">
            <a:spAutoFit/>
          </a:bodyPr>
          <a:lstStyle>
            <a:defPPr>
              <a:defRPr lang="zh-CN"/>
            </a:defPPr>
            <a:lvl1pPr marL="285750" indent="-285750">
              <a:buFont typeface="Wingdings" charset="2"/>
              <a:buChar char="Ø"/>
              <a:defRPr sz="1600" b="1">
                <a:solidFill>
                  <a:schemeClr val="accent5"/>
                </a:solidFill>
                <a:latin typeface="Times New Roman" charset="0"/>
                <a:ea typeface="Times New Roman" charset="0"/>
                <a:cs typeface="Times New Roman" charset="0"/>
              </a:defRPr>
            </a:lvl1pPr>
          </a:lstStyle>
          <a:p>
            <a:pPr algn="just"/>
            <a:r>
              <a:rPr lang="en-US" altLang="zh-CN" sz="1400" dirty="0">
                <a:solidFill>
                  <a:schemeClr val="tx1"/>
                </a:solidFill>
              </a:rPr>
              <a:t>At the operational altitude of HAPS the solar irradiance is high and unaffected by clouds,</a:t>
            </a:r>
            <a:r>
              <a:rPr lang="zh-CN" altLang="en-US" sz="1400" dirty="0">
                <a:solidFill>
                  <a:schemeClr val="tx1"/>
                </a:solidFill>
              </a:rPr>
              <a:t> </a:t>
            </a:r>
            <a:r>
              <a:rPr lang="en-US" altLang="zh-CN" sz="1400" dirty="0">
                <a:solidFill>
                  <a:schemeClr val="tx1"/>
                </a:solidFill>
              </a:rPr>
              <a:t>so</a:t>
            </a:r>
            <a:r>
              <a:rPr lang="zh-CN" altLang="en-US" sz="1400" dirty="0">
                <a:solidFill>
                  <a:schemeClr val="tx1"/>
                </a:solidFill>
              </a:rPr>
              <a:t> </a:t>
            </a:r>
            <a:r>
              <a:rPr lang="en-US" altLang="zh-CN" sz="1400" dirty="0">
                <a:solidFill>
                  <a:schemeClr val="tx1"/>
                </a:solidFill>
              </a:rPr>
              <a:t>solar power is the most popular energy source for</a:t>
            </a:r>
            <a:r>
              <a:rPr lang="zh-CN" altLang="en-US" sz="1400" dirty="0">
                <a:solidFill>
                  <a:schemeClr val="tx1"/>
                </a:solidFill>
              </a:rPr>
              <a:t> </a:t>
            </a:r>
            <a:r>
              <a:rPr lang="en-US" altLang="zh-CN" sz="1400" dirty="0">
                <a:solidFill>
                  <a:schemeClr val="tx1"/>
                </a:solidFill>
              </a:rPr>
              <a:t>HAPS. Other alternative methods such as reception of remotely beamed energy have also been considered, both through microwaves or laser beams. However, they are not currently applied due to the high power irradiation risks. </a:t>
            </a:r>
          </a:p>
          <a:p>
            <a:r>
              <a:rPr lang="en-US" altLang="zh-CN" sz="1400" dirty="0">
                <a:solidFill>
                  <a:schemeClr val="tx1"/>
                </a:solidFill>
              </a:rPr>
              <a:t>Most HAPS </a:t>
            </a:r>
            <a:r>
              <a:rPr lang="en-US" altLang="zh-CN" sz="1400" dirty="0" err="1">
                <a:solidFill>
                  <a:schemeClr val="tx1"/>
                </a:solidFill>
              </a:rPr>
              <a:t>programmes</a:t>
            </a:r>
            <a:r>
              <a:rPr lang="en-US" altLang="zh-CN" sz="1400" dirty="0">
                <a:solidFill>
                  <a:schemeClr val="tx1"/>
                </a:solidFill>
              </a:rPr>
              <a:t> worldwide investigating unlimited operation endurance were considering the use of regenerative fuel cells (RFCs)  onboard HAPs. </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3906613"/>
            <a:ext cx="1955686" cy="1960929"/>
          </a:xfrm>
          <a:prstGeom prst="rect">
            <a:avLst/>
          </a:prstGeom>
          <a:ln>
            <a:solidFill>
              <a:schemeClr val="tx1"/>
            </a:solidFill>
          </a:ln>
        </p:spPr>
      </p:pic>
      <p:sp>
        <p:nvSpPr>
          <p:cNvPr id="11" name="矩形 10"/>
          <p:cNvSpPr/>
          <p:nvPr/>
        </p:nvSpPr>
        <p:spPr>
          <a:xfrm>
            <a:off x="46062" y="6177498"/>
            <a:ext cx="9062441" cy="707886"/>
          </a:xfrm>
          <a:prstGeom prst="rect">
            <a:avLst/>
          </a:prstGeom>
        </p:spPr>
        <p:txBody>
          <a:bodyPr wrap="square">
            <a:spAutoFit/>
          </a:bodyPr>
          <a:lstStyle/>
          <a:p>
            <a:r>
              <a:rPr lang="en-US" altLang="zh-CN" sz="1000" dirty="0">
                <a:latin typeface="NimbusRomNo9L" charset="0"/>
              </a:rPr>
              <a:t>[</a:t>
            </a:r>
            <a:r>
              <a:rPr lang="en-US" altLang="zh-CN" sz="1000" dirty="0" smtClean="0">
                <a:latin typeface="NimbusRomNo9L" charset="0"/>
              </a:rPr>
              <a:t>10]</a:t>
            </a:r>
            <a:r>
              <a:rPr lang="zh-CN" altLang="en-US" sz="1000" dirty="0" smtClean="0">
                <a:latin typeface="NimbusRomNo9L" charset="0"/>
              </a:rPr>
              <a:t> </a:t>
            </a:r>
            <a:r>
              <a:rPr lang="en-US" altLang="zh-CN" sz="1000" dirty="0">
                <a:latin typeface="NimbusRomNo9L" charset="0"/>
              </a:rPr>
              <a:t>J. Gonzalo, D. Lopez, D. </a:t>
            </a:r>
            <a:r>
              <a:rPr lang="en-US" altLang="zh-CN" sz="1000" dirty="0" err="1">
                <a:latin typeface="NimbusRomNo9L" charset="0"/>
              </a:rPr>
              <a:t>DomÃnguez</a:t>
            </a:r>
            <a:r>
              <a:rPr lang="en-US" altLang="zh-CN" sz="1000" dirty="0">
                <a:latin typeface="NimbusRomNo9L" charset="0"/>
              </a:rPr>
              <a:t>, A. </a:t>
            </a:r>
            <a:r>
              <a:rPr lang="en-US" altLang="zh-CN" sz="1000" dirty="0" err="1">
                <a:latin typeface="NimbusRomNo9L" charset="0"/>
              </a:rPr>
              <a:t>GarcÃa</a:t>
            </a:r>
            <a:r>
              <a:rPr lang="en-US" altLang="zh-CN" sz="1000" dirty="0">
                <a:latin typeface="NimbusRomNo9L" charset="0"/>
              </a:rPr>
              <a:t>, and A. </a:t>
            </a:r>
            <a:r>
              <a:rPr lang="en-US" altLang="zh-CN" sz="1000" dirty="0" err="1">
                <a:latin typeface="NimbusRomNo9L" charset="0"/>
              </a:rPr>
              <a:t>Escapa</a:t>
            </a:r>
            <a:r>
              <a:rPr lang="en-US" altLang="zh-CN" sz="1000" dirty="0">
                <a:latin typeface="NimbusRomNo9L" charset="0"/>
              </a:rPr>
              <a:t>, “On the capabilities and limitations of high altitude pseudo-satellites,” </a:t>
            </a:r>
            <a:r>
              <a:rPr lang="en-US" altLang="zh-CN" sz="1000" dirty="0" err="1">
                <a:latin typeface="NimbusRomNo9L" charset="0"/>
              </a:rPr>
              <a:t>Prog</a:t>
            </a:r>
            <a:r>
              <a:rPr lang="en-US" altLang="zh-CN" sz="1000" dirty="0">
                <a:latin typeface="NimbusRomNo9L" charset="0"/>
              </a:rPr>
              <a:t>. </a:t>
            </a:r>
            <a:r>
              <a:rPr lang="en-US" altLang="zh-CN" sz="1000" dirty="0" err="1">
                <a:latin typeface="NimbusRomNo9L" charset="0"/>
              </a:rPr>
              <a:t>Aerosp</a:t>
            </a:r>
            <a:r>
              <a:rPr lang="en-US" altLang="zh-CN" sz="1000" dirty="0">
                <a:latin typeface="NimbusRomNo9L" charset="0"/>
              </a:rPr>
              <a:t>. Sci., vol. 98, pp. 37 – 56, 2018. </a:t>
            </a:r>
          </a:p>
          <a:p>
            <a:r>
              <a:rPr lang="en-US" altLang="zh-CN" sz="1000" dirty="0" smtClean="0">
                <a:latin typeface="NimbusRomNo9L" charset="0"/>
              </a:rPr>
              <a:t>[11]</a:t>
            </a:r>
            <a:r>
              <a:rPr lang="zh-CN" altLang="en-US" sz="1000" dirty="0" smtClean="0">
                <a:latin typeface="NimbusRomNo9L" charset="0"/>
              </a:rPr>
              <a:t> </a:t>
            </a:r>
            <a:r>
              <a:rPr lang="en-US" altLang="zh-CN" sz="1000" dirty="0">
                <a:latin typeface="NimbusRomNo9L" charset="0"/>
              </a:rPr>
              <a:t>S. </a:t>
            </a:r>
            <a:r>
              <a:rPr lang="en-US" altLang="zh-CN" sz="1000" dirty="0" err="1">
                <a:latin typeface="NimbusRomNo9L" charset="0"/>
              </a:rPr>
              <a:t>Karapantazis</a:t>
            </a:r>
            <a:r>
              <a:rPr lang="en-US" altLang="zh-CN" sz="1000" dirty="0">
                <a:latin typeface="NimbusRomNo9L" charset="0"/>
              </a:rPr>
              <a:t> and F. </a:t>
            </a:r>
            <a:r>
              <a:rPr lang="en-US" altLang="zh-CN" sz="1000" dirty="0" err="1">
                <a:latin typeface="NimbusRomNo9L" charset="0"/>
              </a:rPr>
              <a:t>Pavlidou</a:t>
            </a:r>
            <a:r>
              <a:rPr lang="en-US" altLang="zh-CN" sz="1000" dirty="0">
                <a:latin typeface="NimbusRomNo9L" charset="0"/>
              </a:rPr>
              <a:t>, “Broadband communications via high-altitude platforms: A survey,” </a:t>
            </a:r>
            <a:r>
              <a:rPr lang="en-US" altLang="zh-CN" sz="1000" i="1" dirty="0">
                <a:latin typeface="NimbusRomNo9L" charset="0"/>
              </a:rPr>
              <a:t>IEEE Communications Surveys Tutorials</a:t>
            </a:r>
            <a:r>
              <a:rPr lang="en-US" altLang="zh-CN" sz="1000" dirty="0">
                <a:latin typeface="NimbusRomNo9L" charset="0"/>
              </a:rPr>
              <a:t>, vol. 7, no. 1, pp. 2–31, Jan. 2005. </a:t>
            </a:r>
            <a:endParaRPr lang="en-US" altLang="zh-CN" sz="1000" dirty="0"/>
          </a:p>
        </p:txBody>
      </p:sp>
      <p:grpSp>
        <p:nvGrpSpPr>
          <p:cNvPr id="8" name="组 7"/>
          <p:cNvGrpSpPr/>
          <p:nvPr/>
        </p:nvGrpSpPr>
        <p:grpSpPr>
          <a:xfrm>
            <a:off x="4938075" y="1583653"/>
            <a:ext cx="3725314" cy="2333934"/>
            <a:chOff x="6734872" y="587695"/>
            <a:chExt cx="4967085" cy="3111913"/>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1193" y="1523887"/>
              <a:ext cx="3122069" cy="2175721"/>
            </a:xfrm>
            <a:prstGeom prst="rect">
              <a:avLst/>
            </a:prstGeom>
          </p:spPr>
        </p:pic>
        <p:sp>
          <p:nvSpPr>
            <p:cNvPr id="10" name="矩形 9"/>
            <p:cNvSpPr/>
            <p:nvPr/>
          </p:nvSpPr>
          <p:spPr>
            <a:xfrm>
              <a:off x="6734872" y="587695"/>
              <a:ext cx="4967085" cy="984885"/>
            </a:xfrm>
            <a:prstGeom prst="rect">
              <a:avLst/>
            </a:prstGeom>
          </p:spPr>
          <p:txBody>
            <a:bodyPr wrap="square">
              <a:spAutoFit/>
            </a:bodyPr>
            <a:lstStyle/>
            <a:p>
              <a:pPr marL="214313" indent="-214313">
                <a:buFont typeface="Wingdings" charset="2"/>
                <a:buChar char="Ø"/>
              </a:pPr>
              <a:r>
                <a:rPr lang="en-US" altLang="zh-CN" sz="1400" b="1" dirty="0">
                  <a:latin typeface="Times New Roman" charset="0"/>
                  <a:ea typeface="Times New Roman" charset="0"/>
                  <a:cs typeface="Times New Roman" charset="0"/>
                </a:rPr>
                <a:t>Solar power flux on a HAP at an altitude of 17 km as a function of seasonal extreme, time, and latitude. </a:t>
              </a:r>
            </a:p>
          </p:txBody>
        </p:sp>
      </p:grpSp>
      <p:grpSp>
        <p:nvGrpSpPr>
          <p:cNvPr id="13" name="组 12"/>
          <p:cNvGrpSpPr/>
          <p:nvPr/>
        </p:nvGrpSpPr>
        <p:grpSpPr>
          <a:xfrm>
            <a:off x="4953169" y="4053951"/>
            <a:ext cx="3732630" cy="2123547"/>
            <a:chOff x="6725117" y="3691601"/>
            <a:chExt cx="4976840" cy="2831396"/>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2832" y="4694533"/>
              <a:ext cx="3755761" cy="1828464"/>
            </a:xfrm>
            <a:prstGeom prst="rect">
              <a:avLst/>
            </a:prstGeom>
          </p:spPr>
        </p:pic>
        <p:sp>
          <p:nvSpPr>
            <p:cNvPr id="12" name="矩形 11"/>
            <p:cNvSpPr/>
            <p:nvPr/>
          </p:nvSpPr>
          <p:spPr>
            <a:xfrm>
              <a:off x="6725117" y="3691601"/>
              <a:ext cx="4976840" cy="984885"/>
            </a:xfrm>
            <a:prstGeom prst="rect">
              <a:avLst/>
            </a:prstGeom>
          </p:spPr>
          <p:txBody>
            <a:bodyPr wrap="square">
              <a:spAutoFit/>
            </a:bodyPr>
            <a:lstStyle/>
            <a:p>
              <a:pPr marL="214313" indent="-214313">
                <a:buFont typeface="Wingdings" charset="2"/>
                <a:buChar char="Ø"/>
              </a:pPr>
              <a:r>
                <a:rPr lang="en-US" altLang="zh-CN" sz="1400" b="1" dirty="0">
                  <a:latin typeface="Times New Roman" charset="0"/>
                  <a:ea typeface="Times New Roman" charset="0"/>
                  <a:cs typeface="Times New Roman" charset="0"/>
                </a:rPr>
                <a:t>Day hours calculated using the Sunrise equation and simple geometry considerations. </a:t>
              </a:r>
            </a:p>
          </p:txBody>
        </p:sp>
      </p:grpSp>
      <p:sp>
        <p:nvSpPr>
          <p:cNvPr id="14" name="幻灯片编号占位符 13"/>
          <p:cNvSpPr>
            <a:spLocks noGrp="1"/>
          </p:cNvSpPr>
          <p:nvPr>
            <p:ph type="sldNum" sz="quarter" idx="10"/>
          </p:nvPr>
        </p:nvSpPr>
        <p:spPr/>
        <p:txBody>
          <a:bodyPr/>
          <a:lstStyle/>
          <a:p>
            <a:fld id="{83A74C99-D93E-DC43-80AC-01A0A79049BC}" type="slidenum">
              <a:rPr kumimoji="1" lang="zh-CN" altLang="en-US" smtClean="0"/>
              <a:pPr/>
              <a:t>13</a:t>
            </a:fld>
            <a:r>
              <a:rPr kumimoji="1" lang="en-US" altLang="zh-CN" smtClean="0"/>
              <a:t>/33</a:t>
            </a:r>
            <a:endParaRPr kumimoji="1" lang="zh-CN" altLang="en-US" dirty="0"/>
          </a:p>
        </p:txBody>
      </p:sp>
    </p:spTree>
    <p:extLst>
      <p:ext uri="{BB962C8B-B14F-4D97-AF65-F5344CB8AC3E}">
        <p14:creationId xmlns:p14="http://schemas.microsoft.com/office/powerpoint/2010/main" val="146265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1475656" y="3284984"/>
            <a:ext cx="6858000" cy="67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HAPS,</a:t>
            </a:r>
            <a:r>
              <a:rPr lang="zh-CN" altLang="en-US" dirty="0"/>
              <a:t> </a:t>
            </a:r>
            <a:r>
              <a:rPr lang="en-US" altLang="zh-CN" dirty="0"/>
              <a:t>satellites,</a:t>
            </a:r>
            <a:r>
              <a:rPr lang="zh-CN" altLang="en-US" dirty="0"/>
              <a:t> </a:t>
            </a:r>
            <a:r>
              <a:rPr lang="en-US" altLang="zh-CN" dirty="0"/>
              <a:t>and</a:t>
            </a:r>
            <a:r>
              <a:rPr lang="zh-CN" altLang="en-US" dirty="0"/>
              <a:t> </a:t>
            </a:r>
            <a:r>
              <a:rPr lang="en-US" altLang="zh-CN" dirty="0"/>
              <a:t>UAV</a:t>
            </a:r>
            <a:endParaRPr lang="zh-CN" altLang="en-US" dirty="0"/>
          </a:p>
        </p:txBody>
      </p:sp>
      <p:sp>
        <p:nvSpPr>
          <p:cNvPr id="4" name="幻灯片编号占位符 3"/>
          <p:cNvSpPr>
            <a:spLocks noGrp="1"/>
          </p:cNvSpPr>
          <p:nvPr>
            <p:ph type="sldNum" sz="quarter" idx="10"/>
          </p:nvPr>
        </p:nvSpPr>
        <p:spPr/>
        <p:txBody>
          <a:bodyPr/>
          <a:lstStyle/>
          <a:p>
            <a:fld id="{83A74C99-D93E-DC43-80AC-01A0A79049BC}" type="slidenum">
              <a:rPr kumimoji="1" lang="zh-CN" altLang="en-US" smtClean="0"/>
              <a:pPr/>
              <a:t>14</a:t>
            </a:fld>
            <a:r>
              <a:rPr kumimoji="1" lang="en-US" altLang="zh-CN" smtClean="0"/>
              <a:t>/33</a:t>
            </a:r>
            <a:endParaRPr kumimoji="1" lang="zh-CN" altLang="en-US" dirty="0"/>
          </a:p>
        </p:txBody>
      </p:sp>
    </p:spTree>
    <p:extLst>
      <p:ext uri="{BB962C8B-B14F-4D97-AF65-F5344CB8AC3E}">
        <p14:creationId xmlns:p14="http://schemas.microsoft.com/office/powerpoint/2010/main" val="1447705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67544" y="476672"/>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Vertical</a:t>
            </a:r>
            <a:r>
              <a:rPr lang="zh-CN" altLang="en-US" dirty="0"/>
              <a:t> </a:t>
            </a:r>
            <a:r>
              <a:rPr lang="en-US" altLang="zh-CN" dirty="0"/>
              <a:t>Position</a:t>
            </a:r>
            <a:r>
              <a:rPr lang="zh-CN" altLang="en-US" dirty="0"/>
              <a:t> </a:t>
            </a:r>
            <a:r>
              <a:rPr lang="en-US" altLang="zh-CN" dirty="0"/>
              <a:t>of</a:t>
            </a:r>
            <a:r>
              <a:rPr lang="zh-CN" altLang="en-US" dirty="0"/>
              <a:t> </a:t>
            </a:r>
            <a:r>
              <a:rPr lang="en-US" altLang="zh-CN" dirty="0"/>
              <a:t>HAPS</a:t>
            </a:r>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5" y="1816695"/>
            <a:ext cx="9077218" cy="4132586"/>
          </a:xfrm>
          <a:prstGeom prst="rect">
            <a:avLst/>
          </a:prstGeom>
        </p:spPr>
      </p:pic>
      <p:sp>
        <p:nvSpPr>
          <p:cNvPr id="8" name="矩形 7"/>
          <p:cNvSpPr/>
          <p:nvPr/>
        </p:nvSpPr>
        <p:spPr>
          <a:xfrm>
            <a:off x="179512" y="6453336"/>
            <a:ext cx="4031600" cy="276999"/>
          </a:xfrm>
          <a:prstGeom prst="rect">
            <a:avLst/>
          </a:prstGeom>
        </p:spPr>
        <p:txBody>
          <a:bodyPr wrap="square">
            <a:spAutoFit/>
          </a:bodyPr>
          <a:lstStyle/>
          <a:p>
            <a:r>
              <a:rPr lang="en-US" altLang="zh-CN" sz="1200" dirty="0" smtClean="0">
                <a:latin typeface="NimbusRomNo9L" charset="0"/>
              </a:rPr>
              <a:t>[6] https</a:t>
            </a:r>
            <a:r>
              <a:rPr lang="en-US" altLang="zh-CN" sz="1200" dirty="0">
                <a:latin typeface="NimbusRomNo9L" charset="0"/>
              </a:rPr>
              <a:t>://</a:t>
            </a:r>
            <a:r>
              <a:rPr lang="en-US" altLang="zh-CN" sz="1200" dirty="0" err="1">
                <a:latin typeface="NimbusRomNo9L" charset="0"/>
              </a:rPr>
              <a:t>www.hapsmobile.com</a:t>
            </a:r>
            <a:r>
              <a:rPr lang="en-US" altLang="zh-CN" sz="1200" dirty="0">
                <a:latin typeface="NimbusRomNo9L" charset="0"/>
              </a:rPr>
              <a:t>/en/, Dec. 2017. </a:t>
            </a:r>
          </a:p>
        </p:txBody>
      </p:sp>
      <p:sp>
        <p:nvSpPr>
          <p:cNvPr id="4" name="幻灯片编号占位符 3"/>
          <p:cNvSpPr>
            <a:spLocks noGrp="1"/>
          </p:cNvSpPr>
          <p:nvPr>
            <p:ph type="sldNum" sz="quarter" idx="10"/>
          </p:nvPr>
        </p:nvSpPr>
        <p:spPr/>
        <p:txBody>
          <a:bodyPr/>
          <a:lstStyle/>
          <a:p>
            <a:fld id="{83A74C99-D93E-DC43-80AC-01A0A79049BC}" type="slidenum">
              <a:rPr kumimoji="1" lang="zh-CN" altLang="en-US" smtClean="0"/>
              <a:pPr/>
              <a:t>15</a:t>
            </a:fld>
            <a:r>
              <a:rPr kumimoji="1" lang="en-US" altLang="zh-CN" smtClean="0"/>
              <a:t>/33</a:t>
            </a:r>
            <a:endParaRPr kumimoji="1" lang="zh-CN" altLang="en-US" dirty="0"/>
          </a:p>
        </p:txBody>
      </p:sp>
    </p:spTree>
    <p:extLst>
      <p:ext uri="{BB962C8B-B14F-4D97-AF65-F5344CB8AC3E}">
        <p14:creationId xmlns:p14="http://schemas.microsoft.com/office/powerpoint/2010/main" val="5889371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965627536"/>
              </p:ext>
            </p:extLst>
          </p:nvPr>
        </p:nvGraphicFramePr>
        <p:xfrm>
          <a:off x="323528" y="1926226"/>
          <a:ext cx="8496944" cy="4383093"/>
        </p:xfrm>
        <a:graphic>
          <a:graphicData uri="http://schemas.openxmlformats.org/drawingml/2006/table">
            <a:tbl>
              <a:tblPr firstRow="1" bandRow="1">
                <a:tableStyleId>{5C22544A-7EE6-4342-B048-85BDC9FD1C3A}</a:tableStyleId>
              </a:tblPr>
              <a:tblGrid>
                <a:gridCol w="2124236"/>
                <a:gridCol w="2124236"/>
                <a:gridCol w="2124236"/>
                <a:gridCol w="2124236"/>
              </a:tblGrid>
              <a:tr h="311874">
                <a:tc>
                  <a:txBody>
                    <a:bodyPr/>
                    <a:lstStyle/>
                    <a:p>
                      <a:pPr algn="ctr"/>
                      <a:endParaRPr lang="zh-CN" altLang="en-US" sz="1400" dirty="0"/>
                    </a:p>
                  </a:txBody>
                  <a:tcPr marL="68580" marR="68580" marT="34290" marB="34290"/>
                </a:tc>
                <a:tc>
                  <a:txBody>
                    <a:bodyPr/>
                    <a:lstStyle/>
                    <a:p>
                      <a:pPr algn="ctr"/>
                      <a:r>
                        <a:rPr lang="en-US" altLang="zh-CN" sz="1400" dirty="0" smtClean="0"/>
                        <a:t>HAPS</a:t>
                      </a:r>
                      <a:endParaRPr lang="zh-CN" altLang="en-US" sz="1400" dirty="0"/>
                    </a:p>
                  </a:txBody>
                  <a:tcPr marL="68580" marR="68580" marT="34290" marB="34290"/>
                </a:tc>
                <a:tc>
                  <a:txBody>
                    <a:bodyPr/>
                    <a:lstStyle/>
                    <a:p>
                      <a:pPr algn="ctr"/>
                      <a:r>
                        <a:rPr lang="en-US" altLang="zh-CN" sz="1400" dirty="0" smtClean="0"/>
                        <a:t>Satellite</a:t>
                      </a:r>
                      <a:endParaRPr lang="zh-CN" altLang="en-US" sz="1400" dirty="0"/>
                    </a:p>
                  </a:txBody>
                  <a:tcPr marL="68580" marR="68580" marT="34290" marB="34290"/>
                </a:tc>
                <a:tc>
                  <a:txBody>
                    <a:bodyPr/>
                    <a:lstStyle/>
                    <a:p>
                      <a:pPr algn="ctr"/>
                      <a:r>
                        <a:rPr lang="en-US" altLang="zh-CN" sz="1400" dirty="0" smtClean="0"/>
                        <a:t>UAV</a:t>
                      </a:r>
                      <a:endParaRPr lang="zh-CN" altLang="en-US" sz="1400" dirty="0"/>
                    </a:p>
                  </a:txBody>
                  <a:tcPr marL="68580" marR="68580" marT="34290" marB="34290"/>
                </a:tc>
              </a:tr>
              <a:tr h="1019912">
                <a:tc>
                  <a:txBody>
                    <a:bodyPr/>
                    <a:lstStyle/>
                    <a:p>
                      <a:pPr algn="ctr"/>
                      <a:endParaRPr lang="zh-CN" altLang="en-US" sz="1400" dirty="0"/>
                    </a:p>
                  </a:txBody>
                  <a:tcPr marL="68580" marR="68580" marT="34290" marB="34290"/>
                </a:tc>
                <a:tc>
                  <a:txBody>
                    <a:bodyPr/>
                    <a:lstStyle/>
                    <a:p>
                      <a:pPr algn="ctr"/>
                      <a:endParaRPr lang="en-US" altLang="zh-CN" sz="1400" dirty="0" smtClean="0"/>
                    </a:p>
                    <a:p>
                      <a:pPr algn="ctr"/>
                      <a:endParaRPr lang="en-US" altLang="zh-CN" sz="1400" dirty="0" smtClean="0"/>
                    </a:p>
                    <a:p>
                      <a:pPr algn="ctr"/>
                      <a:endParaRPr lang="en-US" altLang="zh-CN" sz="1400" dirty="0" smtClean="0"/>
                    </a:p>
                    <a:p>
                      <a:pPr algn="ctr"/>
                      <a:endParaRPr lang="zh-CN" altLang="en-US" sz="1400" dirty="0"/>
                    </a:p>
                  </a:txBody>
                  <a:tcPr marL="68580" marR="68580" marT="34290" marB="34290"/>
                </a:tc>
                <a:tc>
                  <a:txBody>
                    <a:bodyPr/>
                    <a:lstStyle/>
                    <a:p>
                      <a:pPr algn="ctr"/>
                      <a:endParaRPr lang="zh-CN" altLang="en-US" sz="1400" dirty="0"/>
                    </a:p>
                  </a:txBody>
                  <a:tcPr marL="68580" marR="68580" marT="34290" marB="34290"/>
                </a:tc>
                <a:tc>
                  <a:txBody>
                    <a:bodyPr/>
                    <a:lstStyle/>
                    <a:p>
                      <a:pPr algn="ctr"/>
                      <a:endParaRPr lang="zh-CN" altLang="en-US" sz="1400" dirty="0"/>
                    </a:p>
                  </a:txBody>
                  <a:tcPr marL="68580" marR="68580" marT="34290" marB="34290"/>
                </a:tc>
              </a:tr>
              <a:tr h="311874">
                <a:tc>
                  <a:txBody>
                    <a:bodyPr/>
                    <a:lstStyle/>
                    <a:p>
                      <a:pPr algn="ctr"/>
                      <a:r>
                        <a:rPr lang="en-US" altLang="zh-CN" sz="1400" dirty="0" smtClean="0"/>
                        <a:t>Height</a:t>
                      </a:r>
                      <a:endParaRPr lang="zh-CN" altLang="en-US" sz="1400" dirty="0"/>
                    </a:p>
                  </a:txBody>
                  <a:tcPr marL="68580" marR="68580" marT="34290" marB="34290"/>
                </a:tc>
                <a:tc>
                  <a:txBody>
                    <a:bodyPr/>
                    <a:lstStyle/>
                    <a:p>
                      <a:pPr algn="ctr"/>
                      <a:r>
                        <a:rPr lang="en-US" altLang="zh-CN" sz="1400" dirty="0" smtClean="0"/>
                        <a:t>17-22</a:t>
                      </a:r>
                      <a:r>
                        <a:rPr lang="zh-CN" altLang="en-US" sz="1400" baseline="0" dirty="0" smtClean="0"/>
                        <a:t> </a:t>
                      </a:r>
                      <a:r>
                        <a:rPr lang="en-US" altLang="zh-CN" sz="1400" baseline="0" dirty="0" smtClean="0"/>
                        <a:t>km</a:t>
                      </a:r>
                      <a:endParaRPr lang="zh-CN" altLang="en-US" sz="1400" dirty="0"/>
                    </a:p>
                  </a:txBody>
                  <a:tcPr marL="68580" marR="68580" marT="34290" marB="34290"/>
                </a:tc>
                <a:tc>
                  <a:txBody>
                    <a:bodyPr/>
                    <a:lstStyle/>
                    <a:p>
                      <a:pPr algn="ctr"/>
                      <a:r>
                        <a:rPr lang="en-US" altLang="zh-CN" sz="1400" dirty="0" smtClean="0"/>
                        <a:t>&gt;=160km</a:t>
                      </a:r>
                      <a:endParaRPr lang="zh-CN" altLang="en-US" sz="1400" dirty="0"/>
                    </a:p>
                  </a:txBody>
                  <a:tcPr marL="68580" marR="68580" marT="34290" marB="34290"/>
                </a:tc>
                <a:tc>
                  <a:txBody>
                    <a:bodyPr/>
                    <a:lstStyle/>
                    <a:p>
                      <a:pPr algn="ctr"/>
                      <a:r>
                        <a:rPr lang="en-US" altLang="zh-CN" sz="1400" dirty="0" smtClean="0"/>
                        <a:t>600m-18km</a:t>
                      </a:r>
                      <a:endParaRPr lang="zh-CN" altLang="en-US" sz="1400" dirty="0"/>
                    </a:p>
                  </a:txBody>
                  <a:tcPr marL="68580" marR="68580" marT="34290" marB="34290"/>
                </a:tc>
              </a:tr>
              <a:tr h="311874">
                <a:tc>
                  <a:txBody>
                    <a:bodyPr/>
                    <a:lstStyle/>
                    <a:p>
                      <a:pPr algn="ctr"/>
                      <a:r>
                        <a:rPr lang="en-US" altLang="zh-CN" sz="1400" dirty="0" smtClean="0"/>
                        <a:t>Time</a:t>
                      </a:r>
                      <a:r>
                        <a:rPr lang="zh-CN" altLang="en-US" sz="1400" dirty="0" smtClean="0"/>
                        <a:t> </a:t>
                      </a:r>
                      <a:r>
                        <a:rPr lang="en-US" altLang="zh-CN" sz="1400" dirty="0" smtClean="0"/>
                        <a:t>duration</a:t>
                      </a:r>
                      <a:endParaRPr lang="zh-CN" altLang="en-US" sz="1400" dirty="0"/>
                    </a:p>
                  </a:txBody>
                  <a:tcPr marL="68580" marR="68580" marT="34290" marB="34290"/>
                </a:tc>
                <a:tc>
                  <a:txBody>
                    <a:bodyPr/>
                    <a:lstStyle/>
                    <a:p>
                      <a:pPr algn="ctr"/>
                      <a:r>
                        <a:rPr lang="en-US" altLang="zh-CN" sz="1400" dirty="0" smtClean="0"/>
                        <a:t>Months</a:t>
                      </a:r>
                      <a:r>
                        <a:rPr lang="zh-CN" altLang="en-US" sz="1400" dirty="0" smtClean="0"/>
                        <a:t> </a:t>
                      </a:r>
                      <a:r>
                        <a:rPr lang="en-US" altLang="zh-CN" sz="1400" dirty="0" smtClean="0"/>
                        <a:t>to</a:t>
                      </a:r>
                      <a:r>
                        <a:rPr lang="zh-CN" altLang="en-US" sz="1400" dirty="0" smtClean="0"/>
                        <a:t> </a:t>
                      </a:r>
                      <a:r>
                        <a:rPr lang="en-US" altLang="zh-CN" sz="1400" dirty="0" smtClean="0"/>
                        <a:t>years</a:t>
                      </a:r>
                      <a:endParaRPr lang="zh-CN" altLang="en-US" sz="1400" dirty="0"/>
                    </a:p>
                  </a:txBody>
                  <a:tcPr marL="68580" marR="68580" marT="34290" marB="34290"/>
                </a:tc>
                <a:tc>
                  <a:txBody>
                    <a:bodyPr/>
                    <a:lstStyle/>
                    <a:p>
                      <a:pPr algn="ctr"/>
                      <a:r>
                        <a:rPr lang="en-US" altLang="zh-CN" sz="1400" dirty="0" smtClean="0"/>
                        <a:t>Years</a:t>
                      </a:r>
                      <a:endParaRPr lang="zh-CN" altLang="en-US" sz="1400" dirty="0"/>
                    </a:p>
                  </a:txBody>
                  <a:tcPr marL="68580" marR="68580" marT="34290" marB="34290"/>
                </a:tc>
                <a:tc>
                  <a:txBody>
                    <a:bodyPr/>
                    <a:lstStyle/>
                    <a:p>
                      <a:pPr algn="ctr"/>
                      <a:r>
                        <a:rPr lang="en-US" altLang="zh-CN" sz="1400" dirty="0" smtClean="0"/>
                        <a:t>Minutes</a:t>
                      </a:r>
                      <a:r>
                        <a:rPr lang="zh-CN" altLang="en-US" sz="1400" baseline="0" dirty="0" smtClean="0"/>
                        <a:t> </a:t>
                      </a:r>
                      <a:r>
                        <a:rPr lang="en-US" altLang="zh-CN" sz="1400" baseline="0" dirty="0" smtClean="0"/>
                        <a:t>to</a:t>
                      </a:r>
                      <a:r>
                        <a:rPr lang="zh-CN" altLang="en-US" sz="1400" baseline="0" dirty="0" smtClean="0"/>
                        <a:t> </a:t>
                      </a:r>
                      <a:r>
                        <a:rPr lang="en-US" altLang="zh-CN" sz="1400" dirty="0" smtClean="0"/>
                        <a:t>hours</a:t>
                      </a:r>
                      <a:endParaRPr lang="zh-CN" altLang="en-US" sz="1400" dirty="0"/>
                    </a:p>
                  </a:txBody>
                  <a:tcPr marL="68580" marR="68580" marT="34290" marB="34290"/>
                </a:tc>
              </a:tr>
              <a:tr h="311874">
                <a:tc>
                  <a:txBody>
                    <a:bodyPr/>
                    <a:lstStyle/>
                    <a:p>
                      <a:pPr algn="ctr"/>
                      <a:r>
                        <a:rPr lang="en-US" altLang="zh-CN" sz="1400" dirty="0" smtClean="0"/>
                        <a:t>Coverage</a:t>
                      </a:r>
                      <a:endParaRPr lang="zh-CN" altLang="en-US" sz="1400" dirty="0"/>
                    </a:p>
                  </a:txBody>
                  <a:tcPr marL="68580" marR="68580" marT="34290" marB="34290"/>
                </a:tc>
                <a:tc>
                  <a:txBody>
                    <a:bodyPr/>
                    <a:lstStyle/>
                    <a:p>
                      <a:pPr algn="ctr"/>
                      <a:r>
                        <a:rPr lang="en-US" altLang="zh-CN" sz="1400" dirty="0" smtClean="0"/>
                        <a:t>Medium</a:t>
                      </a:r>
                      <a:r>
                        <a:rPr lang="zh-CN" altLang="en-US" sz="1400" dirty="0" smtClean="0"/>
                        <a:t> </a:t>
                      </a:r>
                      <a:r>
                        <a:rPr lang="en-US" altLang="zh-CN" sz="1400" dirty="0" smtClean="0"/>
                        <a:t>and</a:t>
                      </a:r>
                      <a:r>
                        <a:rPr lang="zh-CN" altLang="en-US" sz="1400" dirty="0" smtClean="0"/>
                        <a:t> </a:t>
                      </a:r>
                      <a:r>
                        <a:rPr lang="en-US" altLang="zh-CN" sz="1400" dirty="0" smtClean="0"/>
                        <a:t>fixed</a:t>
                      </a:r>
                      <a:endParaRPr lang="zh-CN" altLang="en-US" sz="1400" dirty="0"/>
                    </a:p>
                  </a:txBody>
                  <a:tcPr marL="68580" marR="68580" marT="34290" marB="34290"/>
                </a:tc>
                <a:tc>
                  <a:txBody>
                    <a:bodyPr/>
                    <a:lstStyle/>
                    <a:p>
                      <a:pPr algn="ctr"/>
                      <a:r>
                        <a:rPr lang="en-US" altLang="zh-CN" sz="1400" dirty="0" smtClean="0"/>
                        <a:t>Large</a:t>
                      </a:r>
                      <a:r>
                        <a:rPr lang="zh-CN" altLang="en-US" sz="1400" dirty="0" smtClean="0"/>
                        <a:t> </a:t>
                      </a:r>
                      <a:r>
                        <a:rPr lang="en-US" altLang="zh-CN" sz="1400" dirty="0" smtClean="0"/>
                        <a:t>and</a:t>
                      </a:r>
                      <a:r>
                        <a:rPr lang="zh-CN" altLang="en-US" sz="1400" dirty="0" smtClean="0"/>
                        <a:t> </a:t>
                      </a:r>
                      <a:r>
                        <a:rPr lang="en-US" altLang="zh-CN" sz="1400" dirty="0" smtClean="0"/>
                        <a:t>periodic</a:t>
                      </a:r>
                      <a:endParaRPr lang="zh-CN" altLang="en-US" sz="1400" dirty="0"/>
                    </a:p>
                  </a:txBody>
                  <a:tcPr marL="68580" marR="68580" marT="34290" marB="34290"/>
                </a:tc>
                <a:tc>
                  <a:txBody>
                    <a:bodyPr/>
                    <a:lstStyle/>
                    <a:p>
                      <a:pPr algn="ctr"/>
                      <a:r>
                        <a:rPr lang="en-US" altLang="zh-CN" sz="1400" dirty="0" smtClean="0"/>
                        <a:t>Small</a:t>
                      </a:r>
                      <a:r>
                        <a:rPr lang="zh-CN" altLang="en-US" sz="1400" dirty="0" smtClean="0"/>
                        <a:t> </a:t>
                      </a:r>
                      <a:r>
                        <a:rPr lang="en-US" altLang="zh-CN" sz="1400" dirty="0" smtClean="0"/>
                        <a:t>and</a:t>
                      </a:r>
                      <a:r>
                        <a:rPr lang="zh-CN" altLang="en-US" sz="1400" dirty="0" smtClean="0"/>
                        <a:t> </a:t>
                      </a:r>
                      <a:r>
                        <a:rPr lang="en-US" altLang="zh-CN" sz="1400" dirty="0" smtClean="0"/>
                        <a:t>changing</a:t>
                      </a:r>
                      <a:endParaRPr lang="zh-CN" altLang="en-US" sz="1400" dirty="0"/>
                    </a:p>
                  </a:txBody>
                  <a:tcPr marL="68580" marR="68580" marT="34290" marB="34290"/>
                </a:tc>
              </a:tr>
              <a:tr h="311874">
                <a:tc>
                  <a:txBody>
                    <a:bodyPr/>
                    <a:lstStyle/>
                    <a:p>
                      <a:pPr algn="ctr"/>
                      <a:r>
                        <a:rPr lang="en-US" altLang="zh-CN" sz="1400" dirty="0" smtClean="0"/>
                        <a:t>Energy</a:t>
                      </a:r>
                      <a:endParaRPr lang="zh-CN" altLang="en-US" sz="1400" dirty="0"/>
                    </a:p>
                  </a:txBody>
                  <a:tcPr marL="68580" marR="68580" marT="34290" marB="34290"/>
                </a:tc>
                <a:tc>
                  <a:txBody>
                    <a:bodyPr/>
                    <a:lstStyle/>
                    <a:p>
                      <a:pPr algn="ctr"/>
                      <a:r>
                        <a:rPr lang="en-US" altLang="zh-CN" sz="1400" dirty="0" smtClean="0"/>
                        <a:t>Solar</a:t>
                      </a:r>
                      <a:r>
                        <a:rPr lang="zh-CN" altLang="en-US" sz="1400" baseline="0" dirty="0" smtClean="0"/>
                        <a:t> </a:t>
                      </a:r>
                      <a:r>
                        <a:rPr lang="en-US" altLang="zh-CN" sz="1400" baseline="0" dirty="0" smtClean="0"/>
                        <a:t>panel,</a:t>
                      </a:r>
                      <a:r>
                        <a:rPr lang="zh-CN" altLang="en-US" sz="1400" baseline="0" dirty="0" smtClean="0"/>
                        <a:t> </a:t>
                      </a:r>
                      <a:r>
                        <a:rPr lang="en-US" altLang="zh-CN" sz="1400" baseline="0" dirty="0" smtClean="0"/>
                        <a:t>battery</a:t>
                      </a:r>
                      <a:endParaRPr lang="zh-CN" altLang="en-US" sz="14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Solar</a:t>
                      </a:r>
                      <a:r>
                        <a:rPr lang="zh-CN" altLang="en-US" sz="1400" baseline="0" dirty="0" smtClean="0"/>
                        <a:t> </a:t>
                      </a:r>
                      <a:r>
                        <a:rPr lang="en-US" altLang="zh-CN" sz="1400" baseline="0" dirty="0" smtClean="0"/>
                        <a:t>panel,</a:t>
                      </a:r>
                      <a:r>
                        <a:rPr lang="zh-CN" altLang="en-US" sz="1400" baseline="0" dirty="0" smtClean="0"/>
                        <a:t> </a:t>
                      </a:r>
                      <a:r>
                        <a:rPr lang="en-US" altLang="zh-CN" sz="1400" baseline="0" dirty="0" smtClean="0"/>
                        <a:t>battery</a:t>
                      </a:r>
                      <a:endParaRPr lang="zh-CN" altLang="en-US" sz="1400" dirty="0" smtClean="0"/>
                    </a:p>
                  </a:txBody>
                  <a:tcPr marL="68580" marR="68580" marT="34290" marB="34290"/>
                </a:tc>
                <a:tc>
                  <a:txBody>
                    <a:bodyPr/>
                    <a:lstStyle/>
                    <a:p>
                      <a:pPr algn="ctr"/>
                      <a:r>
                        <a:rPr lang="en-US" altLang="zh-CN" sz="1400" dirty="0" smtClean="0"/>
                        <a:t>Lithium</a:t>
                      </a:r>
                      <a:r>
                        <a:rPr lang="zh-CN" altLang="en-US" sz="1400" dirty="0" smtClean="0"/>
                        <a:t> </a:t>
                      </a:r>
                      <a:r>
                        <a:rPr lang="en-US" altLang="zh-CN" sz="1400" dirty="0" smtClean="0"/>
                        <a:t>battery</a:t>
                      </a:r>
                      <a:endParaRPr lang="zh-CN" altLang="en-US" sz="1400" dirty="0"/>
                    </a:p>
                  </a:txBody>
                  <a:tcPr marL="68580" marR="68580" marT="34290" marB="34290"/>
                </a:tc>
              </a:tr>
              <a:tr h="311874">
                <a:tc>
                  <a:txBody>
                    <a:bodyPr/>
                    <a:lstStyle/>
                    <a:p>
                      <a:pPr algn="ctr"/>
                      <a:r>
                        <a:rPr lang="en-US" altLang="zh-CN" sz="1400" dirty="0" smtClean="0"/>
                        <a:t>Controller</a:t>
                      </a:r>
                      <a:endParaRPr lang="zh-CN" altLang="en-US" sz="1400" dirty="0"/>
                    </a:p>
                  </a:txBody>
                  <a:tcPr marL="68580" marR="68580" marT="34290" marB="34290"/>
                </a:tc>
                <a:tc>
                  <a:txBody>
                    <a:bodyPr/>
                    <a:lstStyle/>
                    <a:p>
                      <a:pPr algn="ctr"/>
                      <a:r>
                        <a:rPr lang="en-US" altLang="zh-CN" sz="1400" dirty="0" smtClean="0"/>
                        <a:t>Satellite</a:t>
                      </a:r>
                      <a:r>
                        <a:rPr lang="zh-CN" altLang="en-US" sz="1400" baseline="0" dirty="0" smtClean="0"/>
                        <a:t> </a:t>
                      </a:r>
                      <a:r>
                        <a:rPr lang="en-US" altLang="zh-CN" sz="1400" baseline="0" dirty="0" smtClean="0"/>
                        <a:t>and</a:t>
                      </a:r>
                      <a:r>
                        <a:rPr lang="zh-CN" altLang="en-US" sz="1400" baseline="0" dirty="0" smtClean="0"/>
                        <a:t> </a:t>
                      </a:r>
                      <a:r>
                        <a:rPr lang="en-US" altLang="zh-CN" sz="1400" baseline="0" dirty="0" smtClean="0"/>
                        <a:t>ground</a:t>
                      </a:r>
                      <a:endParaRPr lang="zh-CN" altLang="en-US" sz="1400" dirty="0"/>
                    </a:p>
                  </a:txBody>
                  <a:tcPr marL="68580" marR="68580" marT="34290" marB="34290"/>
                </a:tc>
                <a:tc>
                  <a:txBody>
                    <a:bodyPr/>
                    <a:lstStyle/>
                    <a:p>
                      <a:pPr algn="ctr"/>
                      <a:r>
                        <a:rPr lang="en-US" altLang="zh-CN" sz="1400" dirty="0" smtClean="0"/>
                        <a:t>Ground</a:t>
                      </a:r>
                      <a:endParaRPr lang="zh-CN" altLang="en-US" sz="1400" dirty="0"/>
                    </a:p>
                  </a:txBody>
                  <a:tcPr marL="68580" marR="68580" marT="34290" marB="34290"/>
                </a:tc>
                <a:tc>
                  <a:txBody>
                    <a:bodyPr/>
                    <a:lstStyle/>
                    <a:p>
                      <a:pPr algn="ctr"/>
                      <a:r>
                        <a:rPr lang="en-US" altLang="zh-CN" sz="1400" dirty="0" smtClean="0"/>
                        <a:t>Ground</a:t>
                      </a:r>
                      <a:endParaRPr lang="zh-CN" altLang="en-US" sz="1400" dirty="0"/>
                    </a:p>
                  </a:txBody>
                  <a:tcPr marL="68580" marR="68580" marT="34290" marB="34290"/>
                </a:tc>
              </a:tr>
              <a:tr h="1491937">
                <a:tc>
                  <a:txBody>
                    <a:bodyPr/>
                    <a:lstStyle/>
                    <a:p>
                      <a:pPr algn="ctr"/>
                      <a:r>
                        <a:rPr lang="en-US" altLang="zh-CN" sz="1400" dirty="0" smtClean="0"/>
                        <a:t>Applications</a:t>
                      </a:r>
                      <a:endParaRPr lang="zh-CN" altLang="en-US" sz="1400" dirty="0"/>
                    </a:p>
                  </a:txBody>
                  <a:tcPr marL="68580" marR="68580" marT="34290" marB="34290"/>
                </a:tc>
                <a:tc>
                  <a:txBody>
                    <a:bodyPr/>
                    <a:lstStyle/>
                    <a:p>
                      <a:pPr algn="ctr"/>
                      <a:r>
                        <a:rPr lang="en-US" altLang="zh-CN" sz="1400" dirty="0" smtClean="0"/>
                        <a:t>Real-tim</a:t>
                      </a:r>
                      <a:r>
                        <a:rPr lang="en-US" altLang="zh-CN" sz="1400" baseline="0" dirty="0" smtClean="0"/>
                        <a:t>e</a:t>
                      </a:r>
                      <a:r>
                        <a:rPr lang="zh-CN" altLang="en-US" sz="1400" baseline="0" dirty="0" smtClean="0"/>
                        <a:t> </a:t>
                      </a:r>
                      <a:r>
                        <a:rPr lang="en-US" altLang="zh-CN" sz="1400" baseline="0" dirty="0" smtClean="0"/>
                        <a:t>monitoring</a:t>
                      </a:r>
                      <a:endParaRPr lang="en-US" altLang="zh-CN" sz="1400" dirty="0" smtClean="0"/>
                    </a:p>
                    <a:p>
                      <a:pPr algn="ctr"/>
                      <a:r>
                        <a:rPr lang="en-US" altLang="zh-CN" sz="1400" dirty="0" smtClean="0"/>
                        <a:t>Communication</a:t>
                      </a:r>
                      <a:r>
                        <a:rPr lang="zh-CN" altLang="en-US" sz="1400" baseline="0" dirty="0" smtClean="0"/>
                        <a:t> </a:t>
                      </a:r>
                      <a:r>
                        <a:rPr lang="en-US" altLang="zh-CN" sz="1400" baseline="0" dirty="0" smtClean="0"/>
                        <a:t>r</a:t>
                      </a:r>
                      <a:r>
                        <a:rPr lang="en-US" altLang="zh-CN" sz="1400" dirty="0" smtClean="0"/>
                        <a:t>elay</a:t>
                      </a:r>
                    </a:p>
                    <a:p>
                      <a:pPr algn="ctr"/>
                      <a:r>
                        <a:rPr lang="en-US" altLang="zh-CN" sz="1400" dirty="0" smtClean="0"/>
                        <a:t>Emergency</a:t>
                      </a:r>
                      <a:r>
                        <a:rPr lang="zh-CN" altLang="en-US" sz="1400" dirty="0" smtClean="0"/>
                        <a:t> </a:t>
                      </a:r>
                      <a:r>
                        <a:rPr lang="en-US" altLang="zh-CN" sz="1400" dirty="0" smtClean="0"/>
                        <a:t>recovery</a:t>
                      </a:r>
                    </a:p>
                    <a:p>
                      <a:pPr algn="ctr"/>
                      <a:r>
                        <a:rPr lang="en-US" altLang="zh-CN" sz="1400" dirty="0" smtClean="0"/>
                        <a:t>Rocket</a:t>
                      </a:r>
                      <a:r>
                        <a:rPr lang="zh-CN" altLang="en-US" sz="1400" dirty="0" smtClean="0"/>
                        <a:t> </a:t>
                      </a:r>
                      <a:r>
                        <a:rPr lang="en-US" altLang="zh-CN" sz="1400" dirty="0" smtClean="0"/>
                        <a:t>launch</a:t>
                      </a:r>
                      <a:r>
                        <a:rPr lang="zh-CN" altLang="en-US" sz="1400" baseline="0" dirty="0" smtClean="0"/>
                        <a:t> </a:t>
                      </a:r>
                      <a:r>
                        <a:rPr lang="en-US" altLang="zh-CN" sz="1400" baseline="0" dirty="0" smtClean="0"/>
                        <a:t>platform</a:t>
                      </a:r>
                      <a:endParaRPr lang="en-US" altLang="zh-CN" sz="1400" dirty="0" smtClean="0"/>
                    </a:p>
                    <a:p>
                      <a:pPr algn="ctr"/>
                      <a:r>
                        <a:rPr lang="mr-IN" altLang="zh-CN" sz="1400" dirty="0" smtClean="0"/>
                        <a:t>…</a:t>
                      </a:r>
                      <a:endParaRPr lang="zh-CN" altLang="en-US" sz="1400" dirty="0"/>
                    </a:p>
                  </a:txBody>
                  <a:tcPr marL="68580" marR="68580" marT="34290" marB="34290"/>
                </a:tc>
                <a:tc>
                  <a:txBody>
                    <a:bodyPr/>
                    <a:lstStyle/>
                    <a:p>
                      <a:pPr algn="ctr"/>
                      <a:r>
                        <a:rPr lang="en-US" altLang="zh-CN" sz="1400" dirty="0" smtClean="0"/>
                        <a:t>Communication</a:t>
                      </a:r>
                    </a:p>
                    <a:p>
                      <a:pPr algn="ctr"/>
                      <a:r>
                        <a:rPr lang="en-US" altLang="zh-CN" sz="1400" dirty="0" smtClean="0"/>
                        <a:t>Observation</a:t>
                      </a:r>
                    </a:p>
                    <a:p>
                      <a:pPr algn="ctr"/>
                      <a:r>
                        <a:rPr lang="en-US" altLang="zh-CN" sz="1400" dirty="0" smtClean="0"/>
                        <a:t>Navigation</a:t>
                      </a:r>
                    </a:p>
                    <a:p>
                      <a:pPr algn="ctr"/>
                      <a:r>
                        <a:rPr lang="en-US" altLang="zh-CN" sz="1400" dirty="0" smtClean="0"/>
                        <a:t>Weather</a:t>
                      </a:r>
                    </a:p>
                    <a:p>
                      <a:pPr algn="ctr"/>
                      <a:r>
                        <a:rPr lang="en-US" altLang="zh-CN" sz="1400" dirty="0" smtClean="0"/>
                        <a:t>Astronomy</a:t>
                      </a:r>
                    </a:p>
                    <a:p>
                      <a:pPr algn="ctr"/>
                      <a:r>
                        <a:rPr lang="mr-IN" altLang="zh-CN" sz="1400" dirty="0" smtClean="0"/>
                        <a:t>…</a:t>
                      </a:r>
                      <a:endParaRPr lang="zh-CN" altLang="en-US" sz="1400" dirty="0"/>
                    </a:p>
                  </a:txBody>
                  <a:tcPr marL="68580" marR="68580" marT="34290" marB="34290"/>
                </a:tc>
                <a:tc>
                  <a:txBody>
                    <a:bodyPr/>
                    <a:lstStyle/>
                    <a:p>
                      <a:pPr algn="ctr"/>
                      <a:r>
                        <a:rPr lang="en-US" altLang="zh-CN" sz="1400" dirty="0" smtClean="0"/>
                        <a:t>Sensing</a:t>
                      </a:r>
                    </a:p>
                    <a:p>
                      <a:pPr algn="ctr"/>
                      <a:r>
                        <a:rPr lang="en-US" altLang="zh-CN" sz="1400" dirty="0" smtClean="0"/>
                        <a:t>Communication</a:t>
                      </a:r>
                    </a:p>
                    <a:p>
                      <a:pPr algn="ctr"/>
                      <a:r>
                        <a:rPr lang="en-US" altLang="zh-CN" sz="1400" dirty="0" smtClean="0"/>
                        <a:t>Surveillance</a:t>
                      </a:r>
                    </a:p>
                    <a:p>
                      <a:pPr algn="ctr"/>
                      <a:r>
                        <a:rPr lang="mr-IN" altLang="zh-CN" sz="1400" dirty="0" smtClean="0"/>
                        <a:t>…</a:t>
                      </a:r>
                      <a:endParaRPr lang="en-US" altLang="zh-CN" sz="1400" dirty="0" smtClean="0"/>
                    </a:p>
                    <a:p>
                      <a:pPr algn="ctr"/>
                      <a:endParaRPr lang="zh-CN" altLang="en-US" sz="1400" dirty="0"/>
                    </a:p>
                  </a:txBody>
                  <a:tcPr marL="68580" marR="68580" marT="34290" marB="34290"/>
                </a:tc>
              </a:tr>
            </a:tbl>
          </a:graphicData>
        </a:graphic>
      </p:graphicFrame>
      <p:pic>
        <p:nvPicPr>
          <p:cNvPr id="5" name="Picture 2" descr="mage result for SATELL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2774" y="2370420"/>
            <a:ext cx="1418695" cy="782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ge result for UA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2370420"/>
            <a:ext cx="1443658" cy="8060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ge result for high altitude plat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679" y="2329802"/>
            <a:ext cx="1457116" cy="817503"/>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644109" y="548680"/>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HAPS,</a:t>
            </a:r>
            <a:r>
              <a:rPr lang="zh-CN" altLang="en-US" dirty="0"/>
              <a:t> </a:t>
            </a:r>
            <a:r>
              <a:rPr lang="en-US" altLang="zh-CN" dirty="0"/>
              <a:t>satellite</a:t>
            </a:r>
            <a:r>
              <a:rPr lang="zh-CN" altLang="en-US" dirty="0"/>
              <a:t> </a:t>
            </a:r>
            <a:r>
              <a:rPr lang="en-US" altLang="zh-CN" dirty="0"/>
              <a:t>and</a:t>
            </a:r>
            <a:r>
              <a:rPr lang="zh-CN" altLang="en-US" dirty="0"/>
              <a:t> </a:t>
            </a:r>
            <a:r>
              <a:rPr lang="en-US" altLang="zh-CN" dirty="0"/>
              <a:t>UAV</a:t>
            </a:r>
            <a:endParaRPr lang="zh-CN" altLang="en-US" dirty="0"/>
          </a:p>
        </p:txBody>
      </p:sp>
      <p:sp>
        <p:nvSpPr>
          <p:cNvPr id="9" name="幻灯片编号占位符 8"/>
          <p:cNvSpPr>
            <a:spLocks noGrp="1"/>
          </p:cNvSpPr>
          <p:nvPr>
            <p:ph type="sldNum" sz="quarter" idx="10"/>
          </p:nvPr>
        </p:nvSpPr>
        <p:spPr/>
        <p:txBody>
          <a:bodyPr/>
          <a:lstStyle/>
          <a:p>
            <a:fld id="{83A74C99-D93E-DC43-80AC-01A0A79049BC}" type="slidenum">
              <a:rPr kumimoji="1" lang="zh-CN" altLang="en-US" smtClean="0"/>
              <a:pPr/>
              <a:t>16</a:t>
            </a:fld>
            <a:r>
              <a:rPr kumimoji="1" lang="en-US" altLang="zh-CN" smtClean="0"/>
              <a:t>/33</a:t>
            </a:r>
            <a:endParaRPr kumimoji="1" lang="zh-CN" altLang="en-US" dirty="0"/>
          </a:p>
        </p:txBody>
      </p:sp>
    </p:spTree>
    <p:extLst>
      <p:ext uri="{BB962C8B-B14F-4D97-AF65-F5344CB8AC3E}">
        <p14:creationId xmlns:p14="http://schemas.microsoft.com/office/powerpoint/2010/main" val="515240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70709" y="548680"/>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Advantages</a:t>
            </a:r>
            <a:r>
              <a:rPr lang="zh-CN" altLang="en-US" dirty="0"/>
              <a:t> </a:t>
            </a:r>
            <a:r>
              <a:rPr lang="en-US" altLang="zh-CN" dirty="0"/>
              <a:t>of</a:t>
            </a:r>
            <a:r>
              <a:rPr lang="zh-CN" altLang="en-US" dirty="0"/>
              <a:t> </a:t>
            </a:r>
            <a:r>
              <a:rPr lang="en-US" altLang="zh-CN" dirty="0"/>
              <a:t>HAPs</a:t>
            </a:r>
            <a:endParaRPr lang="zh-CN" altLang="en-US" dirty="0"/>
          </a:p>
        </p:txBody>
      </p:sp>
      <p:sp>
        <p:nvSpPr>
          <p:cNvPr id="5" name="文本框 4"/>
          <p:cNvSpPr txBox="1"/>
          <p:nvPr/>
        </p:nvSpPr>
        <p:spPr>
          <a:xfrm>
            <a:off x="473146" y="1594413"/>
            <a:ext cx="7972095" cy="5078313"/>
          </a:xfrm>
          <a:prstGeom prst="rect">
            <a:avLst/>
          </a:prstGeom>
          <a:noFill/>
        </p:spPr>
        <p:txBody>
          <a:bodyPr wrap="square" rtlCol="0">
            <a:spAutoFit/>
          </a:bodyPr>
          <a:lstStyle/>
          <a:p>
            <a:r>
              <a:rPr kumimoji="1" lang="en-US" altLang="zh-CN" sz="2000" b="1" dirty="0">
                <a:solidFill>
                  <a:srgbClr val="FE7D04"/>
                </a:solidFill>
                <a:latin typeface="Times New Roman" charset="0"/>
                <a:ea typeface="Times New Roman" charset="0"/>
                <a:cs typeface="Times New Roman" charset="0"/>
              </a:rPr>
              <a:t>Compared</a:t>
            </a:r>
            <a:r>
              <a:rPr kumimoji="1" lang="zh-CN" altLang="en-US" sz="2000" b="1" dirty="0">
                <a:solidFill>
                  <a:srgbClr val="FE7D04"/>
                </a:solidFill>
                <a:latin typeface="Times New Roman" charset="0"/>
                <a:ea typeface="Times New Roman" charset="0"/>
                <a:cs typeface="Times New Roman" charset="0"/>
              </a:rPr>
              <a:t> </a:t>
            </a:r>
            <a:r>
              <a:rPr kumimoji="1" lang="en-US" altLang="zh-CN" sz="2000" b="1" dirty="0">
                <a:solidFill>
                  <a:srgbClr val="FE7D04"/>
                </a:solidFill>
                <a:latin typeface="Times New Roman" charset="0"/>
                <a:ea typeface="Times New Roman" charset="0"/>
                <a:cs typeface="Times New Roman" charset="0"/>
              </a:rPr>
              <a:t>with</a:t>
            </a:r>
            <a:r>
              <a:rPr kumimoji="1" lang="zh-CN" altLang="en-US" sz="2000" b="1" dirty="0">
                <a:solidFill>
                  <a:srgbClr val="FE7D04"/>
                </a:solidFill>
                <a:latin typeface="Times New Roman" charset="0"/>
                <a:ea typeface="Times New Roman" charset="0"/>
                <a:cs typeface="Times New Roman" charset="0"/>
              </a:rPr>
              <a:t> </a:t>
            </a:r>
            <a:r>
              <a:rPr kumimoji="1" lang="en-US" altLang="zh-CN" sz="2000" b="1" dirty="0">
                <a:solidFill>
                  <a:srgbClr val="FE7D04"/>
                </a:solidFill>
                <a:latin typeface="Times New Roman" charset="0"/>
                <a:ea typeface="Times New Roman" charset="0"/>
                <a:cs typeface="Times New Roman" charset="0"/>
              </a:rPr>
              <a:t>terrestrial</a:t>
            </a:r>
            <a:r>
              <a:rPr kumimoji="1" lang="zh-CN" altLang="en-US" sz="2000" b="1" dirty="0">
                <a:solidFill>
                  <a:srgbClr val="FE7D04"/>
                </a:solidFill>
                <a:latin typeface="Times New Roman" charset="0"/>
                <a:ea typeface="Times New Roman" charset="0"/>
                <a:cs typeface="Times New Roman" charset="0"/>
              </a:rPr>
              <a:t> </a:t>
            </a:r>
            <a:r>
              <a:rPr kumimoji="1" lang="en-US" altLang="zh-CN" sz="2000" b="1" dirty="0" smtClean="0">
                <a:solidFill>
                  <a:srgbClr val="FE7D04"/>
                </a:solidFill>
                <a:latin typeface="Times New Roman" charset="0"/>
                <a:ea typeface="Times New Roman" charset="0"/>
                <a:cs typeface="Times New Roman" charset="0"/>
              </a:rPr>
              <a:t>services:</a:t>
            </a:r>
            <a:endParaRPr kumimoji="1" lang="en-US" altLang="zh-CN" sz="2000" b="1" dirty="0">
              <a:solidFill>
                <a:srgbClr val="FE7D04"/>
              </a:solidFill>
              <a:latin typeface="Times New Roman" charset="0"/>
              <a:ea typeface="Times New Roman" charset="0"/>
              <a:cs typeface="Times New Roman" charset="0"/>
            </a:endParaRPr>
          </a:p>
          <a:p>
            <a:endParaRPr kumimoji="1" lang="en-US" altLang="zh-CN" b="1" dirty="0">
              <a:solidFill>
                <a:schemeClr val="accent5"/>
              </a:solidFill>
              <a:latin typeface="Times New Roman" charset="0"/>
              <a:ea typeface="Times New Roman" charset="0"/>
              <a:cs typeface="Times New Roman" charset="0"/>
            </a:endParaRPr>
          </a:p>
          <a:p>
            <a:pPr marL="600075" lvl="1" indent="-257175">
              <a:buFont typeface="Wingdings" charset="2"/>
              <a:buChar char="p"/>
            </a:pPr>
            <a:r>
              <a:rPr kumimoji="1" lang="en-US" altLang="zh-CN" b="1" dirty="0">
                <a:solidFill>
                  <a:srgbClr val="C00000"/>
                </a:solidFill>
                <a:latin typeface="Times New Roman" charset="0"/>
                <a:ea typeface="Times New Roman" charset="0"/>
                <a:cs typeface="Times New Roman" charset="0"/>
              </a:rPr>
              <a:t>Replace</a:t>
            </a:r>
            <a:r>
              <a:rPr kumimoji="1" lang="zh-CN" altLang="en-US" b="1" dirty="0">
                <a:solidFill>
                  <a:srgbClr val="C00000"/>
                </a:solidFill>
                <a:latin typeface="Times New Roman" charset="0"/>
                <a:ea typeface="Times New Roman" charset="0"/>
                <a:cs typeface="Times New Roman" charset="0"/>
              </a:rPr>
              <a:t> </a:t>
            </a:r>
            <a:r>
              <a:rPr kumimoji="1" lang="en-US" altLang="zh-CN" b="1" dirty="0">
                <a:solidFill>
                  <a:srgbClr val="C00000"/>
                </a:solidFill>
                <a:latin typeface="Times New Roman" charset="0"/>
                <a:ea typeface="Times New Roman" charset="0"/>
                <a:cs typeface="Times New Roman" charset="0"/>
              </a:rPr>
              <a:t>extensive</a:t>
            </a:r>
            <a:r>
              <a:rPr kumimoji="1" lang="zh-CN" altLang="en-US" b="1" dirty="0">
                <a:solidFill>
                  <a:srgbClr val="C00000"/>
                </a:solidFill>
                <a:latin typeface="Times New Roman" charset="0"/>
                <a:ea typeface="Times New Roman" charset="0"/>
                <a:cs typeface="Times New Roman" charset="0"/>
              </a:rPr>
              <a:t> </a:t>
            </a:r>
            <a:r>
              <a:rPr kumimoji="1" lang="en-US" altLang="zh-CN" b="1" dirty="0">
                <a:solidFill>
                  <a:srgbClr val="C00000"/>
                </a:solidFill>
                <a:latin typeface="Times New Roman" charset="0"/>
                <a:ea typeface="Times New Roman" charset="0"/>
                <a:cs typeface="Times New Roman" charset="0"/>
              </a:rPr>
              <a:t>ground</a:t>
            </a:r>
            <a:r>
              <a:rPr kumimoji="1" lang="zh-CN" altLang="en-US" b="1" dirty="0">
                <a:solidFill>
                  <a:srgbClr val="C00000"/>
                </a:solidFill>
                <a:latin typeface="Times New Roman" charset="0"/>
                <a:ea typeface="Times New Roman" charset="0"/>
                <a:cs typeface="Times New Roman" charset="0"/>
              </a:rPr>
              <a:t> </a:t>
            </a:r>
            <a:r>
              <a:rPr kumimoji="1" lang="en-US" altLang="zh-CN" b="1" dirty="0">
                <a:solidFill>
                  <a:srgbClr val="C00000"/>
                </a:solidFill>
                <a:latin typeface="Times New Roman" charset="0"/>
                <a:ea typeface="Times New Roman" charset="0"/>
                <a:cs typeface="Times New Roman" charset="0"/>
              </a:rPr>
              <a:t>based</a:t>
            </a:r>
            <a:r>
              <a:rPr kumimoji="1" lang="zh-CN" altLang="en-US" b="1" dirty="0">
                <a:solidFill>
                  <a:srgbClr val="C00000"/>
                </a:solidFill>
                <a:latin typeface="Times New Roman" charset="0"/>
                <a:ea typeface="Times New Roman" charset="0"/>
                <a:cs typeface="Times New Roman" charset="0"/>
              </a:rPr>
              <a:t> </a:t>
            </a:r>
            <a:r>
              <a:rPr kumimoji="1" lang="en-US" altLang="zh-CN" b="1" dirty="0">
                <a:solidFill>
                  <a:srgbClr val="C00000"/>
                </a:solidFill>
                <a:latin typeface="Times New Roman" charset="0"/>
                <a:ea typeface="Times New Roman" charset="0"/>
                <a:cs typeface="Times New Roman" charset="0"/>
              </a:rPr>
              <a:t>infrastructure</a:t>
            </a:r>
          </a:p>
          <a:p>
            <a:pPr marL="942975" lvl="3" indent="-257175" algn="just">
              <a:buFont typeface="Wingdings" charset="2"/>
              <a:buChar char="ü"/>
            </a:pPr>
            <a:r>
              <a:rPr lang="en-US" altLang="zh-CN" dirty="0" smtClean="0">
                <a:latin typeface="Times New Roman" charset="0"/>
                <a:ea typeface="Times New Roman" charset="0"/>
                <a:cs typeface="Times New Roman" charset="0"/>
              </a:rPr>
              <a:t>1</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HAPS</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can</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provide</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multicellular</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services</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over</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area&gt;200km</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radius.</a:t>
            </a:r>
          </a:p>
          <a:p>
            <a:pPr marL="942975" lvl="3" indent="-257175" algn="just">
              <a:buFont typeface="Wingdings" charset="2"/>
              <a:buChar char="ü"/>
            </a:pPr>
            <a:r>
              <a:rPr lang="en-US" altLang="zh-CN" dirty="0" smtClean="0">
                <a:latin typeface="Times New Roman" charset="0"/>
                <a:ea typeface="Times New Roman" charset="0"/>
                <a:cs typeface="Times New Roman" charset="0"/>
              </a:rPr>
              <a:t>Eliminates</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cost,</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risk,</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site</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acquisition</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problems.</a:t>
            </a:r>
            <a:endParaRPr lang="en-US" altLang="zh-CN" dirty="0">
              <a:latin typeface="Times New Roman" charset="0"/>
              <a:ea typeface="Times New Roman" charset="0"/>
              <a:cs typeface="Times New Roman" charset="0"/>
            </a:endParaRPr>
          </a:p>
          <a:p>
            <a:pPr marL="942975" lvl="3" indent="-257175" algn="just">
              <a:buFont typeface="Wingdings" charset="2"/>
              <a:buChar char="ü"/>
            </a:pPr>
            <a:r>
              <a:rPr lang="en-US" altLang="zh-CN" dirty="0" smtClean="0">
                <a:latin typeface="Times New Roman" charset="0"/>
                <a:ea typeface="Times New Roman" charset="0"/>
                <a:cs typeface="Times New Roman" charset="0"/>
              </a:rPr>
              <a:t>No</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need</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for</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local</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terrestrial</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backbone.</a:t>
            </a:r>
            <a:endParaRPr lang="en-US" altLang="zh-CN" dirty="0">
              <a:latin typeface="Times New Roman" charset="0"/>
              <a:ea typeface="Times New Roman" charset="0"/>
              <a:cs typeface="Times New Roman" charset="0"/>
            </a:endParaRPr>
          </a:p>
          <a:p>
            <a:pPr marL="942975" lvl="3" indent="-257175" algn="just">
              <a:buFont typeface="Wingdings" charset="2"/>
              <a:buChar char="ü"/>
            </a:pPr>
            <a:r>
              <a:rPr lang="en-US" altLang="zh-CN" dirty="0" smtClean="0">
                <a:latin typeface="Times New Roman" charset="0"/>
                <a:ea typeface="Times New Roman" charset="0"/>
                <a:cs typeface="Times New Roman" charset="0"/>
              </a:rPr>
              <a:t>Backhaul</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can</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be</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provided</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to</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where</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fiber</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is</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available.</a:t>
            </a:r>
          </a:p>
          <a:p>
            <a:pPr marL="600075" lvl="2" indent="-257175" algn="just">
              <a:buClr>
                <a:srgbClr val="C00000"/>
              </a:buClr>
              <a:buFont typeface="Wingdings" charset="2"/>
              <a:buChar char="p"/>
            </a:pPr>
            <a:r>
              <a:rPr kumimoji="1" lang="en-US" altLang="zh-CN" b="1" dirty="0">
                <a:solidFill>
                  <a:srgbClr val="C00000"/>
                </a:solidFill>
                <a:latin typeface="Times New Roman" charset="0"/>
                <a:ea typeface="Times New Roman" charset="0"/>
                <a:cs typeface="Times New Roman" charset="0"/>
              </a:rPr>
              <a:t>Better</a:t>
            </a:r>
            <a:r>
              <a:rPr kumimoji="1" lang="zh-CN" altLang="en-US" b="1" dirty="0">
                <a:solidFill>
                  <a:srgbClr val="C00000"/>
                </a:solidFill>
                <a:latin typeface="Times New Roman" charset="0"/>
                <a:ea typeface="Times New Roman" charset="0"/>
                <a:cs typeface="Times New Roman" charset="0"/>
              </a:rPr>
              <a:t> </a:t>
            </a:r>
            <a:r>
              <a:rPr kumimoji="1" lang="en-US" altLang="zh-CN" b="1" dirty="0">
                <a:solidFill>
                  <a:srgbClr val="C00000"/>
                </a:solidFill>
                <a:latin typeface="Times New Roman" charset="0"/>
                <a:ea typeface="Times New Roman" charset="0"/>
                <a:cs typeface="Times New Roman" charset="0"/>
              </a:rPr>
              <a:t>propagation</a:t>
            </a:r>
            <a:r>
              <a:rPr kumimoji="1" lang="zh-CN" altLang="en-US" b="1" dirty="0">
                <a:solidFill>
                  <a:srgbClr val="C00000"/>
                </a:solidFill>
                <a:latin typeface="Times New Roman" charset="0"/>
                <a:ea typeface="Times New Roman" charset="0"/>
                <a:cs typeface="Times New Roman" charset="0"/>
              </a:rPr>
              <a:t> </a:t>
            </a:r>
            <a:r>
              <a:rPr kumimoji="1" lang="en-US" altLang="zh-CN" b="1" dirty="0">
                <a:solidFill>
                  <a:srgbClr val="C00000"/>
                </a:solidFill>
                <a:latin typeface="Times New Roman" charset="0"/>
                <a:ea typeface="Times New Roman" charset="0"/>
                <a:cs typeface="Times New Roman" charset="0"/>
              </a:rPr>
              <a:t>in</a:t>
            </a:r>
            <a:r>
              <a:rPr kumimoji="1" lang="zh-CN" altLang="en-US" b="1" dirty="0">
                <a:solidFill>
                  <a:srgbClr val="C00000"/>
                </a:solidFill>
                <a:latin typeface="Times New Roman" charset="0"/>
                <a:ea typeface="Times New Roman" charset="0"/>
                <a:cs typeface="Times New Roman" charset="0"/>
              </a:rPr>
              <a:t> </a:t>
            </a:r>
            <a:r>
              <a:rPr kumimoji="1" lang="en-US" altLang="zh-CN" b="1" dirty="0">
                <a:solidFill>
                  <a:srgbClr val="C00000"/>
                </a:solidFill>
                <a:latin typeface="Times New Roman" charset="0"/>
                <a:ea typeface="Times New Roman" charset="0"/>
                <a:cs typeface="Times New Roman" charset="0"/>
              </a:rPr>
              <a:t>many</a:t>
            </a:r>
            <a:r>
              <a:rPr kumimoji="1" lang="zh-CN" altLang="en-US" b="1" dirty="0">
                <a:solidFill>
                  <a:srgbClr val="C00000"/>
                </a:solidFill>
                <a:latin typeface="Times New Roman" charset="0"/>
                <a:ea typeface="Times New Roman" charset="0"/>
                <a:cs typeface="Times New Roman" charset="0"/>
              </a:rPr>
              <a:t> </a:t>
            </a:r>
            <a:r>
              <a:rPr kumimoji="1" lang="en-US" altLang="zh-CN" b="1" dirty="0">
                <a:solidFill>
                  <a:srgbClr val="C00000"/>
                </a:solidFill>
                <a:latin typeface="Times New Roman" charset="0"/>
                <a:ea typeface="Times New Roman" charset="0"/>
                <a:cs typeface="Times New Roman" charset="0"/>
              </a:rPr>
              <a:t>scenarios</a:t>
            </a:r>
          </a:p>
          <a:p>
            <a:pPr marL="942975" lvl="3" indent="-257175" algn="just">
              <a:buClr>
                <a:schemeClr val="tx1"/>
              </a:buClr>
              <a:buFont typeface="Wingdings" charset="2"/>
              <a:buChar char="ü"/>
            </a:pPr>
            <a:r>
              <a:rPr kumimoji="1" lang="en-US" altLang="zh-CN" dirty="0" smtClean="0">
                <a:latin typeface="Times New Roman" charset="0"/>
                <a:ea typeface="Times New Roman" charset="0"/>
                <a:cs typeface="Times New Roman" charset="0"/>
              </a:rPr>
              <a:t>Unobstructed</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line</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of</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sight</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paths.</a:t>
            </a:r>
          </a:p>
          <a:p>
            <a:pPr marL="942975" lvl="3" indent="-257175" algn="just">
              <a:buClr>
                <a:schemeClr val="tx1"/>
              </a:buClr>
              <a:buFont typeface="Wingdings" charset="2"/>
              <a:buChar char="ü"/>
            </a:pPr>
            <a:r>
              <a:rPr kumimoji="1" lang="en-US" altLang="zh-CN" dirty="0" smtClean="0">
                <a:latin typeface="Times New Roman" charset="0"/>
                <a:ea typeface="Times New Roman" charset="0"/>
                <a:cs typeface="Times New Roman" charset="0"/>
              </a:rPr>
              <a:t>May</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be</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less</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affected</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by</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rain</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attenuation</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over</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wide</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areas.</a:t>
            </a:r>
          </a:p>
          <a:p>
            <a:pPr marL="600075" lvl="2" indent="-257175" algn="just">
              <a:buClr>
                <a:srgbClr val="C00000"/>
              </a:buClr>
              <a:buFont typeface="Wingdings" charset="2"/>
              <a:buChar char="p"/>
            </a:pPr>
            <a:r>
              <a:rPr kumimoji="1" lang="en-US" altLang="zh-CN" b="1" dirty="0">
                <a:solidFill>
                  <a:srgbClr val="C00000"/>
                </a:solidFill>
                <a:latin typeface="Times New Roman" charset="0"/>
                <a:ea typeface="Times New Roman" charset="0"/>
                <a:cs typeface="Times New Roman" charset="0"/>
              </a:rPr>
              <a:t>Large</a:t>
            </a:r>
            <a:r>
              <a:rPr kumimoji="1" lang="zh-CN" altLang="en-US" b="1" dirty="0">
                <a:solidFill>
                  <a:srgbClr val="C00000"/>
                </a:solidFill>
                <a:latin typeface="Times New Roman" charset="0"/>
                <a:ea typeface="Times New Roman" charset="0"/>
                <a:cs typeface="Times New Roman" charset="0"/>
              </a:rPr>
              <a:t> </a:t>
            </a:r>
            <a:r>
              <a:rPr kumimoji="1" lang="en-US" altLang="zh-CN" b="1" dirty="0">
                <a:solidFill>
                  <a:srgbClr val="C00000"/>
                </a:solidFill>
                <a:latin typeface="Times New Roman" charset="0"/>
                <a:ea typeface="Times New Roman" charset="0"/>
                <a:cs typeface="Times New Roman" charset="0"/>
              </a:rPr>
              <a:t>system</a:t>
            </a:r>
            <a:r>
              <a:rPr kumimoji="1" lang="zh-CN" altLang="en-US" b="1" dirty="0">
                <a:solidFill>
                  <a:srgbClr val="C00000"/>
                </a:solidFill>
                <a:latin typeface="Times New Roman" charset="0"/>
                <a:ea typeface="Times New Roman" charset="0"/>
                <a:cs typeface="Times New Roman" charset="0"/>
              </a:rPr>
              <a:t> </a:t>
            </a:r>
            <a:r>
              <a:rPr kumimoji="1" lang="en-US" altLang="zh-CN" b="1" dirty="0">
                <a:solidFill>
                  <a:srgbClr val="C00000"/>
                </a:solidFill>
                <a:latin typeface="Times New Roman" charset="0"/>
                <a:ea typeface="Times New Roman" charset="0"/>
                <a:cs typeface="Times New Roman" charset="0"/>
              </a:rPr>
              <a:t>capacity</a:t>
            </a:r>
            <a:r>
              <a:rPr kumimoji="1" lang="zh-CN" altLang="en-US" b="1" dirty="0">
                <a:solidFill>
                  <a:srgbClr val="C00000"/>
                </a:solidFill>
                <a:latin typeface="Times New Roman" charset="0"/>
                <a:ea typeface="Times New Roman" charset="0"/>
                <a:cs typeface="Times New Roman" charset="0"/>
              </a:rPr>
              <a:t> </a:t>
            </a:r>
            <a:r>
              <a:rPr kumimoji="1" lang="en-US" altLang="zh-CN" b="1" dirty="0">
                <a:solidFill>
                  <a:srgbClr val="C00000"/>
                </a:solidFill>
                <a:latin typeface="Times New Roman" charset="0"/>
                <a:ea typeface="Times New Roman" charset="0"/>
                <a:cs typeface="Times New Roman" charset="0"/>
              </a:rPr>
              <a:t>through:</a:t>
            </a:r>
          </a:p>
          <a:p>
            <a:pPr marL="942975" lvl="3" indent="-257175" algn="just">
              <a:buClr>
                <a:schemeClr val="tx1"/>
              </a:buClr>
              <a:buFont typeface="Wingdings" charset="2"/>
              <a:buChar char="ü"/>
            </a:pPr>
            <a:r>
              <a:rPr kumimoji="1" lang="en-US" altLang="zh-CN" dirty="0" smtClean="0">
                <a:latin typeface="Times New Roman" charset="0"/>
                <a:ea typeface="Times New Roman" charset="0"/>
                <a:cs typeface="Times New Roman" charset="0"/>
              </a:rPr>
              <a:t>Use</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of</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mm-bands</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(e.g.</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600</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MHz,</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48GHz)</a:t>
            </a:r>
          </a:p>
          <a:p>
            <a:pPr marL="942975" lvl="3" indent="-257175" algn="just">
              <a:buClr>
                <a:schemeClr val="tx1"/>
              </a:buClr>
              <a:buFont typeface="Wingdings" charset="2"/>
              <a:buChar char="ü"/>
            </a:pPr>
            <a:r>
              <a:rPr kumimoji="1" lang="en-US" altLang="zh-CN" dirty="0" smtClean="0">
                <a:latin typeface="Times New Roman" charset="0"/>
                <a:ea typeface="Times New Roman" charset="0"/>
                <a:cs typeface="Times New Roman" charset="0"/>
              </a:rPr>
              <a:t>Extensive</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frequency</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reuse</a:t>
            </a:r>
          </a:p>
          <a:p>
            <a:pPr marL="942975" lvl="3" indent="-257175" algn="just">
              <a:buClr>
                <a:schemeClr val="tx1"/>
              </a:buClr>
              <a:buFont typeface="Wingdings" charset="2"/>
              <a:buChar char="ü"/>
            </a:pPr>
            <a:r>
              <a:rPr kumimoji="1" lang="en-US" altLang="zh-CN" dirty="0" smtClean="0">
                <a:latin typeface="Times New Roman" charset="0"/>
                <a:ea typeface="Times New Roman" charset="0"/>
                <a:cs typeface="Times New Roman" charset="0"/>
              </a:rPr>
              <a:t>Flexible</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adaptive</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resource</a:t>
            </a:r>
            <a:r>
              <a:rPr kumimoji="1" lang="zh-CN" altLang="en-US" dirty="0" smtClean="0">
                <a:latin typeface="Times New Roman" charset="0"/>
                <a:ea typeface="Times New Roman" charset="0"/>
                <a:cs typeface="Times New Roman" charset="0"/>
              </a:rPr>
              <a:t> </a:t>
            </a:r>
            <a:r>
              <a:rPr kumimoji="1" lang="en-US" altLang="zh-CN" dirty="0" smtClean="0">
                <a:latin typeface="Times New Roman" charset="0"/>
                <a:ea typeface="Times New Roman" charset="0"/>
                <a:cs typeface="Times New Roman" charset="0"/>
              </a:rPr>
              <a:t>allocation</a:t>
            </a:r>
          </a:p>
          <a:p>
            <a:pPr marL="600075" lvl="2" indent="-257175" algn="just">
              <a:buClr>
                <a:srgbClr val="C00000"/>
              </a:buClr>
              <a:buFont typeface="Wingdings" charset="2"/>
              <a:buChar char="p"/>
            </a:pPr>
            <a:r>
              <a:rPr kumimoji="1" lang="en-US" altLang="zh-CN" b="1" dirty="0">
                <a:solidFill>
                  <a:srgbClr val="C00000"/>
                </a:solidFill>
                <a:latin typeface="Times New Roman" charset="0"/>
                <a:ea typeface="Times New Roman" charset="0"/>
                <a:cs typeface="Times New Roman" charset="0"/>
              </a:rPr>
              <a:t>Rapid</a:t>
            </a:r>
            <a:r>
              <a:rPr kumimoji="1" lang="zh-CN" altLang="en-US" b="1" dirty="0">
                <a:solidFill>
                  <a:srgbClr val="C00000"/>
                </a:solidFill>
                <a:latin typeface="Times New Roman" charset="0"/>
                <a:ea typeface="Times New Roman" charset="0"/>
                <a:cs typeface="Times New Roman" charset="0"/>
              </a:rPr>
              <a:t> </a:t>
            </a:r>
            <a:r>
              <a:rPr kumimoji="1" lang="en-US" altLang="zh-CN" b="1" dirty="0">
                <a:solidFill>
                  <a:srgbClr val="C00000"/>
                </a:solidFill>
                <a:latin typeface="Times New Roman" charset="0"/>
                <a:ea typeface="Times New Roman" charset="0"/>
                <a:cs typeface="Times New Roman" charset="0"/>
              </a:rPr>
              <a:t>deployment</a:t>
            </a:r>
          </a:p>
          <a:p>
            <a:pPr marL="600075" lvl="2" indent="-257175" algn="just">
              <a:buClr>
                <a:srgbClr val="C00000"/>
              </a:buClr>
              <a:buFont typeface="Wingdings" charset="2"/>
              <a:buChar char="p"/>
            </a:pPr>
            <a:endParaRPr kumimoji="1" lang="en-US" altLang="zh-CN" b="1" dirty="0">
              <a:solidFill>
                <a:srgbClr val="C00000"/>
              </a:solidFill>
              <a:latin typeface="Times New Roman" charset="0"/>
              <a:ea typeface="Times New Roman" charset="0"/>
              <a:cs typeface="Times New Roman" charset="0"/>
            </a:endParaRPr>
          </a:p>
          <a:p>
            <a:endParaRPr kumimoji="1" lang="en-US" altLang="zh-CN" dirty="0">
              <a:latin typeface="Times New Roman" charset="0"/>
              <a:ea typeface="Times New Roman" charset="0"/>
              <a:cs typeface="Times New Roman" charset="0"/>
            </a:endParaRPr>
          </a:p>
          <a:p>
            <a:pPr marL="600075" lvl="2" indent="-257175" algn="just">
              <a:buFont typeface="Wingdings" charset="2"/>
              <a:buChar char="ü"/>
            </a:pPr>
            <a:endParaRPr lang="en-US" altLang="zh-CN" dirty="0">
              <a:latin typeface="Times New Roman" charset="0"/>
              <a:ea typeface="Times New Roman" charset="0"/>
              <a:cs typeface="Times New Roman"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4797152"/>
            <a:ext cx="2756642" cy="1650799"/>
          </a:xfrm>
          <a:prstGeom prst="rect">
            <a:avLst/>
          </a:prstGeom>
        </p:spPr>
      </p:pic>
      <p:sp>
        <p:nvSpPr>
          <p:cNvPr id="7" name="幻灯片编号占位符 6"/>
          <p:cNvSpPr>
            <a:spLocks noGrp="1"/>
          </p:cNvSpPr>
          <p:nvPr>
            <p:ph type="sldNum" sz="quarter" idx="10"/>
          </p:nvPr>
        </p:nvSpPr>
        <p:spPr/>
        <p:txBody>
          <a:bodyPr/>
          <a:lstStyle/>
          <a:p>
            <a:fld id="{83A74C99-D93E-DC43-80AC-01A0A79049BC}" type="slidenum">
              <a:rPr kumimoji="1" lang="zh-CN" altLang="en-US" smtClean="0"/>
              <a:pPr/>
              <a:t>17</a:t>
            </a:fld>
            <a:r>
              <a:rPr kumimoji="1" lang="en-US" altLang="zh-CN" smtClean="0"/>
              <a:t>/33</a:t>
            </a:r>
            <a:endParaRPr kumimoji="1" lang="zh-CN" altLang="en-US" dirty="0"/>
          </a:p>
        </p:txBody>
      </p:sp>
    </p:spTree>
    <p:extLst>
      <p:ext uri="{BB962C8B-B14F-4D97-AF65-F5344CB8AC3E}">
        <p14:creationId xmlns:p14="http://schemas.microsoft.com/office/powerpoint/2010/main" val="986531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47863" y="476672"/>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Advantages</a:t>
            </a:r>
            <a:r>
              <a:rPr lang="zh-CN" altLang="en-US" dirty="0"/>
              <a:t> </a:t>
            </a:r>
            <a:r>
              <a:rPr lang="en-US" altLang="zh-CN" dirty="0"/>
              <a:t>of</a:t>
            </a:r>
            <a:r>
              <a:rPr lang="zh-CN" altLang="en-US" dirty="0"/>
              <a:t> </a:t>
            </a:r>
            <a:r>
              <a:rPr lang="en-US" altLang="zh-CN" dirty="0"/>
              <a:t>HAPs</a:t>
            </a:r>
            <a:endParaRPr lang="zh-CN" altLang="en-US" dirty="0"/>
          </a:p>
        </p:txBody>
      </p:sp>
      <p:sp>
        <p:nvSpPr>
          <p:cNvPr id="5" name="文本框 4"/>
          <p:cNvSpPr txBox="1"/>
          <p:nvPr/>
        </p:nvSpPr>
        <p:spPr>
          <a:xfrm>
            <a:off x="539552" y="1700808"/>
            <a:ext cx="7972095" cy="4262705"/>
          </a:xfrm>
          <a:prstGeom prst="rect">
            <a:avLst/>
          </a:prstGeom>
          <a:noFill/>
        </p:spPr>
        <p:txBody>
          <a:bodyPr wrap="square" rtlCol="0">
            <a:spAutoFit/>
          </a:bodyPr>
          <a:lstStyle/>
          <a:p>
            <a:r>
              <a:rPr kumimoji="1" lang="en-US" altLang="zh-CN" sz="2000" b="1" dirty="0">
                <a:solidFill>
                  <a:srgbClr val="FE7D04"/>
                </a:solidFill>
                <a:latin typeface="Times New Roman" charset="0"/>
                <a:ea typeface="Times New Roman" charset="0"/>
                <a:cs typeface="Times New Roman" charset="0"/>
              </a:rPr>
              <a:t>Compared</a:t>
            </a:r>
            <a:r>
              <a:rPr kumimoji="1" lang="zh-CN" altLang="en-US" sz="2000" b="1" dirty="0">
                <a:solidFill>
                  <a:srgbClr val="FE7D04"/>
                </a:solidFill>
                <a:latin typeface="Times New Roman" charset="0"/>
                <a:ea typeface="Times New Roman" charset="0"/>
                <a:cs typeface="Times New Roman" charset="0"/>
              </a:rPr>
              <a:t> </a:t>
            </a:r>
            <a:r>
              <a:rPr kumimoji="1" lang="en-US" altLang="zh-CN" sz="2000" b="1" dirty="0">
                <a:solidFill>
                  <a:srgbClr val="FE7D04"/>
                </a:solidFill>
                <a:latin typeface="Times New Roman" charset="0"/>
                <a:ea typeface="Times New Roman" charset="0"/>
                <a:cs typeface="Times New Roman" charset="0"/>
              </a:rPr>
              <a:t>with</a:t>
            </a:r>
            <a:r>
              <a:rPr kumimoji="1" lang="zh-CN" altLang="en-US" sz="2000" b="1" dirty="0">
                <a:solidFill>
                  <a:srgbClr val="FE7D04"/>
                </a:solidFill>
                <a:latin typeface="Times New Roman" charset="0"/>
                <a:ea typeface="Times New Roman" charset="0"/>
                <a:cs typeface="Times New Roman" charset="0"/>
              </a:rPr>
              <a:t> </a:t>
            </a:r>
            <a:r>
              <a:rPr kumimoji="1" lang="en-US" altLang="zh-CN" sz="2000" b="1" dirty="0">
                <a:solidFill>
                  <a:srgbClr val="FE7D04"/>
                </a:solidFill>
                <a:latin typeface="Times New Roman" charset="0"/>
                <a:ea typeface="Times New Roman" charset="0"/>
                <a:cs typeface="Times New Roman" charset="0"/>
              </a:rPr>
              <a:t>satellite,</a:t>
            </a:r>
          </a:p>
          <a:p>
            <a:pPr marL="600075" lvl="2" indent="-257175" algn="just">
              <a:buFont typeface="Wingdings" charset="2"/>
              <a:buChar char="ü"/>
            </a:pPr>
            <a:r>
              <a:rPr lang="en-US" altLang="zh-CN" dirty="0">
                <a:latin typeface="Times New Roman" charset="0"/>
                <a:ea typeface="Times New Roman" charset="0"/>
                <a:cs typeface="Times New Roman" charset="0"/>
              </a:rPr>
              <a:t>Lower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latency</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(transmission</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delay)</a:t>
            </a:r>
          </a:p>
          <a:p>
            <a:pPr marL="600075" lvl="2" indent="-257175" algn="just">
              <a:buFont typeface="Wingdings" charset="2"/>
              <a:buChar char="ü"/>
            </a:pPr>
            <a:r>
              <a:rPr lang="en-US" altLang="zh-CN" dirty="0">
                <a:latin typeface="Times New Roman" charset="0"/>
                <a:ea typeface="Times New Roman" charset="0"/>
                <a:cs typeface="Times New Roman" charset="0"/>
              </a:rPr>
              <a:t>Easy</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to</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be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launched</a:t>
            </a:r>
          </a:p>
          <a:p>
            <a:pPr marL="600075" lvl="2" indent="-257175" algn="just">
              <a:buFont typeface="Wingdings" charset="2"/>
              <a:buChar char="ü"/>
            </a:pPr>
            <a:r>
              <a:rPr lang="en-US" altLang="zh-CN" dirty="0">
                <a:latin typeface="Times New Roman" charset="0"/>
                <a:ea typeface="Times New Roman" charset="0"/>
                <a:cs typeface="Times New Roman" charset="0"/>
              </a:rPr>
              <a:t>Possibility</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of</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return</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for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maintenance</a:t>
            </a:r>
          </a:p>
          <a:p>
            <a:pPr marL="600075" lvl="2" indent="-257175" algn="just">
              <a:buFont typeface="Wingdings" charset="2"/>
              <a:buChar char="ü"/>
            </a:pPr>
            <a:r>
              <a:rPr lang="en-US" altLang="zh-CN" dirty="0">
                <a:latin typeface="Times New Roman" charset="0"/>
                <a:ea typeface="Times New Roman" charset="0"/>
                <a:cs typeface="Times New Roman" charset="0"/>
              </a:rPr>
              <a:t>Payload</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reconfiguration</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and</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retrieve</a:t>
            </a:r>
          </a:p>
          <a:p>
            <a:pPr marL="600075" lvl="2" indent="-257175" algn="just">
              <a:buFont typeface="Wingdings" charset="2"/>
              <a:buChar char="ü"/>
            </a:pPr>
            <a:r>
              <a:rPr lang="en-US" altLang="zh-CN" dirty="0">
                <a:latin typeface="Times New Roman" charset="0"/>
                <a:ea typeface="Times New Roman" charset="0"/>
                <a:cs typeface="Times New Roman" charset="0"/>
              </a:rPr>
              <a:t>For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remote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sensing,</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HAP</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can</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remain</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continuously</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over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an</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area</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for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long</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time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(persistence)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and</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can</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get</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better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resolution</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images</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for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they</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are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closer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to</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the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covered</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areas.</a:t>
            </a:r>
          </a:p>
          <a:p>
            <a:endParaRPr kumimoji="1" lang="en-US" altLang="zh-CN" sz="1500" dirty="0">
              <a:latin typeface="Times New Roman" charset="0"/>
              <a:ea typeface="Times New Roman" charset="0"/>
              <a:cs typeface="Times New Roman" charset="0"/>
            </a:endParaRPr>
          </a:p>
          <a:p>
            <a:r>
              <a:rPr kumimoji="1" lang="en-US" altLang="zh-CN" sz="2000" b="1" dirty="0">
                <a:solidFill>
                  <a:srgbClr val="FE7D04"/>
                </a:solidFill>
                <a:latin typeface="Times New Roman" charset="0"/>
                <a:ea typeface="Times New Roman" charset="0"/>
                <a:cs typeface="Times New Roman" charset="0"/>
              </a:rPr>
              <a:t>Compared</a:t>
            </a:r>
            <a:r>
              <a:rPr kumimoji="1" lang="zh-CN" altLang="en-US" sz="2000" b="1" dirty="0">
                <a:solidFill>
                  <a:srgbClr val="FE7D04"/>
                </a:solidFill>
                <a:latin typeface="Times New Roman" charset="0"/>
                <a:ea typeface="Times New Roman" charset="0"/>
                <a:cs typeface="Times New Roman" charset="0"/>
              </a:rPr>
              <a:t> </a:t>
            </a:r>
            <a:r>
              <a:rPr kumimoji="1" lang="en-US" altLang="zh-CN" sz="2000" b="1" dirty="0">
                <a:solidFill>
                  <a:srgbClr val="FE7D04"/>
                </a:solidFill>
                <a:latin typeface="Times New Roman" charset="0"/>
                <a:ea typeface="Times New Roman" charset="0"/>
                <a:cs typeface="Times New Roman" charset="0"/>
              </a:rPr>
              <a:t>with</a:t>
            </a:r>
            <a:r>
              <a:rPr kumimoji="1" lang="zh-CN" altLang="en-US" sz="2000" b="1" dirty="0">
                <a:solidFill>
                  <a:srgbClr val="FE7D04"/>
                </a:solidFill>
                <a:latin typeface="Times New Roman" charset="0"/>
                <a:ea typeface="Times New Roman" charset="0"/>
                <a:cs typeface="Times New Roman" charset="0"/>
              </a:rPr>
              <a:t> </a:t>
            </a:r>
            <a:r>
              <a:rPr kumimoji="1" lang="en-US" altLang="zh-CN" sz="2000" b="1" dirty="0">
                <a:solidFill>
                  <a:srgbClr val="FE7D04"/>
                </a:solidFill>
                <a:latin typeface="Times New Roman" charset="0"/>
                <a:ea typeface="Times New Roman" charset="0"/>
                <a:cs typeface="Times New Roman" charset="0"/>
              </a:rPr>
              <a:t>UAV,</a:t>
            </a:r>
          </a:p>
          <a:p>
            <a:pPr marL="600075" lvl="2" indent="-257175" algn="just">
              <a:buFont typeface="Wingdings" charset="2"/>
              <a:buChar char="ü"/>
            </a:pPr>
            <a:r>
              <a:rPr lang="en-US" altLang="zh-CN" dirty="0">
                <a:latin typeface="Times New Roman" charset="0"/>
                <a:ea typeface="Times New Roman" charset="0"/>
                <a:cs typeface="Times New Roman" charset="0"/>
              </a:rPr>
              <a:t>Larger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coverage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area</a:t>
            </a:r>
          </a:p>
          <a:p>
            <a:pPr marL="600075" lvl="2" indent="-257175" algn="just">
              <a:buFont typeface="Wingdings" charset="2"/>
              <a:buChar char="ü"/>
            </a:pPr>
            <a:r>
              <a:rPr lang="en-US" altLang="zh-CN" dirty="0">
                <a:latin typeface="Times New Roman" charset="0"/>
                <a:ea typeface="Times New Roman" charset="0"/>
                <a:cs typeface="Times New Roman" charset="0"/>
              </a:rPr>
              <a:t>Longer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duration</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time</a:t>
            </a:r>
          </a:p>
          <a:p>
            <a:pPr marL="600075" lvl="2" indent="-257175" algn="just">
              <a:buFont typeface="Wingdings" charset="2"/>
              <a:buChar char="ü"/>
            </a:pPr>
            <a:r>
              <a:rPr lang="en-US" altLang="zh-CN" dirty="0">
                <a:latin typeface="Times New Roman" charset="0"/>
                <a:ea typeface="Times New Roman" charset="0"/>
                <a:cs typeface="Times New Roman" charset="0"/>
              </a:rPr>
              <a:t>Less</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interference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by</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obstacles</a:t>
            </a:r>
          </a:p>
          <a:p>
            <a:pPr marL="600075" lvl="2" indent="-257175" algn="just">
              <a:buFont typeface="Wingdings" charset="2"/>
              <a:buChar char="ü"/>
            </a:pPr>
            <a:r>
              <a:rPr lang="en-US" altLang="zh-CN" dirty="0">
                <a:latin typeface="Times New Roman" charset="0"/>
                <a:ea typeface="Times New Roman" charset="0"/>
                <a:cs typeface="Times New Roman" charset="0"/>
              </a:rPr>
              <a:t>Better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energy</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supply</a:t>
            </a:r>
            <a:endParaRPr kumimoji="1" lang="en-US" altLang="zh-CN" sz="1500" dirty="0">
              <a:latin typeface="Times New Roman" charset="0"/>
              <a:ea typeface="Times New Roman" charset="0"/>
              <a:cs typeface="Times New Roman" charset="0"/>
            </a:endParaRPr>
          </a:p>
          <a:p>
            <a:pPr marL="600075" lvl="2" indent="-257175" algn="just">
              <a:buFont typeface="Wingdings" charset="2"/>
              <a:buChar char="ü"/>
            </a:pPr>
            <a:endParaRPr lang="en-US" altLang="zh-CN" dirty="0">
              <a:latin typeface="Times New Roman" charset="0"/>
              <a:ea typeface="Times New Roman" charset="0"/>
              <a:cs typeface="Times New Roman" charset="0"/>
            </a:endParaRPr>
          </a:p>
        </p:txBody>
      </p:sp>
      <p:sp>
        <p:nvSpPr>
          <p:cNvPr id="6" name="幻灯片编号占位符 5"/>
          <p:cNvSpPr>
            <a:spLocks noGrp="1"/>
          </p:cNvSpPr>
          <p:nvPr>
            <p:ph type="sldNum" sz="quarter" idx="10"/>
          </p:nvPr>
        </p:nvSpPr>
        <p:spPr/>
        <p:txBody>
          <a:bodyPr/>
          <a:lstStyle/>
          <a:p>
            <a:fld id="{83A74C99-D93E-DC43-80AC-01A0A79049BC}" type="slidenum">
              <a:rPr kumimoji="1" lang="zh-CN" altLang="en-US" smtClean="0"/>
              <a:pPr/>
              <a:t>18</a:t>
            </a:fld>
            <a:r>
              <a:rPr kumimoji="1" lang="en-US" altLang="zh-CN" smtClean="0"/>
              <a:t>/33</a:t>
            </a:r>
            <a:endParaRPr kumimoji="1" lang="zh-CN" altLang="en-US" dirty="0"/>
          </a:p>
        </p:txBody>
      </p:sp>
    </p:spTree>
    <p:extLst>
      <p:ext uri="{BB962C8B-B14F-4D97-AF65-F5344CB8AC3E}">
        <p14:creationId xmlns:p14="http://schemas.microsoft.com/office/powerpoint/2010/main" val="2057703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buFont typeface="Arial" pitchFamily="34" charset="0"/>
            </a:pPr>
            <a:r>
              <a:rPr lang="en-US" altLang="zh-CN" dirty="0"/>
              <a:t>LEO Satellite Constellation</a:t>
            </a:r>
            <a:endParaRPr lang="zh-CN" altLang="en-US" dirty="0"/>
          </a:p>
        </p:txBody>
      </p:sp>
      <p:pic>
        <p:nvPicPr>
          <p:cNvPr id="6" name="Picture 2" descr="mage result for hongyan satell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556792"/>
            <a:ext cx="3342084" cy="224546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4"/>
          <a:stretch>
            <a:fillRect/>
          </a:stretch>
        </p:blipFill>
        <p:spPr>
          <a:xfrm>
            <a:off x="603312" y="5180766"/>
            <a:ext cx="3032584" cy="1637695"/>
          </a:xfrm>
          <a:prstGeom prst="rect">
            <a:avLst/>
          </a:prstGeom>
        </p:spPr>
      </p:pic>
      <p:pic>
        <p:nvPicPr>
          <p:cNvPr id="10" name="Picture 12" desc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912" y="4266023"/>
            <a:ext cx="4221004" cy="2369875"/>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6"/>
          <a:stretch>
            <a:fillRect/>
          </a:stretch>
        </p:blipFill>
        <p:spPr>
          <a:xfrm>
            <a:off x="7535134" y="3798082"/>
            <a:ext cx="1573370" cy="2636177"/>
          </a:xfrm>
          <a:prstGeom prst="rect">
            <a:avLst/>
          </a:prstGeom>
        </p:spPr>
      </p:pic>
      <p:pic>
        <p:nvPicPr>
          <p:cNvPr id="2052" name="Picture 4" descr="mage result for iridium nex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740" y="3190791"/>
            <a:ext cx="2123728" cy="2232741"/>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8"/>
          <a:stretch>
            <a:fillRect/>
          </a:stretch>
        </p:blipFill>
        <p:spPr>
          <a:xfrm>
            <a:off x="625262" y="1522863"/>
            <a:ext cx="3088185" cy="1686312"/>
          </a:xfrm>
          <a:prstGeom prst="rect">
            <a:avLst/>
          </a:prstGeom>
        </p:spPr>
      </p:pic>
      <p:sp>
        <p:nvSpPr>
          <p:cNvPr id="8" name="幻灯片编号占位符 7"/>
          <p:cNvSpPr>
            <a:spLocks noGrp="1"/>
          </p:cNvSpPr>
          <p:nvPr>
            <p:ph type="sldNum" sz="quarter" idx="10"/>
          </p:nvPr>
        </p:nvSpPr>
        <p:spPr/>
        <p:txBody>
          <a:bodyPr/>
          <a:lstStyle/>
          <a:p>
            <a:fld id="{83A74C99-D93E-DC43-80AC-01A0A79049BC}" type="slidenum">
              <a:rPr kumimoji="1" lang="zh-CN" altLang="en-US" smtClean="0"/>
              <a:pPr/>
              <a:t>19</a:t>
            </a:fld>
            <a:r>
              <a:rPr kumimoji="1" lang="en-US" altLang="zh-CN" smtClean="0"/>
              <a:t>/33</a:t>
            </a:r>
            <a:endParaRPr kumimoji="1" lang="zh-CN" altLang="en-US" dirty="0"/>
          </a:p>
        </p:txBody>
      </p:sp>
    </p:spTree>
    <p:extLst>
      <p:ext uri="{BB962C8B-B14F-4D97-AF65-F5344CB8AC3E}">
        <p14:creationId xmlns:p14="http://schemas.microsoft.com/office/powerpoint/2010/main" val="65871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ChangeArrowheads="1"/>
          </p:cNvSpPr>
          <p:nvPr/>
        </p:nvSpPr>
        <p:spPr bwMode="auto">
          <a:xfrm>
            <a:off x="457200" y="18864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zh-CN" sz="4400" b="1" dirty="0">
                <a:solidFill>
                  <a:srgbClr val="FF6600"/>
                </a:solidFill>
                <a:latin typeface="Calibri" pitchFamily="34" charset="0"/>
                <a:sym typeface="Calibri" pitchFamily="34" charset="0"/>
              </a:rPr>
              <a:t>Outline</a:t>
            </a:r>
          </a:p>
        </p:txBody>
      </p:sp>
      <p:sp>
        <p:nvSpPr>
          <p:cNvPr id="5123" name="Content Placeholder 33"/>
          <p:cNvSpPr>
            <a:spLocks noChangeArrowheads="1"/>
          </p:cNvSpPr>
          <p:nvPr/>
        </p:nvSpPr>
        <p:spPr bwMode="auto">
          <a:xfrm>
            <a:off x="457200" y="1752600"/>
            <a:ext cx="85344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20675" indent="-320675">
              <a:lnSpc>
                <a:spcPct val="120000"/>
              </a:lnSpc>
              <a:spcBef>
                <a:spcPts val="700"/>
              </a:spcBef>
              <a:buClr>
                <a:srgbClr val="FF0000"/>
              </a:buClr>
              <a:buSzPct val="11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zh-CN" altLang="en-US" sz="3200" b="1" dirty="0" smtClean="0">
                <a:solidFill>
                  <a:srgbClr val="FF6600"/>
                </a:solidFill>
                <a:latin typeface="Calibri" pitchFamily="34" charset="0"/>
                <a:sym typeface="Calibri" pitchFamily="34" charset="0"/>
              </a:rPr>
              <a:t> </a:t>
            </a:r>
            <a:r>
              <a:rPr lang="en-US" altLang="zh-CN" sz="3200" b="1" dirty="0" smtClean="0">
                <a:solidFill>
                  <a:srgbClr val="FF6600"/>
                </a:solidFill>
                <a:latin typeface="Calibri" pitchFamily="34" charset="0"/>
                <a:sym typeface="Calibri" pitchFamily="34" charset="0"/>
              </a:rPr>
              <a:t>Motivation</a:t>
            </a:r>
            <a:r>
              <a:rPr lang="zh-CN" altLang="en-US" sz="3200" b="1" dirty="0" smtClean="0">
                <a:solidFill>
                  <a:srgbClr val="FF6600"/>
                </a:solidFill>
                <a:latin typeface="Calibri" pitchFamily="34" charset="0"/>
                <a:sym typeface="Calibri" pitchFamily="34" charset="0"/>
              </a:rPr>
              <a:t> </a:t>
            </a:r>
            <a:r>
              <a:rPr lang="en-US" altLang="zh-CN" sz="3200" b="1" dirty="0" smtClean="0">
                <a:solidFill>
                  <a:srgbClr val="FF6600"/>
                </a:solidFill>
                <a:latin typeface="Calibri" pitchFamily="34" charset="0"/>
                <a:sym typeface="Calibri" pitchFamily="34" charset="0"/>
              </a:rPr>
              <a:t>and</a:t>
            </a:r>
            <a:r>
              <a:rPr lang="zh-CN" altLang="en-US" sz="3200" b="1" dirty="0" smtClean="0">
                <a:solidFill>
                  <a:srgbClr val="FF6600"/>
                </a:solidFill>
                <a:latin typeface="Calibri" pitchFamily="34" charset="0"/>
                <a:sym typeface="Calibri" pitchFamily="34" charset="0"/>
              </a:rPr>
              <a:t> </a:t>
            </a:r>
            <a:r>
              <a:rPr lang="en-US" altLang="zh-CN" sz="3200" b="1" dirty="0" smtClean="0">
                <a:solidFill>
                  <a:srgbClr val="FF6600"/>
                </a:solidFill>
                <a:latin typeface="Calibri" pitchFamily="34" charset="0"/>
                <a:sym typeface="Calibri" pitchFamily="34" charset="0"/>
              </a:rPr>
              <a:t>Background</a:t>
            </a:r>
          </a:p>
          <a:p>
            <a:pPr marL="320675" indent="-320675">
              <a:lnSpc>
                <a:spcPct val="120000"/>
              </a:lnSpc>
              <a:spcBef>
                <a:spcPts val="700"/>
              </a:spcBef>
              <a:buClr>
                <a:srgbClr val="FF0000"/>
              </a:buClr>
              <a:buSzPct val="11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zh-CN" sz="3200" b="1" dirty="0" smtClean="0">
                <a:solidFill>
                  <a:srgbClr val="FF6600"/>
                </a:solidFill>
                <a:latin typeface="Calibri" pitchFamily="34" charset="0"/>
                <a:sym typeface="Calibri" pitchFamily="34" charset="0"/>
              </a:rPr>
              <a:t> Introduction of HAPS</a:t>
            </a:r>
          </a:p>
          <a:p>
            <a:pPr marL="320675" indent="-320675">
              <a:lnSpc>
                <a:spcPct val="120000"/>
              </a:lnSpc>
              <a:spcBef>
                <a:spcPts val="700"/>
              </a:spcBef>
              <a:buClr>
                <a:srgbClr val="FF0000"/>
              </a:buClr>
              <a:buSzPct val="11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zh-CN" sz="3200" b="1" dirty="0" smtClean="0">
                <a:solidFill>
                  <a:srgbClr val="FF6600"/>
                </a:solidFill>
                <a:latin typeface="Calibri" pitchFamily="34" charset="0"/>
                <a:sym typeface="Calibri" pitchFamily="34" charset="0"/>
              </a:rPr>
              <a:t> HAPS, Satellite, and UAV</a:t>
            </a:r>
          </a:p>
          <a:p>
            <a:pPr marL="320675" indent="-320675">
              <a:lnSpc>
                <a:spcPct val="120000"/>
              </a:lnSpc>
              <a:spcBef>
                <a:spcPts val="700"/>
              </a:spcBef>
              <a:buClr>
                <a:srgbClr val="FF0000"/>
              </a:buClr>
              <a:buSzPct val="11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zh-CN" altLang="en-US" sz="3200" b="1" dirty="0">
                <a:solidFill>
                  <a:srgbClr val="FF6600"/>
                </a:solidFill>
                <a:latin typeface="Calibri" pitchFamily="34" charset="0"/>
                <a:sym typeface="Calibri" pitchFamily="34" charset="0"/>
              </a:rPr>
              <a:t> </a:t>
            </a:r>
            <a:r>
              <a:rPr lang="en-US" altLang="zh-CN" sz="3200" b="1" dirty="0" smtClean="0">
                <a:solidFill>
                  <a:srgbClr val="FF6600"/>
                </a:solidFill>
                <a:latin typeface="Calibri" pitchFamily="34" charset="0"/>
                <a:sym typeface="Calibri" pitchFamily="34" charset="0"/>
              </a:rPr>
              <a:t>Existed Research Cases</a:t>
            </a:r>
          </a:p>
          <a:p>
            <a:pPr marL="320675" indent="-320675">
              <a:lnSpc>
                <a:spcPct val="120000"/>
              </a:lnSpc>
              <a:spcBef>
                <a:spcPts val="700"/>
              </a:spcBef>
              <a:buClr>
                <a:srgbClr val="FF0000"/>
              </a:buClr>
              <a:buSzPct val="110000"/>
              <a:buFont typeface="Wingdings"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zh-CN" altLang="en-US" sz="3200" b="1" dirty="0" smtClean="0">
                <a:solidFill>
                  <a:srgbClr val="FF6600"/>
                </a:solidFill>
                <a:latin typeface="Calibri" pitchFamily="34" charset="0"/>
                <a:sym typeface="Calibri" pitchFamily="34" charset="0"/>
              </a:rPr>
              <a:t> </a:t>
            </a:r>
            <a:r>
              <a:rPr lang="en-US" altLang="zh-CN" sz="3200" b="1" dirty="0" smtClean="0">
                <a:solidFill>
                  <a:srgbClr val="FF6600"/>
                </a:solidFill>
                <a:latin typeface="Calibri" pitchFamily="34" charset="0"/>
                <a:sym typeface="Calibri" pitchFamily="34" charset="0"/>
              </a:rPr>
              <a:t>What can we do on HAPS</a:t>
            </a:r>
            <a:endParaRPr lang="en-US" altLang="zh-CN" sz="3200" b="1" dirty="0">
              <a:solidFill>
                <a:srgbClr val="FF6600"/>
              </a:solidFill>
              <a:latin typeface="Calibri" pitchFamily="34" charset="0"/>
              <a:sym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solidFill>
                  <a:schemeClr val="accent1"/>
                </a:solidFill>
              </a:rPr>
              <a:t>Satellite</a:t>
            </a:r>
            <a:r>
              <a:rPr lang="zh-CN" altLang="en-US" dirty="0">
                <a:solidFill>
                  <a:schemeClr val="accent1"/>
                </a:solidFill>
              </a:rPr>
              <a:t> </a:t>
            </a:r>
            <a:r>
              <a:rPr lang="en-US" altLang="zh-CN" dirty="0">
                <a:solidFill>
                  <a:schemeClr val="accent1"/>
                </a:solidFill>
              </a:rPr>
              <a:t>+</a:t>
            </a:r>
            <a:r>
              <a:rPr lang="zh-CN" altLang="en-US" dirty="0">
                <a:solidFill>
                  <a:schemeClr val="accent1"/>
                </a:solidFill>
              </a:rPr>
              <a:t> </a:t>
            </a:r>
            <a:r>
              <a:rPr lang="en-US" altLang="zh-CN" dirty="0">
                <a:solidFill>
                  <a:schemeClr val="accent1"/>
                </a:solidFill>
              </a:rPr>
              <a:t>HAPS</a:t>
            </a:r>
            <a:endParaRPr kumimoji="1" lang="zh-CN" altLang="en-US" dirty="0"/>
          </a:p>
        </p:txBody>
      </p:sp>
      <p:pic>
        <p:nvPicPr>
          <p:cNvPr id="1026" name="Picture 2" descr="mage result for H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4" y="2170898"/>
            <a:ext cx="6264696" cy="429340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251520" y="1676969"/>
            <a:ext cx="8373078" cy="677108"/>
          </a:xfrm>
          <a:prstGeom prst="rect">
            <a:avLst/>
          </a:prstGeom>
          <a:noFill/>
        </p:spPr>
        <p:txBody>
          <a:bodyPr wrap="square" rtlCol="0">
            <a:spAutoFit/>
          </a:bodyPr>
          <a:lstStyle/>
          <a:p>
            <a:r>
              <a:rPr lang="en-US" altLang="zh-CN" sz="2000" b="1" dirty="0" smtClean="0">
                <a:solidFill>
                  <a:schemeClr val="accent1"/>
                </a:solidFill>
              </a:rPr>
              <a:t>Satellite</a:t>
            </a:r>
            <a:r>
              <a:rPr lang="zh-CN" altLang="en-US" sz="2000" b="1" dirty="0" smtClean="0">
                <a:solidFill>
                  <a:schemeClr val="accent1"/>
                </a:solidFill>
              </a:rPr>
              <a:t> </a:t>
            </a:r>
            <a:r>
              <a:rPr lang="en-US" altLang="zh-CN" sz="2000" b="1" dirty="0" smtClean="0">
                <a:solidFill>
                  <a:schemeClr val="accent1"/>
                </a:solidFill>
              </a:rPr>
              <a:t>+</a:t>
            </a:r>
            <a:r>
              <a:rPr lang="zh-CN" altLang="en-US" sz="2000" b="1" dirty="0" smtClean="0">
                <a:solidFill>
                  <a:schemeClr val="accent1"/>
                </a:solidFill>
              </a:rPr>
              <a:t> </a:t>
            </a:r>
            <a:r>
              <a:rPr lang="en-US" altLang="zh-CN" sz="2000" b="1" dirty="0" smtClean="0">
                <a:solidFill>
                  <a:schemeClr val="accent1"/>
                </a:solidFill>
              </a:rPr>
              <a:t>HAPS</a:t>
            </a:r>
            <a:r>
              <a:rPr lang="zh-CN" altLang="en-US" sz="2000" b="1" dirty="0" smtClean="0">
                <a:solidFill>
                  <a:schemeClr val="accent1"/>
                </a:solidFill>
              </a:rPr>
              <a:t> </a:t>
            </a:r>
            <a:r>
              <a:rPr lang="en-US" altLang="zh-CN" sz="2000" b="1" dirty="0" smtClean="0">
                <a:solidFill>
                  <a:schemeClr val="accent1"/>
                </a:solidFill>
              </a:rPr>
              <a:t>for</a:t>
            </a:r>
            <a:r>
              <a:rPr lang="zh-CN" altLang="en-US" sz="2000" b="1" dirty="0" smtClean="0">
                <a:solidFill>
                  <a:schemeClr val="accent1"/>
                </a:solidFill>
              </a:rPr>
              <a:t> </a:t>
            </a:r>
            <a:r>
              <a:rPr lang="en-US" altLang="zh-CN" sz="2000" b="1" dirty="0" smtClean="0">
                <a:solidFill>
                  <a:schemeClr val="accent1"/>
                </a:solidFill>
              </a:rPr>
              <a:t>multiple</a:t>
            </a:r>
            <a:r>
              <a:rPr lang="zh-CN" altLang="en-US" sz="2000" b="1" dirty="0" smtClean="0">
                <a:solidFill>
                  <a:schemeClr val="accent1"/>
                </a:solidFill>
              </a:rPr>
              <a:t> </a:t>
            </a:r>
            <a:r>
              <a:rPr lang="en-US" altLang="zh-CN" sz="2000" b="1" dirty="0" smtClean="0">
                <a:solidFill>
                  <a:schemeClr val="accent1"/>
                </a:solidFill>
              </a:rPr>
              <a:t>applications:</a:t>
            </a:r>
          </a:p>
          <a:p>
            <a:endParaRPr kumimoji="1" lang="zh-CN" altLang="en-US" dirty="0"/>
          </a:p>
        </p:txBody>
      </p:sp>
      <p:sp>
        <p:nvSpPr>
          <p:cNvPr id="7" name="文本框 6"/>
          <p:cNvSpPr txBox="1"/>
          <p:nvPr/>
        </p:nvSpPr>
        <p:spPr>
          <a:xfrm>
            <a:off x="5940152" y="2606497"/>
            <a:ext cx="2547552" cy="3416320"/>
          </a:xfrm>
          <a:prstGeom prst="rect">
            <a:avLst/>
          </a:prstGeom>
          <a:noFill/>
        </p:spPr>
        <p:txBody>
          <a:bodyPr wrap="square" rtlCol="0">
            <a:spAutoFit/>
          </a:bodyPr>
          <a:lstStyle/>
          <a:p>
            <a:pPr marL="285750" indent="-285750">
              <a:buFont typeface="Wingdings" charset="2"/>
              <a:buChar char="ü"/>
            </a:pPr>
            <a:r>
              <a:rPr lang="en-US" altLang="zh-CN" dirty="0" smtClean="0">
                <a:solidFill>
                  <a:schemeClr val="accent1"/>
                </a:solidFill>
              </a:rPr>
              <a:t>Flight</a:t>
            </a:r>
            <a:r>
              <a:rPr lang="zh-CN" altLang="en-US" dirty="0" smtClean="0">
                <a:solidFill>
                  <a:schemeClr val="accent1"/>
                </a:solidFill>
              </a:rPr>
              <a:t> </a:t>
            </a:r>
            <a:r>
              <a:rPr lang="en-US" altLang="zh-CN" dirty="0" smtClean="0">
                <a:solidFill>
                  <a:schemeClr val="accent1"/>
                </a:solidFill>
              </a:rPr>
              <a:t>in</a:t>
            </a:r>
            <a:r>
              <a:rPr lang="zh-CN" altLang="en-US" dirty="0" smtClean="0">
                <a:solidFill>
                  <a:schemeClr val="accent1"/>
                </a:solidFill>
              </a:rPr>
              <a:t> </a:t>
            </a:r>
            <a:r>
              <a:rPr lang="en-US" altLang="zh-CN" dirty="0" smtClean="0">
                <a:solidFill>
                  <a:schemeClr val="accent1"/>
                </a:solidFill>
              </a:rPr>
              <a:t>the</a:t>
            </a:r>
            <a:r>
              <a:rPr lang="zh-CN" altLang="en-US" dirty="0" smtClean="0">
                <a:solidFill>
                  <a:schemeClr val="accent1"/>
                </a:solidFill>
              </a:rPr>
              <a:t> </a:t>
            </a:r>
            <a:r>
              <a:rPr lang="en-US" altLang="zh-CN" dirty="0" smtClean="0">
                <a:solidFill>
                  <a:schemeClr val="accent1"/>
                </a:solidFill>
              </a:rPr>
              <a:t>sky</a:t>
            </a:r>
          </a:p>
          <a:p>
            <a:pPr marL="285750" indent="-285750">
              <a:buFont typeface="Wingdings" charset="2"/>
              <a:buChar char="ü"/>
            </a:pPr>
            <a:endParaRPr lang="en-US" altLang="zh-CN" dirty="0">
              <a:solidFill>
                <a:schemeClr val="accent1"/>
              </a:solidFill>
            </a:endParaRPr>
          </a:p>
          <a:p>
            <a:pPr marL="285750" indent="-285750">
              <a:buFont typeface="Wingdings" charset="2"/>
              <a:buChar char="ü"/>
            </a:pPr>
            <a:r>
              <a:rPr lang="en-US" altLang="zh-CN" dirty="0" smtClean="0">
                <a:solidFill>
                  <a:schemeClr val="accent1"/>
                </a:solidFill>
              </a:rPr>
              <a:t>Voyage</a:t>
            </a:r>
            <a:r>
              <a:rPr lang="zh-CN" altLang="en-US" dirty="0" smtClean="0">
                <a:solidFill>
                  <a:schemeClr val="accent1"/>
                </a:solidFill>
              </a:rPr>
              <a:t> </a:t>
            </a:r>
            <a:r>
              <a:rPr lang="en-US" altLang="zh-CN" dirty="0" smtClean="0">
                <a:solidFill>
                  <a:schemeClr val="accent1"/>
                </a:solidFill>
              </a:rPr>
              <a:t>at</a:t>
            </a:r>
            <a:r>
              <a:rPr lang="zh-CN" altLang="en-US" dirty="0" smtClean="0">
                <a:solidFill>
                  <a:schemeClr val="accent1"/>
                </a:solidFill>
              </a:rPr>
              <a:t> </a:t>
            </a:r>
            <a:r>
              <a:rPr lang="en-US" altLang="zh-CN" dirty="0" smtClean="0">
                <a:solidFill>
                  <a:schemeClr val="accent1"/>
                </a:solidFill>
              </a:rPr>
              <a:t>sea</a:t>
            </a:r>
          </a:p>
          <a:p>
            <a:pPr marL="285750" indent="-285750">
              <a:buFont typeface="Wingdings" charset="2"/>
              <a:buChar char="ü"/>
            </a:pPr>
            <a:endParaRPr lang="en-US" altLang="zh-CN" dirty="0" smtClean="0">
              <a:solidFill>
                <a:schemeClr val="accent1"/>
              </a:solidFill>
            </a:endParaRPr>
          </a:p>
          <a:p>
            <a:pPr marL="285750" indent="-285750">
              <a:buFont typeface="Wingdings" charset="2"/>
              <a:buChar char="ü"/>
            </a:pPr>
            <a:r>
              <a:rPr lang="en-US" altLang="zh-CN" dirty="0" smtClean="0">
                <a:solidFill>
                  <a:schemeClr val="accent1"/>
                </a:solidFill>
              </a:rPr>
              <a:t>Vehicle</a:t>
            </a:r>
            <a:r>
              <a:rPr lang="zh-CN" altLang="en-US" dirty="0" smtClean="0">
                <a:solidFill>
                  <a:schemeClr val="accent1"/>
                </a:solidFill>
              </a:rPr>
              <a:t> </a:t>
            </a:r>
            <a:r>
              <a:rPr lang="en-US" altLang="zh-CN" dirty="0" smtClean="0">
                <a:solidFill>
                  <a:schemeClr val="accent1"/>
                </a:solidFill>
              </a:rPr>
              <a:t>on</a:t>
            </a:r>
            <a:r>
              <a:rPr lang="zh-CN" altLang="en-US" dirty="0" smtClean="0">
                <a:solidFill>
                  <a:schemeClr val="accent1"/>
                </a:solidFill>
              </a:rPr>
              <a:t> </a:t>
            </a:r>
            <a:r>
              <a:rPr lang="en-US" altLang="zh-CN" dirty="0" smtClean="0">
                <a:solidFill>
                  <a:schemeClr val="accent1"/>
                </a:solidFill>
              </a:rPr>
              <a:t>the</a:t>
            </a:r>
            <a:r>
              <a:rPr lang="zh-CN" altLang="en-US" dirty="0" smtClean="0">
                <a:solidFill>
                  <a:schemeClr val="accent1"/>
                </a:solidFill>
              </a:rPr>
              <a:t> </a:t>
            </a:r>
            <a:r>
              <a:rPr lang="en-US" altLang="zh-CN" dirty="0" smtClean="0">
                <a:solidFill>
                  <a:schemeClr val="accent1"/>
                </a:solidFill>
              </a:rPr>
              <a:t>land</a:t>
            </a:r>
          </a:p>
          <a:p>
            <a:pPr marL="285750" indent="-285750">
              <a:buFont typeface="Wingdings" charset="2"/>
              <a:buChar char="ü"/>
            </a:pPr>
            <a:endParaRPr lang="en-US" altLang="zh-CN" dirty="0">
              <a:solidFill>
                <a:schemeClr val="accent1"/>
              </a:solidFill>
            </a:endParaRPr>
          </a:p>
          <a:p>
            <a:pPr marL="285750" indent="-285750">
              <a:buFont typeface="Wingdings" charset="2"/>
              <a:buChar char="ü"/>
            </a:pPr>
            <a:r>
              <a:rPr lang="en-US" altLang="zh-CN" dirty="0" smtClean="0">
                <a:solidFill>
                  <a:schemeClr val="accent1"/>
                </a:solidFill>
              </a:rPr>
              <a:t>Agriculture</a:t>
            </a:r>
          </a:p>
          <a:p>
            <a:pPr marL="285750" indent="-285750">
              <a:buFont typeface="Wingdings" charset="2"/>
              <a:buChar char="ü"/>
            </a:pPr>
            <a:endParaRPr lang="en-US" altLang="zh-CN" dirty="0">
              <a:solidFill>
                <a:schemeClr val="accent1"/>
              </a:solidFill>
            </a:endParaRPr>
          </a:p>
          <a:p>
            <a:pPr marL="285750" indent="-285750">
              <a:buFont typeface="Wingdings" charset="2"/>
              <a:buChar char="ü"/>
            </a:pPr>
            <a:r>
              <a:rPr lang="en-US" altLang="zh-CN" dirty="0" smtClean="0">
                <a:solidFill>
                  <a:schemeClr val="accent1"/>
                </a:solidFill>
              </a:rPr>
              <a:t>Emergency</a:t>
            </a:r>
            <a:r>
              <a:rPr lang="zh-CN" altLang="en-US" dirty="0" smtClean="0">
                <a:solidFill>
                  <a:schemeClr val="accent1"/>
                </a:solidFill>
              </a:rPr>
              <a:t> </a:t>
            </a:r>
            <a:r>
              <a:rPr lang="en-US" altLang="zh-CN" dirty="0" smtClean="0">
                <a:solidFill>
                  <a:schemeClr val="accent1"/>
                </a:solidFill>
              </a:rPr>
              <a:t>rescue</a:t>
            </a:r>
          </a:p>
          <a:p>
            <a:pPr marL="285750" indent="-285750">
              <a:buFont typeface="Wingdings" charset="2"/>
              <a:buChar char="ü"/>
            </a:pPr>
            <a:endParaRPr lang="en-US" altLang="zh-CN" dirty="0">
              <a:solidFill>
                <a:schemeClr val="accent1"/>
              </a:solidFill>
            </a:endParaRPr>
          </a:p>
          <a:p>
            <a:pPr marL="285750" indent="-285750">
              <a:buFont typeface="Wingdings" charset="2"/>
              <a:buChar char="ü"/>
            </a:pPr>
            <a:r>
              <a:rPr lang="mr-IN" altLang="zh-CN" dirty="0" smtClean="0">
                <a:solidFill>
                  <a:schemeClr val="accent1"/>
                </a:solidFill>
              </a:rPr>
              <a:t>…</a:t>
            </a:r>
            <a:endParaRPr lang="en-US" altLang="zh-CN" dirty="0">
              <a:solidFill>
                <a:schemeClr val="accent1"/>
              </a:solidFill>
            </a:endParaRPr>
          </a:p>
          <a:p>
            <a:endParaRPr kumimoji="1" lang="zh-CN" altLang="en-US" dirty="0"/>
          </a:p>
        </p:txBody>
      </p:sp>
      <p:sp>
        <p:nvSpPr>
          <p:cNvPr id="5" name="幻灯片编号占位符 4"/>
          <p:cNvSpPr>
            <a:spLocks noGrp="1"/>
          </p:cNvSpPr>
          <p:nvPr>
            <p:ph type="sldNum" sz="quarter" idx="10"/>
          </p:nvPr>
        </p:nvSpPr>
        <p:spPr/>
        <p:txBody>
          <a:bodyPr/>
          <a:lstStyle/>
          <a:p>
            <a:fld id="{83A74C99-D93E-DC43-80AC-01A0A79049BC}" type="slidenum">
              <a:rPr kumimoji="1" lang="zh-CN" altLang="en-US" smtClean="0"/>
              <a:pPr/>
              <a:t>20</a:t>
            </a:fld>
            <a:r>
              <a:rPr kumimoji="1" lang="en-US" altLang="zh-CN" smtClean="0"/>
              <a:t>/33</a:t>
            </a:r>
            <a:endParaRPr kumimoji="1" lang="zh-CN" altLang="en-US" dirty="0"/>
          </a:p>
        </p:txBody>
      </p:sp>
    </p:spTree>
    <p:extLst>
      <p:ext uri="{BB962C8B-B14F-4D97-AF65-F5344CB8AC3E}">
        <p14:creationId xmlns:p14="http://schemas.microsoft.com/office/powerpoint/2010/main" val="132284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575" y="1820741"/>
            <a:ext cx="4643905" cy="2017557"/>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83" y="4236430"/>
            <a:ext cx="1364913" cy="660442"/>
          </a:xfrm>
          <a:prstGeom prst="rect">
            <a:avLst/>
          </a:prstGeom>
        </p:spPr>
      </p:pic>
      <p:pic>
        <p:nvPicPr>
          <p:cNvPr id="10" name="图片 9"/>
          <p:cNvPicPr>
            <a:picLocks noChangeAspect="1"/>
          </p:cNvPicPr>
          <p:nvPr/>
        </p:nvPicPr>
        <p:blipFill>
          <a:blip r:embed="rId6"/>
          <a:stretch>
            <a:fillRect/>
          </a:stretch>
        </p:blipFill>
        <p:spPr>
          <a:xfrm>
            <a:off x="1514309" y="1865608"/>
            <a:ext cx="1789771" cy="894886"/>
          </a:xfrm>
          <a:prstGeom prst="rect">
            <a:avLst/>
          </a:prstGeom>
        </p:spPr>
      </p:pic>
      <p:grpSp>
        <p:nvGrpSpPr>
          <p:cNvPr id="22" name="组 21"/>
          <p:cNvGrpSpPr/>
          <p:nvPr/>
        </p:nvGrpSpPr>
        <p:grpSpPr>
          <a:xfrm>
            <a:off x="2158256" y="3136138"/>
            <a:ext cx="5120056" cy="702076"/>
            <a:chOff x="1900879" y="2627090"/>
            <a:chExt cx="6826741" cy="936101"/>
          </a:xfrm>
        </p:grpSpPr>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879" y="2707151"/>
              <a:ext cx="3179353" cy="699820"/>
            </a:xfrm>
            <a:prstGeom prst="rect">
              <a:avLst/>
            </a:prstGeom>
          </p:spPr>
        </p:pic>
        <p:pic>
          <p:nvPicPr>
            <p:cNvPr id="12" name="图片 11"/>
            <p:cNvPicPr>
              <a:picLocks noChangeAspect="1"/>
            </p:cNvPicPr>
            <p:nvPr/>
          </p:nvPicPr>
          <p:blipFill>
            <a:blip r:embed="rId8"/>
            <a:stretch>
              <a:fillRect/>
            </a:stretch>
          </p:blipFill>
          <p:spPr>
            <a:xfrm>
              <a:off x="6173991" y="2627090"/>
              <a:ext cx="2553629" cy="936101"/>
            </a:xfrm>
            <a:prstGeom prst="rect">
              <a:avLst/>
            </a:prstGeom>
          </p:spPr>
        </p:pic>
        <p:sp>
          <p:nvSpPr>
            <p:cNvPr id="15" name="文本框 14"/>
            <p:cNvSpPr txBox="1"/>
            <p:nvPr/>
          </p:nvSpPr>
          <p:spPr>
            <a:xfrm>
              <a:off x="5294695" y="2734171"/>
              <a:ext cx="579863" cy="800218"/>
            </a:xfrm>
            <a:prstGeom prst="rect">
              <a:avLst/>
            </a:prstGeom>
            <a:noFill/>
          </p:spPr>
          <p:txBody>
            <a:bodyPr wrap="square" rtlCol="0">
              <a:spAutoFit/>
            </a:bodyPr>
            <a:lstStyle/>
            <a:p>
              <a:r>
                <a:rPr kumimoji="1" lang="en-US" altLang="zh-CN" sz="3300" b="1" dirty="0">
                  <a:solidFill>
                    <a:schemeClr val="accent1"/>
                  </a:solidFill>
                </a:rPr>
                <a:t>&amp;</a:t>
              </a:r>
              <a:endParaRPr kumimoji="1" lang="zh-CN" altLang="en-US" sz="3300" b="1" dirty="0">
                <a:solidFill>
                  <a:schemeClr val="accent1"/>
                </a:solidFill>
              </a:endParaRPr>
            </a:p>
          </p:txBody>
        </p:sp>
      </p:grpSp>
      <p:sp>
        <p:nvSpPr>
          <p:cNvPr id="17" name="弧 16"/>
          <p:cNvSpPr/>
          <p:nvPr/>
        </p:nvSpPr>
        <p:spPr>
          <a:xfrm>
            <a:off x="955262" y="5843289"/>
            <a:ext cx="5753595" cy="316747"/>
          </a:xfrm>
          <a:prstGeom prst="arc">
            <a:avLst>
              <a:gd name="adj1" fmla="val 21287176"/>
              <a:gd name="adj2" fmla="val 2129165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pic>
        <p:nvPicPr>
          <p:cNvPr id="1032" name="Picture 8" descr="elated image"/>
          <p:cNvPicPr>
            <a:picLocks noChangeAspect="1" noChangeArrowheads="1"/>
          </p:cNvPicPr>
          <p:nvPr/>
        </p:nvPicPr>
        <p:blipFill rotWithShape="1">
          <a:blip r:embed="rId9">
            <a:extLst>
              <a:ext uri="{28A0092B-C50C-407E-A947-70E740481C1C}">
                <a14:useLocalDpi xmlns:a14="http://schemas.microsoft.com/office/drawing/2010/main" val="0"/>
              </a:ext>
            </a:extLst>
          </a:blip>
          <a:srcRect t="69676"/>
          <a:stretch/>
        </p:blipFill>
        <p:spPr bwMode="auto">
          <a:xfrm>
            <a:off x="568670" y="5387774"/>
            <a:ext cx="8108520" cy="921546"/>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9"/>
          <p:cNvSpPr txBox="1"/>
          <p:nvPr/>
        </p:nvSpPr>
        <p:spPr>
          <a:xfrm>
            <a:off x="142326" y="2159407"/>
            <a:ext cx="1264724" cy="3416320"/>
          </a:xfrm>
          <a:prstGeom prst="rect">
            <a:avLst/>
          </a:prstGeom>
          <a:noFill/>
        </p:spPr>
        <p:txBody>
          <a:bodyPr wrap="square" rtlCol="0">
            <a:spAutoFit/>
          </a:bodyPr>
          <a:lstStyle/>
          <a:p>
            <a:pPr algn="ctr"/>
            <a:r>
              <a:rPr kumimoji="1" lang="en-US" altLang="zh-CN" sz="2400" b="1" dirty="0">
                <a:solidFill>
                  <a:srgbClr val="C00000"/>
                </a:solidFill>
                <a:latin typeface="Times New Roman" charset="0"/>
                <a:ea typeface="Times New Roman" charset="0"/>
                <a:cs typeface="Times New Roman" charset="0"/>
              </a:rPr>
              <a:t>Space</a:t>
            </a:r>
          </a:p>
          <a:p>
            <a:pPr algn="ctr"/>
            <a:endParaRPr kumimoji="1" lang="en-US" altLang="zh-CN" sz="2400" b="1" dirty="0">
              <a:solidFill>
                <a:srgbClr val="C00000"/>
              </a:solidFill>
              <a:latin typeface="Times New Roman" charset="0"/>
              <a:ea typeface="Times New Roman" charset="0"/>
              <a:cs typeface="Times New Roman" charset="0"/>
            </a:endParaRPr>
          </a:p>
          <a:p>
            <a:pPr algn="ctr"/>
            <a:r>
              <a:rPr kumimoji="1" lang="en-US" altLang="zh-CN" sz="2400" b="1" dirty="0">
                <a:solidFill>
                  <a:srgbClr val="C00000"/>
                </a:solidFill>
                <a:latin typeface="Times New Roman" charset="0"/>
                <a:ea typeface="Times New Roman" charset="0"/>
                <a:cs typeface="Times New Roman" charset="0"/>
              </a:rPr>
              <a:t>+</a:t>
            </a:r>
          </a:p>
          <a:p>
            <a:pPr algn="ctr"/>
            <a:endParaRPr kumimoji="1" lang="en-US" altLang="zh-CN" sz="2400" b="1" dirty="0">
              <a:solidFill>
                <a:srgbClr val="C00000"/>
              </a:solidFill>
              <a:latin typeface="Times New Roman" charset="0"/>
              <a:ea typeface="Times New Roman" charset="0"/>
              <a:cs typeface="Times New Roman" charset="0"/>
            </a:endParaRPr>
          </a:p>
          <a:p>
            <a:pPr algn="ctr"/>
            <a:r>
              <a:rPr kumimoji="1" lang="en-US" altLang="zh-CN" sz="2400" b="1" dirty="0">
                <a:solidFill>
                  <a:srgbClr val="C00000"/>
                </a:solidFill>
                <a:latin typeface="Times New Roman" charset="0"/>
                <a:ea typeface="Times New Roman" charset="0"/>
                <a:cs typeface="Times New Roman" charset="0"/>
              </a:rPr>
              <a:t>Air</a:t>
            </a:r>
          </a:p>
          <a:p>
            <a:pPr algn="ctr"/>
            <a:endParaRPr kumimoji="1" lang="en-US" altLang="zh-CN" sz="2400" b="1" dirty="0">
              <a:solidFill>
                <a:srgbClr val="C00000"/>
              </a:solidFill>
              <a:latin typeface="Times New Roman" charset="0"/>
              <a:ea typeface="Times New Roman" charset="0"/>
              <a:cs typeface="Times New Roman" charset="0"/>
            </a:endParaRPr>
          </a:p>
          <a:p>
            <a:pPr algn="ctr"/>
            <a:r>
              <a:rPr kumimoji="1" lang="en-US" altLang="zh-CN" sz="2400" b="1" dirty="0">
                <a:solidFill>
                  <a:srgbClr val="C00000"/>
                </a:solidFill>
                <a:latin typeface="Times New Roman" charset="0"/>
                <a:ea typeface="Times New Roman" charset="0"/>
                <a:cs typeface="Times New Roman" charset="0"/>
              </a:rPr>
              <a:t>+</a:t>
            </a:r>
          </a:p>
          <a:p>
            <a:pPr algn="ctr"/>
            <a:endParaRPr kumimoji="1" lang="en-US" altLang="zh-CN" sz="2400" b="1" dirty="0">
              <a:solidFill>
                <a:srgbClr val="C00000"/>
              </a:solidFill>
              <a:latin typeface="Times New Roman" charset="0"/>
              <a:ea typeface="Times New Roman" charset="0"/>
              <a:cs typeface="Times New Roman" charset="0"/>
            </a:endParaRPr>
          </a:p>
          <a:p>
            <a:pPr algn="ctr"/>
            <a:r>
              <a:rPr kumimoji="1" lang="en-US" altLang="zh-CN" sz="2400" b="1" dirty="0">
                <a:solidFill>
                  <a:srgbClr val="C00000"/>
                </a:solidFill>
                <a:latin typeface="Times New Roman" charset="0"/>
                <a:ea typeface="Times New Roman" charset="0"/>
                <a:cs typeface="Times New Roman" charset="0"/>
              </a:rPr>
              <a:t>Ground</a:t>
            </a:r>
          </a:p>
        </p:txBody>
      </p:sp>
      <p:sp>
        <p:nvSpPr>
          <p:cNvPr id="21" name="左大括号 20"/>
          <p:cNvSpPr/>
          <p:nvPr/>
        </p:nvSpPr>
        <p:spPr>
          <a:xfrm>
            <a:off x="1266360" y="1820741"/>
            <a:ext cx="268066" cy="3945577"/>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4" name="文本框 13"/>
          <p:cNvSpPr txBox="1"/>
          <p:nvPr/>
        </p:nvSpPr>
        <p:spPr>
          <a:xfrm>
            <a:off x="647863" y="476672"/>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smtClean="0"/>
              <a:t>Satellite + HAPS + UAV</a:t>
            </a:r>
            <a:endParaRPr lang="zh-CN" altLang="en-US" dirty="0"/>
          </a:p>
        </p:txBody>
      </p:sp>
      <p:sp>
        <p:nvSpPr>
          <p:cNvPr id="5" name="幻灯片编号占位符 4"/>
          <p:cNvSpPr>
            <a:spLocks noGrp="1"/>
          </p:cNvSpPr>
          <p:nvPr>
            <p:ph type="sldNum" sz="quarter" idx="10"/>
          </p:nvPr>
        </p:nvSpPr>
        <p:spPr/>
        <p:txBody>
          <a:bodyPr/>
          <a:lstStyle/>
          <a:p>
            <a:fld id="{83A74C99-D93E-DC43-80AC-01A0A79049BC}" type="slidenum">
              <a:rPr kumimoji="1" lang="zh-CN" altLang="en-US" smtClean="0"/>
              <a:pPr/>
              <a:t>21</a:t>
            </a:fld>
            <a:r>
              <a:rPr kumimoji="1" lang="en-US" altLang="zh-CN" smtClean="0"/>
              <a:t>/33</a:t>
            </a:r>
            <a:endParaRPr kumimoji="1" lang="zh-CN" altLang="en-US" dirty="0"/>
          </a:p>
        </p:txBody>
      </p:sp>
    </p:spTree>
    <p:custDataLst>
      <p:tags r:id="rId1"/>
    </p:custDataLst>
    <p:extLst>
      <p:ext uri="{BB962C8B-B14F-4D97-AF65-F5344CB8AC3E}">
        <p14:creationId xmlns:p14="http://schemas.microsoft.com/office/powerpoint/2010/main" val="1724665491"/>
      </p:ext>
    </p:extLst>
  </p:cSld>
  <p:clrMapOvr>
    <a:masterClrMapping/>
  </p:clrMapOvr>
  <mc:AlternateContent xmlns:mc="http://schemas.openxmlformats.org/markup-compatibility/2006" xmlns:p14="http://schemas.microsoft.com/office/powerpoint/2010/main">
    <mc:Choice Requires="p14">
      <p:transition spd="slow" p14:dur="2000" advTm="178457"/>
    </mc:Choice>
    <mc:Fallback xmlns="">
      <p:transition spd="slow" advTm="1784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032"/>
                                        </p:tgtEl>
                                        <p:attrNameLst>
                                          <p:attrName>style.visibility</p:attrName>
                                        </p:attrNameLst>
                                      </p:cBhvr>
                                      <p:to>
                                        <p:strVal val="visible"/>
                                      </p:to>
                                    </p:set>
                                    <p:animEffect transition="in" filter="dissolve">
                                      <p:cBhvr>
                                        <p:cTn id="26" dur="1000"/>
                                        <p:tgtEl>
                                          <p:spTgt spid="1032"/>
                                        </p:tgtEl>
                                      </p:cBhvr>
                                    </p:animEffect>
                                  </p:childTnLst>
                                </p:cTn>
                              </p:par>
                            </p:childTnLst>
                          </p:cTn>
                        </p:par>
                        <p:par>
                          <p:cTn id="27" fill="hold">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1000"/>
                                        <p:tgtEl>
                                          <p:spTgt spid="21"/>
                                        </p:tgtEl>
                                      </p:cBhvr>
                                    </p:animEffect>
                                  </p:childTnLst>
                                </p:cTn>
                              </p:par>
                            </p:childTnLst>
                          </p:cTn>
                        </p:par>
                        <p:par>
                          <p:cTn id="31" fill="hold">
                            <p:stCondLst>
                              <p:cond delay="2000"/>
                            </p:stCondLst>
                            <p:childTnLst>
                              <p:par>
                                <p:cTn id="32" presetID="9"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1"/>
          <p:cNvSpPr>
            <a:spLocks noGrp="1" noChangeArrowheads="1"/>
          </p:cNvSpPr>
          <p:nvPr>
            <p:ph type="title" idx="4294967295"/>
          </p:nvPr>
        </p:nvSpPr>
        <p:spPr>
          <a:xfrm>
            <a:off x="0" y="2895600"/>
            <a:ext cx="9144000" cy="990600"/>
          </a:xfrm>
          <a:solidFill>
            <a:srgbClr val="FFFFFF"/>
          </a:solidFill>
          <a:ln w="19050" cap="flat">
            <a:solidFill>
              <a:schemeClr val="bg1"/>
            </a:solidFill>
            <a:miter lim="800000"/>
            <a:headEnd/>
            <a:tailEnd/>
          </a:ln>
        </p:spPr>
        <p:txBody>
          <a:bodyPr/>
          <a:lstStyle/>
          <a:p>
            <a:pPr algn="ctr">
              <a:lnSpc>
                <a:spcPct val="120000"/>
              </a:lnSpc>
              <a:spcBef>
                <a:spcPts val="700"/>
              </a:spcBef>
              <a:buClr>
                <a:srgbClr val="FF0000"/>
              </a:buClr>
              <a:buSzPct val="11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zh-CN" altLang="en-US" sz="4000" b="1" dirty="0">
                <a:solidFill>
                  <a:srgbClr val="FF6600"/>
                </a:solidFill>
                <a:latin typeface="Calibri" pitchFamily="34" charset="0"/>
              </a:rPr>
              <a:t> </a:t>
            </a:r>
            <a:r>
              <a:rPr lang="en-US" altLang="zh-CN" sz="4000" b="1" dirty="0">
                <a:solidFill>
                  <a:srgbClr val="FF6600"/>
                </a:solidFill>
                <a:latin typeface="Calibri" pitchFamily="34" charset="0"/>
              </a:rPr>
              <a:t>Existed Research Cases</a:t>
            </a:r>
          </a:p>
        </p:txBody>
      </p:sp>
    </p:spTree>
    <p:extLst>
      <p:ext uri="{BB962C8B-B14F-4D97-AF65-F5344CB8AC3E}">
        <p14:creationId xmlns:p14="http://schemas.microsoft.com/office/powerpoint/2010/main" val="640967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56068" y="6639163"/>
            <a:ext cx="8736412" cy="246221"/>
          </a:xfrm>
          <a:prstGeom prst="rect">
            <a:avLst/>
          </a:prstGeom>
        </p:spPr>
        <p:txBody>
          <a:bodyPr wrap="square">
            <a:spAutoFit/>
          </a:bodyPr>
          <a:lstStyle/>
          <a:p>
            <a:r>
              <a:rPr lang="en-US" altLang="zh-CN" sz="1000" dirty="0" smtClean="0">
                <a:latin typeface="NimbusRomNo9L" charset="0"/>
              </a:rPr>
              <a:t>[12] S</a:t>
            </a:r>
            <a:r>
              <a:rPr lang="en-US" altLang="zh-CN" sz="1000" dirty="0">
                <a:latin typeface="NimbusRomNo9L" charset="0"/>
              </a:rPr>
              <a:t>. </a:t>
            </a:r>
            <a:r>
              <a:rPr lang="en-US" altLang="zh-CN" sz="1000" dirty="0" err="1">
                <a:latin typeface="NimbusRomNo9L" charset="0"/>
              </a:rPr>
              <a:t>Karapantazis</a:t>
            </a:r>
            <a:r>
              <a:rPr lang="en-US" altLang="zh-CN" sz="1000" dirty="0">
                <a:latin typeface="NimbusRomNo9L" charset="0"/>
              </a:rPr>
              <a:t> and F. </a:t>
            </a:r>
            <a:r>
              <a:rPr lang="en-US" altLang="zh-CN" sz="1000" dirty="0" err="1">
                <a:latin typeface="NimbusRomNo9L" charset="0"/>
              </a:rPr>
              <a:t>Pavlidou</a:t>
            </a:r>
            <a:r>
              <a:rPr lang="en-US" altLang="zh-CN" sz="1000" dirty="0">
                <a:latin typeface="NimbusRomNo9L" charset="0"/>
              </a:rPr>
              <a:t>, “The role of high altitude platforms in beyond 3g networks,” </a:t>
            </a:r>
            <a:r>
              <a:rPr lang="en-US" altLang="zh-CN" sz="1000" i="1" dirty="0">
                <a:latin typeface="NimbusRomNo9L" charset="0"/>
              </a:rPr>
              <a:t>IEEE Wireless </a:t>
            </a:r>
            <a:r>
              <a:rPr lang="en-US" altLang="zh-CN" sz="1000" i="1" dirty="0" err="1">
                <a:latin typeface="NimbusRomNo9L" charset="0"/>
              </a:rPr>
              <a:t>Commun</a:t>
            </a:r>
            <a:r>
              <a:rPr lang="en-US" altLang="zh-CN" sz="1000" i="1" dirty="0">
                <a:latin typeface="NimbusRomNo9L" charset="0"/>
              </a:rPr>
              <a:t>.</a:t>
            </a:r>
            <a:r>
              <a:rPr lang="en-US" altLang="zh-CN" sz="1000" dirty="0">
                <a:latin typeface="NimbusRomNo9L" charset="0"/>
              </a:rPr>
              <a:t>, vol. 12, no. 6, pp. 33–41, Dec 2005. </a:t>
            </a:r>
            <a:endParaRPr lang="en-US" altLang="zh-CN" sz="1000" dirty="0"/>
          </a:p>
        </p:txBody>
      </p:sp>
      <p:sp>
        <p:nvSpPr>
          <p:cNvPr id="17" name="文本框 16"/>
          <p:cNvSpPr txBox="1"/>
          <p:nvPr/>
        </p:nvSpPr>
        <p:spPr>
          <a:xfrm>
            <a:off x="46618" y="241468"/>
            <a:ext cx="819779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Three</a:t>
            </a:r>
            <a:r>
              <a:rPr lang="zh-CN" altLang="en-US" dirty="0"/>
              <a:t> </a:t>
            </a:r>
            <a:r>
              <a:rPr lang="en-US" altLang="zh-CN" dirty="0"/>
              <a:t>Classical</a:t>
            </a:r>
            <a:r>
              <a:rPr lang="zh-CN" altLang="en-US" dirty="0"/>
              <a:t> </a:t>
            </a:r>
            <a:r>
              <a:rPr lang="en-US" altLang="zh-CN" dirty="0"/>
              <a:t>Scenarios</a:t>
            </a:r>
            <a:r>
              <a:rPr lang="zh-CN" altLang="en-US" dirty="0"/>
              <a:t> </a:t>
            </a:r>
            <a:r>
              <a:rPr lang="en-US" altLang="zh-CN" dirty="0"/>
              <a:t>of</a:t>
            </a:r>
            <a:r>
              <a:rPr lang="zh-CN" altLang="en-US" dirty="0"/>
              <a:t> </a:t>
            </a:r>
            <a:r>
              <a:rPr lang="en-US" altLang="zh-CN" dirty="0"/>
              <a:t>HAPS</a:t>
            </a:r>
            <a:endParaRPr lang="zh-CN" altLang="en-US" dirty="0"/>
          </a:p>
        </p:txBody>
      </p:sp>
      <p:grpSp>
        <p:nvGrpSpPr>
          <p:cNvPr id="22" name="组 21"/>
          <p:cNvGrpSpPr/>
          <p:nvPr/>
        </p:nvGrpSpPr>
        <p:grpSpPr>
          <a:xfrm>
            <a:off x="6012160" y="1696288"/>
            <a:ext cx="3264782" cy="4820785"/>
            <a:chOff x="4267339" y="788195"/>
            <a:chExt cx="4127624" cy="6427713"/>
          </a:xfrm>
        </p:grpSpPr>
        <p:grpSp>
          <p:nvGrpSpPr>
            <p:cNvPr id="18" name="组 17"/>
            <p:cNvGrpSpPr/>
            <p:nvPr/>
          </p:nvGrpSpPr>
          <p:grpSpPr>
            <a:xfrm>
              <a:off x="4267339" y="788195"/>
              <a:ext cx="4127624" cy="2723481"/>
              <a:chOff x="17367" y="881123"/>
              <a:chExt cx="4127624" cy="2723481"/>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12" y="881123"/>
                <a:ext cx="3280574" cy="2390927"/>
              </a:xfrm>
              <a:prstGeom prst="rect">
                <a:avLst/>
              </a:prstGeom>
            </p:spPr>
          </p:pic>
          <p:sp>
            <p:nvSpPr>
              <p:cNvPr id="9" name="矩形 8"/>
              <p:cNvSpPr/>
              <p:nvPr/>
            </p:nvSpPr>
            <p:spPr>
              <a:xfrm>
                <a:off x="17367" y="3235272"/>
                <a:ext cx="4127624" cy="369332"/>
              </a:xfrm>
              <a:prstGeom prst="rect">
                <a:avLst/>
              </a:prstGeom>
            </p:spPr>
            <p:txBody>
              <a:bodyPr wrap="none">
                <a:spAutoFit/>
              </a:bodyPr>
              <a:lstStyle/>
              <a:p>
                <a:r>
                  <a:rPr lang="en-US" altLang="zh-CN" sz="1200" dirty="0">
                    <a:latin typeface="Times New Roman" charset="0"/>
                    <a:ea typeface="Times New Roman" charset="0"/>
                    <a:cs typeface="Times New Roman" charset="0"/>
                  </a:rPr>
                  <a:t>An integrated terrestrial-HAP-satellite system. </a:t>
                </a:r>
              </a:p>
            </p:txBody>
          </p:sp>
        </p:grpSp>
        <p:sp>
          <p:nvSpPr>
            <p:cNvPr id="21" name="文本框 20"/>
            <p:cNvSpPr txBox="1"/>
            <p:nvPr/>
          </p:nvSpPr>
          <p:spPr>
            <a:xfrm>
              <a:off x="4458471" y="3645700"/>
              <a:ext cx="3219979" cy="3570208"/>
            </a:xfrm>
            <a:prstGeom prst="rect">
              <a:avLst/>
            </a:prstGeom>
            <a:noFill/>
            <a:ln>
              <a:solidFill>
                <a:schemeClr val="accent6">
                  <a:lumMod val="40000"/>
                  <a:lumOff val="60000"/>
                </a:schemeClr>
              </a:solidFill>
            </a:ln>
          </p:spPr>
          <p:txBody>
            <a:bodyPr wrap="square" rtlCol="0">
              <a:spAutoFit/>
            </a:bodyPr>
            <a:lstStyle/>
            <a:p>
              <a:pPr algn="just"/>
              <a:r>
                <a:rPr lang="en-US" altLang="zh-CN" sz="1200" dirty="0">
                  <a:latin typeface="Times New Roman" charset="0"/>
                  <a:ea typeface="Times New Roman" charset="0"/>
                  <a:cs typeface="Times New Roman" charset="0"/>
                </a:rPr>
                <a:t>A mixed infrastructure of</a:t>
              </a:r>
              <a:r>
                <a:rPr lang="zh-CN" altLang="en-US" sz="1200" dirty="0">
                  <a:latin typeface="Times New Roman" charset="0"/>
                  <a:ea typeface="Times New Roman" charset="0"/>
                  <a:cs typeface="Times New Roman" charset="0"/>
                </a:rPr>
                <a:t> </a:t>
              </a:r>
              <a:r>
                <a:rPr lang="en-US" altLang="zh-CN" sz="1200" dirty="0">
                  <a:latin typeface="Times New Roman" charset="0"/>
                  <a:ea typeface="Times New Roman" charset="0"/>
                  <a:cs typeface="Times New Roman" charset="0"/>
                </a:rPr>
                <a:t>HAPs,</a:t>
              </a:r>
              <a:r>
                <a:rPr lang="zh-CN" altLang="en-US" sz="1200" dirty="0">
                  <a:latin typeface="Times New Roman" charset="0"/>
                  <a:ea typeface="Times New Roman" charset="0"/>
                  <a:cs typeface="Times New Roman" charset="0"/>
                </a:rPr>
                <a:t> </a:t>
              </a:r>
              <a:r>
                <a:rPr lang="en-US" altLang="zh-CN" sz="1200" dirty="0">
                  <a:latin typeface="Times New Roman" charset="0"/>
                  <a:ea typeface="Times New Roman" charset="0"/>
                  <a:cs typeface="Times New Roman" charset="0"/>
                </a:rPr>
                <a:t>terrestrial and satellite systems is</a:t>
              </a:r>
              <a:r>
                <a:rPr lang="zh-CN" altLang="en-US" sz="1200" dirty="0">
                  <a:latin typeface="Times New Roman" charset="0"/>
                  <a:ea typeface="Times New Roman" charset="0"/>
                  <a:cs typeface="Times New Roman" charset="0"/>
                </a:rPr>
                <a:t> </a:t>
              </a:r>
              <a:r>
                <a:rPr lang="en-US" altLang="zh-CN" sz="1200" dirty="0">
                  <a:latin typeface="Times New Roman" charset="0"/>
                  <a:ea typeface="Times New Roman" charset="0"/>
                  <a:cs typeface="Times New Roman" charset="0"/>
                </a:rPr>
                <a:t>a powerful integrated network infrastructure. Satellite systems can be employed for the distribution of</a:t>
              </a:r>
              <a:r>
                <a:rPr lang="zh-CN" altLang="en-US" sz="1200" dirty="0">
                  <a:latin typeface="Times New Roman" charset="0"/>
                  <a:ea typeface="Times New Roman" charset="0"/>
                  <a:cs typeface="Times New Roman" charset="0"/>
                </a:rPr>
                <a:t> </a:t>
              </a:r>
              <a:r>
                <a:rPr lang="en-US" altLang="zh-CN" sz="1200" dirty="0">
                  <a:latin typeface="Times New Roman" charset="0"/>
                  <a:ea typeface="Times New Roman" charset="0"/>
                  <a:cs typeface="Times New Roman" charset="0"/>
                </a:rPr>
                <a:t>Multimedia broadcast and multicast services</a:t>
              </a:r>
              <a:r>
                <a:rPr lang="zh-CN" altLang="en-US" sz="1200" dirty="0">
                  <a:latin typeface="Times New Roman" charset="0"/>
                  <a:ea typeface="Times New Roman" charset="0"/>
                  <a:cs typeface="Times New Roman" charset="0"/>
                </a:rPr>
                <a:t> </a:t>
              </a:r>
              <a:r>
                <a:rPr lang="en-US" altLang="zh-CN" sz="1200" dirty="0">
                  <a:latin typeface="Times New Roman" charset="0"/>
                  <a:ea typeface="Times New Roman" charset="0"/>
                  <a:cs typeface="Times New Roman" charset="0"/>
                </a:rPr>
                <a:t>(MBMS) by virtue of their intrinsic capability of</a:t>
              </a:r>
              <a:r>
                <a:rPr lang="zh-CN" altLang="en-US" sz="1200" dirty="0">
                  <a:latin typeface="Times New Roman" charset="0"/>
                  <a:ea typeface="Times New Roman" charset="0"/>
                  <a:cs typeface="Times New Roman" charset="0"/>
                </a:rPr>
                <a:t> </a:t>
              </a:r>
              <a:r>
                <a:rPr lang="en-US" altLang="zh-CN" sz="1200" dirty="0">
                  <a:latin typeface="Times New Roman" charset="0"/>
                  <a:ea typeface="Times New Roman" charset="0"/>
                  <a:cs typeface="Times New Roman" charset="0"/>
                </a:rPr>
                <a:t>broadcasting and multicasting. The choice of multiple feeder links was considered to give great flexibility to content providers. Inter-platform links could exist for unifying far-flung groups of people. </a:t>
              </a:r>
            </a:p>
          </p:txBody>
        </p:sp>
      </p:grpSp>
      <p:grpSp>
        <p:nvGrpSpPr>
          <p:cNvPr id="24" name="组 23"/>
          <p:cNvGrpSpPr/>
          <p:nvPr/>
        </p:nvGrpSpPr>
        <p:grpSpPr>
          <a:xfrm>
            <a:off x="2915816" y="1734537"/>
            <a:ext cx="2996579" cy="4646791"/>
            <a:chOff x="34606" y="796750"/>
            <a:chExt cx="3995439" cy="6195720"/>
          </a:xfrm>
        </p:grpSpPr>
        <p:grpSp>
          <p:nvGrpSpPr>
            <p:cNvPr id="19" name="组 18"/>
            <p:cNvGrpSpPr/>
            <p:nvPr/>
          </p:nvGrpSpPr>
          <p:grpSpPr>
            <a:xfrm>
              <a:off x="34606" y="796750"/>
              <a:ext cx="3995439" cy="2587982"/>
              <a:chOff x="3761510" y="692238"/>
              <a:chExt cx="3995439" cy="2587982"/>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1510" y="692238"/>
                <a:ext cx="3928044" cy="2236190"/>
              </a:xfrm>
              <a:prstGeom prst="rect">
                <a:avLst/>
              </a:prstGeom>
            </p:spPr>
          </p:pic>
          <p:sp>
            <p:nvSpPr>
              <p:cNvPr id="11" name="矩形 10"/>
              <p:cNvSpPr/>
              <p:nvPr/>
            </p:nvSpPr>
            <p:spPr>
              <a:xfrm>
                <a:off x="4348665" y="2910888"/>
                <a:ext cx="3408284" cy="369332"/>
              </a:xfrm>
              <a:prstGeom prst="rect">
                <a:avLst/>
              </a:prstGeom>
            </p:spPr>
            <p:txBody>
              <a:bodyPr wrap="none">
                <a:spAutoFit/>
              </a:bodyPr>
              <a:lstStyle/>
              <a:p>
                <a:r>
                  <a:rPr lang="en-US" altLang="zh-CN" sz="1200" dirty="0">
                    <a:latin typeface="Times New Roman" charset="0"/>
                    <a:ea typeface="Times New Roman" charset="0"/>
                    <a:cs typeface="Times New Roman" charset="0"/>
                  </a:rPr>
                  <a:t>An integrated terrestrial-HAP system. </a:t>
                </a:r>
              </a:p>
            </p:txBody>
          </p:sp>
        </p:grpSp>
        <p:sp>
          <p:nvSpPr>
            <p:cNvPr id="23" name="文本框 22"/>
            <p:cNvSpPr txBox="1"/>
            <p:nvPr/>
          </p:nvSpPr>
          <p:spPr>
            <a:xfrm>
              <a:off x="248721" y="3422263"/>
              <a:ext cx="3518415" cy="3570207"/>
            </a:xfrm>
            <a:prstGeom prst="rect">
              <a:avLst/>
            </a:prstGeom>
            <a:noFill/>
            <a:ln>
              <a:solidFill>
                <a:schemeClr val="accent6">
                  <a:lumMod val="40000"/>
                  <a:lumOff val="60000"/>
                </a:schemeClr>
              </a:solidFill>
            </a:ln>
          </p:spPr>
          <p:txBody>
            <a:bodyPr wrap="square" rtlCol="0">
              <a:spAutoFit/>
            </a:bodyPr>
            <a:lstStyle/>
            <a:p>
              <a:pPr algn="just"/>
              <a:r>
                <a:rPr lang="en-US" altLang="zh-CN" sz="1200" dirty="0">
                  <a:latin typeface="Times New Roman" charset="0"/>
                  <a:ea typeface="Times New Roman" charset="0"/>
                  <a:cs typeface="Times New Roman" charset="0"/>
                </a:rPr>
                <a:t>A rural </a:t>
              </a:r>
              <a:r>
                <a:rPr lang="en-US" altLang="zh-CN" sz="1200" dirty="0" err="1">
                  <a:latin typeface="Times New Roman" charset="0"/>
                  <a:ea typeface="Times New Roman" charset="0"/>
                  <a:cs typeface="Times New Roman" charset="0"/>
                </a:rPr>
                <a:t>macrocell</a:t>
              </a:r>
              <a:r>
                <a:rPr lang="zh-CN" altLang="en-US" sz="1200" dirty="0">
                  <a:latin typeface="Times New Roman" charset="0"/>
                  <a:ea typeface="Times New Roman" charset="0"/>
                  <a:cs typeface="Times New Roman" charset="0"/>
                </a:rPr>
                <a:t> </a:t>
              </a:r>
              <a:r>
                <a:rPr lang="en-US" altLang="zh-CN" sz="1200" dirty="0">
                  <a:latin typeface="Times New Roman" charset="0"/>
                  <a:ea typeface="Times New Roman" charset="0"/>
                  <a:cs typeface="Times New Roman" charset="0"/>
                </a:rPr>
                <a:t>is served by a</a:t>
              </a:r>
              <a:r>
                <a:rPr lang="zh-CN" altLang="en-US" sz="1200" dirty="0">
                  <a:latin typeface="Times New Roman" charset="0"/>
                  <a:ea typeface="Times New Roman" charset="0"/>
                  <a:cs typeface="Times New Roman" charset="0"/>
                </a:rPr>
                <a:t> </a:t>
              </a:r>
              <a:r>
                <a:rPr lang="en-US" altLang="zh-CN" sz="1200" dirty="0">
                  <a:latin typeface="Times New Roman" charset="0"/>
                  <a:ea typeface="Times New Roman" charset="0"/>
                  <a:cs typeface="Times New Roman" charset="0"/>
                </a:rPr>
                <a:t>HAP</a:t>
              </a:r>
              <a:r>
                <a:rPr lang="zh-CN" altLang="en-US" sz="1200" dirty="0">
                  <a:latin typeface="Times New Roman" charset="0"/>
                  <a:ea typeface="Times New Roman" charset="0"/>
                  <a:cs typeface="Times New Roman" charset="0"/>
                </a:rPr>
                <a:t> </a:t>
              </a:r>
              <a:r>
                <a:rPr lang="en-US" altLang="zh-CN" sz="1200" dirty="0">
                  <a:latin typeface="Times New Roman" charset="0"/>
                  <a:ea typeface="Times New Roman" charset="0"/>
                  <a:cs typeface="Times New Roman" charset="0"/>
                </a:rPr>
                <a:t>and surrounded by cells served by terrestrial base stations.</a:t>
              </a:r>
              <a:r>
                <a:rPr lang="zh-CN" altLang="en-US" sz="1200" dirty="0">
                  <a:latin typeface="Times New Roman" charset="0"/>
                  <a:ea typeface="Times New Roman" charset="0"/>
                  <a:cs typeface="Times New Roman" charset="0"/>
                </a:rPr>
                <a:t> </a:t>
              </a:r>
              <a:r>
                <a:rPr lang="en-US" altLang="zh-CN" sz="1200" dirty="0">
                  <a:latin typeface="Times New Roman" charset="0"/>
                  <a:ea typeface="Times New Roman" charset="0"/>
                  <a:cs typeface="Times New Roman" charset="0"/>
                </a:rPr>
                <a:t>A HAP is considered to project several </a:t>
              </a:r>
              <a:r>
                <a:rPr lang="en-US" altLang="zh-CN" sz="1200" dirty="0" err="1">
                  <a:latin typeface="Times New Roman" charset="0"/>
                  <a:ea typeface="Times New Roman" charset="0"/>
                  <a:cs typeface="Times New Roman" charset="0"/>
                </a:rPr>
                <a:t>macrocells</a:t>
              </a:r>
              <a:r>
                <a:rPr lang="en-US" altLang="zh-CN" sz="1200" dirty="0">
                  <a:latin typeface="Times New Roman" charset="0"/>
                  <a:ea typeface="Times New Roman" charset="0"/>
                  <a:cs typeface="Times New Roman" charset="0"/>
                </a:rPr>
                <a:t> and serve high-mobility users characterized by low bit rates. Terrestrial base stations are employed to provide access to users with high bit rates. It  is not essential for terrestrial base stations to cover the whole area. Rather, they can be placed only at hot spots (e.g., shopping malls). The HAP network will be connected to terrestrial networks through a ground gateway. </a:t>
              </a:r>
            </a:p>
          </p:txBody>
        </p:sp>
      </p:grpSp>
      <p:grpSp>
        <p:nvGrpSpPr>
          <p:cNvPr id="26" name="组 25"/>
          <p:cNvGrpSpPr/>
          <p:nvPr/>
        </p:nvGrpSpPr>
        <p:grpSpPr>
          <a:xfrm>
            <a:off x="233567" y="1627190"/>
            <a:ext cx="2544830" cy="4901449"/>
            <a:chOff x="4164517" y="747453"/>
            <a:chExt cx="3393106" cy="6535264"/>
          </a:xfrm>
        </p:grpSpPr>
        <p:grpSp>
          <p:nvGrpSpPr>
            <p:cNvPr id="20" name="组 19"/>
            <p:cNvGrpSpPr/>
            <p:nvPr/>
          </p:nvGrpSpPr>
          <p:grpSpPr>
            <a:xfrm>
              <a:off x="4202244" y="747453"/>
              <a:ext cx="3355379" cy="2972158"/>
              <a:chOff x="5537397" y="3271211"/>
              <a:chExt cx="3355379" cy="2972158"/>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7397" y="3271211"/>
                <a:ext cx="3355379" cy="2699440"/>
              </a:xfrm>
              <a:prstGeom prst="rect">
                <a:avLst/>
              </a:prstGeom>
            </p:spPr>
          </p:pic>
          <p:sp>
            <p:nvSpPr>
              <p:cNvPr id="13" name="矩形 12"/>
              <p:cNvSpPr/>
              <p:nvPr/>
            </p:nvSpPr>
            <p:spPr>
              <a:xfrm>
                <a:off x="5969702" y="5874037"/>
                <a:ext cx="2490766" cy="369332"/>
              </a:xfrm>
              <a:prstGeom prst="rect">
                <a:avLst/>
              </a:prstGeom>
            </p:spPr>
            <p:txBody>
              <a:bodyPr wrap="none">
                <a:spAutoFit/>
              </a:bodyPr>
              <a:lstStyle/>
              <a:p>
                <a:r>
                  <a:rPr lang="en-US" altLang="zh-CN" sz="1200" dirty="0">
                    <a:latin typeface="Times New Roman" charset="0"/>
                    <a:ea typeface="Times New Roman" charset="0"/>
                    <a:cs typeface="Times New Roman" charset="0"/>
                  </a:rPr>
                  <a:t>A standalone HAP system. </a:t>
                </a:r>
              </a:p>
            </p:txBody>
          </p:sp>
        </p:grpSp>
        <p:sp>
          <p:nvSpPr>
            <p:cNvPr id="25" name="文本框 24"/>
            <p:cNvSpPr txBox="1"/>
            <p:nvPr/>
          </p:nvSpPr>
          <p:spPr>
            <a:xfrm>
              <a:off x="4164517" y="3712509"/>
              <a:ext cx="3352325" cy="3570208"/>
            </a:xfrm>
            <a:prstGeom prst="rect">
              <a:avLst/>
            </a:prstGeom>
            <a:noFill/>
            <a:ln>
              <a:solidFill>
                <a:schemeClr val="accent6">
                  <a:lumMod val="40000"/>
                  <a:lumOff val="60000"/>
                </a:schemeClr>
              </a:solidFill>
            </a:ln>
          </p:spPr>
          <p:txBody>
            <a:bodyPr wrap="square" rtlCol="0">
              <a:spAutoFit/>
            </a:bodyPr>
            <a:lstStyle/>
            <a:p>
              <a:pPr algn="just">
                <a:defRPr/>
              </a:pPr>
              <a:r>
                <a:rPr lang="en-US" altLang="zh-CN" sz="1200" dirty="0">
                  <a:latin typeface="Dutch801BT" charset="0"/>
                </a:rPr>
                <a:t>HAPs can</a:t>
              </a:r>
              <a:r>
                <a:rPr lang="zh-CN" altLang="en-US" sz="1200" dirty="0">
                  <a:latin typeface="Dutch801BT" charset="0"/>
                </a:rPr>
                <a:t> </a:t>
              </a:r>
              <a:r>
                <a:rPr lang="en-US" altLang="zh-CN" sz="1200" dirty="0">
                  <a:latin typeface="Dutch801BT" charset="0"/>
                </a:rPr>
                <a:t>provide communication</a:t>
              </a:r>
              <a:r>
                <a:rPr lang="zh-CN" altLang="en-US" sz="1200" dirty="0">
                  <a:latin typeface="Dutch801BT" charset="0"/>
                </a:rPr>
                <a:t> </a:t>
              </a:r>
              <a:r>
                <a:rPr lang="en-US" altLang="zh-CN" sz="1200" dirty="0">
                  <a:latin typeface="Dutch801BT" charset="0"/>
                </a:rPr>
                <a:t>services in rural, remote, and impervious areas since it is rather difficult and economically inefficient to cover these areas with cellular and fiber networks. It</a:t>
              </a:r>
              <a:r>
                <a:rPr lang="zh-CN" altLang="en-US" sz="1200" dirty="0">
                  <a:latin typeface="Dutch801BT" charset="0"/>
                </a:rPr>
                <a:t> </a:t>
              </a:r>
              <a:r>
                <a:rPr lang="en-US" altLang="zh-CN" sz="1200" dirty="0">
                  <a:latin typeface="Dutch801BT" charset="0"/>
                </a:rPr>
                <a:t>is</a:t>
              </a:r>
              <a:r>
                <a:rPr lang="zh-CN" altLang="en-US" sz="1200" dirty="0">
                  <a:latin typeface="Dutch801BT" charset="0"/>
                </a:rPr>
                <a:t> </a:t>
              </a:r>
              <a:r>
                <a:rPr lang="en-US" altLang="zh-CN" sz="1200" dirty="0">
                  <a:latin typeface="Dutch801BT" charset="0"/>
                </a:rPr>
                <a:t>economically more efficient to cover a large area with many HAPs rather than with a satellite system or many terrestrial base stations. Backhaul links </a:t>
              </a:r>
              <a:r>
                <a:rPr lang="zh-CN" altLang="en-US" sz="1200" dirty="0">
                  <a:latin typeface="Dutch801BT" charset="0"/>
                </a:rPr>
                <a:t> </a:t>
              </a:r>
              <a:r>
                <a:rPr lang="en-US" altLang="zh-CN" sz="1200" dirty="0">
                  <a:latin typeface="Dutch801BT" charset="0"/>
                </a:rPr>
                <a:t>can be provided via a satellite, while a ground gateway can be used to connect the platform to terrestrial networks. </a:t>
              </a:r>
            </a:p>
          </p:txBody>
        </p:sp>
      </p:grpSp>
      <p:sp>
        <p:nvSpPr>
          <p:cNvPr id="3" name="幻灯片编号占位符 2"/>
          <p:cNvSpPr>
            <a:spLocks noGrp="1"/>
          </p:cNvSpPr>
          <p:nvPr>
            <p:ph type="sldNum" sz="quarter" idx="10"/>
          </p:nvPr>
        </p:nvSpPr>
        <p:spPr/>
        <p:txBody>
          <a:bodyPr/>
          <a:lstStyle/>
          <a:p>
            <a:fld id="{83A74C99-D93E-DC43-80AC-01A0A79049BC}" type="slidenum">
              <a:rPr kumimoji="1" lang="zh-CN" altLang="en-US" smtClean="0"/>
              <a:pPr/>
              <a:t>23</a:t>
            </a:fld>
            <a:r>
              <a:rPr kumimoji="1" lang="en-US" altLang="zh-CN" smtClean="0"/>
              <a:t>/33</a:t>
            </a:r>
            <a:endParaRPr kumimoji="1" lang="zh-CN" altLang="en-US" dirty="0"/>
          </a:p>
        </p:txBody>
      </p:sp>
    </p:spTree>
    <p:extLst>
      <p:ext uri="{BB962C8B-B14F-4D97-AF65-F5344CB8AC3E}">
        <p14:creationId xmlns:p14="http://schemas.microsoft.com/office/powerpoint/2010/main" val="14585721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39552" y="569313"/>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Channel</a:t>
            </a:r>
            <a:r>
              <a:rPr lang="zh-CN" altLang="en-US" dirty="0"/>
              <a:t> </a:t>
            </a:r>
            <a:r>
              <a:rPr lang="en-US" altLang="zh-CN" dirty="0"/>
              <a:t>Model</a:t>
            </a:r>
            <a:endParaRPr lang="zh-CN" altLang="en-US" dirty="0"/>
          </a:p>
        </p:txBody>
      </p:sp>
      <p:sp>
        <p:nvSpPr>
          <p:cNvPr id="6" name="矩形 5"/>
          <p:cNvSpPr/>
          <p:nvPr/>
        </p:nvSpPr>
        <p:spPr>
          <a:xfrm>
            <a:off x="72844" y="6414975"/>
            <a:ext cx="8963652" cy="400110"/>
          </a:xfrm>
          <a:prstGeom prst="rect">
            <a:avLst/>
          </a:prstGeom>
        </p:spPr>
        <p:txBody>
          <a:bodyPr wrap="square">
            <a:spAutoFit/>
          </a:bodyPr>
          <a:lstStyle/>
          <a:p>
            <a:r>
              <a:rPr lang="en-US" altLang="zh-CN" sz="1000" dirty="0" smtClean="0">
                <a:latin typeface="Times New Roman" charset="0"/>
                <a:ea typeface="Times New Roman" charset="0"/>
                <a:cs typeface="Times New Roman" charset="0"/>
              </a:rPr>
              <a:t>[13]</a:t>
            </a:r>
            <a:r>
              <a:rPr lang="zh-CN" altLang="en-US" sz="1000" dirty="0" smtClean="0">
                <a:latin typeface="Times New Roman" charset="0"/>
                <a:ea typeface="Times New Roman" charset="0"/>
                <a:cs typeface="Times New Roman" charset="0"/>
              </a:rPr>
              <a:t> </a:t>
            </a:r>
            <a:r>
              <a:rPr lang="en-US" altLang="zh-CN" sz="1000" dirty="0">
                <a:latin typeface="Times New Roman" charset="0"/>
                <a:ea typeface="Times New Roman" charset="0"/>
                <a:cs typeface="Times New Roman" charset="0"/>
              </a:rPr>
              <a:t>G. Chen, D. Grace, and T. C. </a:t>
            </a:r>
            <a:r>
              <a:rPr lang="en-US" altLang="zh-CN" sz="1000" dirty="0" err="1">
                <a:latin typeface="Times New Roman" charset="0"/>
                <a:ea typeface="Times New Roman" charset="0"/>
                <a:cs typeface="Times New Roman" charset="0"/>
              </a:rPr>
              <a:t>Tozer</a:t>
            </a:r>
            <a:r>
              <a:rPr lang="en-US" altLang="zh-CN" sz="1000" dirty="0">
                <a:latin typeface="Times New Roman" charset="0"/>
                <a:ea typeface="Times New Roman" charset="0"/>
                <a:cs typeface="Times New Roman" charset="0"/>
              </a:rPr>
              <a:t>, “Performance of multiple high altitude platforms using directive hap and user antennas,” </a:t>
            </a:r>
            <a:r>
              <a:rPr lang="en-US" altLang="zh-CN" sz="1000" i="1" dirty="0">
                <a:latin typeface="Times New Roman" charset="0"/>
                <a:ea typeface="Times New Roman" charset="0"/>
                <a:cs typeface="Times New Roman" charset="0"/>
              </a:rPr>
              <a:t>Wireless Personal Communications</a:t>
            </a:r>
            <a:r>
              <a:rPr lang="en-US" altLang="zh-CN" sz="1000" dirty="0">
                <a:latin typeface="Times New Roman" charset="0"/>
                <a:ea typeface="Times New Roman" charset="0"/>
                <a:cs typeface="Times New Roman" charset="0"/>
              </a:rPr>
              <a:t>, vol. 32, no. 3, pp. 275–299, Feb 2005. </a:t>
            </a:r>
          </a:p>
        </p:txBody>
      </p:sp>
      <p:pic>
        <p:nvPicPr>
          <p:cNvPr id="7" name="图片 6"/>
          <p:cNvPicPr>
            <a:picLocks noChangeAspect="1"/>
          </p:cNvPicPr>
          <p:nvPr/>
        </p:nvPicPr>
        <p:blipFill>
          <a:blip r:embed="rId3"/>
          <a:stretch>
            <a:fillRect/>
          </a:stretch>
        </p:blipFill>
        <p:spPr>
          <a:xfrm>
            <a:off x="4498849" y="1958277"/>
            <a:ext cx="3205866" cy="663635"/>
          </a:xfrm>
          <a:prstGeom prst="rect">
            <a:avLst/>
          </a:prstGeom>
        </p:spPr>
      </p:pic>
      <p:sp>
        <p:nvSpPr>
          <p:cNvPr id="5" name="文本框 4"/>
          <p:cNvSpPr txBox="1"/>
          <p:nvPr/>
        </p:nvSpPr>
        <p:spPr>
          <a:xfrm>
            <a:off x="142875" y="1592493"/>
            <a:ext cx="6057900" cy="369332"/>
          </a:xfrm>
          <a:prstGeom prst="rect">
            <a:avLst/>
          </a:prstGeom>
          <a:noFill/>
        </p:spPr>
        <p:txBody>
          <a:bodyPr wrap="square" rtlCol="0">
            <a:spAutoFit/>
          </a:bodyPr>
          <a:lstStyle/>
          <a:p>
            <a:pPr marL="257175" indent="-257175">
              <a:buFont typeface="Wingdings" charset="2"/>
              <a:buChar char="Ø"/>
            </a:pPr>
            <a:r>
              <a:rPr lang="en-US" altLang="zh-CN" dirty="0">
                <a:latin typeface="Times New Roman" charset="0"/>
                <a:ea typeface="Times New Roman" charset="0"/>
                <a:cs typeface="Times New Roman" charset="0"/>
              </a:rPr>
              <a:t>One HAP scenario with a </a:t>
            </a:r>
            <a:r>
              <a:rPr lang="en-US" altLang="zh-CN">
                <a:latin typeface="Times New Roman" charset="0"/>
                <a:ea typeface="Times New Roman" charset="0"/>
                <a:cs typeface="Times New Roman" charset="0"/>
              </a:rPr>
              <a:t>directive </a:t>
            </a:r>
            <a:r>
              <a:rPr lang="en-US" altLang="zh-CN" smtClean="0">
                <a:latin typeface="Times New Roman" charset="0"/>
                <a:ea typeface="Times New Roman" charset="0"/>
                <a:cs typeface="Times New Roman" charset="0"/>
              </a:rPr>
              <a:t>antenna</a:t>
            </a:r>
            <a:endParaRPr lang="zh-CN" altLang="en-US" dirty="0" smtClean="0">
              <a:latin typeface="Times New Roman" charset="0"/>
              <a:ea typeface="Times New Roman" charset="0"/>
              <a:cs typeface="Times New Roman" charset="0"/>
            </a:endParaRPr>
          </a:p>
        </p:txBody>
      </p:sp>
      <p:sp>
        <p:nvSpPr>
          <p:cNvPr id="13" name="矩形 12"/>
          <p:cNvSpPr/>
          <p:nvPr/>
        </p:nvSpPr>
        <p:spPr>
          <a:xfrm>
            <a:off x="480435" y="2127736"/>
            <a:ext cx="4019557" cy="369332"/>
          </a:xfrm>
          <a:prstGeom prst="rect">
            <a:avLst/>
          </a:prstGeom>
        </p:spPr>
        <p:txBody>
          <a:bodyPr wrap="square">
            <a:spAutoFit/>
          </a:bodyPr>
          <a:lstStyle/>
          <a:p>
            <a:r>
              <a:rPr lang="en-US" altLang="zh-CN" dirty="0" smtClean="0">
                <a:latin typeface="Times" charset="0"/>
              </a:rPr>
              <a:t>Downlink Carrier to Noise Ratio (CNR): </a:t>
            </a:r>
            <a:endParaRPr lang="en-US" altLang="zh-CN" dirty="0"/>
          </a:p>
        </p:txBody>
      </p:sp>
      <p:grpSp>
        <p:nvGrpSpPr>
          <p:cNvPr id="19" name="组 18"/>
          <p:cNvGrpSpPr/>
          <p:nvPr/>
        </p:nvGrpSpPr>
        <p:grpSpPr>
          <a:xfrm>
            <a:off x="569119" y="2731286"/>
            <a:ext cx="7531273" cy="1211904"/>
            <a:chOff x="577079" y="2284230"/>
            <a:chExt cx="9551368" cy="1615871"/>
          </a:xfrm>
        </p:grpSpPr>
        <p:sp>
          <p:nvSpPr>
            <p:cNvPr id="16" name="文本框 15"/>
            <p:cNvSpPr txBox="1"/>
            <p:nvPr/>
          </p:nvSpPr>
          <p:spPr>
            <a:xfrm>
              <a:off x="577079" y="3489732"/>
              <a:ext cx="6863068" cy="410369"/>
            </a:xfrm>
            <a:prstGeom prst="rect">
              <a:avLst/>
            </a:prstGeom>
            <a:noFill/>
          </p:spPr>
          <p:txBody>
            <a:bodyPr wrap="square" rtlCol="0">
              <a:spAutoFit/>
            </a:bodyPr>
            <a:lstStyle/>
            <a:p>
              <a:r>
                <a:rPr lang="en-US" altLang="zh-CN" sz="1400" dirty="0">
                  <a:latin typeface="Times" charset="0"/>
                  <a:ea typeface="Times" charset="0"/>
                  <a:cs typeface="Times" charset="0"/>
                </a:rPr>
                <a:t>Path Loss (FSPL). </a:t>
              </a:r>
            </a:p>
          </p:txBody>
        </p:sp>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79" y="2284230"/>
              <a:ext cx="9551368" cy="1297503"/>
            </a:xfrm>
            <a:prstGeom prst="rect">
              <a:avLst/>
            </a:prstGeom>
          </p:spPr>
        </p:pic>
      </p:grpSp>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192" y="4426204"/>
            <a:ext cx="2441588" cy="1540078"/>
          </a:xfrm>
          <a:prstGeom prst="rect">
            <a:avLst/>
          </a:prstGeom>
        </p:spPr>
      </p:pic>
      <p:grpSp>
        <p:nvGrpSpPr>
          <p:cNvPr id="24" name="组 23"/>
          <p:cNvGrpSpPr/>
          <p:nvPr/>
        </p:nvGrpSpPr>
        <p:grpSpPr>
          <a:xfrm>
            <a:off x="481578" y="4195647"/>
            <a:ext cx="6057900" cy="791958"/>
            <a:chOff x="577080" y="4168168"/>
            <a:chExt cx="8077200" cy="1055944"/>
          </a:xfrm>
        </p:grpSpPr>
        <p:pic>
          <p:nvPicPr>
            <p:cNvPr id="21" name="图片 20"/>
            <p:cNvPicPr>
              <a:picLocks noChangeAspect="1"/>
            </p:cNvPicPr>
            <p:nvPr/>
          </p:nvPicPr>
          <p:blipFill>
            <a:blip r:embed="rId6"/>
            <a:stretch>
              <a:fillRect/>
            </a:stretch>
          </p:blipFill>
          <p:spPr>
            <a:xfrm>
              <a:off x="3071876" y="4835773"/>
              <a:ext cx="2184400" cy="388339"/>
            </a:xfrm>
            <a:prstGeom prst="rect">
              <a:avLst/>
            </a:prstGeom>
          </p:spPr>
        </p:pic>
        <p:sp>
          <p:nvSpPr>
            <p:cNvPr id="23" name="文本框 22"/>
            <p:cNvSpPr txBox="1"/>
            <p:nvPr/>
          </p:nvSpPr>
          <p:spPr>
            <a:xfrm>
              <a:off x="577080" y="4168168"/>
              <a:ext cx="8077200" cy="861775"/>
            </a:xfrm>
            <a:prstGeom prst="rect">
              <a:avLst/>
            </a:prstGeom>
            <a:noFill/>
          </p:spPr>
          <p:txBody>
            <a:bodyPr wrap="square" rtlCol="0">
              <a:spAutoFit/>
            </a:bodyPr>
            <a:lstStyle/>
            <a:p>
              <a:r>
                <a:rPr lang="en-US" altLang="zh-CN" dirty="0">
                  <a:latin typeface="Times" charset="0"/>
                </a:rPr>
                <a:t>Spectral efficiency (</a:t>
              </a:r>
              <a:r>
                <a:rPr lang="en-US" altLang="zh-CN" dirty="0" err="1">
                  <a:latin typeface="RMTMI" charset="0"/>
                </a:rPr>
                <a:t>η</a:t>
              </a:r>
              <a:r>
                <a:rPr lang="en-US" altLang="zh-CN" dirty="0">
                  <a:latin typeface="Times" charset="0"/>
                </a:rPr>
                <a:t>) using the Shannon equation given by </a:t>
              </a:r>
              <a:endParaRPr lang="en-US" altLang="zh-CN" dirty="0"/>
            </a:p>
            <a:p>
              <a:pPr lvl="1"/>
              <a:r>
                <a:rPr lang="en-US" altLang="zh-CN" dirty="0">
                  <a:latin typeface="Times New Roman" charset="0"/>
                  <a:ea typeface="Times New Roman" charset="0"/>
                  <a:cs typeface="Times New Roman" charset="0"/>
                </a:rPr>
                <a:t> </a:t>
              </a:r>
            </a:p>
          </p:txBody>
        </p:sp>
      </p:grpSp>
      <p:sp>
        <p:nvSpPr>
          <p:cNvPr id="8" name="幻灯片编号占位符 7"/>
          <p:cNvSpPr>
            <a:spLocks noGrp="1"/>
          </p:cNvSpPr>
          <p:nvPr>
            <p:ph type="sldNum" sz="quarter" idx="10"/>
          </p:nvPr>
        </p:nvSpPr>
        <p:spPr/>
        <p:txBody>
          <a:bodyPr/>
          <a:lstStyle/>
          <a:p>
            <a:fld id="{83A74C99-D93E-DC43-80AC-01A0A79049BC}" type="slidenum">
              <a:rPr kumimoji="1" lang="zh-CN" altLang="en-US" smtClean="0"/>
              <a:pPr/>
              <a:t>24</a:t>
            </a:fld>
            <a:r>
              <a:rPr kumimoji="1" lang="en-US" altLang="zh-CN" smtClean="0"/>
              <a:t>/33</a:t>
            </a:r>
            <a:endParaRPr kumimoji="1" lang="zh-CN" altLang="en-US" dirty="0"/>
          </a:p>
        </p:txBody>
      </p:sp>
    </p:spTree>
    <p:extLst>
      <p:ext uri="{BB962C8B-B14F-4D97-AF65-F5344CB8AC3E}">
        <p14:creationId xmlns:p14="http://schemas.microsoft.com/office/powerpoint/2010/main" val="1831451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64099" y="544919"/>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Channel</a:t>
            </a:r>
            <a:r>
              <a:rPr lang="zh-CN" altLang="en-US" dirty="0"/>
              <a:t> </a:t>
            </a:r>
            <a:r>
              <a:rPr lang="en-US" altLang="zh-CN" dirty="0"/>
              <a:t>Model</a:t>
            </a:r>
            <a:endParaRPr lang="zh-CN" altLang="en-US" dirty="0"/>
          </a:p>
        </p:txBody>
      </p:sp>
      <p:sp>
        <p:nvSpPr>
          <p:cNvPr id="6" name="矩形 5"/>
          <p:cNvSpPr/>
          <p:nvPr/>
        </p:nvSpPr>
        <p:spPr>
          <a:xfrm>
            <a:off x="24949" y="6365731"/>
            <a:ext cx="9117330" cy="400110"/>
          </a:xfrm>
          <a:prstGeom prst="rect">
            <a:avLst/>
          </a:prstGeom>
        </p:spPr>
        <p:txBody>
          <a:bodyPr wrap="square">
            <a:spAutoFit/>
          </a:bodyPr>
          <a:lstStyle/>
          <a:p>
            <a:r>
              <a:rPr lang="en-US" altLang="zh-CN" sz="1000" dirty="0">
                <a:latin typeface="Times New Roman" charset="0"/>
                <a:ea typeface="Times New Roman" charset="0"/>
                <a:cs typeface="Times New Roman" charset="0"/>
              </a:rPr>
              <a:t>[</a:t>
            </a:r>
            <a:r>
              <a:rPr lang="en-US" altLang="zh-CN" sz="1000" dirty="0" smtClean="0">
                <a:latin typeface="Times New Roman" charset="0"/>
                <a:ea typeface="Times New Roman" charset="0"/>
                <a:cs typeface="Times New Roman" charset="0"/>
              </a:rPr>
              <a:t>14]</a:t>
            </a:r>
            <a:r>
              <a:rPr lang="zh-CN" altLang="en-US" sz="1000" dirty="0" smtClean="0">
                <a:latin typeface="Times New Roman" charset="0"/>
                <a:ea typeface="Times New Roman" charset="0"/>
                <a:cs typeface="Times New Roman" charset="0"/>
              </a:rPr>
              <a:t> </a:t>
            </a:r>
            <a:r>
              <a:rPr lang="en-US" altLang="zh-CN" sz="1000" dirty="0">
                <a:latin typeface="Times New Roman" charset="0"/>
                <a:ea typeface="Times New Roman" charset="0"/>
                <a:cs typeface="Times New Roman" charset="0"/>
              </a:rPr>
              <a:t>G. Chen, D. Grace, and T. C. </a:t>
            </a:r>
            <a:r>
              <a:rPr lang="en-US" altLang="zh-CN" sz="1000" dirty="0" err="1">
                <a:latin typeface="Times New Roman" charset="0"/>
                <a:ea typeface="Times New Roman" charset="0"/>
                <a:cs typeface="Times New Roman" charset="0"/>
              </a:rPr>
              <a:t>Tozer</a:t>
            </a:r>
            <a:r>
              <a:rPr lang="en-US" altLang="zh-CN" sz="1000" dirty="0">
                <a:latin typeface="Times New Roman" charset="0"/>
                <a:ea typeface="Times New Roman" charset="0"/>
                <a:cs typeface="Times New Roman" charset="0"/>
              </a:rPr>
              <a:t>, “Performance of multiple high altitude platforms using directive hap and user antennas,” </a:t>
            </a:r>
            <a:r>
              <a:rPr lang="en-US" altLang="zh-CN" sz="1000" i="1" dirty="0">
                <a:latin typeface="Times New Roman" charset="0"/>
                <a:ea typeface="Times New Roman" charset="0"/>
                <a:cs typeface="Times New Roman" charset="0"/>
              </a:rPr>
              <a:t>Wireless Personal Communications</a:t>
            </a:r>
            <a:r>
              <a:rPr lang="en-US" altLang="zh-CN" sz="1000" dirty="0">
                <a:latin typeface="Times New Roman" charset="0"/>
                <a:ea typeface="Times New Roman" charset="0"/>
                <a:cs typeface="Times New Roman" charset="0"/>
              </a:rPr>
              <a:t>, vol. 32, no. 3, pp. 275–299, Feb 2005. </a:t>
            </a:r>
          </a:p>
        </p:txBody>
      </p:sp>
      <p:pic>
        <p:nvPicPr>
          <p:cNvPr id="9" name="图片 8"/>
          <p:cNvPicPr>
            <a:picLocks noChangeAspect="1"/>
          </p:cNvPicPr>
          <p:nvPr/>
        </p:nvPicPr>
        <p:blipFill>
          <a:blip r:embed="rId3"/>
          <a:stretch>
            <a:fillRect/>
          </a:stretch>
        </p:blipFill>
        <p:spPr>
          <a:xfrm>
            <a:off x="1692571" y="4984623"/>
            <a:ext cx="1847850" cy="371475"/>
          </a:xfrm>
          <a:prstGeom prst="rect">
            <a:avLst/>
          </a:prstGeom>
        </p:spPr>
      </p:pic>
      <p:pic>
        <p:nvPicPr>
          <p:cNvPr id="11" name="图片 10"/>
          <p:cNvPicPr>
            <a:picLocks noChangeAspect="1"/>
          </p:cNvPicPr>
          <p:nvPr/>
        </p:nvPicPr>
        <p:blipFill>
          <a:blip r:embed="rId4"/>
          <a:stretch>
            <a:fillRect/>
          </a:stretch>
        </p:blipFill>
        <p:spPr>
          <a:xfrm>
            <a:off x="714058" y="2028645"/>
            <a:ext cx="4767263" cy="743518"/>
          </a:xfrm>
          <a:prstGeom prst="rect">
            <a:avLst/>
          </a:prstGeom>
        </p:spPr>
      </p:pic>
      <p:sp>
        <p:nvSpPr>
          <p:cNvPr id="12" name="文本框 11"/>
          <p:cNvSpPr txBox="1"/>
          <p:nvPr/>
        </p:nvSpPr>
        <p:spPr>
          <a:xfrm>
            <a:off x="185197" y="1576723"/>
            <a:ext cx="8139896" cy="830997"/>
          </a:xfrm>
          <a:prstGeom prst="rect">
            <a:avLst/>
          </a:prstGeom>
          <a:noFill/>
        </p:spPr>
        <p:txBody>
          <a:bodyPr wrap="square" rtlCol="0">
            <a:spAutoFit/>
          </a:bodyPr>
          <a:lstStyle/>
          <a:p>
            <a:pPr marL="214313" indent="-214313">
              <a:buFont typeface="Wingdings" charset="2"/>
              <a:buChar char="Ø"/>
            </a:pPr>
            <a:r>
              <a:rPr lang="en-US" altLang="zh-CN" sz="1600" dirty="0">
                <a:latin typeface="Times" charset="0"/>
                <a:ea typeface="Times" charset="0"/>
                <a:cs typeface="Times" charset="0"/>
              </a:rPr>
              <a:t>For a system of </a:t>
            </a:r>
            <a:r>
              <a:rPr lang="en-US" altLang="zh-CN" sz="1600" i="1" dirty="0">
                <a:latin typeface="Times" charset="0"/>
                <a:ea typeface="Times" charset="0"/>
                <a:cs typeface="Times" charset="0"/>
              </a:rPr>
              <a:t>N </a:t>
            </a:r>
            <a:r>
              <a:rPr lang="en-US" altLang="zh-CN" sz="1600" dirty="0">
                <a:latin typeface="Times" charset="0"/>
                <a:ea typeface="Times" charset="0"/>
                <a:cs typeface="Times" charset="0"/>
              </a:rPr>
              <a:t>HAP’s the CINR at an arbitrary point (</a:t>
            </a:r>
            <a:r>
              <a:rPr lang="en-US" altLang="zh-CN" sz="1600" i="1" dirty="0">
                <a:latin typeface="Times" charset="0"/>
                <a:ea typeface="Times" charset="0"/>
                <a:cs typeface="Times" charset="0"/>
              </a:rPr>
              <a:t>x</a:t>
            </a:r>
            <a:r>
              <a:rPr lang="en-US" altLang="zh-CN" sz="1600" dirty="0">
                <a:latin typeface="Times" charset="0"/>
                <a:ea typeface="Times" charset="0"/>
                <a:cs typeface="Times" charset="0"/>
              </a:rPr>
              <a:t>, </a:t>
            </a:r>
            <a:r>
              <a:rPr lang="en-US" altLang="zh-CN" sz="1600" i="1" dirty="0">
                <a:latin typeface="Times" charset="0"/>
                <a:ea typeface="Times" charset="0"/>
                <a:cs typeface="Times" charset="0"/>
              </a:rPr>
              <a:t>y</a:t>
            </a:r>
            <a:r>
              <a:rPr lang="en-US" altLang="zh-CN" sz="1600" dirty="0">
                <a:latin typeface="Times" charset="0"/>
                <a:ea typeface="Times" charset="0"/>
                <a:cs typeface="Times" charset="0"/>
              </a:rPr>
              <a:t>, 0) on the coverage area can be calculated as: </a:t>
            </a:r>
          </a:p>
          <a:p>
            <a:pPr lvl="1"/>
            <a:r>
              <a:rPr lang="en-US" altLang="zh-CN" sz="1600" dirty="0">
                <a:latin typeface="Times" charset="0"/>
                <a:ea typeface="Times" charset="0"/>
                <a:cs typeface="Times" charset="0"/>
              </a:rPr>
              <a:t> </a:t>
            </a:r>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6073" y="4509120"/>
            <a:ext cx="2425616" cy="1541740"/>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46" y="2834354"/>
            <a:ext cx="7588559" cy="1479200"/>
          </a:xfrm>
          <a:prstGeom prst="rect">
            <a:avLst/>
          </a:prstGeom>
        </p:spPr>
      </p:pic>
      <p:sp>
        <p:nvSpPr>
          <p:cNvPr id="16" name="文本框 15"/>
          <p:cNvSpPr txBox="1"/>
          <p:nvPr/>
        </p:nvSpPr>
        <p:spPr>
          <a:xfrm>
            <a:off x="417653" y="4459897"/>
            <a:ext cx="6057900" cy="553998"/>
          </a:xfrm>
          <a:prstGeom prst="rect">
            <a:avLst/>
          </a:prstGeom>
          <a:noFill/>
        </p:spPr>
        <p:txBody>
          <a:bodyPr wrap="square" rtlCol="0">
            <a:spAutoFit/>
          </a:bodyPr>
          <a:lstStyle/>
          <a:p>
            <a:r>
              <a:rPr lang="en-US" altLang="zh-CN" sz="1500" dirty="0">
                <a:latin typeface="Times" charset="0"/>
              </a:rPr>
              <a:t>Spectral efficiency (</a:t>
            </a:r>
            <a:r>
              <a:rPr lang="en-US" altLang="zh-CN" sz="1500" dirty="0" err="1">
                <a:latin typeface="RMTMI" charset="0"/>
              </a:rPr>
              <a:t>η</a:t>
            </a:r>
            <a:r>
              <a:rPr lang="en-US" altLang="zh-CN" sz="1500" dirty="0">
                <a:latin typeface="Times" charset="0"/>
              </a:rPr>
              <a:t>) using the Shannon equation given by </a:t>
            </a:r>
            <a:endParaRPr lang="en-US" altLang="zh-CN" sz="1500" dirty="0"/>
          </a:p>
          <a:p>
            <a:pPr lvl="1"/>
            <a:r>
              <a:rPr lang="en-US" altLang="zh-CN" sz="1500" dirty="0">
                <a:latin typeface="Times New Roman" charset="0"/>
                <a:ea typeface="Times New Roman" charset="0"/>
                <a:cs typeface="Times New Roman" charset="0"/>
              </a:rPr>
              <a:t> </a:t>
            </a:r>
          </a:p>
        </p:txBody>
      </p:sp>
      <p:sp>
        <p:nvSpPr>
          <p:cNvPr id="5" name="幻灯片编号占位符 4"/>
          <p:cNvSpPr>
            <a:spLocks noGrp="1"/>
          </p:cNvSpPr>
          <p:nvPr>
            <p:ph type="sldNum" sz="quarter" idx="10"/>
          </p:nvPr>
        </p:nvSpPr>
        <p:spPr/>
        <p:txBody>
          <a:bodyPr/>
          <a:lstStyle/>
          <a:p>
            <a:fld id="{83A74C99-D93E-DC43-80AC-01A0A79049BC}" type="slidenum">
              <a:rPr kumimoji="1" lang="zh-CN" altLang="en-US" smtClean="0"/>
              <a:pPr/>
              <a:t>25</a:t>
            </a:fld>
            <a:r>
              <a:rPr kumimoji="1" lang="en-US" altLang="zh-CN" smtClean="0"/>
              <a:t>/33</a:t>
            </a:r>
            <a:endParaRPr kumimoji="1" lang="zh-CN" altLang="en-US" dirty="0"/>
          </a:p>
        </p:txBody>
      </p:sp>
    </p:spTree>
    <p:extLst>
      <p:ext uri="{BB962C8B-B14F-4D97-AF65-F5344CB8AC3E}">
        <p14:creationId xmlns:p14="http://schemas.microsoft.com/office/powerpoint/2010/main" val="8446471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08321" y="476672"/>
            <a:ext cx="7691064" cy="94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sz="3600" dirty="0"/>
              <a:t>Case1:</a:t>
            </a:r>
            <a:r>
              <a:rPr lang="zh-CN" altLang="en-US" sz="3600" dirty="0"/>
              <a:t> </a:t>
            </a:r>
            <a:r>
              <a:rPr lang="en-US" altLang="zh-CN" sz="3600" dirty="0"/>
              <a:t>HAPS</a:t>
            </a:r>
            <a:r>
              <a:rPr lang="zh-CN" altLang="en-US" sz="3600" dirty="0"/>
              <a:t> </a:t>
            </a:r>
            <a:r>
              <a:rPr lang="en-US" altLang="zh-CN" sz="3600" dirty="0"/>
              <a:t>assisted</a:t>
            </a:r>
            <a:r>
              <a:rPr lang="zh-CN" altLang="en-US" sz="3600" dirty="0"/>
              <a:t> </a:t>
            </a:r>
            <a:r>
              <a:rPr lang="en-US" altLang="zh-CN" sz="3600" dirty="0"/>
              <a:t>satellite</a:t>
            </a:r>
            <a:r>
              <a:rPr lang="zh-CN" altLang="en-US" sz="3600" dirty="0"/>
              <a:t> </a:t>
            </a:r>
            <a:r>
              <a:rPr lang="en-US" altLang="zh-CN" sz="3600" dirty="0"/>
              <a:t>downlink</a:t>
            </a:r>
            <a:endParaRPr lang="zh-CN" altLang="en-US" sz="3600" dirty="0"/>
          </a:p>
        </p:txBody>
      </p:sp>
      <p:sp>
        <p:nvSpPr>
          <p:cNvPr id="10" name="矩形 9"/>
          <p:cNvSpPr/>
          <p:nvPr/>
        </p:nvSpPr>
        <p:spPr>
          <a:xfrm>
            <a:off x="0" y="6451514"/>
            <a:ext cx="9117330" cy="400110"/>
          </a:xfrm>
          <a:prstGeom prst="rect">
            <a:avLst/>
          </a:prstGeom>
        </p:spPr>
        <p:txBody>
          <a:bodyPr wrap="square">
            <a:spAutoFit/>
          </a:bodyPr>
          <a:lstStyle/>
          <a:p>
            <a:r>
              <a:rPr lang="en-US" altLang="zh-CN" sz="1000" dirty="0">
                <a:latin typeface="Times New Roman" charset="0"/>
                <a:ea typeface="Times New Roman" charset="0"/>
                <a:cs typeface="Times New Roman" charset="0"/>
              </a:rPr>
              <a:t>[</a:t>
            </a:r>
            <a:r>
              <a:rPr lang="en-US" altLang="zh-CN" sz="1000" dirty="0" smtClean="0">
                <a:latin typeface="Times New Roman" charset="0"/>
                <a:ea typeface="Times New Roman" charset="0"/>
                <a:cs typeface="Times New Roman" charset="0"/>
              </a:rPr>
              <a:t>15]</a:t>
            </a:r>
            <a:r>
              <a:rPr lang="zh-CN" altLang="en-US" sz="1000" dirty="0" smtClean="0">
                <a:latin typeface="Times New Roman" charset="0"/>
                <a:ea typeface="Times New Roman" charset="0"/>
                <a:cs typeface="Times New Roman" charset="0"/>
              </a:rPr>
              <a:t> </a:t>
            </a:r>
            <a:r>
              <a:rPr lang="en-US" altLang="zh-CN" sz="1000" dirty="0" err="1">
                <a:latin typeface="Times New Roman" charset="0"/>
                <a:ea typeface="Times New Roman" charset="0"/>
                <a:cs typeface="Times New Roman" charset="0"/>
              </a:rPr>
              <a:t>Zhi</a:t>
            </a:r>
            <a:r>
              <a:rPr lang="en-US" altLang="zh-CN" sz="1000" dirty="0">
                <a:latin typeface="Times New Roman" charset="0"/>
                <a:ea typeface="Times New Roman" charset="0"/>
                <a:cs typeface="Times New Roman" charset="0"/>
              </a:rPr>
              <a:t> Chen, </a:t>
            </a:r>
            <a:r>
              <a:rPr lang="en-US" altLang="zh-CN" sz="1000" dirty="0" err="1">
                <a:latin typeface="Times New Roman" charset="0"/>
                <a:ea typeface="Times New Roman" charset="0"/>
                <a:cs typeface="Times New Roman" charset="0"/>
              </a:rPr>
              <a:t>Teng</a:t>
            </a:r>
            <a:r>
              <a:rPr lang="en-US" altLang="zh-CN" sz="1000" dirty="0">
                <a:latin typeface="Times New Roman" charset="0"/>
                <a:ea typeface="Times New Roman" charset="0"/>
                <a:cs typeface="Times New Roman" charset="0"/>
              </a:rPr>
              <a:t> </a:t>
            </a:r>
            <a:r>
              <a:rPr lang="en-US" altLang="zh-CN" sz="1000" dirty="0" err="1">
                <a:latin typeface="Times New Roman" charset="0"/>
                <a:ea typeface="Times New Roman" charset="0"/>
                <a:cs typeface="Times New Roman" charset="0"/>
              </a:rPr>
              <a:t>Joon</a:t>
            </a:r>
            <a:r>
              <a:rPr lang="en-US" altLang="zh-CN" sz="1000" dirty="0">
                <a:latin typeface="Times New Roman" charset="0"/>
                <a:ea typeface="Times New Roman" charset="0"/>
                <a:cs typeface="Times New Roman" charset="0"/>
              </a:rPr>
              <a:t> Lim, and M. </a:t>
            </a:r>
            <a:r>
              <a:rPr lang="en-US" altLang="zh-CN" sz="1000" dirty="0" err="1">
                <a:latin typeface="Times New Roman" charset="0"/>
                <a:ea typeface="Times New Roman" charset="0"/>
                <a:cs typeface="Times New Roman" charset="0"/>
              </a:rPr>
              <a:t>Motani</a:t>
            </a:r>
            <a:r>
              <a:rPr lang="en-US" altLang="zh-CN" sz="1000" dirty="0">
                <a:latin typeface="Times New Roman" charset="0"/>
                <a:ea typeface="Times New Roman" charset="0"/>
                <a:cs typeface="Times New Roman" charset="0"/>
              </a:rPr>
              <a:t>, “Hap-assisted LEO satellite downlink transmission: An energy harvesting perspective,” in </a:t>
            </a:r>
            <a:r>
              <a:rPr lang="en-US" altLang="zh-CN" sz="1000" i="1" dirty="0">
                <a:latin typeface="Times New Roman" charset="0"/>
                <a:ea typeface="Times New Roman" charset="0"/>
                <a:cs typeface="Times New Roman" charset="0"/>
              </a:rPr>
              <a:t>2014 IEEE 15th International Workshop on Signal Processing Advances in Wireless Communications (SPAWC)</a:t>
            </a:r>
            <a:r>
              <a:rPr lang="en-US" altLang="zh-CN" sz="1000" dirty="0">
                <a:latin typeface="Times New Roman" charset="0"/>
                <a:ea typeface="Times New Roman" charset="0"/>
                <a:cs typeface="Times New Roman" charset="0"/>
              </a:rPr>
              <a:t>, Toronto, ON, Jun. 2014, pp. 194–198. </a:t>
            </a:r>
          </a:p>
        </p:txBody>
      </p:sp>
      <p:grpSp>
        <p:nvGrpSpPr>
          <p:cNvPr id="19" name="组 18"/>
          <p:cNvGrpSpPr/>
          <p:nvPr/>
        </p:nvGrpSpPr>
        <p:grpSpPr>
          <a:xfrm>
            <a:off x="141790" y="1520081"/>
            <a:ext cx="8934724" cy="4472916"/>
            <a:chOff x="189053" y="883774"/>
            <a:chExt cx="11912965" cy="5963888"/>
          </a:xfrm>
        </p:grpSpPr>
        <p:sp>
          <p:nvSpPr>
            <p:cNvPr id="9" name="文本框 8"/>
            <p:cNvSpPr txBox="1"/>
            <p:nvPr/>
          </p:nvSpPr>
          <p:spPr>
            <a:xfrm>
              <a:off x="189053" y="883774"/>
              <a:ext cx="11187533" cy="1764585"/>
            </a:xfrm>
            <a:prstGeom prst="rect">
              <a:avLst/>
            </a:prstGeom>
            <a:noFill/>
          </p:spPr>
          <p:txBody>
            <a:bodyPr wrap="square" rtlCol="0">
              <a:spAutoFit/>
            </a:bodyPr>
            <a:lstStyle/>
            <a:p>
              <a:pPr marL="257175" indent="-257175" algn="just">
                <a:buFont typeface="Wingdings" charset="2"/>
                <a:buChar char="Ø"/>
              </a:pPr>
              <a:r>
                <a:rPr kumimoji="1" lang="en-US" altLang="zh-CN" sz="1600" dirty="0">
                  <a:latin typeface="Times New Roman" charset="0"/>
                  <a:ea typeface="Times New Roman" charset="0"/>
                  <a:cs typeface="Times New Roman" charset="0"/>
                </a:rPr>
                <a:t>The satellite-HAP channel is a high quality channel with higher throughput due to the HAP’s location in the atmosphere. The combination of a high rate satellite-HAP link, with a high availability HAP-ground station link,  has the potential to improve throughput/energy performance of the LEO satellite downlink significantly, relative to the conventional direct downlink.</a:t>
              </a:r>
            </a:p>
          </p:txBody>
        </p:sp>
        <p:grpSp>
          <p:nvGrpSpPr>
            <p:cNvPr id="2" name="组 1"/>
            <p:cNvGrpSpPr/>
            <p:nvPr/>
          </p:nvGrpSpPr>
          <p:grpSpPr>
            <a:xfrm>
              <a:off x="9496340" y="3919008"/>
              <a:ext cx="2605678" cy="2928654"/>
              <a:chOff x="9601627" y="3677324"/>
              <a:chExt cx="2313432" cy="2670607"/>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6628" y="3677324"/>
                <a:ext cx="1633939" cy="2295144"/>
              </a:xfrm>
              <a:prstGeom prst="rect">
                <a:avLst/>
              </a:prstGeom>
            </p:spPr>
          </p:pic>
          <p:sp>
            <p:nvSpPr>
              <p:cNvPr id="12" name="文本框 11"/>
              <p:cNvSpPr txBox="1"/>
              <p:nvPr/>
            </p:nvSpPr>
            <p:spPr>
              <a:xfrm>
                <a:off x="9601627" y="6011141"/>
                <a:ext cx="2313432" cy="336790"/>
              </a:xfrm>
              <a:prstGeom prst="rect">
                <a:avLst/>
              </a:prstGeom>
              <a:noFill/>
            </p:spPr>
            <p:txBody>
              <a:bodyPr wrap="square" rtlCol="0">
                <a:spAutoFit/>
              </a:bodyPr>
              <a:lstStyle/>
              <a:p>
                <a:r>
                  <a:rPr kumimoji="1" lang="en-US" altLang="zh-CN" sz="1200">
                    <a:latin typeface="Times New Roman" charset="0"/>
                    <a:ea typeface="Times New Roman" charset="0"/>
                    <a:cs typeface="Times New Roman" charset="0"/>
                  </a:rPr>
                  <a:t>HAPS </a:t>
                </a:r>
                <a:r>
                  <a:rPr kumimoji="1" lang="en-US" altLang="zh-CN" sz="1200" dirty="0">
                    <a:latin typeface="Times New Roman" charset="0"/>
                    <a:ea typeface="Times New Roman" charset="0"/>
                    <a:cs typeface="Times New Roman" charset="0"/>
                  </a:rPr>
                  <a:t>as a relay for satellite</a:t>
                </a:r>
                <a:endParaRPr kumimoji="1" lang="zh-CN" altLang="en-US" sz="1200" dirty="0">
                  <a:latin typeface="Times New Roman" charset="0"/>
                  <a:ea typeface="Times New Roman" charset="0"/>
                  <a:cs typeface="Times New Roman" charset="0"/>
                </a:endParaRPr>
              </a:p>
            </p:txBody>
          </p:sp>
        </p:grpSp>
      </p:grpSp>
      <p:grpSp>
        <p:nvGrpSpPr>
          <p:cNvPr id="17" name="组 16"/>
          <p:cNvGrpSpPr/>
          <p:nvPr/>
        </p:nvGrpSpPr>
        <p:grpSpPr>
          <a:xfrm>
            <a:off x="141790" y="2839366"/>
            <a:ext cx="8252750" cy="818852"/>
            <a:chOff x="189053" y="2381499"/>
            <a:chExt cx="11003666" cy="1091802"/>
          </a:xfrm>
        </p:grpSpPr>
        <p:sp>
          <p:nvSpPr>
            <p:cNvPr id="3" name="文本框 2"/>
            <p:cNvSpPr txBox="1"/>
            <p:nvPr/>
          </p:nvSpPr>
          <p:spPr>
            <a:xfrm>
              <a:off x="189053" y="2381499"/>
              <a:ext cx="11003666" cy="738664"/>
            </a:xfrm>
            <a:prstGeom prst="rect">
              <a:avLst/>
            </a:prstGeom>
            <a:noFill/>
          </p:spPr>
          <p:txBody>
            <a:bodyPr wrap="square" rtlCol="0">
              <a:spAutoFit/>
            </a:bodyPr>
            <a:lstStyle/>
            <a:p>
              <a:pPr marL="257175" indent="-257175">
                <a:buFont typeface="Wingdings" charset="2"/>
                <a:buChar char="Ø"/>
              </a:pPr>
              <a:r>
                <a:rPr kumimoji="1" lang="en-US" altLang="zh-CN" sz="1500" dirty="0">
                  <a:latin typeface="Times" charset="0"/>
                  <a:ea typeface="Times" charset="0"/>
                  <a:cs typeface="Times" charset="0"/>
                </a:rPr>
                <a:t>Single</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hop</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satellite</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downlink</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channel:</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a</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optimization</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problem</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to</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minimize</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the</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energy</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usage</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at</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the</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satellite</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node,</a:t>
              </a:r>
              <a:r>
                <a:rPr kumimoji="1" lang="zh-CN" altLang="en-US" sz="1500" dirty="0">
                  <a:latin typeface="Times" charset="0"/>
                  <a:ea typeface="Times" charset="0"/>
                  <a:cs typeface="Times" charset="0"/>
                </a:rPr>
                <a:t> </a:t>
              </a: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407" y="2807043"/>
              <a:ext cx="3144269" cy="666258"/>
            </a:xfrm>
            <a:prstGeom prst="rect">
              <a:avLst/>
            </a:prstGeom>
          </p:spPr>
        </p:pic>
      </p:grpSp>
      <p:grpSp>
        <p:nvGrpSpPr>
          <p:cNvPr id="18" name="组 17"/>
          <p:cNvGrpSpPr/>
          <p:nvPr/>
        </p:nvGrpSpPr>
        <p:grpSpPr>
          <a:xfrm>
            <a:off x="141790" y="3730289"/>
            <a:ext cx="8252750" cy="975445"/>
            <a:chOff x="189053" y="3467429"/>
            <a:chExt cx="11003666" cy="1300593"/>
          </a:xfrm>
        </p:grpSpPr>
        <p:sp>
          <p:nvSpPr>
            <p:cNvPr id="13" name="文本框 12"/>
            <p:cNvSpPr txBox="1"/>
            <p:nvPr/>
          </p:nvSpPr>
          <p:spPr>
            <a:xfrm>
              <a:off x="189053" y="3467429"/>
              <a:ext cx="11003666" cy="430887"/>
            </a:xfrm>
            <a:prstGeom prst="rect">
              <a:avLst/>
            </a:prstGeom>
            <a:noFill/>
          </p:spPr>
          <p:txBody>
            <a:bodyPr wrap="square" rtlCol="0">
              <a:spAutoFit/>
            </a:bodyPr>
            <a:lstStyle/>
            <a:p>
              <a:pPr marL="257175" indent="-257175">
                <a:buFont typeface="Wingdings" charset="2"/>
                <a:buChar char="Ø"/>
              </a:pPr>
              <a:r>
                <a:rPr kumimoji="1" lang="en-US" altLang="zh-CN" sz="1500" dirty="0">
                  <a:latin typeface="Times" charset="0"/>
                  <a:ea typeface="Times" charset="0"/>
                  <a:cs typeface="Times" charset="0"/>
                </a:rPr>
                <a:t>HAP-assisted</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downlink</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transmission:</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a</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joint</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schedule</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and</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power</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allocation</a:t>
              </a:r>
              <a:r>
                <a:rPr kumimoji="1" lang="zh-CN" altLang="en-US" sz="1500" dirty="0">
                  <a:latin typeface="Times" charset="0"/>
                  <a:ea typeface="Times" charset="0"/>
                  <a:cs typeface="Times" charset="0"/>
                </a:rPr>
                <a:t> </a:t>
              </a:r>
              <a:r>
                <a:rPr kumimoji="1" lang="en-US" altLang="zh-CN" sz="1500" dirty="0">
                  <a:latin typeface="Times" charset="0"/>
                  <a:ea typeface="Times" charset="0"/>
                  <a:cs typeface="Times" charset="0"/>
                </a:rPr>
                <a:t>problem,</a:t>
              </a: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12" y="3849377"/>
              <a:ext cx="6838798" cy="918645"/>
            </a:xfrm>
            <a:prstGeom prst="rect">
              <a:avLst/>
            </a:prstGeom>
          </p:spPr>
        </p:pic>
      </p:grpSp>
      <p:grpSp>
        <p:nvGrpSpPr>
          <p:cNvPr id="16" name="组 15"/>
          <p:cNvGrpSpPr/>
          <p:nvPr/>
        </p:nvGrpSpPr>
        <p:grpSpPr>
          <a:xfrm>
            <a:off x="1730556" y="4849877"/>
            <a:ext cx="3787119" cy="1442002"/>
            <a:chOff x="4924576" y="4643617"/>
            <a:chExt cx="4942231" cy="1872063"/>
          </a:xfrm>
        </p:grpSpPr>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8676" y="4644977"/>
              <a:ext cx="2388131" cy="1870703"/>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4576" y="4643617"/>
              <a:ext cx="2372181" cy="1858208"/>
            </a:xfrm>
            <a:prstGeom prst="rect">
              <a:avLst/>
            </a:prstGeom>
          </p:spPr>
        </p:pic>
      </p:grpSp>
      <p:sp>
        <p:nvSpPr>
          <p:cNvPr id="20" name="幻灯片编号占位符 19"/>
          <p:cNvSpPr>
            <a:spLocks noGrp="1"/>
          </p:cNvSpPr>
          <p:nvPr>
            <p:ph type="sldNum" sz="quarter" idx="10"/>
          </p:nvPr>
        </p:nvSpPr>
        <p:spPr/>
        <p:txBody>
          <a:bodyPr/>
          <a:lstStyle/>
          <a:p>
            <a:fld id="{83A74C99-D93E-DC43-80AC-01A0A79049BC}" type="slidenum">
              <a:rPr kumimoji="1" lang="zh-CN" altLang="en-US" smtClean="0"/>
              <a:pPr/>
              <a:t>26</a:t>
            </a:fld>
            <a:r>
              <a:rPr kumimoji="1" lang="en-US" altLang="zh-CN" smtClean="0"/>
              <a:t>/33</a:t>
            </a:r>
            <a:endParaRPr kumimoji="1" lang="zh-CN" altLang="en-US" dirty="0"/>
          </a:p>
        </p:txBody>
      </p:sp>
    </p:spTree>
    <p:extLst>
      <p:ext uri="{BB962C8B-B14F-4D97-AF65-F5344CB8AC3E}">
        <p14:creationId xmlns:p14="http://schemas.microsoft.com/office/powerpoint/2010/main" val="176456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34205" y="546944"/>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Case2:</a:t>
            </a:r>
            <a:r>
              <a:rPr lang="zh-CN" altLang="en-US" dirty="0"/>
              <a:t>  </a:t>
            </a:r>
            <a:r>
              <a:rPr lang="en-US" altLang="zh-CN" dirty="0"/>
              <a:t>coverage</a:t>
            </a:r>
            <a:r>
              <a:rPr lang="zh-CN" altLang="en-US" dirty="0"/>
              <a:t> </a:t>
            </a:r>
            <a:r>
              <a:rPr lang="en-US" altLang="zh-CN" dirty="0"/>
              <a:t>design</a:t>
            </a:r>
            <a:endParaRPr lang="zh-CN" altLang="en-US" dirty="0"/>
          </a:p>
        </p:txBody>
      </p:sp>
      <p:sp>
        <p:nvSpPr>
          <p:cNvPr id="3" name="文本框 2"/>
          <p:cNvSpPr txBox="1"/>
          <p:nvPr/>
        </p:nvSpPr>
        <p:spPr>
          <a:xfrm>
            <a:off x="248735" y="1967599"/>
            <a:ext cx="8187491" cy="323165"/>
          </a:xfrm>
          <a:prstGeom prst="rect">
            <a:avLst/>
          </a:prstGeom>
          <a:noFill/>
        </p:spPr>
        <p:txBody>
          <a:bodyPr wrap="square" rtlCol="0">
            <a:spAutoFit/>
          </a:bodyPr>
          <a:lstStyle/>
          <a:p>
            <a:r>
              <a:rPr lang="en-US" altLang="zh-CN" sz="1500" dirty="0">
                <a:solidFill>
                  <a:srgbClr val="002060"/>
                </a:solidFill>
                <a:latin typeface="Times" charset="0"/>
                <a:ea typeface="Times" charset="0"/>
                <a:cs typeface="Times" charset="0"/>
              </a:rPr>
              <a:t>The required equivalent isotropic radiated power (EIRP) of HAP transmitting antenna is: </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527" y="4923420"/>
            <a:ext cx="2394614" cy="44658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075" y="3937749"/>
            <a:ext cx="3580411" cy="2252963"/>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382" y="2320303"/>
            <a:ext cx="6124575" cy="419100"/>
          </a:xfrm>
          <a:prstGeom prst="rect">
            <a:avLst/>
          </a:prstGeom>
        </p:spPr>
      </p:pic>
      <p:sp>
        <p:nvSpPr>
          <p:cNvPr id="11" name="矩形 10"/>
          <p:cNvSpPr/>
          <p:nvPr/>
        </p:nvSpPr>
        <p:spPr>
          <a:xfrm>
            <a:off x="295781" y="2884503"/>
            <a:ext cx="8849739" cy="1015663"/>
          </a:xfrm>
          <a:prstGeom prst="rect">
            <a:avLst/>
          </a:prstGeom>
        </p:spPr>
        <p:txBody>
          <a:bodyPr wrap="square">
            <a:spAutoFit/>
          </a:bodyPr>
          <a:lstStyle/>
          <a:p>
            <a:pPr algn="just"/>
            <a:r>
              <a:rPr lang="en-US" altLang="zh-CN" sz="1500" dirty="0">
                <a:latin typeface="Times" charset="0"/>
              </a:rPr>
              <a:t>where </a:t>
            </a:r>
            <a:r>
              <a:rPr lang="en-US" altLang="zh-CN" sz="1500" dirty="0">
                <a:latin typeface="CMR10" charset="0"/>
              </a:rPr>
              <a:t>[</a:t>
            </a:r>
            <a:r>
              <a:rPr lang="en-US" altLang="zh-CN" sz="1500" dirty="0">
                <a:latin typeface="Times" charset="0"/>
              </a:rPr>
              <a:t>CINR</a:t>
            </a:r>
            <a:r>
              <a:rPr lang="en-US" altLang="zh-CN" sz="1500" dirty="0">
                <a:latin typeface="CMR10" charset="0"/>
              </a:rPr>
              <a:t>] </a:t>
            </a:r>
            <a:r>
              <a:rPr lang="en-US" altLang="zh-CN" sz="1500" dirty="0">
                <a:latin typeface="Times" charset="0"/>
              </a:rPr>
              <a:t>is the CINR in dB, </a:t>
            </a:r>
            <a:r>
              <a:rPr lang="en-US" altLang="zh-CN" sz="1500" dirty="0">
                <a:latin typeface="CMR10" charset="0"/>
              </a:rPr>
              <a:t>[</a:t>
            </a:r>
            <a:r>
              <a:rPr lang="en-US" altLang="zh-CN" sz="1500" dirty="0">
                <a:latin typeface="CMMI10" charset="0"/>
              </a:rPr>
              <a:t>f</a:t>
            </a:r>
            <a:r>
              <a:rPr lang="en-US" altLang="zh-CN" sz="1500" dirty="0">
                <a:latin typeface="CMR10" charset="0"/>
              </a:rPr>
              <a:t>] </a:t>
            </a:r>
            <a:r>
              <a:rPr lang="en-US" altLang="zh-CN" sz="1500" dirty="0">
                <a:latin typeface="Times" charset="0"/>
              </a:rPr>
              <a:t>is the gain caused by channel propagation models in dB in shadowed </a:t>
            </a:r>
            <a:r>
              <a:rPr lang="en-US" altLang="zh-CN" sz="1500" dirty="0" err="1">
                <a:latin typeface="Times" charset="0"/>
              </a:rPr>
              <a:t>Rician</a:t>
            </a:r>
            <a:r>
              <a:rPr lang="en-US" altLang="zh-CN" sz="1500" dirty="0">
                <a:latin typeface="Times" charset="0"/>
              </a:rPr>
              <a:t> fading, LHAP or LOS depended on frequency bands, </a:t>
            </a:r>
            <a:r>
              <a:rPr lang="en-US" altLang="zh-CN" sz="1500" dirty="0">
                <a:latin typeface="CMMI10" charset="0"/>
              </a:rPr>
              <a:t>Y </a:t>
            </a:r>
            <a:r>
              <a:rPr lang="en-US" altLang="zh-CN" sz="1500" dirty="0">
                <a:latin typeface="Times" charset="0"/>
              </a:rPr>
              <a:t>is the factor of power allocation, </a:t>
            </a:r>
            <a:r>
              <a:rPr lang="en-US" altLang="zh-CN" sz="1500" dirty="0">
                <a:latin typeface="CMMI10" charset="0"/>
              </a:rPr>
              <a:t>G </a:t>
            </a:r>
            <a:r>
              <a:rPr lang="en-US" altLang="zh-CN" sz="1500" dirty="0">
                <a:latin typeface="Times" charset="0"/>
              </a:rPr>
              <a:t>is the gain of user terminal antenna, </a:t>
            </a:r>
            <a:r>
              <a:rPr lang="en-US" altLang="zh-CN" sz="1500" dirty="0">
                <a:latin typeface="CMMI10" charset="0"/>
              </a:rPr>
              <a:t>L</a:t>
            </a:r>
            <a:r>
              <a:rPr lang="en-US" altLang="zh-CN" sz="1500" baseline="-25000" dirty="0">
                <a:latin typeface="CMMI10" charset="0"/>
              </a:rPr>
              <a:t>f </a:t>
            </a:r>
            <a:r>
              <a:rPr lang="en-US" altLang="zh-CN" sz="1500" dirty="0">
                <a:latin typeface="Times" charset="0"/>
              </a:rPr>
              <a:t>is the signal free-space loss, </a:t>
            </a:r>
            <a:r>
              <a:rPr lang="en-US" altLang="zh-CN" sz="1500" dirty="0">
                <a:latin typeface="CMR10" charset="0"/>
              </a:rPr>
              <a:t>[BO]</a:t>
            </a:r>
            <a:r>
              <a:rPr lang="en-US" altLang="zh-CN" sz="1500" baseline="-25000" dirty="0">
                <a:latin typeface="CMR10" charset="0"/>
              </a:rPr>
              <a:t>o</a:t>
            </a:r>
            <a:r>
              <a:rPr lang="en-US" altLang="zh-CN" sz="1500" dirty="0">
                <a:latin typeface="CMR10" charset="0"/>
              </a:rPr>
              <a:t> </a:t>
            </a:r>
            <a:r>
              <a:rPr lang="en-US" altLang="zh-CN" sz="1500" dirty="0">
                <a:latin typeface="Times" charset="0"/>
              </a:rPr>
              <a:t>is the back-off of output power in dB, </a:t>
            </a:r>
            <a:r>
              <a:rPr lang="en-US" altLang="zh-CN" sz="1500" dirty="0" err="1">
                <a:latin typeface="CMMI10" charset="0"/>
              </a:rPr>
              <a:t>A</a:t>
            </a:r>
            <a:r>
              <a:rPr lang="en-US" altLang="zh-CN" sz="1500" baseline="-25000" dirty="0" err="1">
                <a:latin typeface="CMMI10" charset="0"/>
              </a:rPr>
              <a:t>atoms</a:t>
            </a:r>
            <a:r>
              <a:rPr lang="zh-CN" altLang="en-US" sz="1500" dirty="0">
                <a:latin typeface="CMMI10" charset="0"/>
              </a:rPr>
              <a:t> </a:t>
            </a:r>
            <a:r>
              <a:rPr lang="en-US" altLang="zh-CN" sz="1500" dirty="0">
                <a:latin typeface="Times" charset="0"/>
              </a:rPr>
              <a:t>is the atmospheric absorption loss, </a:t>
            </a:r>
            <a:r>
              <a:rPr lang="en-US" altLang="zh-CN" sz="1500" dirty="0" err="1">
                <a:latin typeface="CMMI10" charset="0"/>
              </a:rPr>
              <a:t>A</a:t>
            </a:r>
            <a:r>
              <a:rPr lang="en-US" altLang="zh-CN" sz="1500" baseline="-25000" dirty="0" err="1">
                <a:latin typeface="CMMI10" charset="0"/>
              </a:rPr>
              <a:t>drop</a:t>
            </a:r>
            <a:r>
              <a:rPr lang="zh-CN" altLang="en-US" sz="1500" dirty="0">
                <a:latin typeface="CMMI10" charset="0"/>
              </a:rPr>
              <a:t>  </a:t>
            </a:r>
            <a:r>
              <a:rPr lang="en-US" altLang="zh-CN" sz="1500" dirty="0">
                <a:latin typeface="CMMI10" charset="0"/>
              </a:rPr>
              <a:t>is</a:t>
            </a:r>
            <a:r>
              <a:rPr lang="zh-CN" altLang="en-US" sz="1500" dirty="0">
                <a:latin typeface="CMMI10" charset="0"/>
              </a:rPr>
              <a:t> </a:t>
            </a:r>
            <a:r>
              <a:rPr lang="en-US" altLang="zh-CN" sz="1500" dirty="0">
                <a:latin typeface="CMMI10" charset="0"/>
              </a:rPr>
              <a:t>the</a:t>
            </a:r>
            <a:r>
              <a:rPr lang="zh-CN" altLang="en-US" sz="1500" dirty="0">
                <a:latin typeface="CMMI10" charset="0"/>
              </a:rPr>
              <a:t> </a:t>
            </a:r>
            <a:r>
              <a:rPr lang="en-US" altLang="zh-CN" sz="1500" dirty="0">
                <a:latin typeface="Times" charset="0"/>
              </a:rPr>
              <a:t>troposphere </a:t>
            </a:r>
            <a:r>
              <a:rPr lang="en-US" altLang="zh-CN" sz="1500" dirty="0">
                <a:latin typeface="Times New Roman" charset="0"/>
                <a:ea typeface="Times New Roman" charset="0"/>
                <a:cs typeface="Times New Roman" charset="0"/>
              </a:rPr>
              <a:t>flashing</a:t>
            </a:r>
            <a:r>
              <a:rPr lang="en-US" altLang="zh-CN" sz="1500" dirty="0">
                <a:latin typeface="Times" charset="0"/>
              </a:rPr>
              <a:t> loss.</a:t>
            </a:r>
            <a:endParaRPr lang="en-US" altLang="zh-CN" sz="1500" dirty="0"/>
          </a:p>
        </p:txBody>
      </p:sp>
      <p:grpSp>
        <p:nvGrpSpPr>
          <p:cNvPr id="17" name="组 16"/>
          <p:cNvGrpSpPr/>
          <p:nvPr/>
        </p:nvGrpSpPr>
        <p:grpSpPr>
          <a:xfrm>
            <a:off x="295781" y="4068912"/>
            <a:ext cx="4572000" cy="341748"/>
            <a:chOff x="44571" y="3410034"/>
            <a:chExt cx="6096000" cy="455664"/>
          </a:xfrm>
        </p:grpSpPr>
        <p:sp>
          <p:nvSpPr>
            <p:cNvPr id="12" name="矩形 11"/>
            <p:cNvSpPr/>
            <p:nvPr/>
          </p:nvSpPr>
          <p:spPr>
            <a:xfrm>
              <a:off x="44571" y="3434811"/>
              <a:ext cx="6096000" cy="430887"/>
            </a:xfrm>
            <a:prstGeom prst="rect">
              <a:avLst/>
            </a:prstGeom>
          </p:spPr>
          <p:txBody>
            <a:bodyPr>
              <a:spAutoFit/>
            </a:bodyPr>
            <a:lstStyle/>
            <a:p>
              <a:r>
                <a:rPr lang="en-US" altLang="zh-CN" sz="1500" dirty="0">
                  <a:latin typeface="Times" charset="0"/>
                </a:rPr>
                <a:t>Transmitted power of HAP :</a:t>
              </a:r>
              <a:endParaRPr lang="en-US" altLang="zh-CN" sz="1500" dirty="0"/>
            </a:p>
          </p:txBody>
        </p:sp>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5946" y="3410034"/>
              <a:ext cx="2857500" cy="431800"/>
            </a:xfrm>
            <a:prstGeom prst="rect">
              <a:avLst/>
            </a:prstGeom>
          </p:spPr>
        </p:pic>
      </p:grpSp>
      <p:sp>
        <p:nvSpPr>
          <p:cNvPr id="16" name="矩形 15"/>
          <p:cNvSpPr/>
          <p:nvPr/>
        </p:nvSpPr>
        <p:spPr>
          <a:xfrm>
            <a:off x="295781" y="4500337"/>
            <a:ext cx="4572000" cy="307777"/>
          </a:xfrm>
          <a:prstGeom prst="rect">
            <a:avLst/>
          </a:prstGeom>
        </p:spPr>
        <p:txBody>
          <a:bodyPr>
            <a:spAutoFit/>
          </a:bodyPr>
          <a:lstStyle/>
          <a:p>
            <a:r>
              <a:rPr lang="en-US" altLang="zh-CN" sz="1400" dirty="0">
                <a:latin typeface="CMMI10" charset="0"/>
              </a:rPr>
              <a:t>w</a:t>
            </a:r>
            <a:r>
              <a:rPr lang="en-US" altLang="zh-CN" sz="1400" dirty="0" smtClean="0">
                <a:latin typeface="CMMI10" charset="0"/>
              </a:rPr>
              <a:t>here</a:t>
            </a:r>
            <a:r>
              <a:rPr lang="zh-CN" altLang="en-US" sz="1400" dirty="0" smtClean="0">
                <a:latin typeface="CMMI10" charset="0"/>
              </a:rPr>
              <a:t> </a:t>
            </a:r>
            <a:r>
              <a:rPr lang="en-US" altLang="zh-CN" sz="1400" dirty="0" smtClean="0">
                <a:latin typeface="CMMI10" charset="0"/>
              </a:rPr>
              <a:t>G</a:t>
            </a:r>
            <a:r>
              <a:rPr lang="en-US" altLang="zh-CN" sz="1400" dirty="0">
                <a:latin typeface="CMR10" charset="0"/>
              </a:rPr>
              <a:t>H A P </a:t>
            </a:r>
            <a:r>
              <a:rPr lang="en-US" altLang="zh-CN" sz="1400" dirty="0">
                <a:latin typeface="Times" charset="0"/>
              </a:rPr>
              <a:t>is the gain of HAP transmitting </a:t>
            </a:r>
            <a:r>
              <a:rPr lang="en-US" altLang="zh-CN" sz="1400" dirty="0" smtClean="0">
                <a:latin typeface="Times" charset="0"/>
              </a:rPr>
              <a:t>antenna:</a:t>
            </a:r>
            <a:endParaRPr lang="en-US" altLang="zh-CN" sz="1400" dirty="0"/>
          </a:p>
        </p:txBody>
      </p:sp>
      <p:sp>
        <p:nvSpPr>
          <p:cNvPr id="18" name="文本框 17"/>
          <p:cNvSpPr txBox="1"/>
          <p:nvPr/>
        </p:nvSpPr>
        <p:spPr>
          <a:xfrm>
            <a:off x="156259" y="1445146"/>
            <a:ext cx="8849739" cy="553998"/>
          </a:xfrm>
          <a:prstGeom prst="rect">
            <a:avLst/>
          </a:prstGeom>
          <a:noFill/>
        </p:spPr>
        <p:txBody>
          <a:bodyPr wrap="square" rtlCol="0">
            <a:spAutoFit/>
          </a:bodyPr>
          <a:lstStyle/>
          <a:p>
            <a:r>
              <a:rPr lang="en-US" altLang="zh-CN" sz="1500" b="1" dirty="0">
                <a:solidFill>
                  <a:schemeClr val="accent5">
                    <a:lumMod val="75000"/>
                  </a:schemeClr>
                </a:solidFill>
                <a:latin typeface="Times" charset="0"/>
                <a:ea typeface="Times" charset="0"/>
                <a:cs typeface="Times" charset="0"/>
              </a:rPr>
              <a:t>An investigation into the constellation design methodology of high-altitude platform (HAP) broadband networks.</a:t>
            </a:r>
          </a:p>
        </p:txBody>
      </p:sp>
      <p:sp>
        <p:nvSpPr>
          <p:cNvPr id="19" name="矩形 18"/>
          <p:cNvSpPr/>
          <p:nvPr/>
        </p:nvSpPr>
        <p:spPr>
          <a:xfrm>
            <a:off x="132270" y="6331280"/>
            <a:ext cx="8746216" cy="553998"/>
          </a:xfrm>
          <a:prstGeom prst="rect">
            <a:avLst/>
          </a:prstGeom>
        </p:spPr>
        <p:txBody>
          <a:bodyPr wrap="square">
            <a:spAutoFit/>
          </a:bodyPr>
          <a:lstStyle/>
          <a:p>
            <a:r>
              <a:rPr lang="en-US" altLang="zh-CN" sz="1000" dirty="0" smtClean="0">
                <a:latin typeface="Times New Roman" charset="0"/>
                <a:ea typeface="Times New Roman" charset="0"/>
                <a:cs typeface="Times New Roman" charset="0"/>
              </a:rPr>
              <a:t>[16]</a:t>
            </a:r>
            <a:r>
              <a:rPr lang="zh-CN" altLang="en-US" sz="1000" dirty="0" smtClean="0">
                <a:latin typeface="Times New Roman" charset="0"/>
                <a:ea typeface="Times New Roman" charset="0"/>
                <a:cs typeface="Times New Roman" charset="0"/>
              </a:rPr>
              <a:t> </a:t>
            </a:r>
            <a:r>
              <a:rPr lang="en-US" altLang="zh-CN" sz="1000" dirty="0">
                <a:latin typeface="Times New Roman" charset="0"/>
                <a:ea typeface="Times New Roman" charset="0"/>
                <a:cs typeface="Times New Roman" charset="0"/>
              </a:rPr>
              <a:t>F. Dong, H. Han, X. Gong, J. Wang, and H. Li, “A constellation design methodology based on </a:t>
            </a:r>
            <a:r>
              <a:rPr lang="en-US" altLang="zh-CN" sz="1000" dirty="0" err="1">
                <a:latin typeface="Times New Roman" charset="0"/>
                <a:ea typeface="Times New Roman" charset="0"/>
                <a:cs typeface="Times New Roman" charset="0"/>
              </a:rPr>
              <a:t>QoS</a:t>
            </a:r>
            <a:r>
              <a:rPr lang="en-US" altLang="zh-CN" sz="1000" dirty="0">
                <a:latin typeface="Times New Roman" charset="0"/>
                <a:ea typeface="Times New Roman" charset="0"/>
                <a:cs typeface="Times New Roman" charset="0"/>
              </a:rPr>
              <a:t> and user demand in high-altitude platform broadband networks,” </a:t>
            </a:r>
            <a:r>
              <a:rPr lang="en-US" altLang="zh-CN" sz="1000" i="1" dirty="0">
                <a:latin typeface="Times New Roman" charset="0"/>
                <a:ea typeface="Times New Roman" charset="0"/>
                <a:cs typeface="Times New Roman" charset="0"/>
              </a:rPr>
              <a:t>IEEE Trans. Multimedia</a:t>
            </a:r>
            <a:r>
              <a:rPr lang="en-US" altLang="zh-CN" sz="1000" dirty="0">
                <a:latin typeface="Times New Roman" charset="0"/>
                <a:ea typeface="Times New Roman" charset="0"/>
                <a:cs typeface="Times New Roman" charset="0"/>
              </a:rPr>
              <a:t>, vol. 18, no. 12, pp. 2384–2397, Dec. 2016. </a:t>
            </a:r>
          </a:p>
          <a:p>
            <a:endParaRPr lang="en-US" altLang="zh-CN" sz="1000" dirty="0">
              <a:latin typeface="Times New Roman" charset="0"/>
              <a:ea typeface="Times New Roman" charset="0"/>
              <a:cs typeface="Times New Roman" charset="0"/>
            </a:endParaRPr>
          </a:p>
        </p:txBody>
      </p:sp>
      <p:sp>
        <p:nvSpPr>
          <p:cNvPr id="5" name="幻灯片编号占位符 4"/>
          <p:cNvSpPr>
            <a:spLocks noGrp="1"/>
          </p:cNvSpPr>
          <p:nvPr>
            <p:ph type="sldNum" sz="quarter" idx="10"/>
          </p:nvPr>
        </p:nvSpPr>
        <p:spPr/>
        <p:txBody>
          <a:bodyPr/>
          <a:lstStyle/>
          <a:p>
            <a:fld id="{83A74C99-D93E-DC43-80AC-01A0A79049BC}" type="slidenum">
              <a:rPr kumimoji="1" lang="zh-CN" altLang="en-US" smtClean="0"/>
              <a:pPr/>
              <a:t>27</a:t>
            </a:fld>
            <a:r>
              <a:rPr kumimoji="1" lang="en-US" altLang="zh-CN" smtClean="0"/>
              <a:t>/33</a:t>
            </a:r>
            <a:endParaRPr kumimoji="1" lang="zh-CN" altLang="en-US" dirty="0"/>
          </a:p>
        </p:txBody>
      </p:sp>
    </p:spTree>
    <p:extLst>
      <p:ext uri="{BB962C8B-B14F-4D97-AF65-F5344CB8AC3E}">
        <p14:creationId xmlns:p14="http://schemas.microsoft.com/office/powerpoint/2010/main" val="1456765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39552" y="461042"/>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Case2:</a:t>
            </a:r>
            <a:r>
              <a:rPr lang="zh-CN" altLang="en-US" dirty="0"/>
              <a:t> </a:t>
            </a:r>
            <a:r>
              <a:rPr lang="en-US" altLang="zh-CN" dirty="0"/>
              <a:t>coverage</a:t>
            </a:r>
            <a:r>
              <a:rPr lang="zh-CN" altLang="en-US" dirty="0"/>
              <a:t> </a:t>
            </a:r>
            <a:r>
              <a:rPr lang="en-US" altLang="zh-CN" dirty="0"/>
              <a:t>design</a:t>
            </a:r>
            <a:endParaRPr lang="zh-CN" altLang="en-US" dirty="0"/>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4138184"/>
            <a:ext cx="2692612" cy="2577647"/>
          </a:xfrm>
          <a:prstGeom prst="rect">
            <a:avLst/>
          </a:prstGeom>
          <a:ln>
            <a:solidFill>
              <a:srgbClr val="7030A0"/>
            </a:solidFill>
          </a:ln>
        </p:spPr>
      </p:pic>
      <p:sp>
        <p:nvSpPr>
          <p:cNvPr id="17" name="矩形 16"/>
          <p:cNvSpPr/>
          <p:nvPr/>
        </p:nvSpPr>
        <p:spPr>
          <a:xfrm>
            <a:off x="3701787" y="1596774"/>
            <a:ext cx="5093133" cy="2246769"/>
          </a:xfrm>
          <a:prstGeom prst="rect">
            <a:avLst/>
          </a:prstGeom>
        </p:spPr>
        <p:txBody>
          <a:bodyPr wrap="square">
            <a:spAutoFit/>
          </a:bodyPr>
          <a:lstStyle/>
          <a:p>
            <a:pPr algn="just">
              <a:buFont typeface="+mj-lt"/>
              <a:buAutoNum type="arabicPeriod"/>
            </a:pPr>
            <a:r>
              <a:rPr lang="en-US" altLang="zh-CN" sz="1400" dirty="0">
                <a:latin typeface="Times" charset="0"/>
              </a:rPr>
              <a:t>Since the capacity of each HAP is calculated as the maximum number of users between each HAP and each demand map grid given the full resources, the capacity can be adjusted based on the HAP resources allocation to the demand map grid .</a:t>
            </a:r>
          </a:p>
          <a:p>
            <a:pPr algn="just">
              <a:buFont typeface="+mj-lt"/>
              <a:buAutoNum type="arabicPeriod"/>
            </a:pPr>
            <a:r>
              <a:rPr lang="en-US" altLang="zh-CN" sz="1400" dirty="0">
                <a:latin typeface="Times" charset="0"/>
              </a:rPr>
              <a:t> Given the finite payload power, it is sensible to allocate more resources to the demand map grid links with the largest capacity. However, to provide geographical coverage, not all resources should be concentrated to a single or to a few grids. As a consequence, the maximum resources that can be allocated to one demand map grid are limited. </a:t>
            </a:r>
            <a:endParaRPr lang="en-US" altLang="zh-CN" sz="1400" dirty="0"/>
          </a:p>
        </p:txBody>
      </p:sp>
      <p:sp>
        <p:nvSpPr>
          <p:cNvPr id="8" name="矩形 7"/>
          <p:cNvSpPr/>
          <p:nvPr/>
        </p:nvSpPr>
        <p:spPr>
          <a:xfrm>
            <a:off x="109060" y="1640269"/>
            <a:ext cx="3489986" cy="553998"/>
          </a:xfrm>
          <a:prstGeom prst="rect">
            <a:avLst/>
          </a:prstGeom>
        </p:spPr>
        <p:txBody>
          <a:bodyPr wrap="square">
            <a:spAutoFit/>
          </a:bodyPr>
          <a:lstStyle/>
          <a:p>
            <a:r>
              <a:rPr lang="en-US" altLang="zh-CN" sz="1500" dirty="0">
                <a:latin typeface="Times" charset="0"/>
              </a:rPr>
              <a:t>The total capacity of the HAP is the sum of served users in all the target grids:</a:t>
            </a: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61" y="2209364"/>
            <a:ext cx="3619500" cy="666750"/>
          </a:xfrm>
          <a:prstGeom prst="rect">
            <a:avLst/>
          </a:prstGeom>
        </p:spPr>
      </p:pic>
      <p:grpSp>
        <p:nvGrpSpPr>
          <p:cNvPr id="21" name="组 20"/>
          <p:cNvGrpSpPr/>
          <p:nvPr/>
        </p:nvGrpSpPr>
        <p:grpSpPr>
          <a:xfrm>
            <a:off x="109061" y="2865467"/>
            <a:ext cx="3142982" cy="648211"/>
            <a:chOff x="254642" y="1956123"/>
            <a:chExt cx="4190643" cy="864281"/>
          </a:xfrm>
        </p:grpSpPr>
        <p:sp>
          <p:nvSpPr>
            <p:cNvPr id="16" name="文本框 15"/>
            <p:cNvSpPr txBox="1"/>
            <p:nvPr/>
          </p:nvSpPr>
          <p:spPr>
            <a:xfrm>
              <a:off x="254642" y="1956123"/>
              <a:ext cx="3611302" cy="492442"/>
            </a:xfrm>
            <a:prstGeom prst="rect">
              <a:avLst/>
            </a:prstGeom>
            <a:noFill/>
          </p:spPr>
          <p:txBody>
            <a:bodyPr wrap="square" rtlCol="0">
              <a:spAutoFit/>
            </a:bodyPr>
            <a:lstStyle/>
            <a:p>
              <a:r>
                <a:rPr lang="en-US" altLang="zh-CN" dirty="0">
                  <a:latin typeface="Times New Roman" charset="0"/>
                  <a:ea typeface="Times New Roman" charset="0"/>
                  <a:cs typeface="Times New Roman" charset="0"/>
                </a:rPr>
                <a:t>where</a:t>
              </a:r>
              <a:r>
                <a:rPr lang="en-US" altLang="zh-CN" dirty="0" smtClean="0">
                  <a:latin typeface="Times New Roman" charset="0"/>
                  <a:ea typeface="Times New Roman" charset="0"/>
                  <a:cs typeface="Times New Roman" charset="0"/>
                </a:rPr>
                <a:t>,</a:t>
              </a:r>
              <a:r>
                <a:rPr lang="zh-CN" altLang="en-US" dirty="0" smtClean="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the demand </a:t>
              </a:r>
              <a:r>
                <a:rPr lang="en-US" altLang="zh-CN" dirty="0" smtClean="0">
                  <a:latin typeface="Times New Roman" charset="0"/>
                  <a:ea typeface="Times New Roman" charset="0"/>
                  <a:cs typeface="Times New Roman" charset="0"/>
                </a:rPr>
                <a:t>map</a:t>
              </a:r>
              <a:r>
                <a:rPr lang="en-US" altLang="zh-CN" dirty="0">
                  <a:latin typeface="Times New Roman" charset="0"/>
                  <a:ea typeface="Times New Roman" charset="0"/>
                  <a:cs typeface="Times New Roman" charset="0"/>
                </a:rPr>
                <a:t>:</a:t>
              </a:r>
              <a:r>
                <a:rPr lang="en-US" altLang="zh-CN" dirty="0" smtClean="0">
                  <a:latin typeface="Times New Roman" charset="0"/>
                  <a:ea typeface="Times New Roman" charset="0"/>
                  <a:cs typeface="Times New Roman" charset="0"/>
                </a:rPr>
                <a:t> </a:t>
              </a:r>
              <a:endParaRPr lang="en-US" altLang="zh-CN" dirty="0">
                <a:latin typeface="Times New Roman" charset="0"/>
                <a:ea typeface="Times New Roman" charset="0"/>
                <a:cs typeface="Times New Roman" charset="0"/>
              </a:endParaRPr>
            </a:p>
          </p:txBody>
        </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485" y="2337804"/>
              <a:ext cx="3987800" cy="482600"/>
            </a:xfrm>
            <a:prstGeom prst="rect">
              <a:avLst/>
            </a:prstGeom>
          </p:spPr>
        </p:pic>
      </p:grpSp>
      <p:grpSp>
        <p:nvGrpSpPr>
          <p:cNvPr id="22" name="组 21"/>
          <p:cNvGrpSpPr/>
          <p:nvPr/>
        </p:nvGrpSpPr>
        <p:grpSpPr>
          <a:xfrm>
            <a:off x="109061" y="3569955"/>
            <a:ext cx="2858048" cy="795149"/>
            <a:chOff x="254642" y="2518285"/>
            <a:chExt cx="3810731" cy="1060198"/>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485" y="2973363"/>
              <a:ext cx="3607888" cy="605120"/>
            </a:xfrm>
            <a:prstGeom prst="rect">
              <a:avLst/>
            </a:prstGeom>
          </p:spPr>
        </p:pic>
        <p:sp>
          <p:nvSpPr>
            <p:cNvPr id="20" name="文本框 19"/>
            <p:cNvSpPr txBox="1"/>
            <p:nvPr/>
          </p:nvSpPr>
          <p:spPr>
            <a:xfrm>
              <a:off x="254642" y="2518285"/>
              <a:ext cx="3611302" cy="492442"/>
            </a:xfrm>
            <a:prstGeom prst="rect">
              <a:avLst/>
            </a:prstGeom>
            <a:noFill/>
          </p:spPr>
          <p:txBody>
            <a:bodyPr wrap="square" rtlCol="0">
              <a:spAutoFit/>
            </a:bodyPr>
            <a:lstStyle/>
            <a:p>
              <a:r>
                <a:rPr lang="en-US" altLang="zh-CN" dirty="0" smtClean="0">
                  <a:latin typeface="Times New Roman" charset="0"/>
                  <a:ea typeface="Times New Roman" charset="0"/>
                  <a:cs typeface="Times New Roman" charset="0"/>
                </a:rPr>
                <a:t>and</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HAP</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capacity:</a:t>
              </a:r>
              <a:r>
                <a:rPr lang="zh-CN" altLang="en-US" dirty="0" smtClean="0">
                  <a:latin typeface="Times New Roman" charset="0"/>
                  <a:ea typeface="Times New Roman" charset="0"/>
                  <a:cs typeface="Times New Roman" charset="0"/>
                </a:rPr>
                <a:t> </a:t>
              </a:r>
              <a:endParaRPr lang="en-US" altLang="zh-CN" dirty="0">
                <a:latin typeface="Times New Roman" charset="0"/>
                <a:ea typeface="Times New Roman" charset="0"/>
                <a:cs typeface="Times New Roman" charset="0"/>
              </a:endParaRPr>
            </a:p>
          </p:txBody>
        </p:sp>
      </p:grpSp>
      <p:sp>
        <p:nvSpPr>
          <p:cNvPr id="24" name="矩形 23"/>
          <p:cNvSpPr/>
          <p:nvPr/>
        </p:nvSpPr>
        <p:spPr>
          <a:xfrm>
            <a:off x="3915781" y="3837684"/>
            <a:ext cx="5255400" cy="523220"/>
          </a:xfrm>
          <a:prstGeom prst="rect">
            <a:avLst/>
          </a:prstGeom>
        </p:spPr>
        <p:txBody>
          <a:bodyPr wrap="square">
            <a:spAutoFit/>
          </a:bodyPr>
          <a:lstStyle/>
          <a:p>
            <a:r>
              <a:rPr lang="en-US" altLang="zh-CN" sz="1400" dirty="0" smtClean="0">
                <a:solidFill>
                  <a:srgbClr val="7030A0"/>
                </a:solidFill>
                <a:latin typeface="Times" charset="0"/>
              </a:rPr>
              <a:t>Maximize </a:t>
            </a:r>
            <a:r>
              <a:rPr lang="en-US" altLang="zh-CN" sz="1400" dirty="0">
                <a:solidFill>
                  <a:srgbClr val="7030A0"/>
                </a:solidFill>
                <a:latin typeface="Times" charset="0"/>
              </a:rPr>
              <a:t>the network capacity per cost under the constraints of </a:t>
            </a:r>
            <a:r>
              <a:rPr lang="en-US" altLang="zh-CN" sz="1400" dirty="0" err="1">
                <a:solidFill>
                  <a:srgbClr val="7030A0"/>
                </a:solidFill>
                <a:latin typeface="Times" charset="0"/>
              </a:rPr>
              <a:t>QoS</a:t>
            </a:r>
            <a:r>
              <a:rPr lang="en-US" altLang="zh-CN" sz="1400" dirty="0">
                <a:solidFill>
                  <a:srgbClr val="7030A0"/>
                </a:solidFill>
                <a:latin typeface="Times" charset="0"/>
              </a:rPr>
              <a:t> </a:t>
            </a:r>
            <a:r>
              <a:rPr lang="en-US" altLang="zh-CN" sz="1400" dirty="0" smtClean="0">
                <a:solidFill>
                  <a:srgbClr val="7030A0"/>
                </a:solidFill>
                <a:latin typeface="Times" charset="0"/>
              </a:rPr>
              <a:t>metrics</a:t>
            </a:r>
            <a:r>
              <a:rPr lang="en-US" altLang="zh-CN" sz="1400" dirty="0">
                <a:solidFill>
                  <a:srgbClr val="7030A0"/>
                </a:solidFill>
                <a:latin typeface="Times" charset="0"/>
              </a:rPr>
              <a:t>:</a:t>
            </a:r>
            <a:endParaRPr lang="en-US" altLang="zh-CN" sz="1400" dirty="0">
              <a:solidFill>
                <a:srgbClr val="7030A0"/>
              </a:solidFill>
            </a:endParaRPr>
          </a:p>
        </p:txBody>
      </p:sp>
      <p:grpSp>
        <p:nvGrpSpPr>
          <p:cNvPr id="26" name="组 25"/>
          <p:cNvGrpSpPr/>
          <p:nvPr/>
        </p:nvGrpSpPr>
        <p:grpSpPr>
          <a:xfrm>
            <a:off x="280462" y="4878265"/>
            <a:ext cx="5030888" cy="1515102"/>
            <a:chOff x="1263451" y="4588316"/>
            <a:chExt cx="6071669" cy="1654817"/>
          </a:xfrm>
        </p:grpSpPr>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3451" y="4616026"/>
              <a:ext cx="2157412" cy="1544377"/>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537" y="4588316"/>
              <a:ext cx="2408583" cy="1654817"/>
            </a:xfrm>
            <a:prstGeom prst="rect">
              <a:avLst/>
            </a:prstGeom>
          </p:spPr>
        </p:pic>
        <p:sp>
          <p:nvSpPr>
            <p:cNvPr id="25" name="右箭头 24"/>
            <p:cNvSpPr/>
            <p:nvPr/>
          </p:nvSpPr>
          <p:spPr>
            <a:xfrm>
              <a:off x="3756716" y="5237018"/>
              <a:ext cx="829139" cy="290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 name="幻灯片编号占位符 5"/>
          <p:cNvSpPr>
            <a:spLocks noGrp="1"/>
          </p:cNvSpPr>
          <p:nvPr>
            <p:ph type="sldNum" sz="quarter" idx="10"/>
          </p:nvPr>
        </p:nvSpPr>
        <p:spPr/>
        <p:txBody>
          <a:bodyPr/>
          <a:lstStyle/>
          <a:p>
            <a:fld id="{83A74C99-D93E-DC43-80AC-01A0A79049BC}" type="slidenum">
              <a:rPr kumimoji="1" lang="zh-CN" altLang="en-US" smtClean="0"/>
              <a:pPr/>
              <a:t>28</a:t>
            </a:fld>
            <a:r>
              <a:rPr kumimoji="1" lang="en-US" altLang="zh-CN" smtClean="0"/>
              <a:t>/33</a:t>
            </a:r>
            <a:endParaRPr kumimoji="1" lang="zh-CN" altLang="en-US" dirty="0"/>
          </a:p>
        </p:txBody>
      </p:sp>
    </p:spTree>
    <p:extLst>
      <p:ext uri="{BB962C8B-B14F-4D97-AF65-F5344CB8AC3E}">
        <p14:creationId xmlns:p14="http://schemas.microsoft.com/office/powerpoint/2010/main" val="134479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1704" y="-17906"/>
            <a:ext cx="9161363" cy="121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sz="3600" dirty="0"/>
              <a:t>Case3:</a:t>
            </a:r>
            <a:r>
              <a:rPr lang="zh-CN" altLang="en-US" sz="3600" dirty="0"/>
              <a:t> </a:t>
            </a:r>
            <a:r>
              <a:rPr lang="en-US" altLang="zh-CN" sz="3600" dirty="0"/>
              <a:t>Air-Ground Integrated Vehicular Network</a:t>
            </a:r>
            <a:r>
              <a:rPr lang="zh-CN" altLang="en-US" sz="3600" dirty="0"/>
              <a:t> </a:t>
            </a:r>
            <a:r>
              <a:rPr lang="en-US" altLang="zh-CN" sz="3600" dirty="0"/>
              <a:t>(AGIVEN)</a:t>
            </a:r>
            <a:r>
              <a:rPr lang="zh-CN" altLang="en-US" sz="3600" dirty="0"/>
              <a:t> </a:t>
            </a:r>
            <a:r>
              <a:rPr lang="en-US" altLang="zh-CN" sz="3600" dirty="0"/>
              <a:t>with Slicing</a:t>
            </a:r>
            <a:r>
              <a:rPr lang="zh-CN" altLang="en-US" sz="3600" dirty="0"/>
              <a:t> </a:t>
            </a:r>
            <a:r>
              <a:rPr lang="en-US" altLang="zh-CN" sz="3600" dirty="0"/>
              <a:t>and</a:t>
            </a:r>
            <a:r>
              <a:rPr lang="zh-CN" altLang="en-US" sz="3600" dirty="0"/>
              <a:t> </a:t>
            </a:r>
            <a:r>
              <a:rPr lang="en-US" altLang="zh-CN" sz="3600" dirty="0"/>
              <a:t>Caching </a:t>
            </a:r>
          </a:p>
        </p:txBody>
      </p:sp>
      <p:sp>
        <p:nvSpPr>
          <p:cNvPr id="9" name="矩形 8"/>
          <p:cNvSpPr/>
          <p:nvPr/>
        </p:nvSpPr>
        <p:spPr>
          <a:xfrm>
            <a:off x="21704" y="6473521"/>
            <a:ext cx="8807530" cy="400110"/>
          </a:xfrm>
          <a:prstGeom prst="rect">
            <a:avLst/>
          </a:prstGeom>
        </p:spPr>
        <p:txBody>
          <a:bodyPr wrap="square">
            <a:spAutoFit/>
          </a:bodyPr>
          <a:lstStyle/>
          <a:p>
            <a:r>
              <a:rPr lang="en-US" altLang="zh-CN" sz="1000" dirty="0">
                <a:latin typeface="Times New Roman" charset="0"/>
                <a:ea typeface="Times New Roman" charset="0"/>
                <a:cs typeface="Times New Roman" charset="0"/>
              </a:rPr>
              <a:t>[</a:t>
            </a:r>
            <a:r>
              <a:rPr lang="en-US" altLang="zh-CN" sz="1000" dirty="0" smtClean="0">
                <a:latin typeface="Times New Roman" charset="0"/>
                <a:ea typeface="Times New Roman" charset="0"/>
                <a:cs typeface="Times New Roman" charset="0"/>
              </a:rPr>
              <a:t>17]</a:t>
            </a:r>
            <a:r>
              <a:rPr lang="zh-CN" altLang="en-US" sz="1000" dirty="0" smtClean="0">
                <a:latin typeface="Times New Roman" charset="0"/>
                <a:ea typeface="Times New Roman" charset="0"/>
                <a:cs typeface="Times New Roman" charset="0"/>
              </a:rPr>
              <a:t> </a:t>
            </a:r>
            <a:r>
              <a:rPr lang="en-US" altLang="zh-CN" sz="1000" dirty="0">
                <a:latin typeface="Times New Roman" charset="0"/>
                <a:ea typeface="Times New Roman" charset="0"/>
                <a:cs typeface="Times New Roman" charset="0"/>
              </a:rPr>
              <a:t>S. Zhang, W. </a:t>
            </a:r>
            <a:r>
              <a:rPr lang="en-US" altLang="zh-CN" sz="1000" dirty="0" err="1">
                <a:latin typeface="Times New Roman" charset="0"/>
                <a:ea typeface="Times New Roman" charset="0"/>
                <a:cs typeface="Times New Roman" charset="0"/>
              </a:rPr>
              <a:t>Quan</a:t>
            </a:r>
            <a:r>
              <a:rPr lang="en-US" altLang="zh-CN" sz="1000" dirty="0">
                <a:latin typeface="Times New Roman" charset="0"/>
                <a:ea typeface="Times New Roman" charset="0"/>
                <a:cs typeface="Times New Roman" charset="0"/>
              </a:rPr>
              <a:t>, J. Li, W. Shi, P. Yang, and X. Shen, “Air-ground integrated vehicular network slicing with content pushing and caching,” </a:t>
            </a:r>
            <a:r>
              <a:rPr lang="en-US" altLang="zh-CN" sz="1000" i="1" dirty="0">
                <a:latin typeface="Times New Roman" charset="0"/>
                <a:ea typeface="Times New Roman" charset="0"/>
                <a:cs typeface="Times New Roman" charset="0"/>
              </a:rPr>
              <a:t>IEEE J. Sel. Areas </a:t>
            </a:r>
            <a:r>
              <a:rPr lang="en-US" altLang="zh-CN" sz="1000" i="1" dirty="0" err="1">
                <a:latin typeface="Times New Roman" charset="0"/>
                <a:ea typeface="Times New Roman" charset="0"/>
                <a:cs typeface="Times New Roman" charset="0"/>
              </a:rPr>
              <a:t>Commun</a:t>
            </a:r>
            <a:r>
              <a:rPr lang="en-US" altLang="zh-CN" sz="1000" i="1" dirty="0">
                <a:latin typeface="Times New Roman" charset="0"/>
                <a:ea typeface="Times New Roman" charset="0"/>
                <a:cs typeface="Times New Roman" charset="0"/>
              </a:rPr>
              <a:t>.</a:t>
            </a:r>
            <a:r>
              <a:rPr lang="en-US" altLang="zh-CN" sz="1000" dirty="0">
                <a:latin typeface="Times New Roman" charset="0"/>
                <a:ea typeface="Times New Roman" charset="0"/>
                <a:cs typeface="Times New Roman" charset="0"/>
              </a:rPr>
              <a:t>, vol. 36, no. 9, pp. 2114–2127, Sep. 2018. </a:t>
            </a: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1649547"/>
            <a:ext cx="4752627" cy="3545083"/>
          </a:xfrm>
          <a:prstGeom prst="rect">
            <a:avLst/>
          </a:prstGeom>
        </p:spPr>
      </p:pic>
      <p:sp>
        <p:nvSpPr>
          <p:cNvPr id="12" name="文本框 11"/>
          <p:cNvSpPr txBox="1"/>
          <p:nvPr/>
        </p:nvSpPr>
        <p:spPr>
          <a:xfrm>
            <a:off x="5580112" y="5305560"/>
            <a:ext cx="2496612" cy="577081"/>
          </a:xfrm>
          <a:prstGeom prst="rect">
            <a:avLst/>
          </a:prstGeom>
          <a:noFill/>
        </p:spPr>
        <p:txBody>
          <a:bodyPr wrap="square" rtlCol="0">
            <a:spAutoFit/>
          </a:bodyPr>
          <a:lstStyle/>
          <a:p>
            <a:r>
              <a:rPr kumimoji="1" lang="en-US" altLang="zh-CN" sz="1050" dirty="0"/>
              <a:t>ODT-</a:t>
            </a:r>
            <a:r>
              <a:rPr lang="en-US" altLang="zh-CN" sz="1050" dirty="0"/>
              <a:t> on-demand transmission,</a:t>
            </a:r>
            <a:r>
              <a:rPr lang="zh-CN" altLang="en-US" sz="1050" dirty="0"/>
              <a:t> </a:t>
            </a:r>
            <a:endParaRPr lang="en-US" altLang="zh-CN" sz="1050" dirty="0"/>
          </a:p>
          <a:p>
            <a:r>
              <a:rPr lang="en-US" altLang="zh-CN" sz="1050" dirty="0" err="1"/>
              <a:t>FoCI</a:t>
            </a:r>
            <a:r>
              <a:rPr lang="en-US" altLang="zh-CN" sz="1050" dirty="0"/>
              <a:t>- file of common interest,</a:t>
            </a:r>
            <a:r>
              <a:rPr lang="zh-CN" altLang="en-US" sz="1050" dirty="0"/>
              <a:t> </a:t>
            </a:r>
            <a:endParaRPr lang="en-US" altLang="zh-CN" sz="1050" dirty="0"/>
          </a:p>
          <a:p>
            <a:r>
              <a:rPr lang="en-US" altLang="zh-CN" sz="1050" dirty="0" err="1"/>
              <a:t>MaNa</a:t>
            </a:r>
            <a:r>
              <a:rPr lang="en-US" altLang="zh-CN" sz="1050" dirty="0"/>
              <a:t>- map for navigation</a:t>
            </a:r>
          </a:p>
        </p:txBody>
      </p:sp>
      <p:sp>
        <p:nvSpPr>
          <p:cNvPr id="14" name="矩形 13"/>
          <p:cNvSpPr/>
          <p:nvPr/>
        </p:nvSpPr>
        <p:spPr>
          <a:xfrm>
            <a:off x="306780" y="1998553"/>
            <a:ext cx="3329116" cy="3293209"/>
          </a:xfrm>
          <a:prstGeom prst="rect">
            <a:avLst/>
          </a:prstGeom>
        </p:spPr>
        <p:txBody>
          <a:bodyPr wrap="square">
            <a:spAutoFit/>
          </a:bodyPr>
          <a:lstStyle/>
          <a:p>
            <a:pPr marL="257175" indent="-257175" algn="just">
              <a:buFont typeface="Wingdings" charset="2"/>
              <a:buChar char="Ø"/>
            </a:pPr>
            <a:r>
              <a:rPr lang="en-US" altLang="zh-CN" sz="1600" dirty="0">
                <a:solidFill>
                  <a:srgbClr val="211E1E"/>
                </a:solidFill>
                <a:latin typeface="Times" charset="0"/>
                <a:ea typeface="Times" charset="0"/>
                <a:cs typeface="Times" charset="0"/>
              </a:rPr>
              <a:t>HAPs proactively push contents to vehicles through large-area broadcast, </a:t>
            </a:r>
            <a:r>
              <a:rPr lang="en-US" altLang="zh-CN" sz="1600" dirty="0">
                <a:latin typeface="Times" charset="0"/>
                <a:ea typeface="Times" charset="0"/>
                <a:cs typeface="Times" charset="0"/>
              </a:rPr>
              <a:t>while the ground roadside units (RSUs) provide high-rate unicast services on demand. </a:t>
            </a:r>
          </a:p>
          <a:p>
            <a:pPr marL="257175" indent="-257175" algn="just">
              <a:buFont typeface="Wingdings" charset="2"/>
              <a:buChar char="Ø"/>
            </a:pPr>
            <a:r>
              <a:rPr lang="en-US" altLang="zh-CN" sz="1600" dirty="0">
                <a:solidFill>
                  <a:srgbClr val="211E1E"/>
                </a:solidFill>
                <a:latin typeface="Times" charset="0"/>
              </a:rPr>
              <a:t>Each road block generates a map file of the same size </a:t>
            </a:r>
            <a:r>
              <a:rPr lang="en-US" altLang="zh-CN" sz="1600" dirty="0">
                <a:solidFill>
                  <a:srgbClr val="211E1E"/>
                </a:solidFill>
                <a:latin typeface="CMMI10" charset="0"/>
              </a:rPr>
              <a:t>L</a:t>
            </a:r>
            <a:r>
              <a:rPr lang="en-US" altLang="zh-CN" sz="1600" dirty="0">
                <a:solidFill>
                  <a:srgbClr val="211E1E"/>
                </a:solidFill>
                <a:latin typeface="CMR7" charset="0"/>
              </a:rPr>
              <a:t>m</a:t>
            </a:r>
            <a:r>
              <a:rPr lang="en-US" altLang="zh-CN" sz="1600" dirty="0">
                <a:solidFill>
                  <a:srgbClr val="211E1E"/>
                </a:solidFill>
                <a:latin typeface="Times" charset="0"/>
              </a:rPr>
              <a:t>. The HAP broadcasts the maps of all blocks within coverage through </a:t>
            </a:r>
            <a:r>
              <a:rPr lang="en-US" altLang="zh-CN" dirty="0">
                <a:solidFill>
                  <a:srgbClr val="211E1E"/>
                </a:solidFill>
                <a:latin typeface="Times" charset="0"/>
              </a:rPr>
              <a:t>radio</a:t>
            </a:r>
            <a:r>
              <a:rPr lang="en-US" altLang="zh-CN" sz="1600" dirty="0">
                <a:solidFill>
                  <a:srgbClr val="211E1E"/>
                </a:solidFill>
                <a:latin typeface="Times" charset="0"/>
              </a:rPr>
              <a:t> resource sharing, while each vehicle only downloads the maps on demand. </a:t>
            </a:r>
            <a:endParaRPr lang="en-US" altLang="zh-CN" sz="1600" dirty="0"/>
          </a:p>
        </p:txBody>
      </p:sp>
      <p:sp>
        <p:nvSpPr>
          <p:cNvPr id="3" name="幻灯片编号占位符 2"/>
          <p:cNvSpPr>
            <a:spLocks noGrp="1"/>
          </p:cNvSpPr>
          <p:nvPr>
            <p:ph type="sldNum" sz="quarter" idx="10"/>
          </p:nvPr>
        </p:nvSpPr>
        <p:spPr/>
        <p:txBody>
          <a:bodyPr/>
          <a:lstStyle/>
          <a:p>
            <a:fld id="{83A74C99-D93E-DC43-80AC-01A0A79049BC}" type="slidenum">
              <a:rPr kumimoji="1" lang="zh-CN" altLang="en-US" smtClean="0"/>
              <a:pPr/>
              <a:t>29</a:t>
            </a:fld>
            <a:r>
              <a:rPr kumimoji="1" lang="en-US" altLang="zh-CN" smtClean="0"/>
              <a:t>/33</a:t>
            </a:r>
            <a:endParaRPr kumimoji="1" lang="zh-CN" altLang="en-US" dirty="0"/>
          </a:p>
        </p:txBody>
      </p:sp>
    </p:spTree>
    <p:extLst>
      <p:ext uri="{BB962C8B-B14F-4D97-AF65-F5344CB8AC3E}">
        <p14:creationId xmlns:p14="http://schemas.microsoft.com/office/powerpoint/2010/main" val="237523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1"/>
          <p:cNvSpPr>
            <a:spLocks noGrp="1" noChangeArrowheads="1"/>
          </p:cNvSpPr>
          <p:nvPr>
            <p:ph type="title" idx="4294967295"/>
          </p:nvPr>
        </p:nvSpPr>
        <p:spPr>
          <a:xfrm>
            <a:off x="0" y="2895600"/>
            <a:ext cx="9144000" cy="990600"/>
          </a:xfrm>
          <a:solidFill>
            <a:srgbClr val="FFFFFF"/>
          </a:solidFill>
          <a:ln w="19050" cap="flat">
            <a:solidFill>
              <a:schemeClr val="bg1"/>
            </a:solidFill>
            <a:miter lim="800000"/>
            <a:headEnd/>
            <a:tailEnd/>
          </a:ln>
        </p:spPr>
        <p:txBody>
          <a:bodyPr/>
          <a:lstStyle/>
          <a:p>
            <a:pPr algn="ctr">
              <a:lnSpc>
                <a:spcPct val="120000"/>
              </a:lnSpc>
              <a:spcBef>
                <a:spcPts val="700"/>
              </a:spcBef>
              <a:buClr>
                <a:srgbClr val="FF0000"/>
              </a:buClr>
              <a:buSzPct val="11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zh-CN" altLang="en-US" sz="4000" b="1" dirty="0">
                <a:solidFill>
                  <a:srgbClr val="FF6600"/>
                </a:solidFill>
                <a:latin typeface="Calibri" pitchFamily="34" charset="0"/>
              </a:rPr>
              <a:t> </a:t>
            </a:r>
            <a:r>
              <a:rPr lang="en-US" altLang="zh-CN" sz="4000" b="1" dirty="0">
                <a:solidFill>
                  <a:srgbClr val="FF6600"/>
                </a:solidFill>
                <a:latin typeface="Calibri" pitchFamily="34" charset="0"/>
              </a:rPr>
              <a:t>Motivation</a:t>
            </a:r>
            <a:r>
              <a:rPr lang="zh-CN" altLang="en-US" sz="4000" b="1" dirty="0">
                <a:solidFill>
                  <a:srgbClr val="FF6600"/>
                </a:solidFill>
                <a:latin typeface="Calibri" pitchFamily="34" charset="0"/>
              </a:rPr>
              <a:t> </a:t>
            </a:r>
            <a:r>
              <a:rPr lang="en-US" altLang="zh-CN" sz="4000" b="1" dirty="0">
                <a:solidFill>
                  <a:srgbClr val="FF6600"/>
                </a:solidFill>
                <a:latin typeface="Calibri" pitchFamily="34" charset="0"/>
              </a:rPr>
              <a:t>and</a:t>
            </a:r>
            <a:r>
              <a:rPr lang="zh-CN" altLang="en-US" sz="4000" b="1" dirty="0">
                <a:solidFill>
                  <a:srgbClr val="FF6600"/>
                </a:solidFill>
                <a:latin typeface="Calibri" pitchFamily="34" charset="0"/>
              </a:rPr>
              <a:t> </a:t>
            </a:r>
            <a:r>
              <a:rPr lang="en-US" altLang="zh-CN" sz="4000" b="1" dirty="0">
                <a:solidFill>
                  <a:srgbClr val="FF6600"/>
                </a:solidFill>
                <a:latin typeface="Calibri" pitchFamily="34" charset="0"/>
              </a:rPr>
              <a:t>Background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431" y="2576010"/>
            <a:ext cx="3259448" cy="1674326"/>
          </a:xfrm>
          <a:prstGeom prst="rect">
            <a:avLst/>
          </a:prstGeom>
        </p:spPr>
      </p:pic>
      <p:sp>
        <p:nvSpPr>
          <p:cNvPr id="17" name="矩形 16"/>
          <p:cNvSpPr/>
          <p:nvPr/>
        </p:nvSpPr>
        <p:spPr>
          <a:xfrm>
            <a:off x="223981" y="1747813"/>
            <a:ext cx="4152572" cy="923330"/>
          </a:xfrm>
          <a:prstGeom prst="rect">
            <a:avLst/>
          </a:prstGeom>
        </p:spPr>
        <p:txBody>
          <a:bodyPr wrap="square">
            <a:spAutoFit/>
          </a:bodyPr>
          <a:lstStyle/>
          <a:p>
            <a:pPr marL="214313" indent="-214313">
              <a:buFont typeface="Wingdings" charset="2"/>
              <a:buChar char="Ø"/>
            </a:pPr>
            <a:r>
              <a:rPr lang="en-US" altLang="zh-CN" dirty="0" smtClean="0">
                <a:solidFill>
                  <a:srgbClr val="211E1E"/>
                </a:solidFill>
                <a:latin typeface="Times" charset="0"/>
              </a:rPr>
              <a:t>An </a:t>
            </a:r>
            <a:r>
              <a:rPr lang="en-US" altLang="zh-CN" dirty="0">
                <a:solidFill>
                  <a:srgbClr val="211E1E"/>
                </a:solidFill>
                <a:latin typeface="Times" charset="0"/>
              </a:rPr>
              <a:t>illustration of </a:t>
            </a:r>
            <a:r>
              <a:rPr lang="en-US" altLang="zh-CN" dirty="0" err="1">
                <a:solidFill>
                  <a:srgbClr val="211E1E"/>
                </a:solidFill>
                <a:latin typeface="Times" charset="0"/>
              </a:rPr>
              <a:t>MaNa</a:t>
            </a:r>
            <a:r>
              <a:rPr lang="en-US" altLang="zh-CN" dirty="0">
                <a:solidFill>
                  <a:srgbClr val="211E1E"/>
                </a:solidFill>
                <a:latin typeface="Times" charset="0"/>
              </a:rPr>
              <a:t> service process: each vehicle can cache map files of two blocks. </a:t>
            </a:r>
            <a:endParaRPr lang="en-US" altLang="zh-CN" dirty="0"/>
          </a:p>
        </p:txBody>
      </p:sp>
      <p:sp>
        <p:nvSpPr>
          <p:cNvPr id="2" name="矩形 1"/>
          <p:cNvSpPr/>
          <p:nvPr/>
        </p:nvSpPr>
        <p:spPr>
          <a:xfrm>
            <a:off x="4446316" y="1809671"/>
            <a:ext cx="4004301" cy="646331"/>
          </a:xfrm>
          <a:prstGeom prst="rect">
            <a:avLst/>
          </a:prstGeom>
        </p:spPr>
        <p:txBody>
          <a:bodyPr wrap="none">
            <a:spAutoFit/>
          </a:bodyPr>
          <a:lstStyle/>
          <a:p>
            <a:r>
              <a:rPr lang="en-US" altLang="zh-CN" i="1" dirty="0">
                <a:solidFill>
                  <a:srgbClr val="FE7D04"/>
                </a:solidFill>
                <a:latin typeface="Times" charset="0"/>
              </a:rPr>
              <a:t>Resource Slicing and Sharing </a:t>
            </a:r>
            <a:r>
              <a:rPr lang="en-US" altLang="zh-CN" i="1" dirty="0" smtClean="0">
                <a:solidFill>
                  <a:srgbClr val="FE7D04"/>
                </a:solidFill>
                <a:latin typeface="Times" charset="0"/>
              </a:rPr>
              <a:t>Modeling: </a:t>
            </a:r>
          </a:p>
          <a:p>
            <a:r>
              <a:rPr lang="en-US" altLang="zh-CN" dirty="0" smtClean="0">
                <a:solidFill>
                  <a:srgbClr val="FE7D04"/>
                </a:solidFill>
                <a:latin typeface="Times" charset="0"/>
              </a:rPr>
              <a:t>P1:</a:t>
            </a:r>
            <a:endParaRPr lang="en-US" altLang="zh-CN" dirty="0">
              <a:solidFill>
                <a:srgbClr val="FE7D04"/>
              </a:solidFill>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2684728"/>
            <a:ext cx="3312567" cy="1663044"/>
          </a:xfrm>
          <a:prstGeom prst="rect">
            <a:avLst/>
          </a:prstGeom>
        </p:spPr>
      </p:pic>
      <p:grpSp>
        <p:nvGrpSpPr>
          <p:cNvPr id="13" name="组 12"/>
          <p:cNvGrpSpPr/>
          <p:nvPr/>
        </p:nvGrpSpPr>
        <p:grpSpPr>
          <a:xfrm>
            <a:off x="4211960" y="4775096"/>
            <a:ext cx="4589820" cy="1334321"/>
            <a:chOff x="5914784" y="4017539"/>
            <a:chExt cx="6119760" cy="1779094"/>
          </a:xfrm>
        </p:grpSpPr>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4784" y="4017539"/>
              <a:ext cx="6119760" cy="1463899"/>
            </a:xfrm>
            <a:prstGeom prst="rect">
              <a:avLst/>
            </a:prstGeom>
          </p:spPr>
        </p:pic>
        <p:sp>
          <p:nvSpPr>
            <p:cNvPr id="11" name="文本框 10"/>
            <p:cNvSpPr txBox="1"/>
            <p:nvPr/>
          </p:nvSpPr>
          <p:spPr>
            <a:xfrm>
              <a:off x="5914784" y="5386264"/>
              <a:ext cx="3837711" cy="410369"/>
            </a:xfrm>
            <a:prstGeom prst="rect">
              <a:avLst/>
            </a:prstGeom>
            <a:noFill/>
          </p:spPr>
          <p:txBody>
            <a:bodyPr wrap="square" rtlCol="0">
              <a:spAutoFit/>
            </a:bodyPr>
            <a:lstStyle/>
            <a:p>
              <a:r>
                <a:rPr lang="en-US" altLang="zh-CN" sz="1400" dirty="0" smtClean="0">
                  <a:solidFill>
                    <a:schemeClr val="tx2"/>
                  </a:solidFill>
                  <a:latin typeface="Times" charset="0"/>
                  <a:ea typeface="Times" charset="0"/>
                  <a:cs typeface="Times" charset="0"/>
                </a:rPr>
                <a:t>transmission rate. </a:t>
              </a:r>
              <a:endParaRPr lang="en-US" altLang="zh-CN" sz="1400" dirty="0">
                <a:solidFill>
                  <a:schemeClr val="tx2"/>
                </a:solidFill>
                <a:latin typeface="Times" charset="0"/>
                <a:ea typeface="Times" charset="0"/>
                <a:cs typeface="Times" charset="0"/>
              </a:endParaRPr>
            </a:p>
          </p:txBody>
        </p:sp>
      </p:grpSp>
      <p:grpSp>
        <p:nvGrpSpPr>
          <p:cNvPr id="20" name="组 19"/>
          <p:cNvGrpSpPr/>
          <p:nvPr/>
        </p:nvGrpSpPr>
        <p:grpSpPr>
          <a:xfrm>
            <a:off x="539552" y="4746196"/>
            <a:ext cx="2637053" cy="1654490"/>
            <a:chOff x="1017950" y="4100853"/>
            <a:chExt cx="3516070" cy="2205987"/>
          </a:xfrm>
        </p:grpSpPr>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950" y="4100853"/>
              <a:ext cx="1691141" cy="2162442"/>
            </a:xfrm>
            <a:prstGeom prst="rect">
              <a:avLst/>
            </a:prstGeom>
          </p:spPr>
        </p:pic>
        <p:pic>
          <p:nvPicPr>
            <p:cNvPr id="19" name="图片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3429" y="4120455"/>
              <a:ext cx="1730591" cy="2186385"/>
            </a:xfrm>
            <a:prstGeom prst="rect">
              <a:avLst/>
            </a:prstGeom>
          </p:spPr>
        </p:pic>
      </p:grpSp>
      <p:sp>
        <p:nvSpPr>
          <p:cNvPr id="15" name="文本框 14"/>
          <p:cNvSpPr txBox="1"/>
          <p:nvPr/>
        </p:nvSpPr>
        <p:spPr>
          <a:xfrm>
            <a:off x="21704" y="-17906"/>
            <a:ext cx="9161363" cy="121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sz="3600" dirty="0"/>
              <a:t>Case3:</a:t>
            </a:r>
            <a:r>
              <a:rPr lang="zh-CN" altLang="en-US" sz="3600" dirty="0"/>
              <a:t> </a:t>
            </a:r>
            <a:r>
              <a:rPr lang="en-US" altLang="zh-CN" sz="3600" dirty="0"/>
              <a:t>Air-Ground Integrated Vehicular Network</a:t>
            </a:r>
            <a:r>
              <a:rPr lang="zh-CN" altLang="en-US" sz="3600" dirty="0"/>
              <a:t> </a:t>
            </a:r>
            <a:r>
              <a:rPr lang="en-US" altLang="zh-CN" sz="3600" dirty="0"/>
              <a:t>(AGIVEN)</a:t>
            </a:r>
            <a:r>
              <a:rPr lang="zh-CN" altLang="en-US" sz="3600" dirty="0"/>
              <a:t> </a:t>
            </a:r>
            <a:r>
              <a:rPr lang="en-US" altLang="zh-CN" sz="3600" dirty="0"/>
              <a:t>with Slicing</a:t>
            </a:r>
            <a:r>
              <a:rPr lang="zh-CN" altLang="en-US" sz="3600" dirty="0"/>
              <a:t> </a:t>
            </a:r>
            <a:r>
              <a:rPr lang="en-US" altLang="zh-CN" sz="3600" dirty="0"/>
              <a:t>and</a:t>
            </a:r>
            <a:r>
              <a:rPr lang="zh-CN" altLang="en-US" sz="3600" dirty="0"/>
              <a:t> </a:t>
            </a:r>
            <a:r>
              <a:rPr lang="en-US" altLang="zh-CN" sz="3600" dirty="0"/>
              <a:t>Caching </a:t>
            </a:r>
          </a:p>
        </p:txBody>
      </p:sp>
      <p:sp>
        <p:nvSpPr>
          <p:cNvPr id="7" name="幻灯片编号占位符 6"/>
          <p:cNvSpPr>
            <a:spLocks noGrp="1"/>
          </p:cNvSpPr>
          <p:nvPr>
            <p:ph type="sldNum" sz="quarter" idx="10"/>
          </p:nvPr>
        </p:nvSpPr>
        <p:spPr/>
        <p:txBody>
          <a:bodyPr/>
          <a:lstStyle/>
          <a:p>
            <a:fld id="{83A74C99-D93E-DC43-80AC-01A0A79049BC}" type="slidenum">
              <a:rPr kumimoji="1" lang="zh-CN" altLang="en-US" smtClean="0"/>
              <a:pPr/>
              <a:t>30</a:t>
            </a:fld>
            <a:r>
              <a:rPr kumimoji="1" lang="en-US" altLang="zh-CN" smtClean="0"/>
              <a:t>/33</a:t>
            </a:r>
            <a:endParaRPr kumimoji="1" lang="zh-CN" altLang="en-US" dirty="0"/>
          </a:p>
        </p:txBody>
      </p:sp>
    </p:spTree>
    <p:extLst>
      <p:ext uri="{BB962C8B-B14F-4D97-AF65-F5344CB8AC3E}">
        <p14:creationId xmlns:p14="http://schemas.microsoft.com/office/powerpoint/2010/main" val="147273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1"/>
          <p:cNvSpPr>
            <a:spLocks noGrp="1" noChangeArrowheads="1"/>
          </p:cNvSpPr>
          <p:nvPr>
            <p:ph type="title" idx="4294967295"/>
          </p:nvPr>
        </p:nvSpPr>
        <p:spPr>
          <a:xfrm>
            <a:off x="0" y="2895600"/>
            <a:ext cx="8964488" cy="990600"/>
          </a:xfrm>
          <a:solidFill>
            <a:srgbClr val="FFFFFF"/>
          </a:solidFill>
          <a:ln w="19050" cap="flat">
            <a:solidFill>
              <a:schemeClr val="bg1"/>
            </a:solidFill>
            <a:miter lim="800000"/>
            <a:headEnd/>
            <a:tailEnd/>
          </a:ln>
        </p:spPr>
        <p:txBody>
          <a:bodyPr/>
          <a:lstStyle/>
          <a:p>
            <a:pPr algn="ctr">
              <a:lnSpc>
                <a:spcPct val="120000"/>
              </a:lnSpc>
              <a:spcBef>
                <a:spcPts val="700"/>
              </a:spcBef>
              <a:buClr>
                <a:srgbClr val="FF0000"/>
              </a:buClr>
              <a:buSzPct val="11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zh-CN" altLang="en-US" sz="4000" b="1" dirty="0">
                <a:solidFill>
                  <a:srgbClr val="FF6600"/>
                </a:solidFill>
                <a:latin typeface="Calibri" pitchFamily="34" charset="0"/>
              </a:rPr>
              <a:t> </a:t>
            </a:r>
            <a:r>
              <a:rPr lang="en-US" altLang="zh-CN" sz="4000" b="1" dirty="0">
                <a:solidFill>
                  <a:srgbClr val="FF6600"/>
                </a:solidFill>
                <a:latin typeface="Calibri" pitchFamily="34" charset="0"/>
              </a:rPr>
              <a:t>What can we do on HAPS</a:t>
            </a:r>
          </a:p>
        </p:txBody>
      </p:sp>
    </p:spTree>
    <p:extLst>
      <p:ext uri="{BB962C8B-B14F-4D97-AF65-F5344CB8AC3E}">
        <p14:creationId xmlns:p14="http://schemas.microsoft.com/office/powerpoint/2010/main" val="1519026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67544" y="1772816"/>
            <a:ext cx="8153400" cy="4525963"/>
          </a:xfrm>
        </p:spPr>
        <p:txBody>
          <a:bodyPr/>
          <a:lstStyle/>
          <a:p>
            <a:r>
              <a:rPr kumimoji="1" lang="en-US" altLang="zh-CN" b="1" dirty="0" smtClean="0">
                <a:solidFill>
                  <a:srgbClr val="FE7D04"/>
                </a:solidFill>
              </a:rPr>
              <a:t> HAP + Satellite for ground users data uplink</a:t>
            </a:r>
          </a:p>
          <a:p>
            <a:r>
              <a:rPr kumimoji="1" lang="en-US" altLang="zh-CN" b="1" dirty="0" smtClean="0">
                <a:solidFill>
                  <a:srgbClr val="FE7D04"/>
                </a:solidFill>
              </a:rPr>
              <a:t> HAP+UAV for ground vehicle caching</a:t>
            </a:r>
          </a:p>
          <a:p>
            <a:r>
              <a:rPr kumimoji="1" lang="en-US" altLang="zh-CN" b="1" dirty="0">
                <a:solidFill>
                  <a:srgbClr val="FE7D04"/>
                </a:solidFill>
              </a:rPr>
              <a:t> </a:t>
            </a:r>
            <a:r>
              <a:rPr kumimoji="1" lang="en-US" altLang="zh-CN" b="1" dirty="0" smtClean="0">
                <a:solidFill>
                  <a:srgbClr val="FE7D04"/>
                </a:solidFill>
              </a:rPr>
              <a:t>Satellite + HAP + UAV for global communication</a:t>
            </a:r>
          </a:p>
          <a:p>
            <a:r>
              <a:rPr kumimoji="1" lang="en-US" altLang="zh-CN" b="1" dirty="0" smtClean="0">
                <a:solidFill>
                  <a:srgbClr val="FE7D04"/>
                </a:solidFill>
              </a:rPr>
              <a:t> HAP serves as relay for satellite downlink service</a:t>
            </a:r>
          </a:p>
          <a:p>
            <a:r>
              <a:rPr kumimoji="1" lang="en-US" altLang="zh-CN" b="1" dirty="0">
                <a:solidFill>
                  <a:srgbClr val="FE7D04"/>
                </a:solidFill>
              </a:rPr>
              <a:t> </a:t>
            </a:r>
            <a:r>
              <a:rPr kumimoji="1" lang="en-US" altLang="zh-CN" b="1" dirty="0" smtClean="0">
                <a:solidFill>
                  <a:srgbClr val="FE7D04"/>
                </a:solidFill>
              </a:rPr>
              <a:t>HAP networking</a:t>
            </a:r>
          </a:p>
          <a:p>
            <a:r>
              <a:rPr kumimoji="1" lang="en-US" altLang="zh-CN" b="1" dirty="0">
                <a:solidFill>
                  <a:srgbClr val="FE7D04"/>
                </a:solidFill>
              </a:rPr>
              <a:t> </a:t>
            </a:r>
            <a:r>
              <a:rPr kumimoji="1" lang="en-US" altLang="zh-CN" b="1" dirty="0" smtClean="0">
                <a:solidFill>
                  <a:srgbClr val="FE7D04"/>
                </a:solidFill>
              </a:rPr>
              <a:t>HAP constellation design</a:t>
            </a:r>
          </a:p>
          <a:p>
            <a:r>
              <a:rPr kumimoji="1" lang="mr-IN" altLang="zh-CN" b="1" dirty="0" smtClean="0">
                <a:solidFill>
                  <a:srgbClr val="FE7D04"/>
                </a:solidFill>
              </a:rPr>
              <a:t>…</a:t>
            </a:r>
            <a:endParaRPr kumimoji="1" lang="en-US" altLang="zh-CN" b="1" dirty="0" smtClean="0">
              <a:solidFill>
                <a:srgbClr val="FE7D04"/>
              </a:solidFill>
            </a:endParaRPr>
          </a:p>
          <a:p>
            <a:endParaRPr kumimoji="1" lang="en-US" altLang="zh-CN" b="1" dirty="0" smtClean="0">
              <a:solidFill>
                <a:srgbClr val="FE7D04"/>
              </a:solidFill>
            </a:endParaRPr>
          </a:p>
          <a:p>
            <a:endParaRPr kumimoji="1" lang="zh-CN" altLang="en-US" b="1" dirty="0">
              <a:solidFill>
                <a:srgbClr val="FE7D04"/>
              </a:solidFill>
            </a:endParaRPr>
          </a:p>
        </p:txBody>
      </p:sp>
      <p:sp>
        <p:nvSpPr>
          <p:cNvPr id="3" name="标题 2"/>
          <p:cNvSpPr>
            <a:spLocks noGrp="1"/>
          </p:cNvSpPr>
          <p:nvPr>
            <p:ph type="title"/>
          </p:nvPr>
        </p:nvSpPr>
        <p:spPr/>
        <p:txBody>
          <a:bodyPr/>
          <a:lstStyle/>
          <a:p>
            <a:r>
              <a:rPr lang="zh-CN" altLang="en-US" dirty="0"/>
              <a:t> </a:t>
            </a:r>
            <a:r>
              <a:rPr lang="en-US" altLang="zh-CN" dirty="0"/>
              <a:t>What can we do on HAPS</a:t>
            </a:r>
            <a:endParaRPr kumimoji="1" lang="zh-CN" altLang="en-US" dirty="0"/>
          </a:p>
        </p:txBody>
      </p:sp>
      <p:sp>
        <p:nvSpPr>
          <p:cNvPr id="6" name="幻灯片编号占位符 5"/>
          <p:cNvSpPr>
            <a:spLocks noGrp="1"/>
          </p:cNvSpPr>
          <p:nvPr>
            <p:ph type="sldNum" sz="quarter" idx="10"/>
          </p:nvPr>
        </p:nvSpPr>
        <p:spPr/>
        <p:txBody>
          <a:bodyPr/>
          <a:lstStyle/>
          <a:p>
            <a:fld id="{83A74C99-D93E-DC43-80AC-01A0A79049BC}" type="slidenum">
              <a:rPr kumimoji="1" lang="zh-CN" altLang="en-US" smtClean="0"/>
              <a:pPr/>
              <a:t>32</a:t>
            </a:fld>
            <a:r>
              <a:rPr kumimoji="1" lang="en-US" altLang="zh-CN" smtClean="0"/>
              <a:t>/33</a:t>
            </a:r>
            <a:endParaRPr kumimoji="1" lang="zh-CN" altLang="en-US" dirty="0"/>
          </a:p>
        </p:txBody>
      </p:sp>
    </p:spTree>
    <p:extLst>
      <p:ext uri="{BB962C8B-B14F-4D97-AF65-F5344CB8AC3E}">
        <p14:creationId xmlns:p14="http://schemas.microsoft.com/office/powerpoint/2010/main" val="765761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bwMode="auto">
      <p:bgPr>
        <a:solidFill>
          <a:schemeClr val="bg2"/>
        </a:solidFill>
        <a:effectLst/>
      </p:bgPr>
    </p:bg>
    <p:spTree>
      <p:nvGrpSpPr>
        <p:cNvPr id="1" name=""/>
        <p:cNvGrpSpPr/>
        <p:nvPr/>
      </p:nvGrpSpPr>
      <p:grpSpPr>
        <a:xfrm>
          <a:off x="0" y="0"/>
          <a:ext cx="0" cy="0"/>
          <a:chOff x="0" y="0"/>
          <a:chExt cx="0" cy="0"/>
        </a:xfrm>
      </p:grpSpPr>
      <p:sp>
        <p:nvSpPr>
          <p:cNvPr id="22530" name="Rectangle 6"/>
          <p:cNvSpPr>
            <a:spLocks noChangeArrowheads="1"/>
          </p:cNvSpPr>
          <p:nvPr/>
        </p:nvSpPr>
        <p:spPr bwMode="auto">
          <a:xfrm>
            <a:off x="0" y="5970588"/>
            <a:ext cx="9144000" cy="887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Calibri" pitchFamily="34" charset="0"/>
              <a:sym typeface="Calibri" pitchFamily="34" charset="0"/>
            </a:endParaRPr>
          </a:p>
        </p:txBody>
      </p:sp>
      <p:sp>
        <p:nvSpPr>
          <p:cNvPr id="22531" name="Rectangle 9"/>
          <p:cNvSpPr>
            <a:spLocks noChangeArrowheads="1"/>
          </p:cNvSpPr>
          <p:nvPr/>
        </p:nvSpPr>
        <p:spPr bwMode="auto">
          <a:xfrm>
            <a:off x="-7938" y="6053138"/>
            <a:ext cx="2249488" cy="7127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Calibri" pitchFamily="34" charset="0"/>
              <a:sym typeface="Calibri" pitchFamily="34" charset="0"/>
            </a:endParaRPr>
          </a:p>
        </p:txBody>
      </p:sp>
      <p:sp>
        <p:nvSpPr>
          <p:cNvPr id="22532" name="Rectangle 10"/>
          <p:cNvSpPr>
            <a:spLocks noChangeArrowheads="1"/>
          </p:cNvSpPr>
          <p:nvPr/>
        </p:nvSpPr>
        <p:spPr bwMode="auto">
          <a:xfrm>
            <a:off x="2359025" y="6043613"/>
            <a:ext cx="6784975" cy="7127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Calibri" pitchFamily="34" charset="0"/>
              <a:sym typeface="Calibri" pitchFamily="34" charset="0"/>
            </a:endParaRPr>
          </a:p>
        </p:txBody>
      </p:sp>
      <p:sp>
        <p:nvSpPr>
          <p:cNvPr id="22533" name="Title 1"/>
          <p:cNvSpPr>
            <a:spLocks noGrp="1" noChangeArrowheads="1"/>
          </p:cNvSpPr>
          <p:nvPr>
            <p:ph type="ctrTitle" idx="4294967295"/>
          </p:nvPr>
        </p:nvSpPr>
        <p:spPr>
          <a:xfrm>
            <a:off x="0" y="1905000"/>
            <a:ext cx="9144000" cy="2590800"/>
          </a:xfrm>
        </p:spPr>
        <p:txBody>
          <a:bodyPr anchor="b"/>
          <a:lstStyle/>
          <a:p>
            <a:pPr algn="ctr" eaLnBrk="1" hangingPunct="1"/>
            <a:r>
              <a:rPr lang="zh-CN" altLang="zh-CN" b="1" dirty="0" smtClean="0"/>
              <a:t>Thank</a:t>
            </a:r>
            <a:r>
              <a:rPr lang="en-US" altLang="zh-CN" b="1" dirty="0" smtClean="0"/>
              <a:t>s</a:t>
            </a:r>
            <a:r>
              <a:rPr lang="zh-CN" altLang="en-US" b="1" dirty="0" smtClean="0"/>
              <a:t> </a:t>
            </a:r>
            <a:r>
              <a:rPr lang="en-US" altLang="zh-CN" b="1" dirty="0" smtClean="0"/>
              <a:t>for</a:t>
            </a:r>
            <a:r>
              <a:rPr lang="zh-CN" altLang="en-US" b="1" dirty="0" smtClean="0"/>
              <a:t> </a:t>
            </a:r>
            <a:r>
              <a:rPr lang="en-US" altLang="zh-CN" b="1" dirty="0" smtClean="0"/>
              <a:t>your</a:t>
            </a:r>
            <a:r>
              <a:rPr lang="zh-CN" altLang="en-US" b="1" dirty="0" smtClean="0"/>
              <a:t> </a:t>
            </a:r>
            <a:r>
              <a:rPr lang="en-US" altLang="zh-CN" b="1" dirty="0" smtClean="0"/>
              <a:t>attention</a:t>
            </a:r>
            <a:r>
              <a:rPr lang="zh-CN" altLang="en-US" b="1" dirty="0" smtClean="0"/>
              <a:t> </a:t>
            </a:r>
            <a:r>
              <a:rPr lang="en-US" altLang="zh-CN" b="1" dirty="0"/>
              <a:t>!</a:t>
            </a:r>
            <a:r>
              <a:rPr lang="zh-CN" altLang="zh-CN" b="1" dirty="0" smtClean="0"/>
              <a:t/>
            </a:r>
            <a:br>
              <a:rPr lang="zh-CN" altLang="zh-CN" b="1" dirty="0" smtClean="0"/>
            </a:br>
            <a:r>
              <a:rPr lang="zh-CN" altLang="zh-CN" dirty="0" smtClean="0">
                <a:solidFill>
                  <a:schemeClr val="accent2"/>
                </a:solidFill>
                <a:latin typeface="Book Antiqua" pitchFamily="18" charset="0"/>
                <a:sym typeface="Book Antiqua" pitchFamily="18" charset="0"/>
              </a:rPr>
              <a:t/>
            </a:r>
            <a:br>
              <a:rPr lang="zh-CN" altLang="zh-CN" dirty="0" smtClean="0">
                <a:solidFill>
                  <a:schemeClr val="accent2"/>
                </a:solidFill>
                <a:latin typeface="Book Antiqua" pitchFamily="18" charset="0"/>
                <a:sym typeface="Book Antiqua" pitchFamily="18" charset="0"/>
              </a:rPr>
            </a:br>
            <a:endParaRPr lang="zh-CN" altLang="zh-CN" dirty="0" smtClean="0">
              <a:solidFill>
                <a:schemeClr val="accent2"/>
              </a:solidFill>
              <a:latin typeface="Book Antiqua" pitchFamily="18" charset="0"/>
              <a:sym typeface="Book Antiqua" pitchFamily="18" charset="0"/>
            </a:endParaRPr>
          </a:p>
        </p:txBody>
      </p:sp>
      <p:sp>
        <p:nvSpPr>
          <p:cNvPr id="22534" name="Subtitle 3"/>
          <p:cNvSpPr>
            <a:spLocks noGrp="1" noChangeArrowheads="1"/>
          </p:cNvSpPr>
          <p:nvPr>
            <p:ph type="subTitle" idx="1"/>
          </p:nvPr>
        </p:nvSpPr>
        <p:spPr>
          <a:xfrm>
            <a:off x="2362200" y="6049963"/>
            <a:ext cx="6705600" cy="685800"/>
          </a:xfrm>
        </p:spPr>
        <p:txBody>
          <a:bodyPr anchor="ctr"/>
          <a:lstStyle/>
          <a:p>
            <a:pPr algn="l" eaLnBrk="1" hangingPunct="1"/>
            <a:r>
              <a:rPr lang="zh-CN" altLang="zh-CN" sz="2600" smtClean="0">
                <a:solidFill>
                  <a:srgbClr val="FFFFFF"/>
                </a:solidFill>
              </a:rPr>
              <a:t> </a:t>
            </a:r>
            <a:endParaRPr lang="zh-CN" altLang="zh-CN" smtClean="0"/>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21263" t="2101" r="22037" b="5181"/>
          <a:stretch/>
        </p:blipFill>
        <p:spPr>
          <a:xfrm>
            <a:off x="7925072" y="116632"/>
            <a:ext cx="1111424" cy="1362618"/>
          </a:xfrm>
          <a:prstGeom prst="rect">
            <a:avLst/>
          </a:prstGeom>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066" y="1730368"/>
            <a:ext cx="7863358" cy="4010662"/>
          </a:xfrm>
          <a:prstGeom prst="rect">
            <a:avLst/>
          </a:prstGeom>
          <a:noFill/>
          <a:ln>
            <a:noFill/>
          </a:ln>
        </p:spPr>
      </p:pic>
      <p:sp>
        <p:nvSpPr>
          <p:cNvPr id="5" name="文本框 4"/>
          <p:cNvSpPr txBox="1"/>
          <p:nvPr/>
        </p:nvSpPr>
        <p:spPr>
          <a:xfrm>
            <a:off x="495244" y="307197"/>
            <a:ext cx="8104903" cy="105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defRPr lang="zh-CN" altLang="en-US" sz="4400" b="1" smtClean="0">
                <a:solidFill>
                  <a:srgbClr val="FF6600"/>
                </a:solidFill>
                <a:latin typeface="Calibri" pitchFamily="34" charset="0"/>
                <a:sym typeface="Calibri" pitchFamily="34" charset="0"/>
              </a:defRPr>
            </a:lvl1pPr>
            <a:lvl2pPr eaLnBrk="0" hangingPunct="0">
              <a:defRPr sz="4400">
                <a:solidFill>
                  <a:schemeClr val="tx2"/>
                </a:solidFill>
                <a:latin typeface="Calibri" pitchFamily="34" charset="0"/>
                <a:sym typeface="Calibri" pitchFamily="34" charset="0"/>
              </a:defRPr>
            </a:lvl2pPr>
            <a:lvl3pPr eaLnBrk="0" hangingPunct="0">
              <a:defRPr sz="4400">
                <a:solidFill>
                  <a:schemeClr val="tx2"/>
                </a:solidFill>
                <a:latin typeface="Calibri" pitchFamily="34" charset="0"/>
                <a:sym typeface="Calibri" pitchFamily="34" charset="0"/>
              </a:defRPr>
            </a:lvl3pPr>
            <a:lvl4pPr eaLnBrk="0" hangingPunct="0">
              <a:defRPr sz="4400">
                <a:solidFill>
                  <a:schemeClr val="tx2"/>
                </a:solidFill>
                <a:latin typeface="Calibri" pitchFamily="34" charset="0"/>
                <a:sym typeface="Calibri" pitchFamily="34" charset="0"/>
              </a:defRPr>
            </a:lvl4pPr>
            <a:lvl5pPr eaLnBrk="0" hangingPunct="0">
              <a:defRPr sz="4400">
                <a:solidFill>
                  <a:schemeClr val="tx2"/>
                </a:solidFill>
                <a:latin typeface="Calibri" pitchFamily="34" charset="0"/>
                <a:sym typeface="Calibri" pitchFamily="34" charset="0"/>
              </a:defRPr>
            </a:lvl5pPr>
            <a:lvl6pPr marL="457200" fontAlgn="base">
              <a:spcBef>
                <a:spcPct val="0"/>
              </a:spcBef>
              <a:spcAft>
                <a:spcPct val="0"/>
              </a:spcAft>
              <a:defRPr sz="4400">
                <a:solidFill>
                  <a:schemeClr val="tx2"/>
                </a:solidFill>
                <a:latin typeface="Calibri" pitchFamily="34" charset="0"/>
                <a:sym typeface="Calibri" pitchFamily="34" charset="0"/>
              </a:defRPr>
            </a:lvl6pPr>
            <a:lvl7pPr marL="914400" fontAlgn="base">
              <a:spcBef>
                <a:spcPct val="0"/>
              </a:spcBef>
              <a:spcAft>
                <a:spcPct val="0"/>
              </a:spcAft>
              <a:defRPr sz="4400">
                <a:solidFill>
                  <a:schemeClr val="tx2"/>
                </a:solidFill>
                <a:latin typeface="Calibri" pitchFamily="34" charset="0"/>
                <a:sym typeface="Calibri" pitchFamily="34" charset="0"/>
              </a:defRPr>
            </a:lvl7pPr>
            <a:lvl8pPr marL="1371600" fontAlgn="base">
              <a:spcBef>
                <a:spcPct val="0"/>
              </a:spcBef>
              <a:spcAft>
                <a:spcPct val="0"/>
              </a:spcAft>
              <a:defRPr sz="4400">
                <a:solidFill>
                  <a:schemeClr val="tx2"/>
                </a:solidFill>
                <a:latin typeface="Calibri" pitchFamily="34" charset="0"/>
                <a:sym typeface="Calibri" pitchFamily="34" charset="0"/>
              </a:defRPr>
            </a:lvl8pPr>
            <a:lvl9pPr marL="1828800" fontAlgn="base">
              <a:spcBef>
                <a:spcPct val="0"/>
              </a:spcBef>
              <a:spcAft>
                <a:spcPct val="0"/>
              </a:spcAft>
              <a:defRPr sz="4400">
                <a:solidFill>
                  <a:schemeClr val="tx2"/>
                </a:solidFill>
                <a:latin typeface="Calibri" pitchFamily="34" charset="0"/>
                <a:sym typeface="Calibri" pitchFamily="34" charset="0"/>
              </a:defRPr>
            </a:lvl9pPr>
          </a:lstStyle>
          <a:p>
            <a:r>
              <a:rPr lang="en-US" altLang="zh-CN" dirty="0" smtClean="0"/>
              <a:t>B5G Communication </a:t>
            </a:r>
            <a:r>
              <a:rPr lang="en-US" altLang="zh-CN" dirty="0"/>
              <a:t>networks </a:t>
            </a:r>
          </a:p>
        </p:txBody>
      </p:sp>
      <p:sp>
        <p:nvSpPr>
          <p:cNvPr id="3" name="矩形 2"/>
          <p:cNvSpPr/>
          <p:nvPr/>
        </p:nvSpPr>
        <p:spPr>
          <a:xfrm>
            <a:off x="33485" y="6309320"/>
            <a:ext cx="9097461" cy="400110"/>
          </a:xfrm>
          <a:prstGeom prst="rect">
            <a:avLst/>
          </a:prstGeom>
        </p:spPr>
        <p:txBody>
          <a:bodyPr wrap="square">
            <a:spAutoFit/>
          </a:bodyPr>
          <a:lstStyle/>
          <a:p>
            <a:r>
              <a:rPr lang="en-US" altLang="zh-CN" sz="1000" smtClean="0">
                <a:latin typeface="NimbusRomNo9L" charset="0"/>
              </a:rPr>
              <a:t>[1]S</a:t>
            </a:r>
            <a:r>
              <a:rPr lang="en-US" altLang="zh-CN" sz="1000" dirty="0">
                <a:latin typeface="NimbusRomNo9L" charset="0"/>
              </a:rPr>
              <a:t>. J. Nawaz, S. K. Sharma, S. </a:t>
            </a:r>
            <a:r>
              <a:rPr lang="en-US" altLang="zh-CN" sz="1000" dirty="0" err="1">
                <a:latin typeface="NimbusRomNo9L" charset="0"/>
              </a:rPr>
              <a:t>Wyne</a:t>
            </a:r>
            <a:r>
              <a:rPr lang="en-US" altLang="zh-CN" sz="1000" dirty="0">
                <a:latin typeface="NimbusRomNo9L" charset="0"/>
              </a:rPr>
              <a:t>, M. N. </a:t>
            </a:r>
            <a:r>
              <a:rPr lang="en-US" altLang="zh-CN" sz="1000" dirty="0" err="1">
                <a:latin typeface="NimbusRomNo9L" charset="0"/>
              </a:rPr>
              <a:t>Patwary</a:t>
            </a:r>
            <a:r>
              <a:rPr lang="en-US" altLang="zh-CN" sz="1000" dirty="0">
                <a:latin typeface="NimbusRomNo9L" charset="0"/>
              </a:rPr>
              <a:t>, and M. </a:t>
            </a:r>
            <a:r>
              <a:rPr lang="en-US" altLang="zh-CN" sz="1000" dirty="0" err="1">
                <a:latin typeface="NimbusRomNo9L" charset="0"/>
              </a:rPr>
              <a:t>Asaduzzaman</a:t>
            </a:r>
            <a:r>
              <a:rPr lang="en-US" altLang="zh-CN" sz="1000" dirty="0">
                <a:latin typeface="NimbusRomNo9L" charset="0"/>
              </a:rPr>
              <a:t>, “Quantum machine learning for 6G communication networks: State-of-the-art and vision for the future,” </a:t>
            </a:r>
            <a:r>
              <a:rPr lang="en-US" altLang="zh-CN" sz="1000" i="1" dirty="0">
                <a:latin typeface="NimbusRomNo9L" charset="0"/>
              </a:rPr>
              <a:t>IEEE Access</a:t>
            </a:r>
            <a:r>
              <a:rPr lang="en-US" altLang="zh-CN" sz="1000" dirty="0">
                <a:latin typeface="NimbusRomNo9L" charset="0"/>
              </a:rPr>
              <a:t>, vol. 7, pp. 46 317–46 350, 2019. </a:t>
            </a:r>
            <a:endParaRPr lang="en-US" altLang="zh-CN" sz="1000" dirty="0"/>
          </a:p>
        </p:txBody>
      </p:sp>
      <p:sp>
        <p:nvSpPr>
          <p:cNvPr id="6" name="幻灯片编号占位符 5"/>
          <p:cNvSpPr>
            <a:spLocks noGrp="1"/>
          </p:cNvSpPr>
          <p:nvPr>
            <p:ph type="sldNum" sz="quarter" idx="10"/>
          </p:nvPr>
        </p:nvSpPr>
        <p:spPr/>
        <p:txBody>
          <a:bodyPr/>
          <a:lstStyle/>
          <a:p>
            <a:fld id="{83A74C99-D93E-DC43-80AC-01A0A79049BC}" type="slidenum">
              <a:rPr kumimoji="1" lang="zh-CN" altLang="en-US" smtClean="0"/>
              <a:pPr/>
              <a:t>4</a:t>
            </a:fld>
            <a:r>
              <a:rPr kumimoji="1" lang="en-US" altLang="zh-CN" smtClean="0"/>
              <a:t>/33</a:t>
            </a:r>
            <a:endParaRPr kumimoji="1" lang="zh-CN" altLang="en-US" dirty="0"/>
          </a:p>
        </p:txBody>
      </p:sp>
    </p:spTree>
    <p:extLst>
      <p:ext uri="{BB962C8B-B14F-4D97-AF65-F5344CB8AC3E}">
        <p14:creationId xmlns:p14="http://schemas.microsoft.com/office/powerpoint/2010/main" val="1941044191"/>
      </p:ext>
    </p:extLst>
  </p:cSld>
  <p:clrMapOvr>
    <a:masterClrMapping/>
  </p:clrMapOvr>
  <mc:AlternateContent xmlns:mc="http://schemas.openxmlformats.org/markup-compatibility/2006" xmlns:p14="http://schemas.microsoft.com/office/powerpoint/2010/main">
    <mc:Choice Requires="p14">
      <p:transition spd="slow" p14:dur="2000" advTm="35596"/>
    </mc:Choice>
    <mc:Fallback xmlns="">
      <p:transition spd="slow" advTm="3559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32288" y="333985"/>
            <a:ext cx="8153400" cy="990600"/>
          </a:xfrm>
        </p:spPr>
        <p:txBody>
          <a:bodyPr/>
          <a:lstStyle/>
          <a:p>
            <a:r>
              <a:rPr lang="en-US" altLang="zh-CN" dirty="0" smtClean="0"/>
              <a:t>6G Wireless Vision</a:t>
            </a:r>
            <a:endParaRPr kumimoji="1" lang="zh-CN" altLang="en-US" dirty="0"/>
          </a:p>
        </p:txBody>
      </p:sp>
      <p:sp>
        <p:nvSpPr>
          <p:cNvPr id="5" name="矩形 4"/>
          <p:cNvSpPr/>
          <p:nvPr/>
        </p:nvSpPr>
        <p:spPr>
          <a:xfrm>
            <a:off x="73975" y="6301622"/>
            <a:ext cx="9070026" cy="400110"/>
          </a:xfrm>
          <a:prstGeom prst="rect">
            <a:avLst/>
          </a:prstGeom>
        </p:spPr>
        <p:txBody>
          <a:bodyPr wrap="square">
            <a:spAutoFit/>
          </a:bodyPr>
          <a:lstStyle/>
          <a:p>
            <a:r>
              <a:rPr lang="en-US" altLang="zh-CN" sz="1000" dirty="0" smtClean="0">
                <a:latin typeface="NimbusRomNo9L" charset="0"/>
              </a:rPr>
              <a:t>[2]</a:t>
            </a:r>
            <a:r>
              <a:rPr lang="zh-CN" altLang="en-US" sz="1000" dirty="0" smtClean="0">
                <a:latin typeface="NimbusRomNo9L" charset="0"/>
              </a:rPr>
              <a:t> </a:t>
            </a:r>
            <a:r>
              <a:rPr lang="en-US" altLang="zh-CN" sz="1000" dirty="0" smtClean="0">
                <a:latin typeface="NimbusRomNo9L" charset="0"/>
              </a:rPr>
              <a:t>Z</a:t>
            </a:r>
            <a:r>
              <a:rPr lang="en-US" altLang="zh-CN" sz="1000" dirty="0">
                <a:latin typeface="NimbusRomNo9L" charset="0"/>
              </a:rPr>
              <a:t>. Zhang, Y. Xiao, Z. Ma, M. Xiao, Z. Ding, X. Lei, G. K. </a:t>
            </a:r>
            <a:r>
              <a:rPr lang="en-US" altLang="zh-CN" sz="1000" dirty="0" err="1">
                <a:latin typeface="NimbusRomNo9L" charset="0"/>
              </a:rPr>
              <a:t>Karagiannidis</a:t>
            </a:r>
            <a:r>
              <a:rPr lang="en-US" altLang="zh-CN" sz="1000" dirty="0">
                <a:latin typeface="NimbusRomNo9L" charset="0"/>
              </a:rPr>
              <a:t>, and P. Fan, “6G wireless networks: Vision, requirements, architecture, and key technologies,” </a:t>
            </a:r>
            <a:r>
              <a:rPr lang="en-US" altLang="zh-CN" sz="1000" i="1" dirty="0">
                <a:latin typeface="NimbusRomNo9L" charset="0"/>
              </a:rPr>
              <a:t>IEEE </a:t>
            </a:r>
            <a:r>
              <a:rPr lang="en-US" altLang="zh-CN" sz="1000" i="1" dirty="0" err="1">
                <a:latin typeface="NimbusRomNo9L" charset="0"/>
              </a:rPr>
              <a:t>Veh</a:t>
            </a:r>
            <a:r>
              <a:rPr lang="en-US" altLang="zh-CN" sz="1000" i="1" dirty="0">
                <a:latin typeface="NimbusRomNo9L" charset="0"/>
              </a:rPr>
              <a:t>. Technol. Mag.</a:t>
            </a:r>
            <a:r>
              <a:rPr lang="en-US" altLang="zh-CN" sz="1000" dirty="0">
                <a:latin typeface="NimbusRomNo9L" charset="0"/>
              </a:rPr>
              <a:t>, vol. 14, no. 3, pp. 28–41, Sep. 2019</a:t>
            </a:r>
            <a:r>
              <a:rPr lang="en-US" altLang="zh-CN" sz="1000" dirty="0" smtClean="0">
                <a:latin typeface="NimbusRomNo9L" charset="0"/>
              </a:rPr>
              <a:t>.</a:t>
            </a:r>
            <a:endParaRPr lang="en-US" altLang="zh-CN" sz="1000" dirty="0"/>
          </a:p>
        </p:txBody>
      </p:sp>
      <p:pic>
        <p:nvPicPr>
          <p:cNvPr id="6" name="图片 5"/>
          <p:cNvPicPr>
            <a:picLocks noChangeAspect="1"/>
          </p:cNvPicPr>
          <p:nvPr/>
        </p:nvPicPr>
        <p:blipFill>
          <a:blip r:embed="rId3"/>
          <a:stretch>
            <a:fillRect/>
          </a:stretch>
        </p:blipFill>
        <p:spPr>
          <a:xfrm>
            <a:off x="35496" y="1700807"/>
            <a:ext cx="6768752" cy="4292839"/>
          </a:xfrm>
          <a:prstGeom prst="rect">
            <a:avLst/>
          </a:prstGeom>
        </p:spPr>
      </p:pic>
      <p:sp>
        <p:nvSpPr>
          <p:cNvPr id="8" name="文本框 7"/>
          <p:cNvSpPr txBox="1"/>
          <p:nvPr/>
        </p:nvSpPr>
        <p:spPr>
          <a:xfrm>
            <a:off x="6804248" y="1844824"/>
            <a:ext cx="2304256" cy="3416320"/>
          </a:xfrm>
          <a:prstGeom prst="rect">
            <a:avLst/>
          </a:prstGeom>
          <a:noFill/>
        </p:spPr>
        <p:txBody>
          <a:bodyPr wrap="square" rtlCol="0">
            <a:spAutoFit/>
          </a:bodyPr>
          <a:lstStyle/>
          <a:p>
            <a:pPr marL="285750" indent="-285750">
              <a:buFont typeface="Wingdings" charset="2"/>
              <a:buChar char="ü"/>
            </a:pPr>
            <a:r>
              <a:rPr lang="en-US" altLang="zh-CN" dirty="0">
                <a:solidFill>
                  <a:srgbClr val="FE7D04"/>
                </a:solidFill>
              </a:rPr>
              <a:t>C</a:t>
            </a:r>
            <a:r>
              <a:rPr lang="en-US" altLang="zh-CN" dirty="0" smtClean="0">
                <a:solidFill>
                  <a:srgbClr val="FE7D04"/>
                </a:solidFill>
              </a:rPr>
              <a:t>ommercial </a:t>
            </a:r>
            <a:r>
              <a:rPr lang="en-US" altLang="zh-CN" dirty="0">
                <a:solidFill>
                  <a:srgbClr val="FE7D04"/>
                </a:solidFill>
              </a:rPr>
              <a:t>application of </a:t>
            </a:r>
            <a:r>
              <a:rPr lang="en-US" altLang="zh-CN" dirty="0" smtClean="0">
                <a:solidFill>
                  <a:srgbClr val="FE7D04"/>
                </a:solidFill>
              </a:rPr>
              <a:t>5G</a:t>
            </a:r>
          </a:p>
          <a:p>
            <a:pPr marL="285750" indent="-285750">
              <a:buFont typeface="Wingdings" charset="2"/>
              <a:buChar char="ü"/>
            </a:pPr>
            <a:endParaRPr lang="en-US" altLang="zh-CN" dirty="0" smtClean="0">
              <a:solidFill>
                <a:srgbClr val="FE7D04"/>
              </a:solidFill>
            </a:endParaRPr>
          </a:p>
          <a:p>
            <a:pPr marL="285750" indent="-285750">
              <a:buFont typeface="Wingdings" charset="2"/>
              <a:buChar char="ü"/>
            </a:pPr>
            <a:r>
              <a:rPr lang="en-US" altLang="zh-CN" dirty="0" smtClean="0">
                <a:solidFill>
                  <a:srgbClr val="FE7D04"/>
                </a:solidFill>
              </a:rPr>
              <a:t>6G</a:t>
            </a:r>
            <a:r>
              <a:rPr lang="zh-CN" altLang="en-US" dirty="0" smtClean="0">
                <a:solidFill>
                  <a:srgbClr val="FE7D04"/>
                </a:solidFill>
              </a:rPr>
              <a:t> </a:t>
            </a:r>
            <a:r>
              <a:rPr lang="en-US" altLang="zh-CN" dirty="0" smtClean="0">
                <a:solidFill>
                  <a:srgbClr val="FE7D04"/>
                </a:solidFill>
              </a:rPr>
              <a:t>is</a:t>
            </a:r>
            <a:r>
              <a:rPr lang="zh-CN" altLang="en-US" dirty="0" smtClean="0">
                <a:solidFill>
                  <a:srgbClr val="FE7D04"/>
                </a:solidFill>
              </a:rPr>
              <a:t> </a:t>
            </a:r>
            <a:r>
              <a:rPr lang="en-US" altLang="zh-CN" dirty="0" smtClean="0">
                <a:solidFill>
                  <a:srgbClr val="FE7D04"/>
                </a:solidFill>
              </a:rPr>
              <a:t>on</a:t>
            </a:r>
            <a:r>
              <a:rPr lang="zh-CN" altLang="en-US" dirty="0" smtClean="0">
                <a:solidFill>
                  <a:srgbClr val="FE7D04"/>
                </a:solidFill>
              </a:rPr>
              <a:t> </a:t>
            </a:r>
            <a:r>
              <a:rPr lang="en-US" altLang="zh-CN" dirty="0" smtClean="0">
                <a:solidFill>
                  <a:srgbClr val="FE7D04"/>
                </a:solidFill>
              </a:rPr>
              <a:t>the</a:t>
            </a:r>
            <a:r>
              <a:rPr lang="zh-CN" altLang="en-US" dirty="0" smtClean="0">
                <a:solidFill>
                  <a:srgbClr val="FE7D04"/>
                </a:solidFill>
              </a:rPr>
              <a:t> </a:t>
            </a:r>
            <a:r>
              <a:rPr lang="en-US" altLang="zh-CN" dirty="0" smtClean="0">
                <a:solidFill>
                  <a:srgbClr val="FE7D04"/>
                </a:solidFill>
              </a:rPr>
              <a:t>way </a:t>
            </a:r>
          </a:p>
          <a:p>
            <a:pPr marL="285750" indent="-285750">
              <a:buFont typeface="Wingdings" charset="2"/>
              <a:buChar char="ü"/>
            </a:pPr>
            <a:endParaRPr lang="en-US" altLang="zh-CN" dirty="0">
              <a:solidFill>
                <a:srgbClr val="FE7D04"/>
              </a:solidFill>
            </a:endParaRPr>
          </a:p>
          <a:p>
            <a:pPr marL="285750" indent="-285750">
              <a:buFont typeface="Wingdings" charset="2"/>
              <a:buChar char="ü"/>
            </a:pPr>
            <a:r>
              <a:rPr lang="en-US" altLang="zh-CN" dirty="0" smtClean="0">
                <a:solidFill>
                  <a:srgbClr val="FE7D04"/>
                </a:solidFill>
              </a:rPr>
              <a:t>Global</a:t>
            </a:r>
            <a:r>
              <a:rPr lang="zh-CN" altLang="en-US" dirty="0" smtClean="0">
                <a:solidFill>
                  <a:srgbClr val="FE7D04"/>
                </a:solidFill>
              </a:rPr>
              <a:t> </a:t>
            </a:r>
            <a:r>
              <a:rPr lang="en-US" altLang="zh-CN" dirty="0" smtClean="0">
                <a:solidFill>
                  <a:srgbClr val="FE7D04"/>
                </a:solidFill>
              </a:rPr>
              <a:t>coverage</a:t>
            </a:r>
            <a:r>
              <a:rPr lang="zh-CN" altLang="en-US" dirty="0" smtClean="0">
                <a:solidFill>
                  <a:srgbClr val="FE7D04"/>
                </a:solidFill>
              </a:rPr>
              <a:t> </a:t>
            </a:r>
            <a:r>
              <a:rPr lang="en-US" altLang="zh-CN" dirty="0" smtClean="0">
                <a:solidFill>
                  <a:srgbClr val="FE7D04"/>
                </a:solidFill>
              </a:rPr>
              <a:t>and</a:t>
            </a:r>
            <a:r>
              <a:rPr lang="zh-CN" altLang="en-US" dirty="0" smtClean="0">
                <a:solidFill>
                  <a:srgbClr val="FE7D04"/>
                </a:solidFill>
              </a:rPr>
              <a:t> </a:t>
            </a:r>
            <a:r>
              <a:rPr lang="en-US" altLang="zh-CN" dirty="0" smtClean="0">
                <a:solidFill>
                  <a:srgbClr val="FE7D04"/>
                </a:solidFill>
              </a:rPr>
              <a:t>service</a:t>
            </a:r>
          </a:p>
          <a:p>
            <a:pPr marL="285750" indent="-285750">
              <a:buFont typeface="Wingdings" charset="2"/>
              <a:buChar char="ü"/>
            </a:pPr>
            <a:endParaRPr lang="en-US" altLang="zh-CN" dirty="0">
              <a:solidFill>
                <a:srgbClr val="FE7D04"/>
              </a:solidFill>
            </a:endParaRPr>
          </a:p>
          <a:p>
            <a:pPr marL="285750" indent="-285750">
              <a:buFont typeface="Wingdings" charset="2"/>
              <a:buChar char="ü"/>
            </a:pPr>
            <a:r>
              <a:rPr lang="en-US" altLang="zh-CN" dirty="0" smtClean="0">
                <a:solidFill>
                  <a:srgbClr val="FE7D04"/>
                </a:solidFill>
              </a:rPr>
              <a:t>Integration</a:t>
            </a:r>
            <a:r>
              <a:rPr lang="zh-CN" altLang="en-US" dirty="0" smtClean="0">
                <a:solidFill>
                  <a:srgbClr val="FE7D04"/>
                </a:solidFill>
              </a:rPr>
              <a:t> </a:t>
            </a:r>
            <a:r>
              <a:rPr lang="en-US" altLang="zh-CN" dirty="0" smtClean="0">
                <a:solidFill>
                  <a:srgbClr val="FE7D04"/>
                </a:solidFill>
              </a:rPr>
              <a:t>of</a:t>
            </a:r>
            <a:r>
              <a:rPr lang="zh-CN" altLang="en-US" dirty="0" smtClean="0">
                <a:solidFill>
                  <a:srgbClr val="FE7D04"/>
                </a:solidFill>
              </a:rPr>
              <a:t> </a:t>
            </a:r>
            <a:r>
              <a:rPr lang="en-US" altLang="zh-CN" dirty="0" smtClean="0">
                <a:solidFill>
                  <a:srgbClr val="FE7D04"/>
                </a:solidFill>
              </a:rPr>
              <a:t>space,</a:t>
            </a:r>
            <a:r>
              <a:rPr lang="zh-CN" altLang="en-US" dirty="0" smtClean="0">
                <a:solidFill>
                  <a:srgbClr val="FE7D04"/>
                </a:solidFill>
              </a:rPr>
              <a:t> </a:t>
            </a:r>
            <a:r>
              <a:rPr lang="en-US" altLang="zh-CN" dirty="0" smtClean="0">
                <a:solidFill>
                  <a:srgbClr val="FE7D04"/>
                </a:solidFill>
              </a:rPr>
              <a:t>air,</a:t>
            </a:r>
            <a:r>
              <a:rPr lang="zh-CN" altLang="en-US" dirty="0" smtClean="0">
                <a:solidFill>
                  <a:srgbClr val="FE7D04"/>
                </a:solidFill>
              </a:rPr>
              <a:t> </a:t>
            </a:r>
            <a:r>
              <a:rPr lang="en-US" altLang="zh-CN" dirty="0" smtClean="0">
                <a:solidFill>
                  <a:srgbClr val="FE7D04"/>
                </a:solidFill>
              </a:rPr>
              <a:t>ground</a:t>
            </a:r>
            <a:r>
              <a:rPr lang="zh-CN" altLang="en-US" dirty="0" smtClean="0">
                <a:solidFill>
                  <a:srgbClr val="FE7D04"/>
                </a:solidFill>
              </a:rPr>
              <a:t> </a:t>
            </a:r>
            <a:r>
              <a:rPr lang="en-US" altLang="zh-CN" dirty="0" smtClean="0">
                <a:solidFill>
                  <a:srgbClr val="FE7D04"/>
                </a:solidFill>
              </a:rPr>
              <a:t>and</a:t>
            </a:r>
            <a:r>
              <a:rPr lang="zh-CN" altLang="en-US" dirty="0" smtClean="0">
                <a:solidFill>
                  <a:srgbClr val="FE7D04"/>
                </a:solidFill>
              </a:rPr>
              <a:t> </a:t>
            </a:r>
            <a:r>
              <a:rPr lang="en-US" altLang="zh-CN" dirty="0" smtClean="0">
                <a:solidFill>
                  <a:srgbClr val="FE7D04"/>
                </a:solidFill>
              </a:rPr>
              <a:t>ocean</a:t>
            </a:r>
            <a:endParaRPr lang="en-US" altLang="zh-CN" dirty="0">
              <a:solidFill>
                <a:srgbClr val="FE7D04"/>
              </a:solidFill>
            </a:endParaRPr>
          </a:p>
          <a:p>
            <a:endParaRPr kumimoji="1" lang="zh-CN" altLang="en-US" dirty="0">
              <a:solidFill>
                <a:srgbClr val="FE7D04"/>
              </a:solidFill>
            </a:endParaRPr>
          </a:p>
        </p:txBody>
      </p:sp>
      <p:sp>
        <p:nvSpPr>
          <p:cNvPr id="7" name="幻灯片编号占位符 6"/>
          <p:cNvSpPr>
            <a:spLocks noGrp="1"/>
          </p:cNvSpPr>
          <p:nvPr>
            <p:ph type="sldNum" sz="quarter" idx="10"/>
          </p:nvPr>
        </p:nvSpPr>
        <p:spPr/>
        <p:txBody>
          <a:bodyPr/>
          <a:lstStyle/>
          <a:p>
            <a:fld id="{83A74C99-D93E-DC43-80AC-01A0A79049BC}" type="slidenum">
              <a:rPr kumimoji="1" lang="zh-CN" altLang="en-US" smtClean="0"/>
              <a:pPr/>
              <a:t>5</a:t>
            </a:fld>
            <a:r>
              <a:rPr kumimoji="1" lang="en-US" altLang="zh-CN" smtClean="0"/>
              <a:t>/33</a:t>
            </a:r>
            <a:endParaRPr kumimoji="1" lang="zh-CN" altLang="en-US" dirty="0"/>
          </a:p>
        </p:txBody>
      </p:sp>
    </p:spTree>
    <p:extLst>
      <p:ext uri="{BB962C8B-B14F-4D97-AF65-F5344CB8AC3E}">
        <p14:creationId xmlns:p14="http://schemas.microsoft.com/office/powerpoint/2010/main" val="11856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idx="4294967295"/>
          </p:nvPr>
        </p:nvSpPr>
        <p:spPr>
          <a:xfrm>
            <a:off x="0" y="2895600"/>
            <a:ext cx="9144000" cy="990600"/>
          </a:xfrm>
          <a:solidFill>
            <a:srgbClr val="FFFFFF"/>
          </a:solidFill>
          <a:ln w="19050" cap="flat">
            <a:solidFill>
              <a:schemeClr val="bg1"/>
            </a:solidFill>
            <a:miter lim="800000"/>
            <a:headEnd/>
            <a:tailEnd/>
          </a:ln>
        </p:spPr>
        <p:txBody>
          <a:bodyPr/>
          <a:lstStyle/>
          <a:p>
            <a:pPr algn="ctr">
              <a:lnSpc>
                <a:spcPct val="120000"/>
              </a:lnSpc>
              <a:spcBef>
                <a:spcPts val="700"/>
              </a:spcBef>
              <a:buClr>
                <a:srgbClr val="FF0000"/>
              </a:buClr>
              <a:buSzPct val="11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zh-CN" sz="4000" b="1" dirty="0" smtClean="0">
                <a:solidFill>
                  <a:srgbClr val="FF6600"/>
                </a:solidFill>
                <a:latin typeface="Calibri" pitchFamily="34" charset="0"/>
              </a:rPr>
              <a:t>Introduction of HAPS</a:t>
            </a:r>
            <a:endParaRPr lang="en-US" altLang="zh-CN" sz="4000" b="1" dirty="0">
              <a:solidFill>
                <a:srgbClr val="FF6600"/>
              </a:solidFill>
              <a:latin typeface="Calibri" pitchFamily="34" charset="0"/>
            </a:endParaRPr>
          </a:p>
        </p:txBody>
      </p:sp>
      <p:sp>
        <p:nvSpPr>
          <p:cNvPr id="3" name="幻灯片编号占位符 2"/>
          <p:cNvSpPr>
            <a:spLocks noGrp="1"/>
          </p:cNvSpPr>
          <p:nvPr>
            <p:ph type="sldNum" sz="quarter" idx="10"/>
          </p:nvPr>
        </p:nvSpPr>
        <p:spPr/>
        <p:txBody>
          <a:bodyPr/>
          <a:lstStyle/>
          <a:p>
            <a:fld id="{83A74C99-D93E-DC43-80AC-01A0A79049BC}" type="slidenum">
              <a:rPr kumimoji="1" lang="zh-CN" altLang="en-US" smtClean="0"/>
              <a:pPr/>
              <a:t>6</a:t>
            </a:fld>
            <a:r>
              <a:rPr kumimoji="1" lang="en-US" altLang="zh-CN" smtClean="0"/>
              <a:t>/33</a:t>
            </a:r>
            <a:endParaRPr kumimoji="1" lang="zh-CN" altLang="en-US" dirty="0"/>
          </a:p>
        </p:txBody>
      </p:sp>
    </p:spTree>
    <p:extLst>
      <p:ext uri="{BB962C8B-B14F-4D97-AF65-F5344CB8AC3E}">
        <p14:creationId xmlns:p14="http://schemas.microsoft.com/office/powerpoint/2010/main" val="60825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Background</a:t>
            </a:r>
            <a:r>
              <a:rPr lang="zh-CN" altLang="en-US" dirty="0"/>
              <a:t> </a:t>
            </a:r>
            <a:r>
              <a:rPr lang="en-US" altLang="zh-CN" dirty="0"/>
              <a:t>and</a:t>
            </a:r>
            <a:r>
              <a:rPr lang="zh-CN" altLang="en-US" dirty="0"/>
              <a:t> </a:t>
            </a:r>
            <a:r>
              <a:rPr lang="en-US" altLang="zh-CN" dirty="0"/>
              <a:t>Motivation</a:t>
            </a:r>
            <a:endParaRPr kumimoji="1" lang="zh-CN" altLang="en-US" dirty="0"/>
          </a:p>
        </p:txBody>
      </p:sp>
      <p:pic>
        <p:nvPicPr>
          <p:cNvPr id="4098" name="Picture 2" descr="mage result for H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81" y="1554834"/>
            <a:ext cx="8928992" cy="5081064"/>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5902882" y="1700808"/>
            <a:ext cx="3182888" cy="1323439"/>
          </a:xfrm>
          <a:prstGeom prst="rect">
            <a:avLst/>
          </a:prstGeom>
          <a:noFill/>
        </p:spPr>
        <p:txBody>
          <a:bodyPr wrap="square" rtlCol="0">
            <a:spAutoFit/>
          </a:bodyPr>
          <a:lstStyle/>
          <a:p>
            <a:pPr marL="342900" indent="-342900">
              <a:buFont typeface="Wingdings" charset="2"/>
              <a:buChar char="ü"/>
            </a:pPr>
            <a:r>
              <a:rPr lang="en-US" altLang="zh-CN" sz="2000" dirty="0" smtClean="0">
                <a:solidFill>
                  <a:schemeClr val="accent1"/>
                </a:solidFill>
              </a:rPr>
              <a:t>20</a:t>
            </a:r>
            <a:r>
              <a:rPr lang="zh-CN" altLang="en-US" sz="2000" dirty="0" smtClean="0">
                <a:solidFill>
                  <a:schemeClr val="accent1"/>
                </a:solidFill>
              </a:rPr>
              <a:t> </a:t>
            </a:r>
            <a:r>
              <a:rPr lang="en-US" altLang="zh-CN" sz="2000" dirty="0" smtClean="0">
                <a:solidFill>
                  <a:schemeClr val="accent1"/>
                </a:solidFill>
              </a:rPr>
              <a:t>km</a:t>
            </a:r>
          </a:p>
          <a:p>
            <a:pPr marL="342900" indent="-342900">
              <a:buFont typeface="Wingdings" charset="2"/>
              <a:buChar char="ü"/>
            </a:pPr>
            <a:r>
              <a:rPr lang="en-US" altLang="zh-CN" sz="2000" dirty="0">
                <a:solidFill>
                  <a:schemeClr val="accent1"/>
                </a:solidFill>
              </a:rPr>
              <a:t>Stable</a:t>
            </a:r>
            <a:r>
              <a:rPr lang="zh-CN" altLang="en-US" sz="2000" dirty="0">
                <a:solidFill>
                  <a:schemeClr val="accent1"/>
                </a:solidFill>
              </a:rPr>
              <a:t> </a:t>
            </a:r>
            <a:r>
              <a:rPr lang="en-US" altLang="zh-CN" sz="2000" dirty="0">
                <a:solidFill>
                  <a:schemeClr val="accent1"/>
                </a:solidFill>
              </a:rPr>
              <a:t>in</a:t>
            </a:r>
            <a:r>
              <a:rPr lang="zh-CN" altLang="en-US" sz="2000" dirty="0">
                <a:solidFill>
                  <a:schemeClr val="accent1"/>
                </a:solidFill>
              </a:rPr>
              <a:t> </a:t>
            </a:r>
            <a:r>
              <a:rPr lang="en-US" altLang="zh-CN" sz="2000" dirty="0">
                <a:solidFill>
                  <a:schemeClr val="accent1"/>
                </a:solidFill>
              </a:rPr>
              <a:t>the</a:t>
            </a:r>
            <a:r>
              <a:rPr lang="zh-CN" altLang="en-US" sz="2000" dirty="0">
                <a:solidFill>
                  <a:schemeClr val="accent1"/>
                </a:solidFill>
              </a:rPr>
              <a:t> </a:t>
            </a:r>
            <a:r>
              <a:rPr lang="en-US" altLang="zh-CN" sz="2000" dirty="0" smtClean="0">
                <a:solidFill>
                  <a:schemeClr val="accent1"/>
                </a:solidFill>
              </a:rPr>
              <a:t>air</a:t>
            </a:r>
          </a:p>
          <a:p>
            <a:pPr marL="342900" indent="-342900">
              <a:buFont typeface="Wingdings" charset="2"/>
              <a:buChar char="ü"/>
            </a:pPr>
            <a:r>
              <a:rPr lang="en-US" altLang="zh-CN" sz="2000" dirty="0">
                <a:solidFill>
                  <a:schemeClr val="accent1"/>
                </a:solidFill>
              </a:rPr>
              <a:t>Low</a:t>
            </a:r>
            <a:r>
              <a:rPr lang="zh-CN" altLang="en-US" sz="2000" dirty="0">
                <a:solidFill>
                  <a:schemeClr val="accent1"/>
                </a:solidFill>
              </a:rPr>
              <a:t> </a:t>
            </a:r>
            <a:r>
              <a:rPr lang="en-US" altLang="zh-CN" sz="2000" dirty="0">
                <a:solidFill>
                  <a:schemeClr val="accent1"/>
                </a:solidFill>
              </a:rPr>
              <a:t>launching</a:t>
            </a:r>
            <a:r>
              <a:rPr lang="zh-CN" altLang="en-US" sz="2000" dirty="0">
                <a:solidFill>
                  <a:schemeClr val="accent1"/>
                </a:solidFill>
              </a:rPr>
              <a:t> </a:t>
            </a:r>
            <a:r>
              <a:rPr lang="en-US" altLang="zh-CN" sz="2000" dirty="0" smtClean="0">
                <a:solidFill>
                  <a:schemeClr val="accent1"/>
                </a:solidFill>
              </a:rPr>
              <a:t>cost</a:t>
            </a:r>
          </a:p>
          <a:p>
            <a:pPr marL="342900" indent="-342900">
              <a:buFont typeface="Wingdings" charset="2"/>
              <a:buChar char="ü"/>
            </a:pPr>
            <a:r>
              <a:rPr lang="en-US" altLang="zh-CN" sz="2000" dirty="0" smtClean="0">
                <a:solidFill>
                  <a:schemeClr val="accent1"/>
                </a:solidFill>
              </a:rPr>
              <a:t>Super</a:t>
            </a:r>
            <a:r>
              <a:rPr lang="zh-CN" altLang="en-US" sz="2000" dirty="0" smtClean="0">
                <a:solidFill>
                  <a:schemeClr val="accent1"/>
                </a:solidFill>
              </a:rPr>
              <a:t>  </a:t>
            </a:r>
            <a:r>
              <a:rPr lang="en-US" altLang="zh-CN" sz="2000" dirty="0" smtClean="0">
                <a:solidFill>
                  <a:schemeClr val="accent1"/>
                </a:solidFill>
              </a:rPr>
              <a:t>loading</a:t>
            </a:r>
            <a:r>
              <a:rPr lang="zh-CN" altLang="en-US" sz="2000" dirty="0" smtClean="0">
                <a:solidFill>
                  <a:schemeClr val="accent1"/>
                </a:solidFill>
              </a:rPr>
              <a:t> </a:t>
            </a:r>
            <a:r>
              <a:rPr lang="en-US" altLang="zh-CN" sz="2000" dirty="0" smtClean="0">
                <a:solidFill>
                  <a:schemeClr val="accent1"/>
                </a:solidFill>
              </a:rPr>
              <a:t>capacity</a:t>
            </a:r>
          </a:p>
        </p:txBody>
      </p:sp>
      <p:sp>
        <p:nvSpPr>
          <p:cNvPr id="5" name="幻灯片编号占位符 4"/>
          <p:cNvSpPr>
            <a:spLocks noGrp="1"/>
          </p:cNvSpPr>
          <p:nvPr>
            <p:ph type="sldNum" sz="quarter" idx="10"/>
          </p:nvPr>
        </p:nvSpPr>
        <p:spPr/>
        <p:txBody>
          <a:bodyPr/>
          <a:lstStyle/>
          <a:p>
            <a:fld id="{83A74C99-D93E-DC43-80AC-01A0A79049BC}" type="slidenum">
              <a:rPr kumimoji="1" lang="zh-CN" altLang="en-US" smtClean="0"/>
              <a:pPr/>
              <a:t>7</a:t>
            </a:fld>
            <a:r>
              <a:rPr kumimoji="1" lang="en-US" altLang="zh-CN" smtClean="0"/>
              <a:t>/33</a:t>
            </a:r>
            <a:endParaRPr kumimoji="1" lang="zh-CN" altLang="en-US" dirty="0"/>
          </a:p>
        </p:txBody>
      </p:sp>
    </p:spTree>
    <p:extLst>
      <p:ext uri="{BB962C8B-B14F-4D97-AF65-F5344CB8AC3E}">
        <p14:creationId xmlns:p14="http://schemas.microsoft.com/office/powerpoint/2010/main" val="11497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59837" y="404664"/>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defRPr lang="zh-CN" altLang="en-US" sz="4400" b="1" smtClean="0">
                <a:solidFill>
                  <a:srgbClr val="FF6600"/>
                </a:solidFill>
                <a:latin typeface="Calibri" pitchFamily="34" charset="0"/>
                <a:sym typeface="Calibri" pitchFamily="34" charset="0"/>
              </a:defRPr>
            </a:lvl1pPr>
            <a:lvl2pPr eaLnBrk="0" hangingPunct="0">
              <a:defRPr sz="4400">
                <a:solidFill>
                  <a:schemeClr val="tx2"/>
                </a:solidFill>
                <a:latin typeface="Calibri" pitchFamily="34" charset="0"/>
                <a:sym typeface="Calibri" pitchFamily="34" charset="0"/>
              </a:defRPr>
            </a:lvl2pPr>
            <a:lvl3pPr eaLnBrk="0" hangingPunct="0">
              <a:defRPr sz="4400">
                <a:solidFill>
                  <a:schemeClr val="tx2"/>
                </a:solidFill>
                <a:latin typeface="Calibri" pitchFamily="34" charset="0"/>
                <a:sym typeface="Calibri" pitchFamily="34" charset="0"/>
              </a:defRPr>
            </a:lvl3pPr>
            <a:lvl4pPr eaLnBrk="0" hangingPunct="0">
              <a:defRPr sz="4400">
                <a:solidFill>
                  <a:schemeClr val="tx2"/>
                </a:solidFill>
                <a:latin typeface="Calibri" pitchFamily="34" charset="0"/>
                <a:sym typeface="Calibri" pitchFamily="34" charset="0"/>
              </a:defRPr>
            </a:lvl4pPr>
            <a:lvl5pPr eaLnBrk="0" hangingPunct="0">
              <a:defRPr sz="4400">
                <a:solidFill>
                  <a:schemeClr val="tx2"/>
                </a:solidFill>
                <a:latin typeface="Calibri" pitchFamily="34" charset="0"/>
                <a:sym typeface="Calibri" pitchFamily="34" charset="0"/>
              </a:defRPr>
            </a:lvl5pPr>
            <a:lvl6pPr marL="457200" fontAlgn="base">
              <a:spcBef>
                <a:spcPct val="0"/>
              </a:spcBef>
              <a:spcAft>
                <a:spcPct val="0"/>
              </a:spcAft>
              <a:defRPr sz="4400">
                <a:solidFill>
                  <a:schemeClr val="tx2"/>
                </a:solidFill>
                <a:latin typeface="Calibri" pitchFamily="34" charset="0"/>
                <a:sym typeface="Calibri" pitchFamily="34" charset="0"/>
              </a:defRPr>
            </a:lvl6pPr>
            <a:lvl7pPr marL="914400" fontAlgn="base">
              <a:spcBef>
                <a:spcPct val="0"/>
              </a:spcBef>
              <a:spcAft>
                <a:spcPct val="0"/>
              </a:spcAft>
              <a:defRPr sz="4400">
                <a:solidFill>
                  <a:schemeClr val="tx2"/>
                </a:solidFill>
                <a:latin typeface="Calibri" pitchFamily="34" charset="0"/>
                <a:sym typeface="Calibri" pitchFamily="34" charset="0"/>
              </a:defRPr>
            </a:lvl7pPr>
            <a:lvl8pPr marL="1371600" fontAlgn="base">
              <a:spcBef>
                <a:spcPct val="0"/>
              </a:spcBef>
              <a:spcAft>
                <a:spcPct val="0"/>
              </a:spcAft>
              <a:defRPr sz="4400">
                <a:solidFill>
                  <a:schemeClr val="tx2"/>
                </a:solidFill>
                <a:latin typeface="Calibri" pitchFamily="34" charset="0"/>
                <a:sym typeface="Calibri" pitchFamily="34" charset="0"/>
              </a:defRPr>
            </a:lvl8pPr>
            <a:lvl9pPr marL="1828800" fontAlgn="base">
              <a:spcBef>
                <a:spcPct val="0"/>
              </a:spcBef>
              <a:spcAft>
                <a:spcPct val="0"/>
              </a:spcAft>
              <a:defRPr sz="4400">
                <a:solidFill>
                  <a:schemeClr val="tx2"/>
                </a:solidFill>
                <a:latin typeface="Calibri" pitchFamily="34" charset="0"/>
                <a:sym typeface="Calibri" pitchFamily="34" charset="0"/>
              </a:defRPr>
            </a:lvl9pPr>
          </a:lstStyle>
          <a:p>
            <a:r>
              <a:rPr lang="en-US" altLang="zh-CN" dirty="0"/>
              <a:t>What</a:t>
            </a:r>
            <a:r>
              <a:rPr lang="zh-CN" altLang="en-US" dirty="0"/>
              <a:t> </a:t>
            </a:r>
            <a:r>
              <a:rPr lang="en-US" altLang="zh-CN" dirty="0"/>
              <a:t>is</a:t>
            </a:r>
            <a:r>
              <a:rPr lang="zh-CN" altLang="en-US" dirty="0"/>
              <a:t> </a:t>
            </a:r>
            <a:r>
              <a:rPr lang="en-US" altLang="zh-CN" dirty="0"/>
              <a:t>HAPS</a:t>
            </a:r>
            <a:r>
              <a:rPr lang="zh-CN" altLang="en-US" dirty="0"/>
              <a:t> </a:t>
            </a:r>
            <a:r>
              <a:rPr lang="en-US" altLang="zh-CN" dirty="0"/>
              <a:t>?</a:t>
            </a:r>
            <a:endParaRPr lang="zh-CN" altLang="en-US" dirty="0"/>
          </a:p>
        </p:txBody>
      </p:sp>
      <p:sp>
        <p:nvSpPr>
          <p:cNvPr id="6" name="文本框 5"/>
          <p:cNvSpPr txBox="1"/>
          <p:nvPr/>
        </p:nvSpPr>
        <p:spPr>
          <a:xfrm>
            <a:off x="531227" y="1628800"/>
            <a:ext cx="7731621" cy="1754326"/>
          </a:xfrm>
          <a:prstGeom prst="rect">
            <a:avLst/>
          </a:prstGeom>
          <a:noFill/>
        </p:spPr>
        <p:txBody>
          <a:bodyPr wrap="square" rtlCol="0">
            <a:spAutoFit/>
          </a:bodyPr>
          <a:lstStyle/>
          <a:p>
            <a:pPr marL="257175" indent="-257175" algn="just">
              <a:buFont typeface="Wingdings" charset="2"/>
              <a:buChar char="Ø"/>
            </a:pPr>
            <a:r>
              <a:rPr lang="en-US" altLang="zh-CN" b="1" dirty="0">
                <a:latin typeface="Times New Roman" charset="0"/>
                <a:ea typeface="Times New Roman" charset="0"/>
                <a:cs typeface="Times New Roman" charset="0"/>
              </a:rPr>
              <a:t>High-altitude platform</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stations (HAPS) </a:t>
            </a:r>
            <a:r>
              <a:rPr lang="en-US" altLang="zh-CN" dirty="0">
                <a:latin typeface="Times New Roman" charset="0"/>
                <a:ea typeface="Times New Roman" charset="0"/>
                <a:cs typeface="Times New Roman" charset="0"/>
              </a:rPr>
              <a:t>are aircraft positioned above 20 km altitude, in the stratosphere, in order to compose a telecommunications network or perform remote sensing, for civilian or military applications. These aircraft may be airplanes, airships or balloons, manned or unmanned.</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They</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can</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be</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defined as a telecommunications station at a specified </a:t>
            </a:r>
            <a:r>
              <a:rPr lang="en-US" altLang="zh-CN" b="1" dirty="0">
                <a:solidFill>
                  <a:srgbClr val="C00000"/>
                </a:solidFill>
                <a:latin typeface="Times New Roman" charset="0"/>
                <a:ea typeface="Times New Roman" charset="0"/>
                <a:cs typeface="Times New Roman" charset="0"/>
              </a:rPr>
              <a:t>fixed point relative to the </a:t>
            </a:r>
            <a:r>
              <a:rPr lang="en-US" altLang="zh-CN" b="1" dirty="0" smtClean="0">
                <a:solidFill>
                  <a:srgbClr val="C00000"/>
                </a:solidFill>
                <a:latin typeface="Times New Roman" charset="0"/>
                <a:ea typeface="Times New Roman" charset="0"/>
                <a:cs typeface="Times New Roman" charset="0"/>
              </a:rPr>
              <a:t>Earth</a:t>
            </a:r>
            <a:r>
              <a:rPr lang="en-US" altLang="zh-CN" b="1" dirty="0" smtClean="0">
                <a:latin typeface="Times New Roman" charset="0"/>
                <a:ea typeface="Times New Roman" charset="0"/>
                <a:cs typeface="Times New Roman" charset="0"/>
              </a:rPr>
              <a:t>.</a:t>
            </a:r>
            <a:endParaRPr lang="en-US" altLang="zh-CN" b="1" dirty="0">
              <a:latin typeface="Times New Roman" charset="0"/>
              <a:ea typeface="Times New Roman" charset="0"/>
              <a:cs typeface="Times New Roman" charset="0"/>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849" y="4437112"/>
            <a:ext cx="2623606" cy="1475779"/>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668" y="4472731"/>
            <a:ext cx="2835187" cy="1459589"/>
          </a:xfrm>
          <a:prstGeom prst="rect">
            <a:avLst/>
          </a:prstGeom>
        </p:spPr>
      </p:pic>
      <p:pic>
        <p:nvPicPr>
          <p:cNvPr id="9" name="Picture 2" desc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3542" y="4437112"/>
            <a:ext cx="2451620" cy="147577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523733" y="3243463"/>
            <a:ext cx="7731621" cy="646331"/>
          </a:xfrm>
          <a:prstGeom prst="rect">
            <a:avLst/>
          </a:prstGeom>
          <a:noFill/>
        </p:spPr>
        <p:txBody>
          <a:bodyPr wrap="square" rtlCol="0">
            <a:spAutoFit/>
          </a:bodyPr>
          <a:lstStyle/>
          <a:p>
            <a:pPr marL="257175" indent="-257175" algn="just">
              <a:buFont typeface="Wingdings" charset="2"/>
              <a:buChar char="Ø"/>
            </a:pPr>
            <a:r>
              <a:rPr lang="en-US" altLang="zh-CN" dirty="0">
                <a:latin typeface="Times New Roman" charset="0"/>
                <a:ea typeface="Times New Roman" charset="0"/>
                <a:cs typeface="Times New Roman" charset="0"/>
              </a:rPr>
              <a:t>There was a growing interest in HAP utilization as a </a:t>
            </a:r>
            <a:r>
              <a:rPr lang="en-US" altLang="zh-CN" b="1" dirty="0">
                <a:solidFill>
                  <a:srgbClr val="C00000"/>
                </a:solidFill>
                <a:latin typeface="Times New Roman" charset="0"/>
                <a:ea typeface="Times New Roman" charset="0"/>
                <a:cs typeface="Times New Roman" charset="0"/>
              </a:rPr>
              <a:t>complement to terrestrial and satellite-based communications network.</a:t>
            </a:r>
          </a:p>
        </p:txBody>
      </p:sp>
      <p:sp>
        <p:nvSpPr>
          <p:cNvPr id="11" name="文本框 10"/>
          <p:cNvSpPr txBox="1"/>
          <p:nvPr/>
        </p:nvSpPr>
        <p:spPr>
          <a:xfrm>
            <a:off x="512873" y="3779211"/>
            <a:ext cx="7731621" cy="646331"/>
          </a:xfrm>
          <a:prstGeom prst="rect">
            <a:avLst/>
          </a:prstGeom>
          <a:noFill/>
        </p:spPr>
        <p:txBody>
          <a:bodyPr wrap="square" rtlCol="0">
            <a:spAutoFit/>
          </a:bodyPr>
          <a:lstStyle/>
          <a:p>
            <a:pPr marL="257175" indent="-257175" algn="just">
              <a:buFont typeface="Wingdings" charset="2"/>
              <a:buChar char="Ø"/>
            </a:pPr>
            <a:r>
              <a:rPr lang="en-US" altLang="zh-CN" dirty="0">
                <a:latin typeface="Times New Roman" charset="0"/>
                <a:ea typeface="Times New Roman" charset="0"/>
                <a:cs typeface="Times New Roman" charset="0"/>
              </a:rPr>
              <a:t>Programs:</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Google’s Solara 50, Facebook’s Aquila, Airbus’ Zephyr,</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Thales’</a:t>
            </a:r>
            <a:r>
              <a:rPr lang="zh-CN" altLang="en-US" dirty="0">
                <a:latin typeface="Times New Roman" charset="0"/>
                <a:ea typeface="Times New Roman" charset="0"/>
                <a:cs typeface="Times New Roman" charset="0"/>
              </a:rPr>
              <a:t> </a:t>
            </a:r>
            <a:r>
              <a:rPr lang="en-US" altLang="zh-CN" dirty="0" err="1">
                <a:latin typeface="Times New Roman" charset="0"/>
                <a:ea typeface="Times New Roman" charset="0"/>
                <a:cs typeface="Times New Roman" charset="0"/>
              </a:rPr>
              <a:t>Stratobus</a:t>
            </a:r>
            <a:r>
              <a:rPr lang="en-US" altLang="zh-CN" dirty="0">
                <a:latin typeface="Times New Roman" charset="0"/>
                <a:ea typeface="Times New Roman" charset="0"/>
                <a:cs typeface="Times New Roman" charset="0"/>
              </a:rPr>
              <a:t>,</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Lockheed Martin’s</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HAA,</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and</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NASA’s HELIOS,</a:t>
            </a:r>
            <a:r>
              <a:rPr lang="zh-CN" altLang="en-US" dirty="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etc. </a:t>
            </a:r>
          </a:p>
        </p:txBody>
      </p:sp>
      <p:sp>
        <p:nvSpPr>
          <p:cNvPr id="12" name="矩形 11"/>
          <p:cNvSpPr/>
          <p:nvPr/>
        </p:nvSpPr>
        <p:spPr>
          <a:xfrm>
            <a:off x="459837" y="6182650"/>
            <a:ext cx="8784976" cy="553998"/>
          </a:xfrm>
          <a:prstGeom prst="rect">
            <a:avLst/>
          </a:prstGeom>
        </p:spPr>
        <p:txBody>
          <a:bodyPr wrap="square">
            <a:spAutoFit/>
          </a:bodyPr>
          <a:lstStyle/>
          <a:p>
            <a:r>
              <a:rPr lang="en-US" altLang="zh-CN" sz="1000" dirty="0">
                <a:latin typeface="NimbusRomNo9L" charset="0"/>
              </a:rPr>
              <a:t>[3] https://</a:t>
            </a:r>
            <a:r>
              <a:rPr lang="en-US" altLang="zh-CN" sz="1000" dirty="0" err="1">
                <a:latin typeface="NimbusRomNo9L" charset="0"/>
              </a:rPr>
              <a:t>www.hapsmobile.com</a:t>
            </a:r>
            <a:r>
              <a:rPr lang="en-US" altLang="zh-CN" sz="1000" dirty="0">
                <a:latin typeface="NimbusRomNo9L" charset="0"/>
              </a:rPr>
              <a:t>/en</a:t>
            </a:r>
            <a:r>
              <a:rPr lang="en-US" altLang="zh-CN" sz="1000" dirty="0" smtClean="0">
                <a:latin typeface="NimbusRomNo9L" charset="0"/>
              </a:rPr>
              <a:t>/, Dec. 2017. </a:t>
            </a:r>
          </a:p>
          <a:p>
            <a:r>
              <a:rPr lang="en-US" altLang="zh-CN" sz="1000" dirty="0" smtClean="0">
                <a:latin typeface="NimbusRomNo9L" charset="0"/>
              </a:rPr>
              <a:t>[4] </a:t>
            </a:r>
            <a:r>
              <a:rPr lang="en-US" altLang="zh-CN" sz="1000" dirty="0" err="1" smtClean="0">
                <a:latin typeface="NimbusRomNo9L" charset="0"/>
              </a:rPr>
              <a:t>www.airbus.com</a:t>
            </a:r>
            <a:r>
              <a:rPr lang="en-US" altLang="zh-CN" sz="1000" dirty="0" smtClean="0">
                <a:latin typeface="NimbusRomNo9L" charset="0"/>
              </a:rPr>
              <a:t>/</a:t>
            </a:r>
            <a:r>
              <a:rPr lang="en-US" altLang="zh-CN" sz="1000" dirty="0" err="1" smtClean="0">
                <a:latin typeface="NimbusRomNo9L" charset="0"/>
              </a:rPr>
              <a:t>defence</a:t>
            </a:r>
            <a:r>
              <a:rPr lang="en-US" altLang="zh-CN" sz="1000" dirty="0" smtClean="0">
                <a:latin typeface="NimbusRomNo9L" charset="0"/>
              </a:rPr>
              <a:t>/</a:t>
            </a:r>
            <a:r>
              <a:rPr lang="en-US" altLang="zh-CN" sz="1000" dirty="0" err="1" smtClean="0">
                <a:latin typeface="NimbusRomNo9L" charset="0"/>
              </a:rPr>
              <a:t>uav</a:t>
            </a:r>
            <a:r>
              <a:rPr lang="en-US" altLang="zh-CN" sz="1000" dirty="0" smtClean="0">
                <a:latin typeface="NimbusRomNo9L" charset="0"/>
              </a:rPr>
              <a:t>/</a:t>
            </a:r>
            <a:r>
              <a:rPr lang="en-US" altLang="zh-CN" sz="1000" dirty="0" err="1" smtClean="0">
                <a:latin typeface="NimbusRomNo9L" charset="0"/>
              </a:rPr>
              <a:t>zephyr.html</a:t>
            </a:r>
            <a:r>
              <a:rPr lang="en-US" altLang="zh-CN" sz="1000" dirty="0" smtClean="0">
                <a:latin typeface="NimbusRomNo9L" charset="0"/>
              </a:rPr>
              <a:t>, Aug. 2018. </a:t>
            </a:r>
          </a:p>
          <a:p>
            <a:r>
              <a:rPr lang="en-US" altLang="zh-CN" sz="1000" dirty="0" smtClean="0">
                <a:latin typeface="NimbusRomNo9L" charset="0"/>
              </a:rPr>
              <a:t>[5] https://</a:t>
            </a:r>
            <a:r>
              <a:rPr lang="en-US" altLang="zh-CN" sz="1000" dirty="0" err="1" smtClean="0">
                <a:latin typeface="NimbusRomNo9L" charset="0"/>
              </a:rPr>
              <a:t>www.thalesgroup.com</a:t>
            </a:r>
            <a:r>
              <a:rPr lang="en-US" altLang="zh-CN" sz="1000" dirty="0" smtClean="0">
                <a:latin typeface="NimbusRomNo9L" charset="0"/>
              </a:rPr>
              <a:t>/en/worldwide/space/news/</a:t>
            </a:r>
            <a:r>
              <a:rPr lang="en-US" altLang="zh-CN" sz="1000" dirty="0" err="1" smtClean="0">
                <a:latin typeface="NimbusRomNo9L" charset="0"/>
              </a:rPr>
              <a:t>whats-stratobus</a:t>
            </a:r>
            <a:r>
              <a:rPr lang="en-US" altLang="zh-CN" sz="1000" dirty="0" smtClean="0">
                <a:latin typeface="NimbusRomNo9L" charset="0"/>
              </a:rPr>
              <a:t>, Mar. 2017. </a:t>
            </a:r>
            <a:endParaRPr lang="en-US" altLang="zh-CN" sz="1000" dirty="0">
              <a:latin typeface="NimbusRomNo9L" charset="0"/>
            </a:endParaRPr>
          </a:p>
        </p:txBody>
      </p:sp>
      <p:sp>
        <p:nvSpPr>
          <p:cNvPr id="3" name="幻灯片编号占位符 2"/>
          <p:cNvSpPr>
            <a:spLocks noGrp="1"/>
          </p:cNvSpPr>
          <p:nvPr>
            <p:ph type="sldNum" sz="quarter" idx="10"/>
          </p:nvPr>
        </p:nvSpPr>
        <p:spPr/>
        <p:txBody>
          <a:bodyPr/>
          <a:lstStyle/>
          <a:p>
            <a:fld id="{83A74C99-D93E-DC43-80AC-01A0A79049BC}" type="slidenum">
              <a:rPr kumimoji="1" lang="zh-CN" altLang="en-US" smtClean="0"/>
              <a:pPr/>
              <a:t>8</a:t>
            </a:fld>
            <a:r>
              <a:rPr kumimoji="1" lang="en-US" altLang="zh-CN" smtClean="0"/>
              <a:t>/33</a:t>
            </a:r>
            <a:endParaRPr kumimoji="1" lang="zh-CN" altLang="en-US" dirty="0"/>
          </a:p>
        </p:txBody>
      </p:sp>
    </p:spTree>
    <p:custDataLst>
      <p:tags r:id="rId1"/>
    </p:custDataLst>
    <p:extLst>
      <p:ext uri="{BB962C8B-B14F-4D97-AF65-F5344CB8AC3E}">
        <p14:creationId xmlns:p14="http://schemas.microsoft.com/office/powerpoint/2010/main" val="324176045"/>
      </p:ext>
    </p:extLst>
  </p:cSld>
  <p:clrMapOvr>
    <a:masterClrMapping/>
  </p:clrMapOvr>
  <mc:AlternateContent xmlns:mc="http://schemas.openxmlformats.org/markup-compatibility/2006" xmlns:p14="http://schemas.microsoft.com/office/powerpoint/2010/main">
    <mc:Choice Requires="p14">
      <p:transition spd="slow" p14:dur="2000" advTm="106156"/>
    </mc:Choice>
    <mc:Fallback xmlns="">
      <p:transition spd="slow" advTm="1061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570854" y="355303"/>
            <a:ext cx="74245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eaLnBrk="0" hangingPunct="0">
              <a:defRPr sz="4400" b="1">
                <a:solidFill>
                  <a:srgbClr val="FF6600"/>
                </a:solidFill>
                <a:latin typeface="Calibri" pitchFamily="34" charset="0"/>
              </a:defRPr>
            </a:lvl1pPr>
            <a:lvl2pPr eaLnBrk="0" hangingPunct="0">
              <a:defRPr sz="4400">
                <a:solidFill>
                  <a:schemeClr val="tx2"/>
                </a:solidFill>
                <a:latin typeface="Calibri" pitchFamily="34" charset="0"/>
              </a:defRPr>
            </a:lvl2pPr>
            <a:lvl3pPr eaLnBrk="0" hangingPunct="0">
              <a:defRPr sz="4400">
                <a:solidFill>
                  <a:schemeClr val="tx2"/>
                </a:solidFill>
                <a:latin typeface="Calibri" pitchFamily="34" charset="0"/>
              </a:defRPr>
            </a:lvl3pPr>
            <a:lvl4pPr eaLnBrk="0" hangingPunct="0">
              <a:defRPr sz="4400">
                <a:solidFill>
                  <a:schemeClr val="tx2"/>
                </a:solidFill>
                <a:latin typeface="Calibri" pitchFamily="34" charset="0"/>
              </a:defRPr>
            </a:lvl4pPr>
            <a:lvl5pPr eaLnBrk="0" hangingPunct="0">
              <a:defRPr sz="4400">
                <a:solidFill>
                  <a:schemeClr val="tx2"/>
                </a:solidFill>
                <a:latin typeface="Calibri" pitchFamily="34" charset="0"/>
              </a:defRPr>
            </a:lvl5pPr>
            <a:lvl6pPr marL="457200" fontAlgn="base">
              <a:spcBef>
                <a:spcPct val="0"/>
              </a:spcBef>
              <a:spcAft>
                <a:spcPct val="0"/>
              </a:spcAft>
              <a:defRPr sz="4400">
                <a:solidFill>
                  <a:schemeClr val="tx2"/>
                </a:solidFill>
                <a:latin typeface="Calibri" pitchFamily="34" charset="0"/>
              </a:defRPr>
            </a:lvl6pPr>
            <a:lvl7pPr marL="914400" fontAlgn="base">
              <a:spcBef>
                <a:spcPct val="0"/>
              </a:spcBef>
              <a:spcAft>
                <a:spcPct val="0"/>
              </a:spcAft>
              <a:defRPr sz="4400">
                <a:solidFill>
                  <a:schemeClr val="tx2"/>
                </a:solidFill>
                <a:latin typeface="Calibri" pitchFamily="34" charset="0"/>
              </a:defRPr>
            </a:lvl7pPr>
            <a:lvl8pPr marL="1371600" fontAlgn="base">
              <a:spcBef>
                <a:spcPct val="0"/>
              </a:spcBef>
              <a:spcAft>
                <a:spcPct val="0"/>
              </a:spcAft>
              <a:defRPr sz="4400">
                <a:solidFill>
                  <a:schemeClr val="tx2"/>
                </a:solidFill>
                <a:latin typeface="Calibri" pitchFamily="34" charset="0"/>
              </a:defRPr>
            </a:lvl8pPr>
            <a:lvl9pPr marL="1828800" fontAlgn="base">
              <a:spcBef>
                <a:spcPct val="0"/>
              </a:spcBef>
              <a:spcAft>
                <a:spcPct val="0"/>
              </a:spcAft>
              <a:defRPr sz="4400">
                <a:solidFill>
                  <a:schemeClr val="tx2"/>
                </a:solidFill>
                <a:latin typeface="Calibri" pitchFamily="34" charset="0"/>
              </a:defRPr>
            </a:lvl9pPr>
          </a:lstStyle>
          <a:p>
            <a:r>
              <a:rPr lang="en-US" altLang="zh-CN" dirty="0"/>
              <a:t>What</a:t>
            </a:r>
            <a:r>
              <a:rPr lang="zh-CN" altLang="en-US" dirty="0"/>
              <a:t> </a:t>
            </a:r>
            <a:r>
              <a:rPr lang="en-US" altLang="zh-CN" dirty="0"/>
              <a:t>can</a:t>
            </a:r>
            <a:r>
              <a:rPr lang="zh-CN" altLang="en-US" dirty="0"/>
              <a:t> </a:t>
            </a:r>
            <a:r>
              <a:rPr lang="en-US" altLang="zh-CN" dirty="0"/>
              <a:t>HAPS</a:t>
            </a:r>
            <a:r>
              <a:rPr lang="zh-CN" altLang="en-US" dirty="0"/>
              <a:t> </a:t>
            </a:r>
            <a:r>
              <a:rPr lang="en-US" altLang="zh-CN" dirty="0"/>
              <a:t>do</a:t>
            </a:r>
            <a:r>
              <a:rPr lang="zh-CN" altLang="en-US" dirty="0"/>
              <a:t> </a:t>
            </a:r>
            <a:r>
              <a:rPr lang="en-US" altLang="zh-CN" dirty="0"/>
              <a:t>?</a:t>
            </a:r>
            <a:endParaRPr lang="zh-CN" altLang="en-US" dirty="0"/>
          </a:p>
        </p:txBody>
      </p:sp>
      <p:pic>
        <p:nvPicPr>
          <p:cNvPr id="12" name="图片 11"/>
          <p:cNvPicPr>
            <a:picLocks noChangeAspect="1"/>
          </p:cNvPicPr>
          <p:nvPr/>
        </p:nvPicPr>
        <p:blipFill>
          <a:blip r:embed="rId3"/>
          <a:stretch>
            <a:fillRect/>
          </a:stretch>
        </p:blipFill>
        <p:spPr>
          <a:xfrm>
            <a:off x="390272" y="1778247"/>
            <a:ext cx="3905250" cy="1552575"/>
          </a:xfrm>
          <a:prstGeom prst="rect">
            <a:avLst/>
          </a:prstGeom>
        </p:spPr>
      </p:pic>
      <p:pic>
        <p:nvPicPr>
          <p:cNvPr id="13" name="图片 12"/>
          <p:cNvPicPr>
            <a:picLocks noChangeAspect="1"/>
          </p:cNvPicPr>
          <p:nvPr/>
        </p:nvPicPr>
        <p:blipFill>
          <a:blip r:embed="rId4"/>
          <a:stretch>
            <a:fillRect/>
          </a:stretch>
        </p:blipFill>
        <p:spPr>
          <a:xfrm>
            <a:off x="390272" y="3573016"/>
            <a:ext cx="3905250" cy="1962340"/>
          </a:xfrm>
          <a:prstGeom prst="rect">
            <a:avLst/>
          </a:prstGeom>
        </p:spPr>
      </p:pic>
      <p:pic>
        <p:nvPicPr>
          <p:cNvPr id="14" name="图片 13"/>
          <p:cNvPicPr>
            <a:picLocks noChangeAspect="1"/>
          </p:cNvPicPr>
          <p:nvPr/>
        </p:nvPicPr>
        <p:blipFill>
          <a:blip r:embed="rId5"/>
          <a:stretch>
            <a:fillRect/>
          </a:stretch>
        </p:blipFill>
        <p:spPr>
          <a:xfrm>
            <a:off x="4670623" y="4816177"/>
            <a:ext cx="3933825" cy="1781175"/>
          </a:xfrm>
          <a:prstGeom prst="rect">
            <a:avLst/>
          </a:prstGeom>
        </p:spPr>
      </p:pic>
      <p:pic>
        <p:nvPicPr>
          <p:cNvPr id="15" name="图片 14"/>
          <p:cNvPicPr>
            <a:picLocks noChangeAspect="1"/>
          </p:cNvPicPr>
          <p:nvPr/>
        </p:nvPicPr>
        <p:blipFill>
          <a:blip r:embed="rId6"/>
          <a:stretch>
            <a:fillRect/>
          </a:stretch>
        </p:blipFill>
        <p:spPr>
          <a:xfrm>
            <a:off x="4676645" y="3330822"/>
            <a:ext cx="3895725" cy="1352550"/>
          </a:xfrm>
          <a:prstGeom prst="rect">
            <a:avLst/>
          </a:prstGeom>
        </p:spPr>
      </p:pic>
      <p:pic>
        <p:nvPicPr>
          <p:cNvPr id="16" name="图片 15"/>
          <p:cNvPicPr>
            <a:picLocks noChangeAspect="1"/>
          </p:cNvPicPr>
          <p:nvPr/>
        </p:nvPicPr>
        <p:blipFill>
          <a:blip r:embed="rId7"/>
          <a:stretch>
            <a:fillRect/>
          </a:stretch>
        </p:blipFill>
        <p:spPr>
          <a:xfrm>
            <a:off x="4676645" y="1652020"/>
            <a:ext cx="3880198" cy="1555921"/>
          </a:xfrm>
          <a:prstGeom prst="rect">
            <a:avLst/>
          </a:prstGeom>
        </p:spPr>
      </p:pic>
      <p:sp>
        <p:nvSpPr>
          <p:cNvPr id="2" name="矩形 1"/>
          <p:cNvSpPr/>
          <p:nvPr/>
        </p:nvSpPr>
        <p:spPr>
          <a:xfrm>
            <a:off x="179512" y="6453336"/>
            <a:ext cx="4031600" cy="276999"/>
          </a:xfrm>
          <a:prstGeom prst="rect">
            <a:avLst/>
          </a:prstGeom>
        </p:spPr>
        <p:txBody>
          <a:bodyPr wrap="square">
            <a:spAutoFit/>
          </a:bodyPr>
          <a:lstStyle/>
          <a:p>
            <a:r>
              <a:rPr lang="en-US" altLang="zh-CN" sz="1200" dirty="0" smtClean="0">
                <a:latin typeface="NimbusRomNo9L" charset="0"/>
              </a:rPr>
              <a:t>[6] https</a:t>
            </a:r>
            <a:r>
              <a:rPr lang="en-US" altLang="zh-CN" sz="1200" dirty="0">
                <a:latin typeface="NimbusRomNo9L" charset="0"/>
              </a:rPr>
              <a:t>://</a:t>
            </a:r>
            <a:r>
              <a:rPr lang="en-US" altLang="zh-CN" sz="1200" dirty="0" err="1">
                <a:latin typeface="NimbusRomNo9L" charset="0"/>
              </a:rPr>
              <a:t>www.hapsmobile.com</a:t>
            </a:r>
            <a:r>
              <a:rPr lang="en-US" altLang="zh-CN" sz="1200" dirty="0">
                <a:latin typeface="NimbusRomNo9L" charset="0"/>
              </a:rPr>
              <a:t>/en/, Dec. 2017. </a:t>
            </a:r>
          </a:p>
        </p:txBody>
      </p:sp>
      <p:sp>
        <p:nvSpPr>
          <p:cNvPr id="4" name="幻灯片编号占位符 3"/>
          <p:cNvSpPr>
            <a:spLocks noGrp="1"/>
          </p:cNvSpPr>
          <p:nvPr>
            <p:ph type="sldNum" sz="quarter" idx="10"/>
          </p:nvPr>
        </p:nvSpPr>
        <p:spPr/>
        <p:txBody>
          <a:bodyPr/>
          <a:lstStyle/>
          <a:p>
            <a:fld id="{83A74C99-D93E-DC43-80AC-01A0A79049BC}" type="slidenum">
              <a:rPr kumimoji="1" lang="zh-CN" altLang="en-US" smtClean="0"/>
              <a:pPr/>
              <a:t>9</a:t>
            </a:fld>
            <a:r>
              <a:rPr kumimoji="1" lang="en-US" altLang="zh-CN" smtClean="0"/>
              <a:t>/33</a:t>
            </a:r>
            <a:endParaRPr kumimoji="1" lang="zh-CN" altLang="en-US" dirty="0"/>
          </a:p>
        </p:txBody>
      </p:sp>
    </p:spTree>
    <p:custDataLst>
      <p:tags r:id="rId1"/>
    </p:custDataLst>
    <p:extLst>
      <p:ext uri="{BB962C8B-B14F-4D97-AF65-F5344CB8AC3E}">
        <p14:creationId xmlns:p14="http://schemas.microsoft.com/office/powerpoint/2010/main" val="565799891"/>
      </p:ext>
    </p:extLst>
  </p:cSld>
  <p:clrMapOvr>
    <a:masterClrMapping/>
  </p:clrMapOvr>
  <mc:AlternateContent xmlns:mc="http://schemas.openxmlformats.org/markup-compatibility/2006" xmlns:p14="http://schemas.microsoft.com/office/powerpoint/2010/main">
    <mc:Choice Requires="p14">
      <p:transition spd="slow" p14:dur="2000" advTm="93940"/>
    </mc:Choice>
    <mc:Fallback xmlns="">
      <p:transition spd="slow" advTm="939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45.7|26.2"/>
</p:tagLst>
</file>

<file path=ppt/tags/tag2.xml><?xml version="1.0" encoding="utf-8"?>
<p:tagLst xmlns:a="http://schemas.openxmlformats.org/drawingml/2006/main" xmlns:r="http://schemas.openxmlformats.org/officeDocument/2006/relationships" xmlns:p="http://schemas.openxmlformats.org/presentationml/2006/main">
  <p:tag name="TIMING" val="|1.4|31.7|34"/>
</p:tagLst>
</file>

<file path=ppt/tags/tag3.xml><?xml version="1.0" encoding="utf-8"?>
<p:tagLst xmlns:a="http://schemas.openxmlformats.org/drawingml/2006/main" xmlns:r="http://schemas.openxmlformats.org/officeDocument/2006/relationships" xmlns:p="http://schemas.openxmlformats.org/presentationml/2006/main">
  <p:tag name="TIMING" val="|7.5|23.2|17.8|64.6|32.2"/>
</p:tagLst>
</file>

<file path=ppt/theme/theme1.xml><?xml version="1.0" encoding="utf-8"?>
<a:theme xmlns:a="http://schemas.openxmlformats.org/drawingml/2006/main" name="Median">
  <a:themeElements>
    <a:clrScheme name="">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Median">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323232"/>
    </a:dk1>
    <a:lt1>
      <a:srgbClr val="FFFFFF"/>
    </a:lt1>
    <a:dk2>
      <a:srgbClr val="000000"/>
    </a:dk2>
    <a:lt2>
      <a:srgbClr val="E3DED1"/>
    </a:lt2>
    <a:accent1>
      <a:srgbClr val="F07F09"/>
    </a:accent1>
    <a:accent2>
      <a:srgbClr val="9F2936"/>
    </a:accent2>
    <a:accent3>
      <a:srgbClr val="AAAAAA"/>
    </a:accent3>
    <a:accent4>
      <a:srgbClr val="DADADA"/>
    </a:accent4>
    <a:accent5>
      <a:srgbClr val="F6C0AA"/>
    </a:accent5>
    <a:accent6>
      <a:srgbClr val="902430"/>
    </a:accent6>
    <a:hlink>
      <a:srgbClr val="6B9F25"/>
    </a:hlink>
    <a:folHlink>
      <a:srgbClr val="B26B02"/>
    </a:folHlink>
  </a:clrScheme>
</a:themeOverride>
</file>

<file path=ppt/theme/themeOverride2.xml><?xml version="1.0" encoding="utf-8"?>
<a:themeOverride xmlns:a="http://schemas.openxmlformats.org/drawingml/2006/main">
  <a:clrScheme name="">
    <a:dk1>
      <a:srgbClr val="323232"/>
    </a:dk1>
    <a:lt1>
      <a:srgbClr val="FFFFFF"/>
    </a:lt1>
    <a:dk2>
      <a:srgbClr val="000000"/>
    </a:dk2>
    <a:lt2>
      <a:srgbClr val="E3DED1"/>
    </a:lt2>
    <a:accent1>
      <a:srgbClr val="F07F09"/>
    </a:accent1>
    <a:accent2>
      <a:srgbClr val="9F2936"/>
    </a:accent2>
    <a:accent3>
      <a:srgbClr val="AAAAAA"/>
    </a:accent3>
    <a:accent4>
      <a:srgbClr val="DADADA"/>
    </a:accent4>
    <a:accent5>
      <a:srgbClr val="F6C0AA"/>
    </a:accent5>
    <a:accent6>
      <a:srgbClr val="902430"/>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
  <TotalTime>16690</TotalTime>
  <Pages>0</Pages>
  <Words>2639</Words>
  <Characters>0</Characters>
  <Application>Microsoft Macintosh PowerPoint</Application>
  <DocSecurity>0</DocSecurity>
  <PresentationFormat>On-screen Show (4:3)</PresentationFormat>
  <Lines>0</Lines>
  <Paragraphs>312</Paragraphs>
  <Slides>33</Slides>
  <Notes>22</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33</vt:i4>
      </vt:variant>
    </vt:vector>
  </HeadingPairs>
  <TitlesOfParts>
    <vt:vector size="54" baseType="lpstr">
      <vt:lpstr>Book Antiqua</vt:lpstr>
      <vt:lpstr>Calibri</vt:lpstr>
      <vt:lpstr>CMMI10</vt:lpstr>
      <vt:lpstr>CMR10</vt:lpstr>
      <vt:lpstr>CMR7</vt:lpstr>
      <vt:lpstr>Dutch801BT</vt:lpstr>
      <vt:lpstr>MacmillanMixed1</vt:lpstr>
      <vt:lpstr>MathPackFive</vt:lpstr>
      <vt:lpstr>MathPackOne</vt:lpstr>
      <vt:lpstr>MathPackTwo</vt:lpstr>
      <vt:lpstr>MS PGothic</vt:lpstr>
      <vt:lpstr>NimbusRomNo9L</vt:lpstr>
      <vt:lpstr>RMTMI</vt:lpstr>
      <vt:lpstr>Times</vt:lpstr>
      <vt:lpstr>Times New Roman</vt:lpstr>
      <vt:lpstr>Verdana</vt:lpstr>
      <vt:lpstr>Wingdings</vt:lpstr>
      <vt:lpstr>Wingdings 2</vt:lpstr>
      <vt:lpstr>宋体</vt:lpstr>
      <vt:lpstr>Arial</vt:lpstr>
      <vt:lpstr>Median</vt:lpstr>
      <vt:lpstr>     A Survey on High Altitude Platform Station (HAPS)  Zhu Han   </vt:lpstr>
      <vt:lpstr>PowerPoint Presentation</vt:lpstr>
      <vt:lpstr> Motivation and Background</vt:lpstr>
      <vt:lpstr>PowerPoint Presentation</vt:lpstr>
      <vt:lpstr>6G Wireless Vision</vt:lpstr>
      <vt:lpstr>Introduction of HAPS</vt:lpstr>
      <vt:lpstr>Background and 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LEO Satellite Constellation</vt:lpstr>
      <vt:lpstr>Satellite + HAPS</vt:lpstr>
      <vt:lpstr>PowerPoint Presentation</vt:lpstr>
      <vt:lpstr> Existed Research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can we do on HAPS</vt:lpstr>
      <vt:lpstr> What can we do on HAPS</vt:lpstr>
      <vt:lpstr>Thanks for your attention !  </vt:lpstr>
    </vt:vector>
  </TitlesOfParts>
  <Company>The University of Texas at Austin</Company>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Engineered World:  Exploring Innovative Products  Dr. Kristin Wood Cullen Trust Endowed Professor in Engineering &amp; University Distinguished Teaching Professor Cockrell School of Engineering The University of Texas</dc:title>
  <dc:creator>Christina White</dc:creator>
  <cp:lastModifiedBy>Microsoft Office User</cp:lastModifiedBy>
  <cp:revision>2219</cp:revision>
  <cp:lastPrinted>2016-01-29T09:23:33Z</cp:lastPrinted>
  <dcterms:created xsi:type="dcterms:W3CDTF">2011-03-16T23:16:00Z</dcterms:created>
  <dcterms:modified xsi:type="dcterms:W3CDTF">2019-12-15T08:45:08Z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2052-9.1.0.4993</vt:lpwstr>
  </property>
</Properties>
</file>