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302" r:id="rId4"/>
    <p:sldId id="303" r:id="rId5"/>
    <p:sldId id="305" r:id="rId6"/>
    <p:sldId id="306" r:id="rId7"/>
    <p:sldId id="307" r:id="rId8"/>
    <p:sldId id="308" r:id="rId9"/>
    <p:sldId id="342" r:id="rId10"/>
    <p:sldId id="309" r:id="rId11"/>
    <p:sldId id="310" r:id="rId12"/>
    <p:sldId id="311" r:id="rId13"/>
    <p:sldId id="312" r:id="rId14"/>
    <p:sldId id="343" r:id="rId15"/>
    <p:sldId id="313" r:id="rId16"/>
    <p:sldId id="314" r:id="rId17"/>
    <p:sldId id="316" r:id="rId18"/>
    <p:sldId id="344" r:id="rId19"/>
    <p:sldId id="317" r:id="rId20"/>
    <p:sldId id="318" r:id="rId21"/>
    <p:sldId id="319" r:id="rId22"/>
    <p:sldId id="345" r:id="rId23"/>
    <p:sldId id="315" r:id="rId24"/>
    <p:sldId id="338" r:id="rId25"/>
    <p:sldId id="339" r:id="rId26"/>
    <p:sldId id="340" r:id="rId27"/>
    <p:sldId id="341" r:id="rId28"/>
    <p:sldId id="332" r:id="rId29"/>
    <p:sldId id="330" r:id="rId30"/>
    <p:sldId id="331" r:id="rId31"/>
    <p:sldId id="350" r:id="rId32"/>
    <p:sldId id="352" r:id="rId33"/>
    <p:sldId id="353" r:id="rId34"/>
    <p:sldId id="354" r:id="rId35"/>
    <p:sldId id="355" r:id="rId36"/>
    <p:sldId id="356" r:id="rId37"/>
    <p:sldId id="333" r:id="rId38"/>
    <p:sldId id="334" r:id="rId39"/>
    <p:sldId id="335" r:id="rId40"/>
    <p:sldId id="336" r:id="rId41"/>
    <p:sldId id="337" r:id="rId42"/>
    <p:sldId id="348" r:id="rId43"/>
    <p:sldId id="347" r:id="rId44"/>
    <p:sldId id="329" r:id="rId45"/>
    <p:sldId id="258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20" autoAdjust="0"/>
    <p:restoredTop sz="93692"/>
  </p:normalViewPr>
  <p:slideViewPr>
    <p:cSldViewPr snapToGrid="0" snapToObjects="1">
      <p:cViewPr varScale="1">
        <p:scale>
          <a:sx n="57" d="100"/>
          <a:sy n="57" d="100"/>
        </p:scale>
        <p:origin x="192" y="3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4" d="100"/>
          <a:sy n="64" d="100"/>
        </p:scale>
        <p:origin x="2261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A2B06-1B12-4D90-AE0B-3549B8117694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BB8B4-7D2D-4984-AB80-48C45E04E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226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A6DD9-8F3A-4888-8F99-F35C9C09FEC7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316DF-2A62-480D-98BA-F820FCE11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911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6E10-F1B5-413C-9C79-6934E13935B7}" type="datetime1">
              <a:rPr lang="en-US" smtClean="0"/>
              <a:t>12/10/19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1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3F81-F281-4052-B94E-7F475EFA4FA5}" type="datetime1">
              <a:rPr lang="en-US" smtClean="0"/>
              <a:t>12/10/19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9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0864-F47E-43E0-8475-9D7C456F2834}" type="datetime1">
              <a:rPr lang="en-US" smtClean="0"/>
              <a:t>12/10/19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37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B28A-EFD8-46D7-A02A-DA5A91DD2171}" type="datetime1">
              <a:rPr lang="en-US" smtClean="0"/>
              <a:t>12/10/19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58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F3F43-A2BD-46B2-89B8-10A02B62E23F}" type="datetime1">
              <a:rPr lang="en-US" smtClean="0"/>
              <a:t>12/10/19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7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FEC0-D4EC-4F56-95AD-837CEC2FA3B8}" type="datetime1">
              <a:rPr lang="en-US" smtClean="0"/>
              <a:t>12/10/19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7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BFCC-324F-4BE3-904C-A54CC7BE8545}" type="datetime1">
              <a:rPr lang="en-US" smtClean="0"/>
              <a:t>12/10/19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2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52D9-6DC0-4DCD-AE0C-38411E123A1E}" type="datetime1">
              <a:rPr lang="en-US" smtClean="0"/>
              <a:t>12/10/19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04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8F34-7708-4E3D-9F93-31A23BC798F7}" type="datetime1">
              <a:rPr lang="en-US" smtClean="0"/>
              <a:t>12/10/19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94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039E-6D9E-4784-94E8-993ADCD5408F}" type="datetime1">
              <a:rPr lang="en-US" smtClean="0"/>
              <a:t>12/10/19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99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E247-FA0D-4528-AC2C-A91861059840}" type="datetime1">
              <a:rPr lang="en-US" smtClean="0"/>
              <a:t>12/10/19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6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38CE8-6463-4B71-B11D-00D1E33B96DE}" type="datetime1">
              <a:rPr lang="en-US" smtClean="0"/>
              <a:t>12/10/19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BFF3A-E60C-994B-AE6E-D7D0A26F3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2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6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3.png"/><Relationship Id="rId5" Type="http://schemas.openxmlformats.org/officeDocument/2006/relationships/image" Target="../media/image36.png"/><Relationship Id="rId6" Type="http://schemas.openxmlformats.org/officeDocument/2006/relationships/image" Target="../media/image16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7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2.png"/><Relationship Id="rId5" Type="http://schemas.openxmlformats.org/officeDocument/2006/relationships/image" Target="../media/image45.png"/><Relationship Id="rId6" Type="http://schemas.openxmlformats.org/officeDocument/2006/relationships/image" Target="../media/image47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6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6.png"/><Relationship Id="rId5" Type="http://schemas.openxmlformats.org/officeDocument/2006/relationships/image" Target="../media/image48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4.png"/><Relationship Id="rId9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6.png"/><Relationship Id="rId5" Type="http://schemas.openxmlformats.org/officeDocument/2006/relationships/image" Target="../media/image53.png"/><Relationship Id="rId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90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image" Target="../media/image75.png"/><Relationship Id="rId8" Type="http://schemas.openxmlformats.org/officeDocument/2006/relationships/image" Target="../media/image630.png"/><Relationship Id="rId9" Type="http://schemas.openxmlformats.org/officeDocument/2006/relationships/image" Target="../media/image6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620.png"/><Relationship Id="rId5" Type="http://schemas.openxmlformats.org/officeDocument/2006/relationships/image" Target="../media/image76.png"/><Relationship Id="rId6" Type="http://schemas.openxmlformats.org/officeDocument/2006/relationships/image" Target="../media/image660.png"/><Relationship Id="rId7" Type="http://schemas.openxmlformats.org/officeDocument/2006/relationships/image" Target="../media/image77.png"/><Relationship Id="rId8" Type="http://schemas.openxmlformats.org/officeDocument/2006/relationships/image" Target="../media/image68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690.png"/><Relationship Id="rId5" Type="http://schemas.openxmlformats.org/officeDocument/2006/relationships/image" Target="../media/image78.png"/><Relationship Id="rId6" Type="http://schemas.openxmlformats.org/officeDocument/2006/relationships/image" Target="../media/image710.png"/><Relationship Id="rId7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30.png"/><Relationship Id="rId5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jpg"/><Relationship Id="rId3" Type="http://schemas.openxmlformats.org/officeDocument/2006/relationships/image" Target="../media/image8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6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uilding sam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308" y="1059919"/>
            <a:ext cx="4279392" cy="2023872"/>
          </a:xfrm>
          <a:prstGeom prst="rect">
            <a:avLst/>
          </a:prstGeom>
        </p:spPr>
      </p:pic>
      <p:pic>
        <p:nvPicPr>
          <p:cNvPr id="6" name="Picture 5" descr="cougar samp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83" y="1059919"/>
            <a:ext cx="4206240" cy="20238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815033"/>
            <a:ext cx="8177783" cy="992558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 smtClean="0">
                <a:latin typeface="Impact"/>
                <a:cs typeface="Impact"/>
              </a:rPr>
              <a:t>Satellite Communication System</a:t>
            </a:r>
            <a:endParaRPr lang="en-US" sz="4000" dirty="0">
              <a:latin typeface="Impact"/>
              <a:cs typeface="Impac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5280" y="5198067"/>
            <a:ext cx="3496056" cy="522257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Yan Zhu </a:t>
            </a:r>
          </a:p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09/21/2019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5" name="Picture 4" descr="engineering-cullen-college-of-engineering-primar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903" y="5720323"/>
            <a:ext cx="2445681" cy="79075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-1"/>
            <a:ext cx="12192000" cy="924339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0" y="3228405"/>
            <a:ext cx="8341562" cy="13011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8448261" y="3219372"/>
            <a:ext cx="3743739" cy="13551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6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4232"/>
            <a:ext cx="4204858" cy="3873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6490" y="99984"/>
            <a:ext cx="5121613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5400" dirty="0" smtClean="0">
                <a:latin typeface="Impact"/>
                <a:cs typeface="Impact"/>
              </a:rPr>
              <a:t>Orbits</a:t>
            </a:r>
            <a:endParaRPr lang="en-US" sz="5400" dirty="0">
              <a:latin typeface="Impact"/>
              <a:cs typeface="Impact"/>
            </a:endParaRPr>
          </a:p>
        </p:txBody>
      </p:sp>
      <p:pic>
        <p:nvPicPr>
          <p:cNvPr id="5" name="Picture 4" descr="engineering-cullen-college-of-engineering-primary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84" y="303050"/>
            <a:ext cx="2096153" cy="67774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256241" y="1724156"/>
            <a:ext cx="3952090" cy="255454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</a:rPr>
              <a:t>Height</a:t>
            </a:r>
            <a:r>
              <a:rPr lang="en-US" sz="2000" dirty="0" smtClean="0"/>
              <a:t>: </a:t>
            </a:r>
          </a:p>
          <a:p>
            <a:pPr marL="568325" indent="-277813">
              <a:buFont typeface="Wingdings" panose="05000000000000000000" pitchFamily="2" charset="2"/>
              <a:buChar char="§"/>
            </a:pPr>
            <a:r>
              <a:rPr lang="en-US" sz="2000" dirty="0" smtClean="0"/>
              <a:t>Low orbit &lt; 5,000km</a:t>
            </a:r>
            <a:r>
              <a:rPr lang="en-US" sz="2000" dirty="0"/>
              <a:t>, </a:t>
            </a:r>
            <a:r>
              <a:rPr lang="en-US" sz="2000" dirty="0" smtClean="0"/>
              <a:t>operation period: </a:t>
            </a:r>
            <a:r>
              <a:rPr lang="en-US" sz="2000" dirty="0"/>
              <a:t>2~4 </a:t>
            </a:r>
            <a:r>
              <a:rPr lang="en-US" sz="2000" dirty="0" smtClean="0"/>
              <a:t>hours</a:t>
            </a:r>
          </a:p>
          <a:p>
            <a:pPr marL="568325" indent="-277813">
              <a:buFont typeface="Wingdings" panose="05000000000000000000" pitchFamily="2" charset="2"/>
              <a:buChar char="§"/>
            </a:pPr>
            <a:r>
              <a:rPr lang="en-US" sz="2000" dirty="0" smtClean="0"/>
              <a:t>Medium orbit: 5,000~20,000km</a:t>
            </a:r>
            <a:r>
              <a:rPr lang="en-US" sz="2000" dirty="0"/>
              <a:t>, </a:t>
            </a:r>
            <a:r>
              <a:rPr lang="en-US" sz="2000" dirty="0" smtClean="0"/>
              <a:t>operation period: 4~12 hours </a:t>
            </a:r>
          </a:p>
          <a:p>
            <a:pPr marL="568325" indent="-277813">
              <a:buFont typeface="Wingdings" panose="05000000000000000000" pitchFamily="2" charset="2"/>
              <a:buChar char="§"/>
            </a:pPr>
            <a:r>
              <a:rPr lang="en-US" sz="2000" dirty="0" smtClean="0"/>
              <a:t>High orbit &gt; 20,000km</a:t>
            </a:r>
            <a:r>
              <a:rPr lang="en-US" sz="2000" dirty="0"/>
              <a:t>, </a:t>
            </a:r>
            <a:r>
              <a:rPr lang="en-US" sz="2000" dirty="0" smtClean="0"/>
              <a:t>operation period:12</a:t>
            </a:r>
            <a:r>
              <a:rPr lang="en-US" sz="2000" dirty="0"/>
              <a:t>~ 24 </a:t>
            </a:r>
            <a:r>
              <a:rPr lang="en-US" sz="2000" dirty="0" smtClean="0"/>
              <a:t>hours</a:t>
            </a:r>
            <a:endParaRPr lang="en-US" sz="2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0975" y="0"/>
            <a:ext cx="2591025" cy="96020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1080247"/>
            <a:ext cx="8341562" cy="13011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8448261" y="1071214"/>
            <a:ext cx="3743739" cy="13551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2152185" y="3211550"/>
            <a:ext cx="2364059" cy="1739591"/>
          </a:xfrm>
          <a:prstGeom prst="straightConnector1">
            <a:avLst/>
          </a:prstGeom>
          <a:ln w="76200">
            <a:headEnd w="lg" len="lg"/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2121397" y="4065373"/>
            <a:ext cx="4823100" cy="855744"/>
          </a:xfrm>
          <a:prstGeom prst="straightConnector1">
            <a:avLst/>
          </a:prstGeom>
          <a:ln w="76200"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2102429" y="4921116"/>
            <a:ext cx="4842068" cy="681038"/>
          </a:xfrm>
          <a:prstGeom prst="straightConnector1">
            <a:avLst/>
          </a:prstGeom>
          <a:ln w="762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7287459" y="5048142"/>
            <a:ext cx="242467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</a:rPr>
              <a:t>Shape</a:t>
            </a:r>
            <a:r>
              <a:rPr lang="en-US" sz="2000" dirty="0" smtClean="0"/>
              <a:t>: </a:t>
            </a:r>
          </a:p>
          <a:p>
            <a:pPr marL="568325" indent="-277813">
              <a:buFont typeface="Wingdings" panose="05000000000000000000" pitchFamily="2" charset="2"/>
              <a:buChar char="§"/>
            </a:pPr>
            <a:r>
              <a:rPr lang="en-US" sz="2000" dirty="0" smtClean="0"/>
              <a:t>Circular</a:t>
            </a:r>
          </a:p>
          <a:p>
            <a:pPr marL="568325" indent="-277813">
              <a:buFont typeface="Wingdings" panose="05000000000000000000" pitchFamily="2" charset="2"/>
              <a:buChar char="§"/>
            </a:pPr>
            <a:r>
              <a:rPr lang="en-US" sz="2000" dirty="0" smtClean="0"/>
              <a:t>elliptical orbit</a:t>
            </a:r>
            <a:endParaRPr lang="en-US" sz="2000" dirty="0"/>
          </a:p>
        </p:txBody>
      </p:sp>
      <p:sp>
        <p:nvSpPr>
          <p:cNvPr id="19" name="矩形 18"/>
          <p:cNvSpPr/>
          <p:nvPr/>
        </p:nvSpPr>
        <p:spPr>
          <a:xfrm>
            <a:off x="3262184" y="1751281"/>
            <a:ext cx="3138831" cy="132343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</a:rPr>
              <a:t>Angle</a:t>
            </a:r>
            <a:r>
              <a:rPr lang="en-US" sz="2000" dirty="0" smtClean="0"/>
              <a:t>: </a:t>
            </a:r>
          </a:p>
          <a:p>
            <a:pPr marL="512763" indent="-222250">
              <a:buFont typeface="Wingdings" panose="05000000000000000000" pitchFamily="2" charset="2"/>
              <a:buChar char="§"/>
            </a:pPr>
            <a:r>
              <a:rPr lang="en-US" sz="2000" dirty="0"/>
              <a:t>E</a:t>
            </a:r>
            <a:r>
              <a:rPr lang="en-US" sz="2000" dirty="0" smtClean="0"/>
              <a:t>quatorial orbit: </a:t>
            </a:r>
            <a:r>
              <a:rPr lang="en-US" sz="2000" dirty="0"/>
              <a:t>0</a:t>
            </a:r>
            <a:r>
              <a:rPr lang="en-US" sz="2000" dirty="0" smtClean="0"/>
              <a:t>°</a:t>
            </a:r>
          </a:p>
          <a:p>
            <a:pPr marL="512763" indent="-222250">
              <a:buFont typeface="Wingdings" panose="05000000000000000000" pitchFamily="2" charset="2"/>
              <a:buChar char="§"/>
            </a:pPr>
            <a:r>
              <a:rPr lang="en-US" sz="2000" dirty="0" smtClean="0"/>
              <a:t>Polar orbit: </a:t>
            </a:r>
            <a:r>
              <a:rPr lang="en-US" sz="2000" dirty="0"/>
              <a:t>90</a:t>
            </a:r>
            <a:r>
              <a:rPr lang="en-US" sz="2000" dirty="0" smtClean="0"/>
              <a:t>°</a:t>
            </a:r>
          </a:p>
          <a:p>
            <a:pPr marL="512763" indent="-222250">
              <a:buFont typeface="Wingdings" panose="05000000000000000000" pitchFamily="2" charset="2"/>
              <a:buChar char="§"/>
            </a:pPr>
            <a:r>
              <a:rPr lang="en-US" sz="2000" dirty="0" smtClean="0"/>
              <a:t>Inclined: 0</a:t>
            </a:r>
            <a:r>
              <a:rPr lang="en-US" sz="2000" dirty="0"/>
              <a:t>° to 90</a:t>
            </a:r>
            <a:r>
              <a:rPr lang="en-US" sz="2000" dirty="0" smtClean="0"/>
              <a:t>°</a:t>
            </a:r>
            <a:endParaRPr lang="en-US" sz="2000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7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6490" y="99984"/>
            <a:ext cx="5121613" cy="1143000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latin typeface="Impact"/>
                <a:cs typeface="Impact"/>
              </a:rPr>
              <a:t>O</a:t>
            </a:r>
            <a:r>
              <a:rPr lang="en-US" altLang="zh-CN" sz="5400" dirty="0" smtClean="0">
                <a:latin typeface="Impact"/>
                <a:cs typeface="Impact"/>
              </a:rPr>
              <a:t>rbits</a:t>
            </a:r>
            <a:endParaRPr lang="en-US" sz="5400" dirty="0">
              <a:latin typeface="Impact"/>
              <a:cs typeface="Impact"/>
            </a:endParaRPr>
          </a:p>
        </p:txBody>
      </p:sp>
      <p:pic>
        <p:nvPicPr>
          <p:cNvPr id="5" name="Picture 4" descr="engineering-cullen-college-of-engineering-primary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84" y="303050"/>
            <a:ext cx="2096153" cy="67774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76490" y="3540531"/>
            <a:ext cx="414520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 smtClean="0"/>
              <a:t>GEO </a:t>
            </a:r>
            <a:r>
              <a:rPr lang="en-US" sz="2000" b="1" dirty="0"/>
              <a:t>(geostationary earth orbit)</a:t>
            </a:r>
          </a:p>
          <a:p>
            <a:pPr marL="568325" indent="-277813">
              <a:buFont typeface="Wingdings" panose="05000000000000000000" pitchFamily="2" charset="2"/>
              <a:buChar char="§"/>
            </a:pPr>
            <a:r>
              <a:rPr lang="en-US" dirty="0" smtClean="0"/>
              <a:t>Height: </a:t>
            </a:r>
            <a:r>
              <a:rPr lang="en-US" dirty="0"/>
              <a:t>36,000 </a:t>
            </a:r>
            <a:r>
              <a:rPr lang="en-US" dirty="0" smtClean="0"/>
              <a:t>km</a:t>
            </a:r>
          </a:p>
          <a:p>
            <a:pPr marL="568325" indent="-277813">
              <a:buFont typeface="Wingdings" panose="05000000000000000000" pitchFamily="2" charset="2"/>
              <a:buChar char="§"/>
            </a:pPr>
            <a:r>
              <a:rPr lang="en-US" dirty="0" smtClean="0"/>
              <a:t>Orbital period: </a:t>
            </a:r>
            <a:r>
              <a:rPr lang="en-US" dirty="0"/>
              <a:t>24 hours.</a:t>
            </a:r>
          </a:p>
          <a:p>
            <a:pPr marL="568325" indent="-277813">
              <a:buFont typeface="Wingdings" panose="05000000000000000000" pitchFamily="2" charset="2"/>
              <a:buChar char="§"/>
            </a:pPr>
            <a:r>
              <a:rPr lang="en-US" dirty="0" smtClean="0"/>
              <a:t>Propagation delay: </a:t>
            </a:r>
            <a:r>
              <a:rPr lang="en-US" dirty="0"/>
              <a:t>250ms.</a:t>
            </a:r>
          </a:p>
          <a:p>
            <a:pPr marL="568325" indent="-277813"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coverage area is </a:t>
            </a:r>
            <a:r>
              <a:rPr lang="en-US" dirty="0" smtClean="0"/>
              <a:t>stable.</a:t>
            </a:r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975" y="0"/>
            <a:ext cx="2591025" cy="96020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1080247"/>
            <a:ext cx="8341562" cy="13011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8448261" y="1071214"/>
            <a:ext cx="3743739" cy="13551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42" y="1138972"/>
            <a:ext cx="7528116" cy="586181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766615" y="1961057"/>
            <a:ext cx="405367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 smtClean="0"/>
              <a:t>LEO </a:t>
            </a:r>
            <a:r>
              <a:rPr lang="en-US" sz="2000" b="1" dirty="0"/>
              <a:t>(low earth orbit)</a:t>
            </a:r>
          </a:p>
          <a:p>
            <a:pPr marL="568325" indent="-277813">
              <a:buFont typeface="Wingdings" panose="05000000000000000000" pitchFamily="2" charset="2"/>
              <a:buChar char="§"/>
            </a:pPr>
            <a:r>
              <a:rPr lang="en-US" dirty="0" smtClean="0"/>
              <a:t>Height: 500~1,500km</a:t>
            </a:r>
          </a:p>
          <a:p>
            <a:pPr marL="568325" indent="-277813">
              <a:buFont typeface="Wingdings" panose="05000000000000000000" pitchFamily="2" charset="2"/>
              <a:buChar char="§"/>
            </a:pPr>
            <a:r>
              <a:rPr lang="en-US" dirty="0" smtClean="0"/>
              <a:t>Orbital period: </a:t>
            </a:r>
            <a:r>
              <a:rPr lang="en-US" dirty="0"/>
              <a:t>1.5~2 </a:t>
            </a:r>
            <a:r>
              <a:rPr lang="en-US" dirty="0" smtClean="0"/>
              <a:t>hours</a:t>
            </a:r>
            <a:endParaRPr lang="en-US" dirty="0"/>
          </a:p>
          <a:p>
            <a:pPr marL="568325" indent="-277813">
              <a:buFont typeface="Wingdings" panose="05000000000000000000" pitchFamily="2" charset="2"/>
              <a:buChar char="§"/>
            </a:pPr>
            <a:r>
              <a:rPr lang="en-US" dirty="0" smtClean="0"/>
              <a:t>Propagation delay: &lt; 10ms</a:t>
            </a:r>
            <a:endParaRPr lang="en-US" dirty="0"/>
          </a:p>
          <a:p>
            <a:pPr marL="568325" indent="-277813">
              <a:buFont typeface="Wingdings" panose="05000000000000000000" pitchFamily="2" charset="2"/>
              <a:buChar char="§"/>
            </a:pPr>
            <a:r>
              <a:rPr lang="en-US" dirty="0" smtClean="0"/>
              <a:t>Doppler effect</a:t>
            </a:r>
            <a:endParaRPr lang="en-US" dirty="0"/>
          </a:p>
          <a:p>
            <a:pPr marL="568325" indent="-277813">
              <a:buFont typeface="Wingdings" panose="05000000000000000000" pitchFamily="2" charset="2"/>
              <a:buChar char="§"/>
            </a:pPr>
            <a:r>
              <a:rPr lang="en-US" dirty="0" smtClean="0"/>
              <a:t>Maximum visible time: </a:t>
            </a:r>
            <a:r>
              <a:rPr lang="en-US" dirty="0"/>
              <a:t>20 minutes.</a:t>
            </a:r>
          </a:p>
          <a:p>
            <a:pPr marL="568325" indent="-277813">
              <a:buFont typeface="Wingdings" panose="05000000000000000000" pitchFamily="2" charset="2"/>
              <a:buChar char="§"/>
            </a:pPr>
            <a:r>
              <a:rPr lang="en-US" dirty="0" smtClean="0"/>
              <a:t>Signal </a:t>
            </a:r>
            <a:r>
              <a:rPr lang="en-US" dirty="0"/>
              <a:t>propagation </a:t>
            </a:r>
            <a:r>
              <a:rPr lang="en-US" dirty="0" smtClean="0"/>
              <a:t>distance: short</a:t>
            </a:r>
          </a:p>
          <a:p>
            <a:pPr marL="568325" indent="-277813">
              <a:buFont typeface="Wingdings" panose="05000000000000000000" pitchFamily="2" charset="2"/>
              <a:buChar char="§"/>
            </a:pPr>
            <a:r>
              <a:rPr lang="en-US" dirty="0" smtClean="0"/>
              <a:t>Link loss: small</a:t>
            </a:r>
          </a:p>
          <a:p>
            <a:pPr marL="568325" indent="-277813">
              <a:buFont typeface="Wingdings" panose="05000000000000000000" pitchFamily="2" charset="2"/>
              <a:buChar char="§"/>
            </a:pPr>
            <a:r>
              <a:rPr lang="en-US" dirty="0" smtClean="0"/>
              <a:t>Transmission power: low</a:t>
            </a:r>
            <a:endParaRPr lang="en-US" dirty="0"/>
          </a:p>
        </p:txBody>
      </p:sp>
      <p:sp>
        <p:nvSpPr>
          <p:cNvPr id="11" name="矩形 10"/>
          <p:cNvSpPr/>
          <p:nvPr/>
        </p:nvSpPr>
        <p:spPr>
          <a:xfrm>
            <a:off x="476490" y="1674674"/>
            <a:ext cx="439368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 smtClean="0"/>
              <a:t>MEO </a:t>
            </a:r>
            <a:r>
              <a:rPr lang="en-US" sz="2000" b="1" dirty="0"/>
              <a:t>(medium earth orbit)</a:t>
            </a:r>
          </a:p>
          <a:p>
            <a:pPr marL="568325" indent="-277813">
              <a:buFont typeface="Wingdings" panose="05000000000000000000" pitchFamily="2" charset="2"/>
              <a:buChar char="§"/>
            </a:pPr>
            <a:r>
              <a:rPr lang="en-US" dirty="0" smtClean="0"/>
              <a:t>Height: 8000km~18000km </a:t>
            </a:r>
          </a:p>
          <a:p>
            <a:pPr marL="568325" indent="-277813">
              <a:buFont typeface="Wingdings" panose="05000000000000000000" pitchFamily="2" charset="2"/>
              <a:buChar char="§"/>
            </a:pPr>
            <a:r>
              <a:rPr lang="en-US" dirty="0" smtClean="0"/>
              <a:t>Orbital period: </a:t>
            </a:r>
            <a:r>
              <a:rPr lang="en-US" dirty="0"/>
              <a:t>5-10 </a:t>
            </a:r>
            <a:r>
              <a:rPr lang="en-US" dirty="0" smtClean="0"/>
              <a:t>hours</a:t>
            </a:r>
            <a:endParaRPr lang="en-US" dirty="0"/>
          </a:p>
          <a:p>
            <a:pPr marL="568325" indent="-277813">
              <a:buFont typeface="Wingdings" panose="05000000000000000000" pitchFamily="2" charset="2"/>
              <a:buChar char="§"/>
            </a:pPr>
            <a:r>
              <a:rPr lang="en-US" dirty="0" smtClean="0"/>
              <a:t>Propagation delay: </a:t>
            </a:r>
            <a:r>
              <a:rPr lang="en-US" dirty="0"/>
              <a:t>50ms.</a:t>
            </a:r>
          </a:p>
          <a:p>
            <a:pPr marL="568325" indent="-277813">
              <a:buFont typeface="Wingdings" panose="05000000000000000000" pitchFamily="2" charset="2"/>
              <a:buChar char="§"/>
            </a:pPr>
            <a:r>
              <a:rPr lang="en-US" dirty="0" smtClean="0"/>
              <a:t>Maximum visible time: a </a:t>
            </a:r>
            <a:r>
              <a:rPr lang="en-US" dirty="0"/>
              <a:t>few hours.</a:t>
            </a: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3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6490" y="99984"/>
            <a:ext cx="5121613" cy="1143000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latin typeface="Impact"/>
                <a:cs typeface="Impact"/>
              </a:rPr>
              <a:t>O</a:t>
            </a:r>
            <a:r>
              <a:rPr lang="en-US" altLang="zh-CN" sz="5400" dirty="0" smtClean="0">
                <a:latin typeface="Impact"/>
                <a:cs typeface="Impact"/>
              </a:rPr>
              <a:t>rbits</a:t>
            </a:r>
            <a:endParaRPr lang="en-US" sz="5400" dirty="0">
              <a:latin typeface="Impact"/>
              <a:cs typeface="Impact"/>
            </a:endParaRPr>
          </a:p>
        </p:txBody>
      </p:sp>
      <p:pic>
        <p:nvPicPr>
          <p:cNvPr id="5" name="Picture 4" descr="engineering-cullen-college-of-engineering-primary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84" y="303050"/>
            <a:ext cx="2096153" cy="6777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975" y="0"/>
            <a:ext cx="2591025" cy="96020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080247"/>
            <a:ext cx="8341562" cy="13011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8448261" y="1071214"/>
            <a:ext cx="3743739" cy="13551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9"/>
          <p:cNvSpPr/>
          <p:nvPr/>
        </p:nvSpPr>
        <p:spPr>
          <a:xfrm>
            <a:off x="1280163" y="1804765"/>
            <a:ext cx="2661644" cy="32008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/>
              <a:t>Advantages of </a:t>
            </a:r>
            <a:r>
              <a:rPr lang="en-US" sz="2000" b="1" dirty="0" smtClean="0"/>
              <a:t>GEO </a:t>
            </a:r>
            <a:r>
              <a:rPr lang="en-US" sz="2000" b="1" dirty="0"/>
              <a:t>satellites:</a:t>
            </a:r>
          </a:p>
          <a:p>
            <a:pPr marL="568325" indent="-277813">
              <a:buFont typeface="Wingdings" panose="05000000000000000000" pitchFamily="2" charset="2"/>
              <a:buChar char="§"/>
            </a:pPr>
            <a:r>
              <a:rPr lang="en-US" dirty="0" smtClean="0"/>
              <a:t>Fixed to </a:t>
            </a:r>
            <a:r>
              <a:rPr lang="en-US" dirty="0"/>
              <a:t>the Earth, </a:t>
            </a:r>
            <a:r>
              <a:rPr lang="en-US" dirty="0" smtClean="0"/>
              <a:t>Convenient to </a:t>
            </a:r>
            <a:r>
              <a:rPr lang="en-US" altLang="zh-CN" dirty="0" smtClean="0"/>
              <a:t>point to</a:t>
            </a:r>
            <a:r>
              <a:rPr lang="en-US" dirty="0" smtClean="0"/>
              <a:t> the satellite</a:t>
            </a:r>
          </a:p>
          <a:p>
            <a:pPr marL="568325" indent="-277813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Doppler </a:t>
            </a:r>
            <a:r>
              <a:rPr lang="en-US" b="1" dirty="0">
                <a:solidFill>
                  <a:srgbClr val="0070C0"/>
                </a:solidFill>
              </a:rPr>
              <a:t>shift </a:t>
            </a:r>
            <a:r>
              <a:rPr lang="en-US" dirty="0"/>
              <a:t>is negligible.</a:t>
            </a:r>
          </a:p>
          <a:p>
            <a:pPr marL="568325" indent="-277813">
              <a:buFont typeface="Wingdings" panose="05000000000000000000" pitchFamily="2" charset="2"/>
              <a:buChar char="§"/>
            </a:pPr>
            <a:r>
              <a:rPr lang="en-US" dirty="0"/>
              <a:t>Satellite tracking is simple.</a:t>
            </a:r>
          </a:p>
          <a:p>
            <a:pPr marL="568325" indent="-277813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Large coverage area</a:t>
            </a:r>
            <a:r>
              <a:rPr lang="en-US" dirty="0"/>
              <a:t>.</a:t>
            </a:r>
          </a:p>
        </p:txBody>
      </p:sp>
      <p:sp>
        <p:nvSpPr>
          <p:cNvPr id="11" name="矩形 10"/>
          <p:cNvSpPr/>
          <p:nvPr/>
        </p:nvSpPr>
        <p:spPr>
          <a:xfrm>
            <a:off x="7565929" y="1804764"/>
            <a:ext cx="3691078" cy="317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 smtClean="0"/>
              <a:t>Problems of GEO satellite:</a:t>
            </a:r>
            <a:endParaRPr lang="en-US" sz="2000" b="1" dirty="0"/>
          </a:p>
          <a:p>
            <a:pPr marL="568325" indent="-277813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S</a:t>
            </a:r>
            <a:r>
              <a:rPr lang="en-US" b="1" dirty="0" smtClean="0">
                <a:solidFill>
                  <a:srgbClr val="0070C0"/>
                </a:solidFill>
              </a:rPr>
              <a:t>ignal </a:t>
            </a:r>
            <a:r>
              <a:rPr lang="en-US" b="1" dirty="0">
                <a:solidFill>
                  <a:srgbClr val="0070C0"/>
                </a:solidFill>
              </a:rPr>
              <a:t>attenuation </a:t>
            </a:r>
            <a:r>
              <a:rPr lang="en-US" dirty="0"/>
              <a:t>is large.</a:t>
            </a:r>
          </a:p>
          <a:p>
            <a:pPr marL="568325" indent="-277813">
              <a:buFont typeface="Wingdings" panose="05000000000000000000" pitchFamily="2" charset="2"/>
              <a:buChar char="§"/>
            </a:pPr>
            <a:r>
              <a:rPr lang="en-US" dirty="0" smtClean="0"/>
              <a:t>Launch </a:t>
            </a:r>
            <a:r>
              <a:rPr lang="en-US" dirty="0"/>
              <a:t>and control technology of </a:t>
            </a:r>
            <a:r>
              <a:rPr lang="en-US" dirty="0" smtClean="0"/>
              <a:t>GEO satellites: complex</a:t>
            </a:r>
            <a:r>
              <a:rPr lang="en-US" dirty="0"/>
              <a:t>.</a:t>
            </a:r>
          </a:p>
          <a:p>
            <a:pPr marL="568325" indent="-277813">
              <a:buFont typeface="Wingdings" panose="05000000000000000000" pitchFamily="2" charset="2"/>
              <a:buChar char="§"/>
            </a:pPr>
            <a:r>
              <a:rPr lang="en-US" dirty="0"/>
              <a:t>P</a:t>
            </a:r>
            <a:r>
              <a:rPr lang="en-US" dirty="0" smtClean="0"/>
              <a:t>olar </a:t>
            </a:r>
            <a:r>
              <a:rPr lang="en-US" dirty="0"/>
              <a:t>regions </a:t>
            </a:r>
            <a:r>
              <a:rPr lang="en-US" dirty="0" smtClean="0"/>
              <a:t>-&gt; </a:t>
            </a:r>
            <a:r>
              <a:rPr lang="en-US" b="1" dirty="0">
                <a:solidFill>
                  <a:srgbClr val="0070C0"/>
                </a:solidFill>
              </a:rPr>
              <a:t>blind spots</a:t>
            </a:r>
            <a:r>
              <a:rPr lang="en-US" dirty="0"/>
              <a:t>, and </a:t>
            </a:r>
            <a:r>
              <a:rPr lang="en-US" dirty="0" smtClean="0"/>
              <a:t>high </a:t>
            </a:r>
            <a:r>
              <a:rPr lang="en-US" dirty="0"/>
              <a:t>latitudes </a:t>
            </a:r>
            <a:r>
              <a:rPr lang="en-US" dirty="0" smtClean="0"/>
              <a:t>communications are </a:t>
            </a:r>
            <a:r>
              <a:rPr lang="en-US" dirty="0"/>
              <a:t>not good.</a:t>
            </a:r>
          </a:p>
          <a:p>
            <a:pPr marL="568325" indent="-277813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Eclipses </a:t>
            </a:r>
            <a:r>
              <a:rPr lang="en-US" b="1" dirty="0">
                <a:solidFill>
                  <a:srgbClr val="0070C0"/>
                </a:solidFill>
              </a:rPr>
              <a:t>and </a:t>
            </a:r>
            <a:r>
              <a:rPr lang="en-US" b="1" dirty="0" smtClean="0">
                <a:solidFill>
                  <a:srgbClr val="0070C0"/>
                </a:solidFill>
              </a:rPr>
              <a:t>daily interruptions</a:t>
            </a:r>
            <a:r>
              <a:rPr lang="en-US" dirty="0" smtClean="0"/>
              <a:t>.</a:t>
            </a:r>
            <a:endParaRPr lang="en-US" dirty="0"/>
          </a:p>
          <a:p>
            <a:pPr marL="568325" indent="-277813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Large </a:t>
            </a:r>
            <a:r>
              <a:rPr lang="en-US" b="1" dirty="0">
                <a:solidFill>
                  <a:srgbClr val="0070C0"/>
                </a:solidFill>
              </a:rPr>
              <a:t>signal transmission delay </a:t>
            </a:r>
            <a:r>
              <a:rPr lang="en-US" dirty="0"/>
              <a:t>and echo interference.</a:t>
            </a:r>
          </a:p>
        </p:txBody>
      </p:sp>
      <p:sp>
        <p:nvSpPr>
          <p:cNvPr id="12" name="矩形 11"/>
          <p:cNvSpPr/>
          <p:nvPr/>
        </p:nvSpPr>
        <p:spPr>
          <a:xfrm>
            <a:off x="1553796" y="5541454"/>
            <a:ext cx="9703211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Hence, the future satellite orbit selection is turning to choose the LEO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and correspondingly increase the number of satellite</a:t>
            </a:r>
            <a:r>
              <a:rPr lang="en-US" altLang="zh-CN" dirty="0" smtClean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 to deal  with the problem of the coverage.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81" y="5455675"/>
            <a:ext cx="724325" cy="724325"/>
          </a:xfrm>
          <a:prstGeom prst="rect">
            <a:avLst/>
          </a:prstGeom>
        </p:spPr>
      </p:pic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12</a:t>
            </a:fld>
            <a:endParaRPr 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96" r="54603" b="32763"/>
          <a:stretch/>
        </p:blipFill>
        <p:spPr>
          <a:xfrm>
            <a:off x="4184692" y="2667096"/>
            <a:ext cx="1556656" cy="133184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7" t="28396" r="7778" b="32763"/>
          <a:stretch/>
        </p:blipFill>
        <p:spPr>
          <a:xfrm>
            <a:off x="5723931" y="2699718"/>
            <a:ext cx="1599112" cy="133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6490" y="99984"/>
            <a:ext cx="5121613" cy="1143000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latin typeface="Impact"/>
                <a:cs typeface="Impact"/>
              </a:rPr>
              <a:t>O</a:t>
            </a:r>
            <a:r>
              <a:rPr lang="en-US" altLang="zh-CN" sz="5400" dirty="0" smtClean="0">
                <a:latin typeface="Impact"/>
                <a:cs typeface="Impact"/>
              </a:rPr>
              <a:t>rbits</a:t>
            </a:r>
            <a:endParaRPr lang="en-US" sz="5400" dirty="0">
              <a:latin typeface="Impact"/>
              <a:cs typeface="Impact"/>
            </a:endParaRPr>
          </a:p>
        </p:txBody>
      </p:sp>
      <p:pic>
        <p:nvPicPr>
          <p:cNvPr id="5" name="Picture 4" descr="engineering-cullen-college-of-engineering-primary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84" y="303050"/>
            <a:ext cx="2096153" cy="67774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76490" y="1565206"/>
            <a:ext cx="10943350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 </a:t>
            </a:r>
            <a:r>
              <a:rPr lang="en-US" sz="2800" dirty="0" smtClean="0"/>
              <a:t>Track </a:t>
            </a:r>
            <a:r>
              <a:rPr lang="en-US" sz="2800" dirty="0"/>
              <a:t>height selection</a:t>
            </a:r>
          </a:p>
          <a:p>
            <a:pPr marL="512763" indent="-22225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70C0"/>
                </a:solidFill>
              </a:rPr>
              <a:t>Van </a:t>
            </a:r>
            <a:r>
              <a:rPr lang="en-US" sz="2000" b="1" dirty="0">
                <a:solidFill>
                  <a:srgbClr val="0070C0"/>
                </a:solidFill>
              </a:rPr>
              <a:t>Allen</a:t>
            </a:r>
            <a:r>
              <a:rPr lang="en-US" sz="2000" b="1" dirty="0" smtClean="0">
                <a:solidFill>
                  <a:srgbClr val="0070C0"/>
                </a:solidFill>
              </a:rPr>
              <a:t> belt:</a:t>
            </a:r>
            <a:r>
              <a:rPr lang="en-US" sz="2000" dirty="0" smtClean="0"/>
              <a:t> </a:t>
            </a:r>
            <a:r>
              <a:rPr lang="en-US" altLang="zh-CN" sz="2000" dirty="0"/>
              <a:t>A</a:t>
            </a:r>
            <a:r>
              <a:rPr lang="en-US" sz="2000" dirty="0" smtClean="0"/>
              <a:t> </a:t>
            </a:r>
            <a:r>
              <a:rPr lang="en-US" sz="2000" dirty="0"/>
              <a:t>harsh electric radiation environment, </a:t>
            </a:r>
            <a:r>
              <a:rPr lang="en-US" sz="2000" dirty="0" smtClean="0"/>
              <a:t>strong </a:t>
            </a:r>
            <a:r>
              <a:rPr lang="en-US" sz="2000" dirty="0"/>
              <a:t>electromagnetic radiation. </a:t>
            </a:r>
            <a:r>
              <a:rPr lang="en-US" sz="2000" dirty="0" smtClean="0"/>
              <a:t>α </a:t>
            </a:r>
            <a:r>
              <a:rPr lang="en-US" sz="2000" dirty="0"/>
              <a:t>particles, protons and high energy particles are destructive to the circuit.</a:t>
            </a:r>
          </a:p>
          <a:p>
            <a:pPr marL="803275" indent="-290513">
              <a:buFont typeface="Wingdings" panose="05000000000000000000" pitchFamily="2" charset="2"/>
              <a:buChar char="Ø"/>
            </a:pPr>
            <a:r>
              <a:rPr lang="en-US" sz="2000" dirty="0" smtClean="0"/>
              <a:t>Inner layer</a:t>
            </a:r>
            <a:r>
              <a:rPr lang="en-US" sz="2000" dirty="0"/>
              <a:t>: </a:t>
            </a:r>
            <a:r>
              <a:rPr lang="en-US" sz="2000" dirty="0" smtClean="0"/>
              <a:t>1,500-5,000 </a:t>
            </a:r>
            <a:r>
              <a:rPr lang="en-US" sz="2000" dirty="0"/>
              <a:t>km </a:t>
            </a:r>
            <a:endParaRPr lang="en-US" sz="2000" dirty="0" smtClean="0"/>
          </a:p>
          <a:p>
            <a:pPr marL="803275" indent="-290513">
              <a:buFont typeface="Wingdings" panose="05000000000000000000" pitchFamily="2" charset="2"/>
              <a:buChar char="Ø"/>
            </a:pPr>
            <a:r>
              <a:rPr lang="en-US" altLang="zh-CN" sz="2000" dirty="0"/>
              <a:t>O</a:t>
            </a:r>
            <a:r>
              <a:rPr lang="en-US" sz="2000" dirty="0" smtClean="0"/>
              <a:t>uter layer: </a:t>
            </a:r>
            <a:r>
              <a:rPr lang="en-US" sz="2000" dirty="0"/>
              <a:t>13,000-20,000 km</a:t>
            </a:r>
            <a:endParaRPr lang="en-US" sz="2000" dirty="0" smtClean="0"/>
          </a:p>
          <a:p>
            <a:pPr marL="512763" indent="-222250">
              <a:buFont typeface="Wingdings" panose="05000000000000000000" pitchFamily="2" charset="2"/>
              <a:buChar char="§"/>
            </a:pPr>
            <a:r>
              <a:rPr lang="en-US" sz="2000" dirty="0" smtClean="0"/>
              <a:t>Atmospheric resistance </a:t>
            </a:r>
            <a:r>
              <a:rPr lang="en-US" sz="2000" dirty="0"/>
              <a:t>on satellite </a:t>
            </a:r>
            <a:r>
              <a:rPr lang="en-US" sz="2000" dirty="0" smtClean="0"/>
              <a:t>motion: </a:t>
            </a:r>
            <a:r>
              <a:rPr lang="en-US" sz="2000" dirty="0"/>
              <a:t>altitude </a:t>
            </a:r>
            <a:r>
              <a:rPr lang="en-US" sz="2000" dirty="0" smtClean="0"/>
              <a:t>&lt; </a:t>
            </a:r>
            <a:r>
              <a:rPr lang="en-US" sz="2000" dirty="0"/>
              <a:t>700 km.</a:t>
            </a:r>
          </a:p>
          <a:p>
            <a:pPr marL="512763" indent="-222250">
              <a:buFont typeface="Wingdings" panose="05000000000000000000" pitchFamily="2" charset="2"/>
              <a:buChar char="§"/>
            </a:pPr>
            <a:r>
              <a:rPr lang="en-US" sz="2000" dirty="0" smtClean="0"/>
              <a:t>Three </a:t>
            </a:r>
            <a:r>
              <a:rPr lang="en-US" sz="2000" dirty="0"/>
              <a:t>suitable </a:t>
            </a:r>
            <a:r>
              <a:rPr lang="en-US" sz="2000" dirty="0" smtClean="0"/>
              <a:t>windows: 700~1,500km</a:t>
            </a:r>
            <a:r>
              <a:rPr lang="en-US" sz="2000" dirty="0"/>
              <a:t>; </a:t>
            </a:r>
            <a:r>
              <a:rPr lang="en-US" sz="2000" dirty="0" smtClean="0"/>
              <a:t>5,000~Near </a:t>
            </a:r>
            <a:r>
              <a:rPr lang="en-US" sz="2000" dirty="0"/>
              <a:t>13,000km; more than 20,000 km</a:t>
            </a:r>
            <a:r>
              <a:rPr lang="en-US" sz="2000" dirty="0" smtClean="0"/>
              <a:t>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400" dirty="0" smtClean="0"/>
              <a:t> </a:t>
            </a:r>
            <a:r>
              <a:rPr lang="en-US" sz="2800" dirty="0" smtClean="0"/>
              <a:t>Factors to </a:t>
            </a:r>
            <a:r>
              <a:rPr lang="en-US" sz="2800" dirty="0"/>
              <a:t>select the </a:t>
            </a:r>
            <a:r>
              <a:rPr lang="en-US" sz="2800" dirty="0" smtClean="0"/>
              <a:t>track</a:t>
            </a:r>
            <a:endParaRPr lang="en-US" sz="2800" dirty="0"/>
          </a:p>
          <a:p>
            <a:pPr marL="512763" indent="-22225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70C0"/>
                </a:solidFill>
              </a:rPr>
              <a:t>Height</a:t>
            </a:r>
            <a:r>
              <a:rPr lang="en-US" sz="2000" dirty="0"/>
              <a:t>: H</a:t>
            </a:r>
            <a:r>
              <a:rPr lang="en-US" sz="2000" dirty="0" smtClean="0"/>
              <a:t>igher </a:t>
            </a:r>
            <a:r>
              <a:rPr lang="en-US" sz="2000" dirty="0"/>
              <a:t>the </a:t>
            </a:r>
            <a:r>
              <a:rPr lang="en-US" sz="2000" dirty="0" smtClean="0"/>
              <a:t>satellite -&gt; Larger </a:t>
            </a:r>
            <a:r>
              <a:rPr lang="en-US" sz="2000" dirty="0"/>
              <a:t>the coverage </a:t>
            </a:r>
            <a:r>
              <a:rPr lang="en-US" sz="2000" dirty="0" smtClean="0"/>
              <a:t>area -&gt; Greater </a:t>
            </a:r>
            <a:r>
              <a:rPr lang="en-US" sz="2000" dirty="0"/>
              <a:t>the </a:t>
            </a:r>
            <a:r>
              <a:rPr lang="en-US" sz="2000" dirty="0" smtClean="0"/>
              <a:t>fading</a:t>
            </a:r>
            <a:endParaRPr lang="en-US" sz="2000" dirty="0"/>
          </a:p>
          <a:p>
            <a:pPr marL="512763" indent="-22225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70C0"/>
                </a:solidFill>
              </a:rPr>
              <a:t>Elevation </a:t>
            </a:r>
            <a:r>
              <a:rPr lang="en-US" sz="2000" b="1" dirty="0">
                <a:solidFill>
                  <a:srgbClr val="0070C0"/>
                </a:solidFill>
              </a:rPr>
              <a:t>angle</a:t>
            </a:r>
            <a:r>
              <a:rPr lang="en-US" sz="2000" dirty="0"/>
              <a:t>: A</a:t>
            </a:r>
            <a:r>
              <a:rPr lang="en-US" sz="2000" dirty="0" smtClean="0"/>
              <a:t>ngle </a:t>
            </a:r>
            <a:r>
              <a:rPr lang="en-US" sz="2000" dirty="0"/>
              <a:t>between the earth station antenna and the ground </a:t>
            </a:r>
            <a:r>
              <a:rPr lang="en-US" sz="2000" dirty="0" smtClean="0"/>
              <a:t>plane: 0 ~ 70 degree.</a:t>
            </a:r>
            <a:endParaRPr lang="en-US" sz="2000" dirty="0"/>
          </a:p>
          <a:p>
            <a:pPr marL="512763" indent="-22225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70C0"/>
                </a:solidFill>
              </a:rPr>
              <a:t>Propagation </a:t>
            </a:r>
            <a:r>
              <a:rPr lang="en-US" sz="2000" b="1" dirty="0">
                <a:solidFill>
                  <a:srgbClr val="0070C0"/>
                </a:solidFill>
              </a:rPr>
              <a:t>time</a:t>
            </a:r>
            <a:r>
              <a:rPr lang="en-US" sz="2000" dirty="0"/>
              <a:t>: </a:t>
            </a:r>
            <a:r>
              <a:rPr lang="en-US" sz="2000" dirty="0" smtClean="0"/>
              <a:t>Propagation </a:t>
            </a:r>
            <a:r>
              <a:rPr lang="en-US" sz="2000" dirty="0"/>
              <a:t>distance / speed of light.</a:t>
            </a:r>
          </a:p>
          <a:p>
            <a:pPr marL="512763" indent="-22225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70C0"/>
                </a:solidFill>
              </a:rPr>
              <a:t>Interference</a:t>
            </a:r>
            <a:r>
              <a:rPr lang="en-US" sz="2000" dirty="0"/>
              <a:t>: </a:t>
            </a:r>
            <a:r>
              <a:rPr lang="en-US" sz="2000" dirty="0" smtClean="0"/>
              <a:t>Same and </a:t>
            </a:r>
            <a:r>
              <a:rPr lang="en-US" sz="2000" dirty="0"/>
              <a:t>adjacent channel interference.</a:t>
            </a:r>
          </a:p>
          <a:p>
            <a:pPr marL="512763" indent="-22225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70C0"/>
                </a:solidFill>
              </a:rPr>
              <a:t>Launch </a:t>
            </a:r>
            <a:r>
              <a:rPr lang="en-US" sz="2000" b="1" dirty="0">
                <a:solidFill>
                  <a:srgbClr val="0070C0"/>
                </a:solidFill>
              </a:rPr>
              <a:t>vehicle performance</a:t>
            </a:r>
            <a:r>
              <a:rPr lang="en-US" sz="2000" dirty="0"/>
              <a:t>: </a:t>
            </a:r>
            <a:r>
              <a:rPr lang="en-US" sz="2000" dirty="0" smtClean="0"/>
              <a:t>Rocket </a:t>
            </a:r>
            <a:r>
              <a:rPr lang="en-US" sz="2000" dirty="0"/>
              <a:t>technology and reliability.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975" y="0"/>
            <a:ext cx="2591025" cy="96020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080247"/>
            <a:ext cx="8341562" cy="13011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8448261" y="1071214"/>
            <a:ext cx="3743739" cy="13551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3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6490" y="99984"/>
            <a:ext cx="5121613" cy="1143000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Impact"/>
                <a:cs typeface="Impact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490" y="1488919"/>
            <a:ext cx="5403449" cy="470353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Introduction</a:t>
            </a:r>
            <a:r>
              <a:rPr lang="en-US" dirty="0" smtClean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Orbits and Related Issues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  <a:latin typeface="Trebuchet MS"/>
                <a:cs typeface="Trebuchet MS"/>
              </a:rPr>
              <a:t>Frequency Band Selection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System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omposition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Satellite Channel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Conclusion </a:t>
            </a:r>
          </a:p>
        </p:txBody>
      </p:sp>
      <p:pic>
        <p:nvPicPr>
          <p:cNvPr id="5" name="Picture 4" descr="engineering-cullen-college-of-engineering-primary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84" y="303050"/>
            <a:ext cx="2096153" cy="67774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975" y="0"/>
            <a:ext cx="2591025" cy="96020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1080247"/>
            <a:ext cx="8341562" cy="13011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8448261" y="1071214"/>
            <a:ext cx="3743739" cy="13551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14</a:t>
            </a:fld>
            <a:endParaRPr lang="en-US"/>
          </a:p>
        </p:txBody>
      </p:sp>
      <p:pic>
        <p:nvPicPr>
          <p:cNvPr id="4098" name="Picture 2" descr="Image result for satellite frequency b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85278"/>
            <a:ext cx="5887844" cy="371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87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6490" y="99984"/>
            <a:ext cx="5121613" cy="1143000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latin typeface="Impact"/>
                <a:cs typeface="Impact"/>
              </a:rPr>
              <a:t>Frequency</a:t>
            </a:r>
            <a:endParaRPr lang="en-US" sz="5400" dirty="0">
              <a:latin typeface="Impact"/>
              <a:cs typeface="Impact"/>
            </a:endParaRPr>
          </a:p>
        </p:txBody>
      </p:sp>
      <p:pic>
        <p:nvPicPr>
          <p:cNvPr id="5" name="Picture 4" descr="engineering-cullen-college-of-engineering-primary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84" y="303050"/>
            <a:ext cx="2096153" cy="67774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76490" y="1485742"/>
            <a:ext cx="5872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 Satellite </a:t>
            </a:r>
            <a:r>
              <a:rPr lang="en-US" sz="2400" dirty="0"/>
              <a:t>communication band (microwave)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281111"/>
              </p:ext>
            </p:extLst>
          </p:nvPr>
        </p:nvGraphicFramePr>
        <p:xfrm>
          <a:off x="2032000" y="2096966"/>
          <a:ext cx="8128000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17430566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71172375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336341504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33978383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Frequency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Range(GHz)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Frequency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Range(GHz)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49297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UHF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0.3~1.12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Ku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12.4~18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99620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1.12~2.6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18~26.5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12580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2.6~3.95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26.5~40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66466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3.95~8.2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Millimeter wave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40~300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70915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8.2~12.4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95600200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476490" y="4476521"/>
            <a:ext cx="1085191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 Frequency </a:t>
            </a:r>
            <a:r>
              <a:rPr lang="en-US" sz="2400" dirty="0"/>
              <a:t>allocation</a:t>
            </a:r>
          </a:p>
          <a:p>
            <a:pPr marL="576262" indent="-285750">
              <a:buFont typeface="Wingdings" panose="05000000000000000000" pitchFamily="2" charset="2"/>
              <a:buChar char="§"/>
            </a:pPr>
            <a:r>
              <a:rPr lang="en-US" sz="2000" dirty="0"/>
              <a:t>The ITU divides the world into three regions:</a:t>
            </a:r>
          </a:p>
          <a:p>
            <a:pPr marL="914400" indent="-346075">
              <a:buFont typeface="Wingdings" panose="05000000000000000000" pitchFamily="2" charset="2"/>
              <a:buChar char="Ø"/>
            </a:pPr>
            <a:r>
              <a:rPr lang="en-US" sz="2000" dirty="0" smtClean="0"/>
              <a:t>Region </a:t>
            </a:r>
            <a:r>
              <a:rPr lang="en-US" sz="2000" dirty="0"/>
              <a:t>1: Europe, Africa, the Middle East and some countries of the former Soviet Union;</a:t>
            </a:r>
          </a:p>
          <a:p>
            <a:pPr marL="914400" indent="-346075">
              <a:buFont typeface="Wingdings" panose="05000000000000000000" pitchFamily="2" charset="2"/>
              <a:buChar char="Ø"/>
            </a:pPr>
            <a:r>
              <a:rPr lang="en-US" sz="2000" dirty="0"/>
              <a:t>Region</a:t>
            </a:r>
            <a:r>
              <a:rPr lang="en-US" sz="2000" dirty="0" smtClean="0"/>
              <a:t> </a:t>
            </a:r>
            <a:r>
              <a:rPr lang="en-US" sz="2000" dirty="0"/>
              <a:t>2: America;</a:t>
            </a:r>
          </a:p>
          <a:p>
            <a:pPr marL="914400" indent="-346075">
              <a:buFont typeface="Wingdings" panose="05000000000000000000" pitchFamily="2" charset="2"/>
              <a:buChar char="Ø"/>
            </a:pPr>
            <a:r>
              <a:rPr lang="en-US" sz="2000" dirty="0"/>
              <a:t>Region</a:t>
            </a:r>
            <a:r>
              <a:rPr lang="en-US" sz="2000" dirty="0" smtClean="0"/>
              <a:t> 3: </a:t>
            </a:r>
            <a:r>
              <a:rPr lang="en-US" sz="2000" dirty="0"/>
              <a:t>In addition to the Asian region of the Middle East and some countries of the former Soviet Union and Oceania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975" y="0"/>
            <a:ext cx="2591025" cy="96020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1080247"/>
            <a:ext cx="8341562" cy="13011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8448261" y="1071214"/>
            <a:ext cx="3743739" cy="13551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A8CBFF3A-E60C-994B-AE6E-D7D0A26F3FC4}" type="slidenum">
              <a:rPr lang="en-US" smtClean="0"/>
              <a:t>15</a:t>
            </a:fld>
            <a:endParaRPr lang="en-US"/>
          </a:p>
        </p:txBody>
      </p:sp>
      <p:cxnSp>
        <p:nvCxnSpPr>
          <p:cNvPr id="14" name="直接连接符 13"/>
          <p:cNvCxnSpPr/>
          <p:nvPr/>
        </p:nvCxnSpPr>
        <p:spPr>
          <a:xfrm>
            <a:off x="6016978" y="2099444"/>
            <a:ext cx="0" cy="2222562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096000" y="2099444"/>
            <a:ext cx="0" cy="2222562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28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6490" y="99984"/>
            <a:ext cx="5121613" cy="1143000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Impact"/>
                <a:cs typeface="Impact"/>
              </a:rPr>
              <a:t>Frequency</a:t>
            </a:r>
          </a:p>
        </p:txBody>
      </p:sp>
      <p:pic>
        <p:nvPicPr>
          <p:cNvPr id="5" name="Picture 4" descr="engineering-cullen-college-of-engineering-primary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84" y="303050"/>
            <a:ext cx="2096153" cy="67774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76490" y="1562847"/>
            <a:ext cx="685106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 </a:t>
            </a:r>
            <a:r>
              <a:rPr lang="en-US" sz="2800" dirty="0" smtClean="0"/>
              <a:t>Satellite communication: </a:t>
            </a:r>
          </a:p>
          <a:p>
            <a:pPr marL="627063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Higher frequencies -&gt; </a:t>
            </a:r>
            <a:r>
              <a:rPr lang="en-US" altLang="zh-CN" sz="2000" dirty="0" smtClean="0"/>
              <a:t>H</a:t>
            </a:r>
            <a:r>
              <a:rPr lang="en-US" sz="2000" dirty="0" smtClean="0"/>
              <a:t>igher </a:t>
            </a:r>
            <a:r>
              <a:rPr lang="en-US" sz="2000" dirty="0"/>
              <a:t>information </a:t>
            </a:r>
            <a:r>
              <a:rPr lang="en-US" sz="2000" dirty="0" smtClean="0"/>
              <a:t>rates</a:t>
            </a:r>
          </a:p>
          <a:p>
            <a:pPr marL="627063" indent="-28575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70C0"/>
                </a:solidFill>
              </a:rPr>
              <a:t>Loss </a:t>
            </a:r>
            <a:r>
              <a:rPr lang="en-US" sz="2000" b="1" dirty="0">
                <a:solidFill>
                  <a:srgbClr val="0070C0"/>
                </a:solidFill>
              </a:rPr>
              <a:t>of electromagnetic waves </a:t>
            </a:r>
            <a:r>
              <a:rPr lang="en-US" sz="2000" b="1" dirty="0" smtClean="0">
                <a:solidFill>
                  <a:srgbClr val="0070C0"/>
                </a:solidFill>
              </a:rPr>
              <a:t>related to frequency</a:t>
            </a:r>
            <a:endParaRPr lang="en-US" sz="2000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800" dirty="0" smtClean="0"/>
              <a:t> Rain </a:t>
            </a:r>
            <a:r>
              <a:rPr lang="en-US" sz="2800" dirty="0"/>
              <a:t>and fog </a:t>
            </a:r>
            <a:endParaRPr lang="en-US" sz="2800" dirty="0" smtClean="0"/>
          </a:p>
          <a:p>
            <a:pPr marL="627063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70C0"/>
                </a:solidFill>
              </a:rPr>
              <a:t>Scatter </a:t>
            </a:r>
            <a:r>
              <a:rPr lang="en-US" sz="2000" b="1" dirty="0">
                <a:solidFill>
                  <a:srgbClr val="0070C0"/>
                </a:solidFill>
              </a:rPr>
              <a:t>and absorb high frequency waves, causing greater losses, called rain attenuation</a:t>
            </a:r>
          </a:p>
          <a:p>
            <a:pPr marL="627063" indent="-285750">
              <a:buFont typeface="Wingdings" panose="05000000000000000000" pitchFamily="2" charset="2"/>
              <a:buChar char="§"/>
            </a:pPr>
            <a:r>
              <a:rPr lang="en-US" altLang="zh-CN" sz="2000" b="1" dirty="0" smtClean="0">
                <a:solidFill>
                  <a:srgbClr val="0070C0"/>
                </a:solidFill>
              </a:rPr>
              <a:t>H</a:t>
            </a:r>
            <a:r>
              <a:rPr lang="en-US" sz="2000" b="1" dirty="0" smtClean="0">
                <a:solidFill>
                  <a:srgbClr val="0070C0"/>
                </a:solidFill>
              </a:rPr>
              <a:t>igher frequency -&gt; more </a:t>
            </a:r>
            <a:r>
              <a:rPr lang="en-US" sz="2000" b="1" dirty="0">
                <a:solidFill>
                  <a:srgbClr val="0070C0"/>
                </a:solidFill>
              </a:rPr>
              <a:t>severe </a:t>
            </a:r>
            <a:r>
              <a:rPr lang="en-US" sz="2000" b="1" dirty="0" smtClean="0">
                <a:solidFill>
                  <a:srgbClr val="0070C0"/>
                </a:solidFill>
              </a:rPr>
              <a:t>rain attenuation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en-US" sz="2000" dirty="0">
              <a:solidFill>
                <a:srgbClr val="0070C0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Atmospheric </a:t>
            </a:r>
            <a:r>
              <a:rPr lang="en-US" sz="2800" dirty="0"/>
              <a:t>absorption and rain </a:t>
            </a:r>
            <a:r>
              <a:rPr lang="en-US" sz="2800" dirty="0" smtClean="0"/>
              <a:t>attenuation</a:t>
            </a:r>
            <a:endParaRPr lang="en-US" sz="2800" dirty="0"/>
          </a:p>
          <a:p>
            <a:pPr marL="627063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Frequency &lt; 10 GHz</a:t>
            </a:r>
            <a:r>
              <a:rPr lang="en-US" sz="2000" dirty="0"/>
              <a:t>, the loss is small and </a:t>
            </a:r>
            <a:r>
              <a:rPr lang="en-US" sz="2000" dirty="0" smtClean="0"/>
              <a:t>flat</a:t>
            </a:r>
            <a:endParaRPr lang="en-US" sz="2000" dirty="0"/>
          </a:p>
          <a:p>
            <a:pPr marL="627063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Frequency &gt; 12 </a:t>
            </a:r>
            <a:r>
              <a:rPr lang="en-US" sz="2000" dirty="0"/>
              <a:t>GHz, the loss rises </a:t>
            </a:r>
            <a:r>
              <a:rPr lang="en-US" sz="2000" dirty="0" smtClean="0"/>
              <a:t>rapidly</a:t>
            </a:r>
          </a:p>
          <a:p>
            <a:pPr marL="627063" indent="-285750">
              <a:buFont typeface="Wingdings" panose="05000000000000000000" pitchFamily="2" charset="2"/>
              <a:buChar char="§"/>
            </a:pPr>
            <a:r>
              <a:rPr lang="en-US" sz="2000" dirty="0"/>
              <a:t>F</a:t>
            </a:r>
            <a:r>
              <a:rPr lang="en-US" sz="2000" dirty="0" smtClean="0"/>
              <a:t>requency &gt; </a:t>
            </a:r>
            <a:r>
              <a:rPr lang="en-US" sz="2000" dirty="0"/>
              <a:t>60 </a:t>
            </a:r>
            <a:r>
              <a:rPr lang="en-US" sz="2000" dirty="0" smtClean="0"/>
              <a:t>GHz, </a:t>
            </a:r>
            <a:r>
              <a:rPr lang="en-US" sz="2000" dirty="0"/>
              <a:t>unsuitable for satellite </a:t>
            </a:r>
            <a:r>
              <a:rPr lang="en-US" sz="2000" dirty="0" smtClean="0"/>
              <a:t>transmission</a:t>
            </a:r>
            <a:endParaRPr lang="en-US" sz="20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975" y="0"/>
            <a:ext cx="2591025" cy="96020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080247"/>
            <a:ext cx="8341562" cy="13011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8448261" y="1071214"/>
            <a:ext cx="3743739" cy="13551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470" y="1317741"/>
            <a:ext cx="4396974" cy="5630669"/>
          </a:xfrm>
          <a:prstGeom prst="rect">
            <a:avLst/>
          </a:prstGeom>
        </p:spPr>
      </p:pic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16</a:t>
            </a:fld>
            <a:endParaRPr lang="en-US"/>
          </a:p>
        </p:txBody>
      </p:sp>
      <p:sp>
        <p:nvSpPr>
          <p:cNvPr id="9" name="矩形 8"/>
          <p:cNvSpPr/>
          <p:nvPr/>
        </p:nvSpPr>
        <p:spPr>
          <a:xfrm rot="16200000">
            <a:off x="6337702" y="4027135"/>
            <a:ext cx="19797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Atmosphere attenuation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25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6490" y="99984"/>
            <a:ext cx="5121613" cy="1143000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Impact"/>
                <a:cs typeface="Impact"/>
              </a:rPr>
              <a:t>Frequency</a:t>
            </a:r>
          </a:p>
        </p:txBody>
      </p:sp>
      <p:pic>
        <p:nvPicPr>
          <p:cNvPr id="5" name="Picture 4" descr="engineering-cullen-college-of-engineering-primary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84" y="303050"/>
            <a:ext cx="2096153" cy="67774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76490" y="1734139"/>
            <a:ext cx="1117703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/>
              <a:t> </a:t>
            </a:r>
            <a:r>
              <a:rPr lang="en-US" sz="2400" b="1" dirty="0" smtClean="0"/>
              <a:t>Main </a:t>
            </a:r>
            <a:r>
              <a:rPr lang="en-US" sz="2400" b="1" dirty="0"/>
              <a:t>factors </a:t>
            </a:r>
            <a:r>
              <a:rPr lang="en-US" altLang="zh-CN" sz="2400" b="1" dirty="0"/>
              <a:t>of</a:t>
            </a:r>
            <a:r>
              <a:rPr lang="en-US" sz="2400" b="1" dirty="0" smtClean="0"/>
              <a:t> </a:t>
            </a:r>
            <a:r>
              <a:rPr lang="en-US" sz="2400" b="1" dirty="0"/>
              <a:t>selecting a working frequency </a:t>
            </a:r>
            <a:r>
              <a:rPr lang="en-US" sz="2400" b="1" dirty="0" smtClean="0"/>
              <a:t>band:</a:t>
            </a:r>
            <a:endParaRPr lang="en-US" sz="2400" b="1" dirty="0"/>
          </a:p>
          <a:p>
            <a:pPr marL="568325" indent="-27781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External </a:t>
            </a:r>
            <a:r>
              <a:rPr lang="en-US" sz="2400" b="1" dirty="0">
                <a:solidFill>
                  <a:srgbClr val="0070C0"/>
                </a:solidFill>
              </a:rPr>
              <a:t>interference noise </a:t>
            </a:r>
            <a:r>
              <a:rPr lang="en-US" sz="2400" dirty="0"/>
              <a:t>received by the antenna system </a:t>
            </a:r>
            <a:r>
              <a:rPr lang="en-US" sz="2400" dirty="0" smtClean="0"/>
              <a:t>-&gt; small</a:t>
            </a:r>
            <a:endParaRPr lang="en-US" sz="2400" dirty="0"/>
          </a:p>
          <a:p>
            <a:pPr marL="568325" indent="-27781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Wave </a:t>
            </a:r>
            <a:r>
              <a:rPr lang="en-US" sz="2400" b="1" dirty="0">
                <a:solidFill>
                  <a:srgbClr val="0070C0"/>
                </a:solidFill>
              </a:rPr>
              <a:t>propagation loss </a:t>
            </a:r>
            <a:r>
              <a:rPr lang="en-US" sz="2400" dirty="0" smtClean="0"/>
              <a:t>-&gt; small</a:t>
            </a:r>
            <a:endParaRPr lang="en-US" sz="2400" dirty="0"/>
          </a:p>
          <a:p>
            <a:pPr marL="568325" indent="-27781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smtClean="0"/>
              <a:t>Equipment </a:t>
            </a:r>
            <a:r>
              <a:rPr lang="en-US" sz="2400" dirty="0"/>
              <a:t>applicable to this frequency band </a:t>
            </a:r>
            <a:r>
              <a:rPr lang="en-US" sz="2400" dirty="0" smtClean="0"/>
              <a:t>-&gt; </a:t>
            </a:r>
            <a:r>
              <a:rPr lang="en-US" sz="2400" b="1" dirty="0" smtClean="0">
                <a:solidFill>
                  <a:srgbClr val="0070C0"/>
                </a:solidFill>
              </a:rPr>
              <a:t>light </a:t>
            </a:r>
            <a:r>
              <a:rPr lang="en-US" sz="2400" b="1" dirty="0">
                <a:solidFill>
                  <a:srgbClr val="0070C0"/>
                </a:solidFill>
              </a:rPr>
              <a:t>in weight and small in </a:t>
            </a:r>
            <a:r>
              <a:rPr lang="en-US" sz="2400" b="1" dirty="0" smtClean="0">
                <a:solidFill>
                  <a:srgbClr val="0070C0"/>
                </a:solidFill>
              </a:rPr>
              <a:t>size</a:t>
            </a:r>
            <a:endParaRPr lang="en-US" sz="2400" b="1" dirty="0"/>
          </a:p>
          <a:p>
            <a:pPr marL="568325" indent="-27781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Available </a:t>
            </a:r>
            <a:r>
              <a:rPr lang="en-US" sz="2400" b="1" dirty="0">
                <a:solidFill>
                  <a:srgbClr val="0070C0"/>
                </a:solidFill>
              </a:rPr>
              <a:t>frequency bandwidth </a:t>
            </a:r>
            <a:r>
              <a:rPr lang="en-US" sz="2400" dirty="0" smtClean="0"/>
              <a:t>-&gt; meet </a:t>
            </a:r>
            <a:r>
              <a:rPr lang="en-US" sz="2400" dirty="0"/>
              <a:t>the requirements for transmitting </a:t>
            </a:r>
            <a:r>
              <a:rPr lang="en-US" sz="2400" dirty="0" smtClean="0"/>
              <a:t>information</a:t>
            </a:r>
            <a:endParaRPr lang="en-US" sz="2400" dirty="0"/>
          </a:p>
          <a:p>
            <a:pPr marL="568325" indent="-27781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Mutual </a:t>
            </a:r>
            <a:r>
              <a:rPr lang="en-US" sz="2400" b="1" dirty="0">
                <a:solidFill>
                  <a:srgbClr val="0070C0"/>
                </a:solidFill>
              </a:rPr>
              <a:t>interference </a:t>
            </a:r>
            <a:r>
              <a:rPr lang="en-US" sz="2400" dirty="0"/>
              <a:t>with other terrestrial wireless </a:t>
            </a:r>
            <a:r>
              <a:rPr lang="en-US" sz="2400" dirty="0" smtClean="0"/>
              <a:t>systems -&gt; as </a:t>
            </a:r>
            <a:r>
              <a:rPr lang="en-US" sz="2400" dirty="0"/>
              <a:t>small as </a:t>
            </a:r>
            <a:r>
              <a:rPr lang="en-US" sz="2400" dirty="0" smtClean="0"/>
              <a:t>possible</a:t>
            </a:r>
            <a:endParaRPr lang="en-US" sz="2400" dirty="0"/>
          </a:p>
          <a:p>
            <a:pPr marL="568325" indent="-27781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smtClean="0"/>
              <a:t>Make </a:t>
            </a:r>
            <a:r>
              <a:rPr lang="en-US" sz="2400" dirty="0"/>
              <a:t>use of existing communication technologies and equipment as much as </a:t>
            </a:r>
            <a:r>
              <a:rPr lang="en-US" sz="2400" dirty="0" smtClean="0"/>
              <a:t>possible.</a:t>
            </a:r>
            <a:endParaRPr lang="en-US" sz="2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975" y="0"/>
            <a:ext cx="2591025" cy="96020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080247"/>
            <a:ext cx="8341562" cy="13011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8448261" y="1071214"/>
            <a:ext cx="3743739" cy="13551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7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6490" y="99984"/>
            <a:ext cx="5121613" cy="1143000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Impact"/>
                <a:cs typeface="Impact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490" y="1488919"/>
            <a:ext cx="5403449" cy="470353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Introduction</a:t>
            </a:r>
            <a:r>
              <a:rPr lang="en-US" dirty="0" smtClean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Orbits and Related Issues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Frequency Band Selection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  <a:latin typeface="Trebuchet MS"/>
                <a:cs typeface="Trebuchet MS"/>
              </a:rPr>
              <a:t>System </a:t>
            </a:r>
            <a:r>
              <a:rPr lang="en-US" dirty="0">
                <a:solidFill>
                  <a:srgbClr val="0070C0"/>
                </a:solidFill>
                <a:latin typeface="Trebuchet MS"/>
                <a:cs typeface="Trebuchet MS"/>
              </a:rPr>
              <a:t>C</a:t>
            </a:r>
            <a:r>
              <a:rPr lang="en-US" dirty="0" smtClean="0">
                <a:solidFill>
                  <a:srgbClr val="0070C0"/>
                </a:solidFill>
                <a:latin typeface="Trebuchet MS"/>
                <a:cs typeface="Trebuchet MS"/>
              </a:rPr>
              <a:t>omposition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Satellite Channel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Conclusion </a:t>
            </a:r>
          </a:p>
        </p:txBody>
      </p:sp>
      <p:pic>
        <p:nvPicPr>
          <p:cNvPr id="5" name="Picture 4" descr="engineering-cullen-college-of-engineering-primary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84" y="303050"/>
            <a:ext cx="2096153" cy="67774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975" y="0"/>
            <a:ext cx="2591025" cy="96020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1080247"/>
            <a:ext cx="8341562" cy="13011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8448261" y="1071214"/>
            <a:ext cx="3743739" cy="13551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18</a:t>
            </a:fld>
            <a:endParaRPr lang="en-US"/>
          </a:p>
        </p:txBody>
      </p:sp>
      <p:pic>
        <p:nvPicPr>
          <p:cNvPr id="5122" name="Picture 2" descr="Image result for satellite segment and ground seg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970" y="2072000"/>
            <a:ext cx="5202430" cy="3537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13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6490" y="99984"/>
            <a:ext cx="5121613" cy="1143000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latin typeface="Impact"/>
                <a:cs typeface="Impact"/>
              </a:rPr>
              <a:t>System</a:t>
            </a:r>
            <a:endParaRPr lang="en-US" sz="5400" dirty="0">
              <a:latin typeface="Impact"/>
              <a:cs typeface="Impact"/>
            </a:endParaRPr>
          </a:p>
        </p:txBody>
      </p:sp>
      <p:pic>
        <p:nvPicPr>
          <p:cNvPr id="5" name="Picture 4" descr="engineering-cullen-college-of-engineering-primary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84" y="303050"/>
            <a:ext cx="2096153" cy="67774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76490" y="1496997"/>
            <a:ext cx="1117703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 smtClean="0"/>
              <a:t> System</a:t>
            </a:r>
            <a:r>
              <a:rPr lang="en-US" sz="3200" dirty="0"/>
              <a:t> </a:t>
            </a:r>
            <a:r>
              <a:rPr lang="en-US" sz="3200" dirty="0" smtClean="0"/>
              <a:t>composition</a:t>
            </a:r>
          </a:p>
          <a:p>
            <a:pPr marL="747713" indent="-346075">
              <a:buFont typeface="Wingdings" panose="05000000000000000000" pitchFamily="2" charset="2"/>
              <a:buChar char="§"/>
            </a:pPr>
            <a:r>
              <a:rPr lang="en-US" altLang="zh-CN" sz="2400" dirty="0"/>
              <a:t>S</a:t>
            </a:r>
            <a:r>
              <a:rPr lang="en-US" sz="2400" dirty="0" smtClean="0"/>
              <a:t>pace </a:t>
            </a:r>
            <a:r>
              <a:rPr lang="en-US" sz="2400" dirty="0"/>
              <a:t>segment: including satellite and measurement and control;</a:t>
            </a:r>
          </a:p>
          <a:p>
            <a:pPr marL="747713" indent="-346075">
              <a:buFont typeface="Wingdings" panose="05000000000000000000" pitchFamily="2" charset="2"/>
              <a:buChar char="§"/>
            </a:pPr>
            <a:r>
              <a:rPr lang="en-US" sz="2400" dirty="0"/>
              <a:t>Ground segment: earth station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897" y="2876191"/>
            <a:ext cx="6466205" cy="37354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0975" y="0"/>
            <a:ext cx="2591025" cy="96020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1080247"/>
            <a:ext cx="8341562" cy="13011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8448261" y="1071214"/>
            <a:ext cx="3743739" cy="13551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1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6490" y="99984"/>
            <a:ext cx="5121613" cy="1143000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Impact"/>
                <a:cs typeface="Impact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490" y="1488919"/>
            <a:ext cx="5403449" cy="470353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  <a:latin typeface="Trebuchet MS"/>
                <a:cs typeface="Trebuchet MS"/>
              </a:rPr>
              <a:t>Introduction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Orbits and Related Issues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Frequency Band Selection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System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omposition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Satellite Channel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Conclusion </a:t>
            </a:r>
          </a:p>
        </p:txBody>
      </p:sp>
      <p:pic>
        <p:nvPicPr>
          <p:cNvPr id="5" name="Picture 4" descr="engineering-cullen-college-of-engineering-primary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84" y="303050"/>
            <a:ext cx="2096153" cy="67774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975" y="0"/>
            <a:ext cx="2591025" cy="96020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1080247"/>
            <a:ext cx="8341562" cy="13011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8448261" y="1071214"/>
            <a:ext cx="3743739" cy="13551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2</a:t>
            </a:fld>
            <a:endParaRPr lang="en-US"/>
          </a:p>
        </p:txBody>
      </p:sp>
      <p:pic>
        <p:nvPicPr>
          <p:cNvPr id="2050" name="Picture 2" descr="Image result for satellite communica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86993"/>
            <a:ext cx="5749932" cy="3610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11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6490" y="99984"/>
            <a:ext cx="5121613" cy="1143000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latin typeface="Impact"/>
                <a:cs typeface="Impact"/>
              </a:rPr>
              <a:t>Space Segment</a:t>
            </a:r>
            <a:endParaRPr lang="en-US" sz="5400" dirty="0">
              <a:latin typeface="Impact"/>
              <a:cs typeface="Impact"/>
            </a:endParaRPr>
          </a:p>
        </p:txBody>
      </p:sp>
      <p:pic>
        <p:nvPicPr>
          <p:cNvPr id="5" name="Picture 4" descr="engineering-cullen-college-of-engineering-primary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84" y="303050"/>
            <a:ext cx="2096153" cy="6777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76490" y="1544391"/>
                <a:ext cx="11177030" cy="5001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400" dirty="0" smtClean="0"/>
                  <a:t> </a:t>
                </a:r>
                <a:r>
                  <a:rPr lang="en-US" sz="2800" dirty="0" smtClean="0"/>
                  <a:t>Space segment </a:t>
                </a:r>
              </a:p>
              <a:p>
                <a:pPr marL="568325" indent="-222250"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Satellites (platform and payload), </a:t>
                </a:r>
              </a:p>
              <a:p>
                <a:pPr marL="568325" indent="-222250"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Satellite Control Center (SCC), </a:t>
                </a:r>
              </a:p>
              <a:p>
                <a:pPr marL="568325" indent="-222250"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Tracking Telemetry and Command Station (TT&amp;C). </a:t>
                </a:r>
              </a:p>
              <a:p>
                <a:pPr marL="285750" indent="-285750">
                  <a:spcBef>
                    <a:spcPts val="600"/>
                  </a:spcBef>
                  <a:buFont typeface="Wingdings" panose="05000000000000000000" pitchFamily="2" charset="2"/>
                  <a:buChar char="q"/>
                </a:pPr>
                <a:r>
                  <a:rPr lang="en-US" sz="2800" dirty="0" smtClean="0"/>
                  <a:t>Several concepts of space segments</a:t>
                </a:r>
              </a:p>
              <a:p>
                <a:pPr marL="568325" indent="-222250">
                  <a:buFont typeface="Wingdings" panose="05000000000000000000" pitchFamily="2" charset="2"/>
                  <a:buChar char="§"/>
                </a:pPr>
                <a:r>
                  <a:rPr lang="en-US" sz="2000" b="1" dirty="0" smtClean="0">
                    <a:solidFill>
                      <a:srgbClr val="0070C0"/>
                    </a:solidFill>
                  </a:rPr>
                  <a:t>Uplink</a:t>
                </a:r>
                <a:r>
                  <a:rPr lang="en-US" sz="2000" dirty="0"/>
                  <a:t>: Radio waves from the ground segment to the satellite.</a:t>
                </a:r>
              </a:p>
              <a:p>
                <a:pPr marL="568325" indent="-222250">
                  <a:buFont typeface="Wingdings" panose="05000000000000000000" pitchFamily="2" charset="2"/>
                  <a:buChar char="§"/>
                </a:pPr>
                <a:r>
                  <a:rPr lang="en-US" sz="2000" b="1" dirty="0">
                    <a:solidFill>
                      <a:srgbClr val="0070C0"/>
                    </a:solidFill>
                  </a:rPr>
                  <a:t>Downlink</a:t>
                </a:r>
                <a:r>
                  <a:rPr lang="en-US" sz="2000" dirty="0"/>
                  <a:t>: Radio waves from the satellite to the ground segment.</a:t>
                </a:r>
              </a:p>
              <a:p>
                <a:pPr marL="568325" indent="-222250">
                  <a:buFont typeface="Wingdings" panose="05000000000000000000" pitchFamily="2" charset="2"/>
                  <a:buChar char="§"/>
                </a:pPr>
                <a:r>
                  <a:rPr lang="en-US" sz="2000" b="1" dirty="0">
                    <a:solidFill>
                      <a:srgbClr val="0070C0"/>
                    </a:solidFill>
                  </a:rPr>
                  <a:t>Link quality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00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sSub>
                          <m:sSubPr>
                            <m:ctrlPr>
                              <a:rPr lang="en-US" sz="20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determining </a:t>
                </a:r>
                <a:r>
                  <a:rPr lang="en-US" sz="2000" dirty="0"/>
                  <a:t>the bit error rate (BER)</a:t>
                </a:r>
              </a:p>
              <a:p>
                <a:pPr marL="568325" indent="-222250">
                  <a:buFont typeface="Wingdings" panose="05000000000000000000" pitchFamily="2" charset="2"/>
                  <a:buChar char="§"/>
                </a:pPr>
                <a:r>
                  <a:rPr lang="en-US" sz="2000" b="1" dirty="0">
                    <a:solidFill>
                      <a:srgbClr val="0070C0"/>
                    </a:solidFill>
                  </a:rPr>
                  <a:t>Multiple access technology</a:t>
                </a:r>
                <a:r>
                  <a:rPr lang="en-US" sz="2000" dirty="0"/>
                  <a:t>: FDMA, TDMA, CDMA, SDMA</a:t>
                </a:r>
              </a:p>
              <a:p>
                <a:pPr marL="568325" indent="-222250">
                  <a:buFont typeface="Wingdings" panose="05000000000000000000" pitchFamily="2" charset="2"/>
                  <a:buChar char="§"/>
                </a:pPr>
                <a:r>
                  <a:rPr lang="en-US" sz="2000" b="1" dirty="0">
                    <a:solidFill>
                      <a:srgbClr val="0070C0"/>
                    </a:solidFill>
                  </a:rPr>
                  <a:t>Interstellar link</a:t>
                </a:r>
                <a:r>
                  <a:rPr lang="en-US" sz="2000" dirty="0"/>
                  <a:t>: Communication link between satellites</a:t>
                </a:r>
              </a:p>
              <a:p>
                <a:pPr marL="568325" indent="-222250">
                  <a:buFont typeface="Wingdings" panose="05000000000000000000" pitchFamily="2" charset="2"/>
                  <a:buChar char="§"/>
                </a:pPr>
                <a:r>
                  <a:rPr lang="en-US" sz="2000" b="1" dirty="0">
                    <a:solidFill>
                      <a:srgbClr val="0070C0"/>
                    </a:solidFill>
                  </a:rPr>
                  <a:t>Payload and platform</a:t>
                </a:r>
                <a:r>
                  <a:rPr lang="en-US" sz="2000" dirty="0"/>
                  <a:t>: Power supply, structure, solar panels, </a:t>
                </a:r>
                <a:r>
                  <a:rPr lang="en-US" sz="2000" dirty="0" smtClean="0"/>
                  <a:t>etc</a:t>
                </a:r>
                <a:r>
                  <a:rPr lang="en-US" sz="2000" dirty="0"/>
                  <a:t>.</a:t>
                </a:r>
              </a:p>
              <a:p>
                <a:pPr marL="568325" indent="-222250">
                  <a:buFont typeface="Wingdings" panose="05000000000000000000" pitchFamily="2" charset="2"/>
                  <a:buChar char="§"/>
                </a:pPr>
                <a:r>
                  <a:rPr lang="en-US" sz="2000" b="1" dirty="0">
                    <a:solidFill>
                      <a:srgbClr val="0070C0"/>
                    </a:solidFill>
                  </a:rPr>
                  <a:t>Satellite role</a:t>
                </a:r>
                <a:r>
                  <a:rPr lang="en-US" sz="2000" dirty="0"/>
                  <a:t>: amplify carrier, frequency conversion. </a:t>
                </a:r>
              </a:p>
              <a:p>
                <a:pPr marL="568325" indent="-222250">
                  <a:buFont typeface="Wingdings" panose="05000000000000000000" pitchFamily="2" charset="2"/>
                  <a:buChar char="§"/>
                </a:pPr>
                <a:r>
                  <a:rPr lang="en-US" sz="2000" b="1" dirty="0">
                    <a:solidFill>
                      <a:srgbClr val="0070C0"/>
                    </a:solidFill>
                  </a:rPr>
                  <a:t>Repeater</a:t>
                </a:r>
                <a:r>
                  <a:rPr lang="en-US" sz="2000" dirty="0"/>
                  <a:t>: transparent and regenerative repeater.</a:t>
                </a:r>
              </a:p>
              <a:p>
                <a:pPr marL="568325" indent="-222250">
                  <a:buFont typeface="Wingdings" panose="05000000000000000000" pitchFamily="2" charset="2"/>
                  <a:buChar char="§"/>
                </a:pPr>
                <a:r>
                  <a:rPr lang="en-US" sz="2000" b="1" dirty="0">
                    <a:solidFill>
                      <a:srgbClr val="0070C0"/>
                    </a:solidFill>
                  </a:rPr>
                  <a:t>Satellite redundancy, lifetime, 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reliability</a:t>
                </a:r>
                <a:endParaRPr lang="en-US" sz="2000" dirty="0" smtClean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90" y="1544391"/>
                <a:ext cx="11177030" cy="5001369"/>
              </a:xfrm>
              <a:prstGeom prst="rect">
                <a:avLst/>
              </a:prstGeom>
              <a:blipFill>
                <a:blip r:embed="rId3"/>
                <a:stretch>
                  <a:fillRect l="-927" t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0975" y="0"/>
            <a:ext cx="2591025" cy="96020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1080247"/>
            <a:ext cx="8341562" cy="13011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9"/>
          <p:cNvSpPr/>
          <p:nvPr/>
        </p:nvSpPr>
        <p:spPr>
          <a:xfrm>
            <a:off x="8448261" y="1071214"/>
            <a:ext cx="3743739" cy="13551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4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6490" y="99984"/>
            <a:ext cx="5121613" cy="1143000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latin typeface="Impact"/>
                <a:cs typeface="Impact"/>
              </a:rPr>
              <a:t>Ground Segment</a:t>
            </a:r>
            <a:endParaRPr lang="en-US" sz="5400" dirty="0">
              <a:latin typeface="Impact"/>
              <a:cs typeface="Impact"/>
            </a:endParaRPr>
          </a:p>
        </p:txBody>
      </p:sp>
      <p:pic>
        <p:nvPicPr>
          <p:cNvPr id="5" name="Picture 4" descr="engineering-cullen-college-of-engineering-primary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84" y="303050"/>
            <a:ext cx="2096153" cy="67774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76490" y="1645349"/>
            <a:ext cx="1117703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 Ground </a:t>
            </a:r>
            <a:r>
              <a:rPr lang="en-US" sz="2400" dirty="0"/>
              <a:t>segment: </a:t>
            </a:r>
            <a:r>
              <a:rPr lang="en-US" sz="2000" dirty="0" smtClean="0"/>
              <a:t>In </a:t>
            </a:r>
            <a:r>
              <a:rPr lang="en-US" sz="2000" dirty="0"/>
              <a:t>a narrow sense: the ground segment is the earth station</a:t>
            </a:r>
            <a:r>
              <a:rPr lang="en-US" sz="2000" dirty="0" smtClean="0"/>
              <a:t>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400" dirty="0" smtClean="0"/>
              <a:t> Several </a:t>
            </a:r>
            <a:r>
              <a:rPr lang="en-US" sz="2400" dirty="0"/>
              <a:t>concepts of the ground segment</a:t>
            </a:r>
          </a:p>
          <a:p>
            <a:pPr marL="568325" indent="-277813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70C0"/>
                </a:solidFill>
              </a:rPr>
              <a:t>Earth </a:t>
            </a:r>
            <a:r>
              <a:rPr lang="en-US" sz="2000" b="1" dirty="0">
                <a:solidFill>
                  <a:srgbClr val="0070C0"/>
                </a:solidFill>
              </a:rPr>
              <a:t>station classification</a:t>
            </a:r>
            <a:r>
              <a:rPr lang="en-US" sz="2000" dirty="0"/>
              <a:t>: large station, small station / single </a:t>
            </a:r>
            <a:r>
              <a:rPr lang="en-US" sz="2000" dirty="0" smtClean="0"/>
              <a:t>receiving, </a:t>
            </a:r>
            <a:r>
              <a:rPr lang="en-US" sz="2000" dirty="0"/>
              <a:t>and receiving</a:t>
            </a:r>
          </a:p>
          <a:p>
            <a:pPr marL="568325" indent="-277813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70C0"/>
                </a:solidFill>
              </a:rPr>
              <a:t>Earth </a:t>
            </a:r>
            <a:r>
              <a:rPr lang="en-US" sz="2000" b="1" dirty="0">
                <a:solidFill>
                  <a:srgbClr val="0070C0"/>
                </a:solidFill>
              </a:rPr>
              <a:t>station structure</a:t>
            </a:r>
            <a:r>
              <a:rPr lang="en-US" sz="2000" dirty="0"/>
              <a:t>: antenna, duplexer, power supply, tracking, monitoring, </a:t>
            </a:r>
            <a:r>
              <a:rPr lang="en-US" sz="2000" dirty="0" smtClean="0"/>
              <a:t>etc</a:t>
            </a:r>
            <a:r>
              <a:rPr lang="en-US" sz="2000" dirty="0"/>
              <a:t>.</a:t>
            </a:r>
          </a:p>
          <a:p>
            <a:pPr marL="568325" indent="-277813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70C0"/>
                </a:solidFill>
              </a:rPr>
              <a:t>Signal </a:t>
            </a:r>
            <a:r>
              <a:rPr lang="en-US" sz="2000" b="1" dirty="0">
                <a:solidFill>
                  <a:srgbClr val="0070C0"/>
                </a:solidFill>
              </a:rPr>
              <a:t>processing technology</a:t>
            </a:r>
            <a:r>
              <a:rPr lang="en-US" sz="2000" dirty="0"/>
              <a:t>: multiplexing, </a:t>
            </a:r>
            <a:r>
              <a:rPr lang="en-US" sz="2000" dirty="0" smtClean="0"/>
              <a:t>encryption</a:t>
            </a:r>
            <a:r>
              <a:rPr lang="en-US" sz="2000" dirty="0"/>
              <a:t>, voice interpolation, compression, etc.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975" y="0"/>
            <a:ext cx="2591025" cy="96020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1080247"/>
            <a:ext cx="8341562" cy="13011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8448261" y="1071214"/>
            <a:ext cx="3743739" cy="13551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å°é¢ç«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294" y="3732995"/>
            <a:ext cx="4078280" cy="2574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å°é¢ç«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182" y="3732995"/>
            <a:ext cx="4329886" cy="2574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1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6490" y="99984"/>
            <a:ext cx="5121613" cy="1143000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Impact"/>
                <a:cs typeface="Impact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490" y="1488919"/>
            <a:ext cx="5403449" cy="470353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Introduction</a:t>
            </a:r>
            <a:r>
              <a:rPr lang="en-US" dirty="0" smtClean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Orbits and Related Issues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Frequency Band Selection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System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omposition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  <a:latin typeface="Trebuchet MS"/>
                <a:cs typeface="Trebuchet MS"/>
              </a:rPr>
              <a:t>Satellite Channel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Conclusion </a:t>
            </a:r>
          </a:p>
        </p:txBody>
      </p:sp>
      <p:pic>
        <p:nvPicPr>
          <p:cNvPr id="5" name="Picture 4" descr="engineering-cullen-college-of-engineering-primary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84" y="303050"/>
            <a:ext cx="2096153" cy="67774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975" y="0"/>
            <a:ext cx="2591025" cy="96020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1080247"/>
            <a:ext cx="8341562" cy="13011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8448261" y="1071214"/>
            <a:ext cx="3743739" cy="13551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22</a:t>
            </a:fld>
            <a:endParaRPr lang="en-US"/>
          </a:p>
        </p:txBody>
      </p:sp>
      <p:pic>
        <p:nvPicPr>
          <p:cNvPr id="6146" name="Picture 2" descr="Image result for satellite chann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79908"/>
            <a:ext cx="5578527" cy="3603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89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6490" y="99984"/>
            <a:ext cx="5121613" cy="1143000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latin typeface="Impact"/>
                <a:cs typeface="Impact"/>
              </a:rPr>
              <a:t>Channel</a:t>
            </a:r>
            <a:endParaRPr lang="en-US" sz="5400" dirty="0">
              <a:latin typeface="Impact"/>
              <a:cs typeface="Impact"/>
            </a:endParaRPr>
          </a:p>
        </p:txBody>
      </p:sp>
      <p:pic>
        <p:nvPicPr>
          <p:cNvPr id="5" name="Picture 4" descr="engineering-cullen-college-of-engineering-primary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84" y="303050"/>
            <a:ext cx="2096153" cy="6777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975" y="0"/>
            <a:ext cx="2591025" cy="96020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080247"/>
            <a:ext cx="8341562" cy="13011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8448261" y="1071214"/>
            <a:ext cx="3743739" cy="13551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476489" y="1590460"/>
            <a:ext cx="11381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altLang="zh-CN" sz="2400" dirty="0" smtClean="0"/>
              <a:t>O</a:t>
            </a:r>
            <a:r>
              <a:rPr lang="en-US" sz="2400" dirty="0" smtClean="0"/>
              <a:t>utside </a:t>
            </a:r>
            <a:r>
              <a:rPr lang="en-US" sz="2400" dirty="0"/>
              <a:t>the ionosphere </a:t>
            </a:r>
            <a:r>
              <a:rPr lang="en-US" sz="2400" dirty="0" smtClean="0"/>
              <a:t>-&gt; </a:t>
            </a:r>
            <a:r>
              <a:rPr lang="en-US" sz="2400" dirty="0"/>
              <a:t>free space </a:t>
            </a:r>
            <a:r>
              <a:rPr lang="en-US" sz="2400" dirty="0" smtClean="0"/>
              <a:t>propagation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smtClean="0"/>
              <a:t>Propagation </a:t>
            </a:r>
            <a:r>
              <a:rPr lang="en-US" sz="2400" dirty="0"/>
              <a:t>in the atmosphere can be corrected on free space propagation. </a:t>
            </a:r>
            <a:endParaRPr lang="en-US" sz="24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smtClean="0"/>
              <a:t>Except satellite mobile channel, the satellite channel between the satellite and earth station can be considered as </a:t>
            </a:r>
            <a:r>
              <a:rPr lang="en-US" sz="2400" b="1" dirty="0">
                <a:solidFill>
                  <a:srgbClr val="0070C0"/>
                </a:solidFill>
              </a:rPr>
              <a:t>a constant channel</a:t>
            </a:r>
            <a:r>
              <a:rPr lang="en-US" sz="2400" b="1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smtClean="0"/>
              <a:t>The </a:t>
            </a:r>
            <a:r>
              <a:rPr lang="en-US" sz="2400" dirty="0"/>
              <a:t>radio waves </a:t>
            </a:r>
            <a:r>
              <a:rPr lang="en-US" sz="2400" dirty="0" smtClean="0"/>
              <a:t>are </a:t>
            </a:r>
            <a:r>
              <a:rPr lang="en-US" sz="2400" dirty="0"/>
              <a:t>subject to loss in </a:t>
            </a:r>
            <a:r>
              <a:rPr lang="en-US" sz="2400" dirty="0" smtClean="0"/>
              <a:t>propagation </a:t>
            </a:r>
            <a:r>
              <a:rPr lang="en-US" sz="2400" b="1" dirty="0" smtClean="0">
                <a:solidFill>
                  <a:srgbClr val="0070C0"/>
                </a:solidFill>
              </a:rPr>
              <a:t>atmosphere</a:t>
            </a:r>
            <a:r>
              <a:rPr lang="en-US" sz="2400" b="1" dirty="0">
                <a:solidFill>
                  <a:srgbClr val="0070C0"/>
                </a:solidFill>
              </a:rPr>
              <a:t>, rain, clouds, snow, fog, etc</a:t>
            </a:r>
            <a:r>
              <a:rPr lang="en-US" sz="2400" dirty="0"/>
              <a:t>.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79" y="4418201"/>
            <a:ext cx="724325" cy="72432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297204" y="4034672"/>
            <a:ext cx="9789436" cy="224676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Satellite mobile </a:t>
            </a:r>
            <a:r>
              <a:rPr lang="en-US" sz="2000" dirty="0" smtClean="0">
                <a:solidFill>
                  <a:schemeClr val="tx1"/>
                </a:solidFill>
              </a:rPr>
              <a:t>communications (</a:t>
            </a:r>
            <a:r>
              <a:rPr lang="en-US" sz="2000" smtClean="0">
                <a:solidFill>
                  <a:schemeClr val="tx1"/>
                </a:solidFill>
              </a:rPr>
              <a:t>between NGEO satellite </a:t>
            </a:r>
            <a:r>
              <a:rPr lang="en-US" sz="2000" dirty="0" smtClean="0">
                <a:solidFill>
                  <a:schemeClr val="tx1"/>
                </a:solidFill>
              </a:rPr>
              <a:t>and mobile users) use </a:t>
            </a:r>
            <a:r>
              <a:rPr lang="en-US" sz="2000" dirty="0">
                <a:solidFill>
                  <a:schemeClr val="tx1"/>
                </a:solidFill>
              </a:rPr>
              <a:t>lower communication frequencies and (semi) omnidirectional antennas, so as with ground mobile communications, there are </a:t>
            </a:r>
            <a:r>
              <a:rPr lang="en-US" sz="2000" b="1" dirty="0">
                <a:solidFill>
                  <a:srgbClr val="0070C0"/>
                </a:solidFill>
              </a:rPr>
              <a:t>multipath and shadow occlusions, which are fading channels</a:t>
            </a:r>
            <a:r>
              <a:rPr lang="en-US" sz="2000" b="1" dirty="0" smtClean="0">
                <a:solidFill>
                  <a:srgbClr val="0070C0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Because </a:t>
            </a:r>
            <a:r>
              <a:rPr lang="en-US" sz="2000" dirty="0">
                <a:solidFill>
                  <a:schemeClr val="tx1"/>
                </a:solidFill>
              </a:rPr>
              <a:t>the fixed earth station uses a directional antenna, the operating frequency is high, and the occlusion can be avoided, the satellite channel </a:t>
            </a:r>
            <a:r>
              <a:rPr lang="en-US" sz="2000" dirty="0" smtClean="0">
                <a:solidFill>
                  <a:schemeClr val="tx1"/>
                </a:solidFill>
              </a:rPr>
              <a:t>between the earth station and satellite can </a:t>
            </a:r>
            <a:r>
              <a:rPr lang="en-US" sz="2000" dirty="0">
                <a:solidFill>
                  <a:schemeClr val="tx1"/>
                </a:solidFill>
              </a:rPr>
              <a:t>be regarded as a </a:t>
            </a:r>
            <a:r>
              <a:rPr lang="en-US" sz="2000" b="1" dirty="0">
                <a:solidFill>
                  <a:srgbClr val="0070C0"/>
                </a:solidFill>
              </a:rPr>
              <a:t>Gaussian white noise channel </a:t>
            </a:r>
            <a:r>
              <a:rPr lang="en-US" sz="2000" dirty="0">
                <a:solidFill>
                  <a:schemeClr val="tx1"/>
                </a:solidFill>
              </a:rPr>
              <a:t>at this time.</a:t>
            </a:r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8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6489" y="99984"/>
            <a:ext cx="7753111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5400" dirty="0" smtClean="0">
                <a:latin typeface="Impact"/>
                <a:cs typeface="Impact"/>
              </a:rPr>
              <a:t>Channel (Inter-Satellite Link)</a:t>
            </a:r>
            <a:endParaRPr lang="en-US" sz="5400" dirty="0">
              <a:latin typeface="Impact"/>
              <a:cs typeface="Impact"/>
            </a:endParaRPr>
          </a:p>
        </p:txBody>
      </p:sp>
      <p:pic>
        <p:nvPicPr>
          <p:cNvPr id="5" name="Picture 4" descr="engineering-cullen-college-of-engineering-primary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84" y="303050"/>
            <a:ext cx="2096153" cy="67774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76489" y="1478569"/>
            <a:ext cx="698462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zh-CN" sz="2400" dirty="0" smtClean="0"/>
              <a:t> Inter-Satellite Link</a:t>
            </a:r>
            <a:r>
              <a:rPr lang="en-US" sz="2400" dirty="0" smtClean="0"/>
              <a:t>  (free space loss)</a:t>
            </a:r>
          </a:p>
          <a:p>
            <a:pPr marL="623888" indent="-277813">
              <a:buFont typeface="Wingdings" panose="05000000000000000000" pitchFamily="2" charset="2"/>
              <a:buChar char="§"/>
            </a:pPr>
            <a:r>
              <a:rPr lang="en-US" altLang="zh-CN" sz="2000" dirty="0" smtClean="0"/>
              <a:t>R</a:t>
            </a:r>
            <a:r>
              <a:rPr lang="en-US" sz="2000" dirty="0" smtClean="0"/>
              <a:t>eceiving power:</a:t>
            </a:r>
          </a:p>
          <a:p>
            <a:pPr marL="623888" indent="-277813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623888" indent="-277813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623888" indent="-277813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623888" indent="-277813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623888" indent="-277813">
              <a:buFont typeface="Wingdings" panose="05000000000000000000" pitchFamily="2" charset="2"/>
              <a:buChar char="§"/>
            </a:pPr>
            <a:endParaRPr lang="en-US" altLang="zh-CN" sz="2000" dirty="0" smtClean="0"/>
          </a:p>
          <a:p>
            <a:pPr marL="623888" indent="-277813">
              <a:buFont typeface="Wingdings" panose="05000000000000000000" pitchFamily="2" charset="2"/>
              <a:buChar char="§"/>
            </a:pPr>
            <a:r>
              <a:rPr lang="en-US" altLang="zh-CN" sz="2000" dirty="0" smtClean="0"/>
              <a:t>E</a:t>
            </a:r>
            <a:r>
              <a:rPr lang="en-US" sz="2000" dirty="0" smtClean="0"/>
              <a:t>ffective </a:t>
            </a:r>
            <a:r>
              <a:rPr lang="en-US" sz="2000" dirty="0"/>
              <a:t>area of an </a:t>
            </a:r>
            <a:r>
              <a:rPr lang="en-US" sz="2000" dirty="0" smtClean="0"/>
              <a:t>antenna:</a:t>
            </a:r>
          </a:p>
          <a:p>
            <a:pPr marL="623888" indent="-277813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623888" indent="-277813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623888" indent="-277813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623888" indent="-277813">
              <a:buFont typeface="Wingdings" panose="05000000000000000000" pitchFamily="2" charset="2"/>
              <a:buChar char="§"/>
            </a:pPr>
            <a:r>
              <a:rPr lang="en-US" sz="2000" dirty="0"/>
              <a:t>E</a:t>
            </a:r>
            <a:r>
              <a:rPr lang="en-US" sz="2000" dirty="0" smtClean="0"/>
              <a:t>xpression </a:t>
            </a:r>
            <a:r>
              <a:rPr lang="en-US" sz="2000" dirty="0"/>
              <a:t>for the received power</a:t>
            </a:r>
            <a:r>
              <a:rPr lang="en-US" sz="2000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513" y="1773487"/>
            <a:ext cx="4054191" cy="192040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955079" y="3887303"/>
            <a:ext cx="4054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Fig. </a:t>
            </a:r>
            <a:r>
              <a:rPr lang="en-US" dirty="0"/>
              <a:t>The power received by a receiving antenna.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0975" y="0"/>
            <a:ext cx="2591025" cy="96020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1080247"/>
            <a:ext cx="8341562" cy="13011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9"/>
          <p:cNvSpPr/>
          <p:nvPr/>
        </p:nvSpPr>
        <p:spPr>
          <a:xfrm>
            <a:off x="8448261" y="1071214"/>
            <a:ext cx="3743739" cy="13551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167" y="2615285"/>
            <a:ext cx="3802523" cy="47415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524" y="4262306"/>
            <a:ext cx="2663842" cy="4399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167" y="5466572"/>
            <a:ext cx="3014820" cy="104203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0430" y="5927504"/>
            <a:ext cx="1528302" cy="343991"/>
          </a:xfrm>
          <a:prstGeom prst="rect">
            <a:avLst/>
          </a:prstGeom>
        </p:spPr>
      </p:pic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5142040" y="2209018"/>
                <a:ext cx="2938753" cy="12225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/>
                  <a:t>Transmit power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altLang="zh-CN" dirty="0" smtClean="0"/>
              </a:p>
              <a:p>
                <a:r>
                  <a:rPr lang="en-US" dirty="0" smtClean="0"/>
                  <a:t>Transmit antenna gain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Effective aperture area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𝑅𝑒𝑓𝑓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/>
                  <a:t>D</a:t>
                </a:r>
                <a:r>
                  <a:rPr lang="en-US" dirty="0" smtClean="0"/>
                  <a:t>istance </a:t>
                </a:r>
                <a:r>
                  <a:rPr lang="en-US" i="1" dirty="0"/>
                  <a:t>R</a:t>
                </a:r>
                <a:endParaRPr lang="en-US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040" y="2209018"/>
                <a:ext cx="2938753" cy="1222579"/>
              </a:xfrm>
              <a:prstGeom prst="rect">
                <a:avLst/>
              </a:prstGeom>
              <a:blipFill>
                <a:blip r:embed="rId9"/>
                <a:stretch>
                  <a:fillRect l="-1867" t="-2488" b="-6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左大括号 18"/>
          <p:cNvSpPr/>
          <p:nvPr/>
        </p:nvSpPr>
        <p:spPr>
          <a:xfrm>
            <a:off x="4914182" y="2314196"/>
            <a:ext cx="222633" cy="104684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矩形 19"/>
          <p:cNvSpPr/>
          <p:nvPr/>
        </p:nvSpPr>
        <p:spPr>
          <a:xfrm>
            <a:off x="4830378" y="5914833"/>
            <a:ext cx="3992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Where                                  </a:t>
            </a:r>
            <a:r>
              <a:rPr lang="en-US" dirty="0" smtClean="0"/>
              <a:t>free </a:t>
            </a:r>
            <a:r>
              <a:rPr lang="en-US" dirty="0"/>
              <a:t>space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4345977" y="4135633"/>
                <a:ext cx="183531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R</a:t>
                </a:r>
                <a:r>
                  <a:rPr lang="en-US" dirty="0" smtClean="0"/>
                  <a:t>eceiving </a:t>
                </a:r>
                <a:r>
                  <a:rPr lang="en-US" dirty="0"/>
                  <a:t>gain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altLang="zh-CN" dirty="0" smtClean="0"/>
                  <a:t>Wave length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977" y="4135633"/>
                <a:ext cx="1835311" cy="646331"/>
              </a:xfrm>
              <a:prstGeom prst="rect">
                <a:avLst/>
              </a:prstGeom>
              <a:blipFill>
                <a:blip r:embed="rId10"/>
                <a:stretch>
                  <a:fillRect l="-299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左大括号 21"/>
          <p:cNvSpPr/>
          <p:nvPr/>
        </p:nvSpPr>
        <p:spPr>
          <a:xfrm>
            <a:off x="4123344" y="4210468"/>
            <a:ext cx="222633" cy="53186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3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  <p:bldP spid="21" grpId="0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6489" y="99984"/>
            <a:ext cx="7865073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5400" dirty="0">
                <a:latin typeface="Impact"/>
                <a:cs typeface="Impact"/>
              </a:rPr>
              <a:t>Channel (Inter-Satellite Link)</a:t>
            </a:r>
            <a:endParaRPr lang="en-US" sz="5400" dirty="0">
              <a:latin typeface="Impact"/>
              <a:cs typeface="Impact"/>
            </a:endParaRPr>
          </a:p>
        </p:txBody>
      </p:sp>
      <p:pic>
        <p:nvPicPr>
          <p:cNvPr id="5" name="Picture 4" descr="engineering-cullen-college-of-engineering-primary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84" y="303050"/>
            <a:ext cx="2096153" cy="67774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76489" y="1568025"/>
            <a:ext cx="698462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 </a:t>
            </a:r>
            <a:r>
              <a:rPr lang="en-US" sz="2800" dirty="0" smtClean="0"/>
              <a:t>The </a:t>
            </a:r>
            <a:r>
              <a:rPr lang="en-US" sz="2800" dirty="0"/>
              <a:t>origins of noise are as follows:</a:t>
            </a:r>
          </a:p>
          <a:p>
            <a:pPr marL="623888" indent="-2778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Natural sources</a:t>
            </a:r>
            <a:endParaRPr lang="en-US" sz="2000" dirty="0"/>
          </a:p>
          <a:p>
            <a:pPr marL="623888" indent="-2778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zh-CN" sz="2000" dirty="0" smtClean="0"/>
              <a:t>N</a:t>
            </a:r>
            <a:r>
              <a:rPr lang="en-US" sz="2000" dirty="0" smtClean="0"/>
              <a:t>oise in </a:t>
            </a:r>
            <a:r>
              <a:rPr lang="en-US" sz="2000" dirty="0"/>
              <a:t>the receiving equipment.</a:t>
            </a:r>
          </a:p>
          <a:p>
            <a:pPr marL="623888" indent="-2778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Carriers from </a:t>
            </a:r>
            <a:r>
              <a:rPr lang="en-US" sz="2000" dirty="0" smtClean="0"/>
              <a:t>unwished transmitters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975" y="0"/>
            <a:ext cx="2591025" cy="96020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1080247"/>
            <a:ext cx="8341562" cy="13011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9"/>
          <p:cNvSpPr/>
          <p:nvPr/>
        </p:nvSpPr>
        <p:spPr>
          <a:xfrm>
            <a:off x="8448261" y="1071214"/>
            <a:ext cx="3743739" cy="13551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6789" y="1634698"/>
            <a:ext cx="3728767" cy="187779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276288" y="3522628"/>
            <a:ext cx="3913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dvP2437"/>
              </a:rPr>
              <a:t>Fig. </a:t>
            </a:r>
            <a:r>
              <a:rPr lang="en-US" dirty="0">
                <a:latin typeface="AdvP1491"/>
              </a:rPr>
              <a:t>Spectral density of white noise.</a:t>
            </a:r>
            <a:endParaRPr 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999" y="4902991"/>
            <a:ext cx="2131168" cy="516966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7779925" y="4382089"/>
            <a:ext cx="3851715" cy="17543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dvP1491"/>
              </a:rPr>
              <a:t>Real noise sources do not always have a </a:t>
            </a:r>
            <a:r>
              <a:rPr lang="en-US" b="1" dirty="0">
                <a:solidFill>
                  <a:srgbClr val="0070C0"/>
                </a:solidFill>
                <a:latin typeface="AdvP1491"/>
              </a:rPr>
              <a:t>constant power spectral density</a:t>
            </a:r>
            <a:r>
              <a:rPr lang="en-US" dirty="0">
                <a:solidFill>
                  <a:schemeClr val="tx1"/>
                </a:solidFill>
                <a:latin typeface="AdvP1491"/>
              </a:rPr>
              <a:t>, but the model </a:t>
            </a:r>
            <a:r>
              <a:rPr lang="en-US" dirty="0" smtClean="0">
                <a:solidFill>
                  <a:schemeClr val="tx1"/>
                </a:solidFill>
                <a:latin typeface="AdvP1491"/>
              </a:rPr>
              <a:t>is convenient </a:t>
            </a:r>
            <a:r>
              <a:rPr lang="en-US" dirty="0">
                <a:solidFill>
                  <a:schemeClr val="tx1"/>
                </a:solidFill>
                <a:latin typeface="AdvP1491"/>
              </a:rPr>
              <a:t>for representation of actual noise observed over a limited bandwidth.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109" y="4734352"/>
            <a:ext cx="724325" cy="724325"/>
          </a:xfrm>
          <a:prstGeom prst="rect">
            <a:avLst/>
          </a:prstGeom>
        </p:spPr>
      </p:pic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25</a:t>
            </a:fld>
            <a:endParaRPr lang="en-US"/>
          </a:p>
        </p:txBody>
      </p:sp>
      <p:sp>
        <p:nvSpPr>
          <p:cNvPr id="17" name="左大括号 16"/>
          <p:cNvSpPr/>
          <p:nvPr/>
        </p:nvSpPr>
        <p:spPr>
          <a:xfrm>
            <a:off x="2900296" y="4549320"/>
            <a:ext cx="265044" cy="128276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3177469" y="4382089"/>
                <a:ext cx="3676185" cy="1428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P</a:t>
                </a:r>
                <a:r>
                  <a:rPr lang="en-US" sz="2000" dirty="0"/>
                  <a:t>ower spectral 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(</a:t>
                </a:r>
                <a:r>
                  <a:rPr lang="en-US" sz="2000" dirty="0" smtClean="0"/>
                  <a:t>W</a:t>
                </a:r>
                <a:r>
                  <a:rPr lang="en-US" sz="2000" dirty="0"/>
                  <a:t>/</a:t>
                </a:r>
                <a:r>
                  <a:rPr lang="en-US" sz="2000" dirty="0" smtClean="0"/>
                  <a:t>Hz</a:t>
                </a:r>
                <a:r>
                  <a:rPr lang="en-US" sz="2000" dirty="0"/>
                  <a:t>)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Equivalent noise power </a:t>
                </a:r>
                <a:r>
                  <a:rPr lang="en-US" sz="2000" i="1" dirty="0"/>
                  <a:t>N</a:t>
                </a:r>
                <a:r>
                  <a:rPr lang="en-US" sz="2000" dirty="0"/>
                  <a:t> (W)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Equivalent noise bandwidth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469" y="4382089"/>
                <a:ext cx="3676185" cy="1428853"/>
              </a:xfrm>
              <a:prstGeom prst="rect">
                <a:avLst/>
              </a:prstGeom>
              <a:blipFill>
                <a:blip r:embed="rId7"/>
                <a:stretch>
                  <a:fillRect l="-1658" r="-1327" b="-6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/>
          <p:cNvSpPr/>
          <p:nvPr/>
        </p:nvSpPr>
        <p:spPr>
          <a:xfrm>
            <a:off x="476489" y="3495348"/>
            <a:ext cx="38302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/>
              <a:t> Noise </a:t>
            </a:r>
            <a:r>
              <a:rPr lang="en-US" sz="2800" dirty="0"/>
              <a:t>characterization</a:t>
            </a:r>
          </a:p>
        </p:txBody>
      </p:sp>
    </p:spTree>
    <p:extLst>
      <p:ext uri="{BB962C8B-B14F-4D97-AF65-F5344CB8AC3E}">
        <p14:creationId xmlns:p14="http://schemas.microsoft.com/office/powerpoint/2010/main" val="125315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6489" y="99984"/>
            <a:ext cx="772392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5400" dirty="0">
                <a:latin typeface="Impact"/>
                <a:cs typeface="Impact"/>
              </a:rPr>
              <a:t>Channel (Inter-Satellite Link)</a:t>
            </a:r>
            <a:endParaRPr lang="en-US" sz="5400" dirty="0">
              <a:latin typeface="Impact"/>
              <a:cs typeface="Impact"/>
            </a:endParaRPr>
          </a:p>
        </p:txBody>
      </p:sp>
      <p:pic>
        <p:nvPicPr>
          <p:cNvPr id="5" name="Picture 4" descr="engineering-cullen-college-of-engineering-primary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84" y="303050"/>
            <a:ext cx="2096153" cy="67774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76489" y="1484488"/>
            <a:ext cx="9503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 Carrier </a:t>
            </a:r>
            <a:r>
              <a:rPr lang="en-US" sz="2400" dirty="0"/>
              <a:t>power to noise power spectral density ratio at receiver </a:t>
            </a:r>
            <a:r>
              <a:rPr lang="en-US" sz="2400" dirty="0" smtClean="0"/>
              <a:t>input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975" y="0"/>
            <a:ext cx="2591025" cy="96020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1080247"/>
            <a:ext cx="8341562" cy="13011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9"/>
          <p:cNvSpPr/>
          <p:nvPr/>
        </p:nvSpPr>
        <p:spPr>
          <a:xfrm>
            <a:off x="8448261" y="1071214"/>
            <a:ext cx="3743739" cy="13551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06" y="2607498"/>
            <a:ext cx="4349968" cy="5487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526" y="3558541"/>
            <a:ext cx="4615166" cy="23861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6412" y="3738957"/>
            <a:ext cx="4847961" cy="220573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479855" y="6169559"/>
            <a:ext cx="3365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dvP2437"/>
              </a:rPr>
              <a:t>Fig. </a:t>
            </a:r>
            <a:r>
              <a:rPr lang="en-US" dirty="0" smtClean="0">
                <a:latin typeface="AdvP1491"/>
              </a:rPr>
              <a:t>The </a:t>
            </a:r>
            <a:r>
              <a:rPr lang="en-US" dirty="0">
                <a:latin typeface="AdvP1491"/>
              </a:rPr>
              <a:t>geometry of an uplink.</a:t>
            </a:r>
            <a:endParaRPr lang="en-US" dirty="0"/>
          </a:p>
        </p:txBody>
      </p:sp>
      <p:sp>
        <p:nvSpPr>
          <p:cNvPr id="14" name="矩形 13"/>
          <p:cNvSpPr/>
          <p:nvPr/>
        </p:nvSpPr>
        <p:spPr>
          <a:xfrm>
            <a:off x="7276288" y="6169559"/>
            <a:ext cx="3531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dvP2437"/>
              </a:rPr>
              <a:t>Fig</a:t>
            </a:r>
            <a:r>
              <a:rPr lang="en-US" dirty="0">
                <a:latin typeface="AdvP2437"/>
              </a:rPr>
              <a:t>.</a:t>
            </a:r>
            <a:r>
              <a:rPr lang="en-US" dirty="0" smtClean="0">
                <a:latin typeface="AdvP2437"/>
              </a:rPr>
              <a:t> </a:t>
            </a:r>
            <a:r>
              <a:rPr lang="en-US" dirty="0">
                <a:latin typeface="AdvP1491"/>
              </a:rPr>
              <a:t>The geometry of a downlink.</a:t>
            </a:r>
            <a:endParaRPr lang="en-US" dirty="0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26</a:t>
            </a:fld>
            <a:endParaRPr lang="en-US"/>
          </a:p>
        </p:txBody>
      </p:sp>
      <p:sp>
        <p:nvSpPr>
          <p:cNvPr id="17" name="左大括号 16"/>
          <p:cNvSpPr/>
          <p:nvPr/>
        </p:nvSpPr>
        <p:spPr>
          <a:xfrm>
            <a:off x="5003500" y="2500197"/>
            <a:ext cx="265044" cy="83347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9576" y="2435591"/>
            <a:ext cx="2220553" cy="4181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5268544" y="2468021"/>
                <a:ext cx="553948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Effective </a:t>
                </a:r>
                <a:r>
                  <a:rPr lang="en-US" dirty="0"/>
                  <a:t>I</a:t>
                </a:r>
                <a:r>
                  <a:rPr lang="en-US" dirty="0" smtClean="0"/>
                  <a:t>sotropic </a:t>
                </a:r>
                <a:r>
                  <a:rPr lang="en-US" dirty="0"/>
                  <a:t>R</a:t>
                </a:r>
                <a:r>
                  <a:rPr lang="en-US" dirty="0" smtClean="0"/>
                  <a:t>adiated Power (EIRP)</a:t>
                </a:r>
              </a:p>
              <a:p>
                <a:r>
                  <a:rPr lang="en-US" altLang="zh-CN" dirty="0" smtClean="0"/>
                  <a:t>P</a:t>
                </a:r>
                <a:r>
                  <a:rPr lang="en-US" dirty="0" smtClean="0"/>
                  <a:t>ath </a:t>
                </a:r>
                <a:r>
                  <a:rPr lang="en-US" dirty="0"/>
                  <a:t>loss </a:t>
                </a:r>
                <a:r>
                  <a:rPr lang="en-US" i="1" dirty="0" smtClean="0"/>
                  <a:t>L</a:t>
                </a:r>
              </a:p>
              <a:p>
                <a:r>
                  <a:rPr lang="en-US" dirty="0" smtClean="0"/>
                  <a:t>Noise temperature </a:t>
                </a:r>
                <a:r>
                  <a:rPr lang="en-US" i="1" dirty="0" smtClean="0"/>
                  <a:t>T=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i="1" dirty="0" smtClean="0"/>
                  <a:t>k </a:t>
                </a:r>
                <a:r>
                  <a:rPr lang="en-US" dirty="0"/>
                  <a:t>is the Boltzmann constant</a:t>
                </a:r>
                <a:endParaRPr lang="en-US" i="1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544" y="2468021"/>
                <a:ext cx="5539480" cy="923330"/>
              </a:xfrm>
              <a:prstGeom prst="rect">
                <a:avLst/>
              </a:prstGeom>
              <a:blipFill>
                <a:blip r:embed="rId8"/>
                <a:stretch>
                  <a:fillRect l="-880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816480" y="2017283"/>
                <a:ext cx="966298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>
                    <a:latin typeface="AdvP4C4E74"/>
                  </a:rPr>
                  <a:t>=(</a:t>
                </a:r>
                <a:r>
                  <a:rPr lang="en-US" dirty="0" smtClean="0">
                    <a:latin typeface="AdvP1491"/>
                  </a:rPr>
                  <a:t>transmitter EIRP)(1/path loss)x</a:t>
                </a:r>
                <a:r>
                  <a:rPr lang="en-US" dirty="0" smtClean="0">
                    <a:latin typeface="AdvP4C4E74"/>
                  </a:rPr>
                  <a:t>(</a:t>
                </a:r>
                <a:r>
                  <a:rPr lang="en-US" dirty="0" smtClean="0">
                    <a:latin typeface="AdvP1491"/>
                  </a:rPr>
                  <a:t>composite </a:t>
                </a:r>
                <a:r>
                  <a:rPr lang="en-US" dirty="0">
                    <a:latin typeface="AdvP1491"/>
                  </a:rPr>
                  <a:t>receiving </a:t>
                </a:r>
                <a:r>
                  <a:rPr lang="en-US" dirty="0" smtClean="0">
                    <a:latin typeface="AdvP1491"/>
                  </a:rPr>
                  <a:t>gain</a:t>
                </a:r>
                <a:r>
                  <a:rPr lang="en-US" dirty="0" smtClean="0">
                    <a:latin typeface="AdvP4C4E51"/>
                  </a:rPr>
                  <a:t>/</a:t>
                </a:r>
                <a:r>
                  <a:rPr lang="en-US" dirty="0" smtClean="0">
                    <a:latin typeface="AdvP1491"/>
                  </a:rPr>
                  <a:t>noise temperature</a:t>
                </a:r>
                <a:r>
                  <a:rPr lang="en-US" dirty="0" smtClean="0">
                    <a:latin typeface="AdvP4C4E74"/>
                  </a:rPr>
                  <a:t>)x(</a:t>
                </a:r>
                <a:r>
                  <a:rPr lang="en-US" dirty="0" smtClean="0">
                    <a:latin typeface="AdvP1491"/>
                  </a:rPr>
                  <a:t>1</a:t>
                </a:r>
                <a:r>
                  <a:rPr lang="en-US" dirty="0" smtClean="0">
                    <a:latin typeface="AdvP4C4E51"/>
                  </a:rPr>
                  <a:t>/</a:t>
                </a:r>
                <a:r>
                  <a:rPr lang="en-US" dirty="0" smtClean="0">
                    <a:latin typeface="AdvP1854"/>
                  </a:rPr>
                  <a:t>k</a:t>
                </a:r>
                <a:r>
                  <a:rPr lang="en-US" dirty="0" smtClean="0">
                    <a:latin typeface="AdvP4C4E74"/>
                  </a:rPr>
                  <a:t>) </a:t>
                </a:r>
                <a:r>
                  <a:rPr lang="en-US" dirty="0" smtClean="0">
                    <a:latin typeface="AdvP1491"/>
                  </a:rPr>
                  <a:t>Hz</a:t>
                </a:r>
                <a:endParaRPr lang="en-US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80" y="2017283"/>
                <a:ext cx="9662983" cy="369332"/>
              </a:xfrm>
              <a:prstGeom prst="rect">
                <a:avLst/>
              </a:prstGeom>
              <a:blipFill>
                <a:blip r:embed="rId9"/>
                <a:stretch>
                  <a:fillRect l="-1893" t="-116393" b="-175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750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6489" y="99984"/>
            <a:ext cx="757894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5400" dirty="0" smtClean="0">
                <a:latin typeface="Impact"/>
                <a:cs typeface="Impact"/>
              </a:rPr>
              <a:t>Channel </a:t>
            </a:r>
            <a:r>
              <a:rPr lang="en-US" altLang="zh-CN" sz="5400" dirty="0">
                <a:latin typeface="Impact"/>
                <a:cs typeface="Impact"/>
              </a:rPr>
              <a:t>(Inter-Satellite Link)</a:t>
            </a:r>
            <a:endParaRPr lang="en-US" sz="5400" dirty="0">
              <a:latin typeface="Impact"/>
              <a:cs typeface="Impact"/>
            </a:endParaRPr>
          </a:p>
        </p:txBody>
      </p:sp>
      <p:pic>
        <p:nvPicPr>
          <p:cNvPr id="5" name="Picture 4" descr="engineering-cullen-college-of-engineering-primary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84" y="303050"/>
            <a:ext cx="2096153" cy="67774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76488" y="1478569"/>
            <a:ext cx="97380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zh-CN" sz="2400" dirty="0" smtClean="0"/>
              <a:t> Satellite-Ground Link</a:t>
            </a:r>
            <a:r>
              <a:rPr lang="en-US" sz="2400" dirty="0" smtClean="0"/>
              <a:t>  (free space loss + attenuation in the atmosphere)</a:t>
            </a:r>
          </a:p>
        </p:txBody>
      </p:sp>
      <p:sp>
        <p:nvSpPr>
          <p:cNvPr id="7" name="矩形 6"/>
          <p:cNvSpPr/>
          <p:nvPr/>
        </p:nvSpPr>
        <p:spPr>
          <a:xfrm>
            <a:off x="4273173" y="6121571"/>
            <a:ext cx="4054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Fig. </a:t>
            </a:r>
            <a:r>
              <a:rPr lang="en-US" dirty="0"/>
              <a:t>Losses in the terminal equipment.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975" y="0"/>
            <a:ext cx="2591025" cy="96020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1080247"/>
            <a:ext cx="8341562" cy="13011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9"/>
          <p:cNvSpPr/>
          <p:nvPr/>
        </p:nvSpPr>
        <p:spPr>
          <a:xfrm>
            <a:off x="8448261" y="1071214"/>
            <a:ext cx="3743739" cy="13551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0920" y="4356711"/>
            <a:ext cx="5490160" cy="17648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5502" y="2721530"/>
            <a:ext cx="1342348" cy="4328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476488" y="1902957"/>
                <a:ext cx="1133284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2763" indent="-222250"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The attenuation of waves in the atmosphere,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marL="512763" indent="-222250">
                  <a:buFont typeface="Wingdings" panose="05000000000000000000" pitchFamily="2" charset="2"/>
                  <a:buChar char="§"/>
                </a:pPr>
                <a:r>
                  <a:rPr lang="en-US" altLang="zh-CN" sz="2000" dirty="0" smtClean="0"/>
                  <a:t>T</a:t>
                </a:r>
                <a:r>
                  <a:rPr lang="en-US" sz="2000" dirty="0" smtClean="0"/>
                  <a:t>he </a:t>
                </a:r>
                <a:r>
                  <a:rPr lang="en-US" sz="2000" dirty="0"/>
                  <a:t>overall effect on the </a:t>
                </a:r>
                <a:r>
                  <a:rPr lang="en-US" sz="2000" dirty="0" smtClean="0"/>
                  <a:t>power of </a:t>
                </a:r>
                <a:r>
                  <a:rPr lang="en-US" sz="2000" dirty="0"/>
                  <a:t>the received carrier can </a:t>
                </a:r>
                <a:r>
                  <a:rPr lang="en-US" sz="2000" dirty="0" smtClean="0"/>
                  <a:t>replac</a:t>
                </a:r>
                <a:r>
                  <a:rPr lang="en-US" altLang="zh-CN" sz="2000" dirty="0" smtClean="0"/>
                  <a:t>e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𝐹𝑆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by </a:t>
                </a:r>
                <a:r>
                  <a:rPr lang="en-US" sz="2000" dirty="0"/>
                  <a:t>the path loss</a:t>
                </a:r>
                <a:r>
                  <a:rPr lang="en-US" sz="2000" dirty="0" smtClean="0"/>
                  <a:t>, L:</a:t>
                </a:r>
                <a:endParaRPr lang="en-US" sz="20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88" y="1902957"/>
                <a:ext cx="11332841" cy="707886"/>
              </a:xfrm>
              <a:prstGeom prst="rect">
                <a:avLst/>
              </a:prstGeom>
              <a:blipFill>
                <a:blip r:embed="rId6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/>
          <p:cNvSpPr/>
          <p:nvPr/>
        </p:nvSpPr>
        <p:spPr>
          <a:xfrm>
            <a:off x="476487" y="3240535"/>
            <a:ext cx="9247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 Carrier </a:t>
            </a:r>
            <a:r>
              <a:rPr lang="en-US" sz="2400" dirty="0"/>
              <a:t>power to noise power spectral density ratio at receiver input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563" y="3708567"/>
            <a:ext cx="3918874" cy="494353"/>
          </a:xfrm>
          <a:prstGeom prst="rect">
            <a:avLst/>
          </a:prstGeom>
        </p:spPr>
      </p:pic>
      <p:sp>
        <p:nvSpPr>
          <p:cNvPr id="22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6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6489" y="99984"/>
            <a:ext cx="7042991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dirty="0" smtClean="0">
                <a:latin typeface="Impact"/>
                <a:cs typeface="Impact"/>
              </a:rPr>
              <a:t>Channel (mobile channel)</a:t>
            </a:r>
            <a:endParaRPr lang="en-US" sz="5400" dirty="0">
              <a:latin typeface="Impact"/>
              <a:cs typeface="Impact"/>
            </a:endParaRPr>
          </a:p>
        </p:txBody>
      </p:sp>
      <p:pic>
        <p:nvPicPr>
          <p:cNvPr id="5" name="Picture 4" descr="engineering-cullen-college-of-engineering-primary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84" y="303050"/>
            <a:ext cx="2096153" cy="67774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76490" y="1373344"/>
            <a:ext cx="11177030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b="1" dirty="0" smtClean="0"/>
              <a:t> </a:t>
            </a:r>
            <a:r>
              <a:rPr lang="en-US" sz="2400" dirty="0" smtClean="0"/>
              <a:t>General physical channel model</a:t>
            </a:r>
          </a:p>
          <a:p>
            <a:pPr marL="627063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Line of sight (LOS) signal &gt;&gt; </a:t>
            </a:r>
            <a:r>
              <a:rPr lang="en-US" sz="2000" dirty="0"/>
              <a:t>the </a:t>
            </a:r>
            <a:r>
              <a:rPr lang="en-US" sz="2000" dirty="0" smtClean="0"/>
              <a:t>others</a:t>
            </a:r>
            <a:r>
              <a:rPr lang="zh-CN" altLang="en-US" sz="2000" dirty="0"/>
              <a:t> </a:t>
            </a:r>
            <a:r>
              <a:rPr lang="en-US" altLang="zh-CN" sz="2000" dirty="0" smtClean="0"/>
              <a:t>(</a:t>
            </a:r>
            <a:r>
              <a:rPr lang="en-US" sz="2000" dirty="0" smtClean="0"/>
              <a:t>different from </a:t>
            </a:r>
            <a:r>
              <a:rPr lang="en-US" sz="2000" dirty="0"/>
              <a:t>ground </a:t>
            </a:r>
            <a:r>
              <a:rPr lang="en-US" sz="2000" dirty="0" smtClean="0"/>
              <a:t>networks). </a:t>
            </a:r>
          </a:p>
          <a:p>
            <a:pPr marL="627063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The </a:t>
            </a:r>
            <a:r>
              <a:rPr lang="en-US" sz="2000" dirty="0"/>
              <a:t>wireless </a:t>
            </a:r>
            <a:r>
              <a:rPr lang="en-US" sz="2000" dirty="0" smtClean="0"/>
              <a:t>channel (LEO </a:t>
            </a:r>
            <a:r>
              <a:rPr lang="en-US" sz="2000" dirty="0"/>
              <a:t>satellites, relay satellite and ground </a:t>
            </a:r>
            <a:r>
              <a:rPr lang="en-US" sz="2000" dirty="0" smtClean="0"/>
              <a:t>stations): </a:t>
            </a:r>
            <a:r>
              <a:rPr lang="en-US" sz="2000" dirty="0" err="1"/>
              <a:t>Rician</a:t>
            </a:r>
            <a:r>
              <a:rPr lang="en-US" sz="2000" dirty="0"/>
              <a:t> fading channel model with </a:t>
            </a:r>
            <a:r>
              <a:rPr lang="en-US" sz="2000" dirty="0" smtClean="0"/>
              <a:t>AGWN. </a:t>
            </a:r>
          </a:p>
          <a:p>
            <a:pPr marL="627063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The </a:t>
            </a:r>
            <a:r>
              <a:rPr lang="en-US" sz="2000" dirty="0"/>
              <a:t>signal received at </a:t>
            </a:r>
            <a:r>
              <a:rPr lang="en-US" sz="2000" dirty="0" smtClean="0"/>
              <a:t>destination </a:t>
            </a:r>
            <a:r>
              <a:rPr lang="en-US" sz="2000" dirty="0"/>
              <a:t>at the time slot </a:t>
            </a:r>
            <a:r>
              <a:rPr lang="en-US" sz="2000" i="1" dirty="0"/>
              <a:t>t </a:t>
            </a:r>
            <a:r>
              <a:rPr lang="en-US" sz="2000" dirty="0" smtClean="0"/>
              <a:t>is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975" y="0"/>
            <a:ext cx="2591025" cy="96020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080247"/>
            <a:ext cx="8341562" cy="13011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8448261" y="1071214"/>
            <a:ext cx="3743739" cy="13551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511" y="4204924"/>
            <a:ext cx="2756737" cy="58726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73176" y="6202815"/>
            <a:ext cx="11180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 Du, C. Jiang, J. Wang, Y. Ren, S. Yu, and Z. Han, “Resource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allocation in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multiaccess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systems,” IEEE Trans.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Aerosp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Electron. Syst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vol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53, no. 2, pp. 598–618, Jul. 2017.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4000067" y="3248897"/>
                <a:ext cx="7694341" cy="25506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: data transmitted</a:t>
                </a:r>
              </a:p>
              <a:p>
                <a:r>
                  <a:rPr lang="en-US" i="1" dirty="0" smtClean="0"/>
                  <a:t>G: </a:t>
                </a:r>
                <a:r>
                  <a:rPr lang="en-US" dirty="0" smtClean="0"/>
                  <a:t>transmitting power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distance </a:t>
                </a:r>
                <a:r>
                  <a:rPr lang="en-US" dirty="0"/>
                  <a:t>between </a:t>
                </a:r>
                <a:r>
                  <a:rPr lang="en-US" i="1" dirty="0" err="1"/>
                  <a:t>i</a:t>
                </a:r>
                <a:r>
                  <a:rPr lang="en-US" i="1" dirty="0"/>
                  <a:t> </a:t>
                </a:r>
                <a:r>
                  <a:rPr lang="en-US" dirty="0"/>
                  <a:t>and </a:t>
                </a:r>
                <a:r>
                  <a:rPr lang="en-US" i="1" dirty="0" smtClean="0"/>
                  <a:t>j</a:t>
                </a:r>
                <a:endParaRPr lang="en-US" dirty="0" smtClean="0"/>
              </a:p>
              <a:p>
                <a:r>
                  <a:rPr lang="el-GR" i="1" dirty="0" smtClean="0"/>
                  <a:t>Γ</a:t>
                </a:r>
                <a:r>
                  <a:rPr lang="en-US" i="1" dirty="0" smtClean="0"/>
                  <a:t>:</a:t>
                </a:r>
                <a:r>
                  <a:rPr lang="en-US" dirty="0" smtClean="0"/>
                  <a:t> path loss exponent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 smtClean="0"/>
                  <a:t>: additive </a:t>
                </a:r>
                <a:r>
                  <a:rPr lang="en-US" dirty="0"/>
                  <a:t>Gaussian </a:t>
                </a:r>
                <a:r>
                  <a:rPr lang="en-US" dirty="0" smtClean="0"/>
                  <a:t>noise</a:t>
                </a:r>
                <a:r>
                  <a:rPr lang="en-US" i="1" dirty="0" smtClean="0"/>
                  <a:t> </a:t>
                </a:r>
                <a:r>
                  <a:rPr lang="en-US" dirty="0"/>
                  <a:t>at </a:t>
                </a:r>
                <a:r>
                  <a:rPr lang="en-US" i="1" dirty="0" smtClean="0"/>
                  <a:t>t </a:t>
                </a:r>
                <a:r>
                  <a:rPr lang="en-US" dirty="0"/>
                  <a:t>with zero mean and variance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channel fading coefficient modeled as a circularly symmetric complex Gaussian random </a:t>
                </a:r>
                <a:r>
                  <a:rPr lang="en-US" dirty="0" smtClean="0"/>
                  <a:t>variable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modeled as Gaussian random variable. </a:t>
                </a: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067" y="3248897"/>
                <a:ext cx="7694341" cy="2550698"/>
              </a:xfrm>
              <a:prstGeom prst="rect">
                <a:avLst/>
              </a:prstGeom>
              <a:blipFill>
                <a:blip r:embed="rId5"/>
                <a:stretch>
                  <a:fillRect l="-634" t="-1435" b="-2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左大括号 14"/>
          <p:cNvSpPr/>
          <p:nvPr/>
        </p:nvSpPr>
        <p:spPr>
          <a:xfrm>
            <a:off x="3575173" y="3354595"/>
            <a:ext cx="265044" cy="228792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0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6490" y="99984"/>
            <a:ext cx="6867893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dirty="0">
                <a:latin typeface="Impact"/>
                <a:cs typeface="Impact"/>
              </a:rPr>
              <a:t>Channel (mobile channel)</a:t>
            </a:r>
          </a:p>
        </p:txBody>
      </p:sp>
      <p:pic>
        <p:nvPicPr>
          <p:cNvPr id="5" name="Picture 4" descr="engineering-cullen-college-of-engineering-primary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84" y="303050"/>
            <a:ext cx="2096153" cy="6777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76490" y="1597303"/>
                <a:ext cx="11177030" cy="3250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Distribution of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000" dirty="0" smtClean="0"/>
                  <a:t>: Rician probability density </a:t>
                </a:r>
                <a:r>
                  <a:rPr lang="en-US" sz="2000" dirty="0"/>
                  <a:t>function (PDF</a:t>
                </a:r>
                <a:r>
                  <a:rPr lang="en-US" sz="2000" dirty="0" smtClean="0"/>
                  <a:t>)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sz="20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sz="2000" dirty="0" smtClean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sz="20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sz="2000" dirty="0" smtClean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𝑆𝑁𝑅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2000" dirty="0" smtClean="0"/>
                  <a:t>signal-to-noise ratio (</a:t>
                </a:r>
                <a:r>
                  <a:rPr lang="en-US" sz="2000" dirty="0"/>
                  <a:t>SNR) between two nodes </a:t>
                </a:r>
                <a:r>
                  <a:rPr lang="en-US" sz="2000" i="1" dirty="0" err="1"/>
                  <a:t>i</a:t>
                </a:r>
                <a:r>
                  <a:rPr lang="en-US" sz="2000" i="1" dirty="0"/>
                  <a:t> </a:t>
                </a:r>
                <a:r>
                  <a:rPr lang="en-US" sz="2000" dirty="0"/>
                  <a:t>and </a:t>
                </a:r>
                <a:r>
                  <a:rPr lang="en-US" sz="2000" i="1" dirty="0"/>
                  <a:t>j </a:t>
                </a:r>
                <a:r>
                  <a:rPr lang="en-US" sz="2000" dirty="0"/>
                  <a:t>, </a:t>
                </a:r>
                <a:r>
                  <a:rPr lang="en-US" sz="2000" dirty="0" smtClean="0"/>
                  <a:t>specified as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     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0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follows the </a:t>
                </a:r>
                <a:r>
                  <a:rPr lang="en-US" sz="2000" dirty="0" err="1"/>
                  <a:t>noncentral</a:t>
                </a:r>
                <a:r>
                  <a:rPr lang="en-US" sz="2000" dirty="0"/>
                  <a:t> chi-squares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) </a:t>
                </a:r>
                <a:r>
                  <a:rPr lang="en-US" sz="2000" dirty="0" smtClean="0"/>
                  <a:t>distribution with </a:t>
                </a:r>
                <a:r>
                  <a:rPr lang="en-US" sz="2000" dirty="0"/>
                  <a:t>the PDF as</a:t>
                </a: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90" y="1597303"/>
                <a:ext cx="11177030" cy="3250377"/>
              </a:xfrm>
              <a:prstGeom prst="rect">
                <a:avLst/>
              </a:prstGeom>
              <a:blipFill>
                <a:blip r:embed="rId3"/>
                <a:stretch>
                  <a:fillRect l="-491" t="-750" b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0975" y="0"/>
            <a:ext cx="2591025" cy="96020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080247"/>
            <a:ext cx="8341562" cy="13011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8448261" y="1071214"/>
            <a:ext cx="3743739" cy="13551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2448" y="2199205"/>
            <a:ext cx="3894567" cy="7877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2643" y="3657117"/>
            <a:ext cx="2324724" cy="78850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0663" y="4935566"/>
            <a:ext cx="3808311" cy="1277396"/>
          </a:xfrm>
          <a:prstGeom prst="rect">
            <a:avLst/>
          </a:prstGeom>
        </p:spPr>
      </p:pic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5689438" y="2066905"/>
                <a:ext cx="4321894" cy="8852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: power due to the LOS signal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(.)</m:t>
                    </m:r>
                  </m:oMath>
                </a14:m>
                <a:r>
                  <a:rPr lang="en-US" dirty="0"/>
                  <a:t>: zeroth order modified Bessel function</a:t>
                </a: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438" y="2066905"/>
                <a:ext cx="4321894" cy="885242"/>
              </a:xfrm>
              <a:prstGeom prst="rect">
                <a:avLst/>
              </a:prstGeom>
              <a:blipFill>
                <a:blip r:embed="rId8"/>
                <a:stretch>
                  <a:fillRect r="-282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左大括号 15"/>
          <p:cNvSpPr/>
          <p:nvPr/>
        </p:nvSpPr>
        <p:spPr>
          <a:xfrm>
            <a:off x="5391352" y="2302273"/>
            <a:ext cx="265044" cy="58162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5489471" y="5048787"/>
                <a:ext cx="6096000" cy="107818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 smtClean="0"/>
                  <a:t>total </a:t>
                </a:r>
                <a:r>
                  <a:rPr lang="en-US" dirty="0"/>
                  <a:t>power of the LOS and scattering </a:t>
                </a:r>
                <a:r>
                  <a:rPr lang="en-US" dirty="0" smtClean="0"/>
                  <a:t>signal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dirty="0"/>
                  <a:t>ratio between the power in the direct path and the power in the other scattered </a:t>
                </a:r>
                <a:r>
                  <a:rPr lang="en-US" dirty="0" smtClean="0"/>
                  <a:t>paths</a:t>
                </a:r>
                <a:endParaRPr lang="en-US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471" y="5048787"/>
                <a:ext cx="6096000" cy="1078180"/>
              </a:xfrm>
              <a:prstGeom prst="rect">
                <a:avLst/>
              </a:prstGeom>
              <a:blipFill>
                <a:blip r:embed="rId9"/>
                <a:stretch>
                  <a:fillRect l="-900" t="-2825" b="-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左大括号 17"/>
          <p:cNvSpPr/>
          <p:nvPr/>
        </p:nvSpPr>
        <p:spPr>
          <a:xfrm>
            <a:off x="5144360" y="5107633"/>
            <a:ext cx="265044" cy="95215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5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897" y="3162812"/>
            <a:ext cx="4892439" cy="35236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6490" y="99984"/>
            <a:ext cx="5121613" cy="1143000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Impact"/>
                <a:cs typeface="Impact"/>
              </a:rPr>
              <a:t>Introduction</a:t>
            </a:r>
          </a:p>
        </p:txBody>
      </p:sp>
      <p:pic>
        <p:nvPicPr>
          <p:cNvPr id="5" name="Picture 4" descr="engineering-cullen-college-of-engineering-primary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84" y="303050"/>
            <a:ext cx="2096153" cy="67774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76489" y="1465929"/>
            <a:ext cx="1121394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cs typeface="Trebuchet MS"/>
              </a:rPr>
              <a:t> </a:t>
            </a:r>
            <a:r>
              <a:rPr lang="en-US" sz="2800" dirty="0" smtClean="0">
                <a:cs typeface="Trebuchet MS"/>
              </a:rPr>
              <a:t>What </a:t>
            </a:r>
            <a:r>
              <a:rPr lang="en-US" sz="2800" dirty="0">
                <a:cs typeface="Trebuchet MS"/>
              </a:rPr>
              <a:t>is the satellite communications?</a:t>
            </a:r>
          </a:p>
          <a:p>
            <a:pPr marL="627063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cs typeface="Trebuchet MS"/>
              </a:rPr>
              <a:t>Satellite communication is the communication between two or more earth stations (user terminals) by using artificial earth satellites as relay stations to forward radio waves.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/>
              <a:t>Satellite communication has three forms:</a:t>
            </a:r>
          </a:p>
          <a:p>
            <a:pPr marL="630238" indent="-2841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B</a:t>
            </a:r>
            <a:r>
              <a:rPr lang="en-US" sz="2400" dirty="0" smtClean="0"/>
              <a:t>etween </a:t>
            </a:r>
            <a:r>
              <a:rPr lang="en-US" sz="2400" dirty="0"/>
              <a:t>satellite and earth station;</a:t>
            </a:r>
          </a:p>
          <a:p>
            <a:pPr marL="630238" indent="-2841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B</a:t>
            </a:r>
            <a:r>
              <a:rPr lang="en-US" sz="2400" dirty="0" smtClean="0"/>
              <a:t>etween </a:t>
            </a:r>
            <a:r>
              <a:rPr lang="en-US" sz="2400" dirty="0"/>
              <a:t>satellites;</a:t>
            </a:r>
          </a:p>
          <a:p>
            <a:pPr marL="630238" indent="-2841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Between </a:t>
            </a:r>
            <a:r>
              <a:rPr lang="en-US" sz="2400" dirty="0"/>
              <a:t>earth stations via satellites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0975" y="0"/>
            <a:ext cx="2591025" cy="96020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1080247"/>
            <a:ext cx="8341562" cy="13011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8448261" y="1071214"/>
            <a:ext cx="3743739" cy="13551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9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6490" y="99984"/>
            <a:ext cx="712081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dirty="0">
                <a:latin typeface="Impact"/>
                <a:cs typeface="Impact"/>
              </a:rPr>
              <a:t>Channel (mobile channel)</a:t>
            </a:r>
          </a:p>
        </p:txBody>
      </p:sp>
      <p:pic>
        <p:nvPicPr>
          <p:cNvPr id="5" name="Picture 4" descr="engineering-cullen-college-of-engineering-primary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84" y="303050"/>
            <a:ext cx="2096153" cy="6777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76490" y="1490295"/>
                <a:ext cx="11215942" cy="4733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zh-CN" sz="2000" dirty="0" smtClean="0"/>
                  <a:t>O</a:t>
                </a:r>
                <a:r>
                  <a:rPr lang="en-US" sz="2000" dirty="0" smtClean="0"/>
                  <a:t>utage probability: failure </a:t>
                </a:r>
                <a:r>
                  <a:rPr lang="en-US" sz="2000" dirty="0"/>
                  <a:t>of the </a:t>
                </a:r>
                <a:r>
                  <a:rPr lang="en-US" sz="2000" dirty="0" smtClean="0"/>
                  <a:t>packet transmission </a:t>
                </a:r>
                <a:r>
                  <a:rPr lang="en-US" sz="2000" dirty="0"/>
                  <a:t>and reception. </a:t>
                </a:r>
                <a:endParaRPr lang="en-US" sz="2000" dirty="0" smtClean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Outage: SNR &lt; </a:t>
                </a:r>
                <a:r>
                  <a:rPr lang="en-US" sz="2000" dirty="0"/>
                  <a:t>given </a:t>
                </a:r>
                <a:r>
                  <a:rPr lang="en-US" sz="2000" dirty="0" smtClean="0"/>
                  <a:t>threshold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/>
                  <a:t>. </a:t>
                </a:r>
                <a:endParaRPr lang="en-US" sz="2000" dirty="0" smtClean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Outage </a:t>
                </a:r>
                <a:r>
                  <a:rPr lang="en-US" sz="2000" dirty="0"/>
                  <a:t>event can be </a:t>
                </a:r>
                <a:r>
                  <a:rPr lang="en-US" sz="2000" dirty="0" smtClean="0"/>
                  <a:t>expressed as </a:t>
                </a:r>
                <a:r>
                  <a:rPr lang="en-US" sz="2000" dirty="0"/>
                  <a:t>the following equation</a:t>
                </a:r>
                <a:r>
                  <a:rPr lang="en-US" sz="2000" dirty="0" smtClean="0"/>
                  <a:t>:</a:t>
                </a:r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     Then</a:t>
                </a:r>
                <a:r>
                  <a:rPr lang="en-US" sz="2000" dirty="0"/>
                  <a:t>, the success probability of the packet between </a:t>
                </a:r>
                <a:r>
                  <a:rPr lang="en-US" sz="2000" i="1" dirty="0" err="1"/>
                  <a:t>i</a:t>
                </a:r>
                <a:r>
                  <a:rPr lang="en-US" sz="2000" i="1" dirty="0"/>
                  <a:t> </a:t>
                </a:r>
                <a:r>
                  <a:rPr lang="en-US" sz="2000" dirty="0" smtClean="0"/>
                  <a:t>and </a:t>
                </a:r>
                <a:r>
                  <a:rPr lang="en-US" sz="2000" i="1" dirty="0" smtClean="0"/>
                  <a:t>j </a:t>
                </a:r>
                <a:r>
                  <a:rPr lang="en-US" sz="2000" dirty="0"/>
                  <a:t>at SNR threshold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i="1" dirty="0"/>
                  <a:t> </a:t>
                </a:r>
                <a:r>
                  <a:rPr lang="en-US" sz="2000" dirty="0" smtClean="0"/>
                  <a:t>is</a:t>
                </a:r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 smtClean="0"/>
                  <a:t> 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denotes the success transmission between </a:t>
                </a:r>
                <a:r>
                  <a:rPr lang="en-US" sz="2000" dirty="0" smtClean="0"/>
                  <a:t>nodes </a:t>
                </a:r>
                <a:r>
                  <a:rPr lang="en-US" sz="2000" i="1" dirty="0" err="1" smtClean="0"/>
                  <a:t>i</a:t>
                </a:r>
                <a:r>
                  <a:rPr lang="en-US" sz="2000" i="1" dirty="0" smtClean="0"/>
                  <a:t> </a:t>
                </a:r>
                <a:r>
                  <a:rPr lang="en-US" sz="2000" dirty="0"/>
                  <a:t>and </a:t>
                </a:r>
                <a:r>
                  <a:rPr lang="en-US" sz="2000" i="1" dirty="0"/>
                  <a:t>j </a:t>
                </a:r>
                <a:r>
                  <a:rPr lang="en-US" sz="2000" dirty="0"/>
                  <a:t>.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90" y="1490295"/>
                <a:ext cx="11215942" cy="4733668"/>
              </a:xfrm>
              <a:prstGeom prst="rect">
                <a:avLst/>
              </a:prstGeom>
              <a:blipFill>
                <a:blip r:embed="rId3"/>
                <a:stretch>
                  <a:fillRect l="-489" t="-644" b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0975" y="0"/>
            <a:ext cx="2591025" cy="96020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080247"/>
            <a:ext cx="8341562" cy="13011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8448261" y="1071214"/>
            <a:ext cx="3743739" cy="13551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1669" y="2550127"/>
            <a:ext cx="3748662" cy="7001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6489" y="3852681"/>
            <a:ext cx="3539022" cy="1883896"/>
          </a:xfrm>
          <a:prstGeom prst="rect">
            <a:avLst/>
          </a:prstGeom>
        </p:spPr>
      </p:pic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80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atellite communic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213" y="3338865"/>
            <a:ext cx="2982081" cy="257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6490" y="99984"/>
            <a:ext cx="712081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dirty="0">
                <a:latin typeface="Impact"/>
                <a:cs typeface="Impact"/>
              </a:rPr>
              <a:t>Channel (mobile channel)</a:t>
            </a:r>
          </a:p>
        </p:txBody>
      </p:sp>
      <p:pic>
        <p:nvPicPr>
          <p:cNvPr id="5" name="Picture 4" descr="engineering-cullen-college-of-engineering-primary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84" y="303050"/>
            <a:ext cx="2096153" cy="67774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76490" y="1490295"/>
            <a:ext cx="11215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zh-CN" sz="2800" dirty="0" smtClean="0"/>
              <a:t>Doppler effect</a:t>
            </a:r>
            <a:endParaRPr lang="en-US" sz="2800" dirty="0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0975" y="0"/>
            <a:ext cx="2591025" cy="96020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080247"/>
            <a:ext cx="8341562" cy="13011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8448261" y="1071214"/>
            <a:ext cx="3743739" cy="13551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31</a:t>
            </a:fld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812800" y="2014096"/>
            <a:ext cx="105438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222222"/>
                </a:solidFill>
              </a:rPr>
              <a:t>Fast moving </a:t>
            </a:r>
            <a:r>
              <a:rPr lang="en-US" sz="2000" dirty="0" smtClean="0">
                <a:solidFill>
                  <a:srgbClr val="222222"/>
                </a:solidFill>
              </a:rPr>
              <a:t>satellites: frequency shift </a:t>
            </a:r>
            <a:r>
              <a:rPr lang="en-US" sz="2000" dirty="0">
                <a:solidFill>
                  <a:srgbClr val="222222"/>
                </a:solidFill>
              </a:rPr>
              <a:t>of dozens of kilohertz relative to a ground station</a:t>
            </a:r>
            <a:r>
              <a:rPr lang="en-US" sz="2000" dirty="0" smtClean="0">
                <a:solidFill>
                  <a:srgbClr val="222222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Magnitude </a:t>
            </a:r>
            <a:r>
              <a:rPr lang="en-US" sz="2000" dirty="0"/>
              <a:t>of Doppler </a:t>
            </a:r>
            <a:r>
              <a:rPr lang="en-US" sz="2000" dirty="0" smtClean="0"/>
              <a:t>effect: </a:t>
            </a:r>
            <a:r>
              <a:rPr lang="en-US" sz="2000" dirty="0"/>
              <a:t>changes due to earth </a:t>
            </a:r>
            <a:r>
              <a:rPr lang="en-US" sz="2000" dirty="0" smtClean="0"/>
              <a:t>curvature</a:t>
            </a:r>
          </a:p>
        </p:txBody>
      </p:sp>
      <p:sp>
        <p:nvSpPr>
          <p:cNvPr id="24" name="矩形 23"/>
          <p:cNvSpPr/>
          <p:nvPr/>
        </p:nvSpPr>
        <p:spPr>
          <a:xfrm>
            <a:off x="8202483" y="5955038"/>
            <a:ext cx="3591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Fig. Geometry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for Doppler effects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7584011" y="2753963"/>
                <a:ext cx="2793970" cy="523220"/>
              </a:xfrm>
              <a:prstGeom prst="rect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22222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</a:rPr>
                          <m:t>𝐿𝐸𝑂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222222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400" dirty="0" smtClean="0">
                    <a:solidFill>
                      <a:srgbClr val="222222"/>
                    </a:solidFill>
                    <a:latin typeface="Arial" panose="020B0604020202020204" pitchFamily="34" charset="0"/>
                  </a:rPr>
                  <a:t>  26820 km/h (</a:t>
                </a:r>
                <a:r>
                  <a:rPr lang="en-US" altLang="zh-CN" sz="1400" dirty="0" smtClean="0">
                    <a:solidFill>
                      <a:srgbClr val="222222"/>
                    </a:solidFill>
                    <a:latin typeface="Arial" panose="020B0604020202020204" pitchFamily="34" charset="0"/>
                  </a:rPr>
                  <a:t>H: </a:t>
                </a:r>
                <a:r>
                  <a:rPr lang="en-US" sz="1400" dirty="0" smtClean="0">
                    <a:solidFill>
                      <a:srgbClr val="222222"/>
                    </a:solidFill>
                    <a:latin typeface="Arial" panose="020B0604020202020204" pitchFamily="34" charset="0"/>
                  </a:rPr>
                  <a:t>800 km)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22222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1400" i="1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</a:rPr>
                          <m:t>𝐸𝑂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222222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400" dirty="0" smtClean="0">
                    <a:solidFill>
                      <a:srgbClr val="222222"/>
                    </a:solidFill>
                    <a:latin typeface="Arial" panose="020B0604020202020204" pitchFamily="34" charset="0"/>
                  </a:rPr>
                  <a:t> 13993 km/h (H: 18000 km)</a:t>
                </a:r>
                <a:endParaRPr lang="en-US" sz="14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011" y="2753963"/>
                <a:ext cx="2793970" cy="523220"/>
              </a:xfrm>
              <a:prstGeom prst="rect">
                <a:avLst/>
              </a:prstGeom>
              <a:blipFill>
                <a:blip r:embed="rId5"/>
                <a:stretch>
                  <a:fillRect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476490" y="2730927"/>
            <a:ext cx="6157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/>
              <a:t> Doppler </a:t>
            </a:r>
            <a:r>
              <a:rPr lang="en-US" sz="2800" dirty="0"/>
              <a:t>frequency in the forward link:</a:t>
            </a:r>
          </a:p>
        </p:txBody>
      </p:sp>
      <p:sp>
        <p:nvSpPr>
          <p:cNvPr id="15" name="矩形 14"/>
          <p:cNvSpPr/>
          <p:nvPr/>
        </p:nvSpPr>
        <p:spPr>
          <a:xfrm>
            <a:off x="818866" y="3239339"/>
            <a:ext cx="4963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zh-CN" sz="2000" dirty="0" smtClean="0">
                <a:latin typeface="Times New Roman" panose="02020603050405020304" pitchFamily="18" charset="0"/>
              </a:rPr>
              <a:t>R</a:t>
            </a:r>
            <a:r>
              <a:rPr lang="en-US" sz="2000" dirty="0" smtClean="0">
                <a:latin typeface="Times New Roman" panose="02020603050405020304" pitchFamily="18" charset="0"/>
              </a:rPr>
              <a:t>eceived </a:t>
            </a:r>
            <a:r>
              <a:rPr lang="en-US" sz="2000" dirty="0">
                <a:latin typeface="Times New Roman" panose="02020603050405020304" pitchFamily="18" charset="0"/>
              </a:rPr>
              <a:t>carrier frequency at the satellite is</a:t>
            </a:r>
            <a:endParaRPr lang="en-US" sz="2000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77" y="3731962"/>
            <a:ext cx="3665316" cy="479193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5341793" y="4966209"/>
            <a:ext cx="1928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fractional Doppler </a:t>
            </a:r>
            <a:r>
              <a:rPr lang="en-US" dirty="0" smtClean="0">
                <a:latin typeface="Times New Roman" panose="02020603050405020304" pitchFamily="18" charset="0"/>
              </a:rPr>
              <a:t>of </a:t>
            </a:r>
            <a:r>
              <a:rPr lang="en-US" dirty="0">
                <a:latin typeface="Times New Roman" panose="02020603050405020304" pitchFamily="18" charset="0"/>
              </a:rPr>
              <a:t>feeder link</a:t>
            </a:r>
            <a:endParaRPr lang="en-US" dirty="0"/>
          </a:p>
        </p:txBody>
      </p:sp>
      <p:sp>
        <p:nvSpPr>
          <p:cNvPr id="27" name="矩形 26"/>
          <p:cNvSpPr/>
          <p:nvPr/>
        </p:nvSpPr>
        <p:spPr>
          <a:xfrm>
            <a:off x="4538133" y="3731962"/>
            <a:ext cx="666045" cy="47919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直接箭头连接符 28"/>
          <p:cNvCxnSpPr>
            <a:stCxn id="27" idx="2"/>
          </p:cNvCxnSpPr>
          <p:nvPr/>
        </p:nvCxnSpPr>
        <p:spPr>
          <a:xfrm>
            <a:off x="4871156" y="4211155"/>
            <a:ext cx="734122" cy="72511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1435024" y="4966209"/>
            <a:ext cx="42402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transmitted carrier frequency from the </a:t>
            </a:r>
            <a:r>
              <a:rPr lang="en-US" dirty="0" smtClean="0">
                <a:latin typeface="Times New Roman" panose="02020603050405020304" pitchFamily="18" charset="0"/>
              </a:rPr>
              <a:t>satellite access </a:t>
            </a:r>
            <a:r>
              <a:rPr lang="en-US" dirty="0">
                <a:latin typeface="Times New Roman" panose="02020603050405020304" pitchFamily="18" charset="0"/>
              </a:rPr>
              <a:t>node for the </a:t>
            </a:r>
            <a:r>
              <a:rPr lang="en-US" dirty="0" err="1">
                <a:latin typeface="Times New Roman" panose="02020603050405020304" pitchFamily="18" charset="0"/>
              </a:rPr>
              <a:t>i-th</a:t>
            </a:r>
            <a:r>
              <a:rPr lang="en-US" dirty="0">
                <a:latin typeface="Times New Roman" panose="02020603050405020304" pitchFamily="18" charset="0"/>
              </a:rPr>
              <a:t> user terminal inside the n-</a:t>
            </a:r>
            <a:r>
              <a:rPr lang="en-US" dirty="0" err="1">
                <a:latin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</a:rPr>
              <a:t>spot beam</a:t>
            </a:r>
            <a:endParaRPr lang="en-US" dirty="0"/>
          </a:p>
        </p:txBody>
      </p:sp>
      <p:cxnSp>
        <p:nvCxnSpPr>
          <p:cNvPr id="33" name="直接箭头连接符 32"/>
          <p:cNvCxnSpPr>
            <a:stCxn id="34" idx="2"/>
            <a:endCxn id="32" idx="0"/>
          </p:cNvCxnSpPr>
          <p:nvPr/>
        </p:nvCxnSpPr>
        <p:spPr>
          <a:xfrm flipH="1">
            <a:off x="3555153" y="4241098"/>
            <a:ext cx="37589" cy="72511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3121483" y="3761905"/>
            <a:ext cx="942517" cy="47919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矩形 39"/>
          <p:cNvSpPr/>
          <p:nvPr/>
        </p:nvSpPr>
        <p:spPr>
          <a:xfrm>
            <a:off x="733777" y="6385024"/>
            <a:ext cx="106228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Q.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Liu, "Doppler measurement and compensation in mobile satellite communications systems," 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 </a:t>
            </a:r>
            <a:r>
              <a:rPr lang="en-US" sz="1400" i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Proc</a:t>
            </a:r>
            <a:r>
              <a:rPr lang="en-US" sz="14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IEEE MILCOM,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Atlantic City, NJ, 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1999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669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6490" y="99984"/>
            <a:ext cx="712081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dirty="0">
                <a:latin typeface="Impact"/>
                <a:cs typeface="Impact"/>
              </a:rPr>
              <a:t>Channel (mobile channel)</a:t>
            </a:r>
          </a:p>
        </p:txBody>
      </p:sp>
      <p:pic>
        <p:nvPicPr>
          <p:cNvPr id="5" name="Picture 4" descr="engineering-cullen-college-of-engineering-primary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84" y="303050"/>
            <a:ext cx="2096153" cy="6777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975" y="0"/>
            <a:ext cx="2591025" cy="96020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080247"/>
            <a:ext cx="8341562" cy="13011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8448261" y="1071214"/>
            <a:ext cx="3743739" cy="13551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32</a:t>
            </a:fld>
            <a:endParaRPr lang="en-US" dirty="0"/>
          </a:p>
        </p:txBody>
      </p:sp>
      <p:sp>
        <p:nvSpPr>
          <p:cNvPr id="16" name="矩形 15"/>
          <p:cNvSpPr/>
          <p:nvPr/>
        </p:nvSpPr>
        <p:spPr>
          <a:xfrm>
            <a:off x="476490" y="1485263"/>
            <a:ext cx="105438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zh-CN" sz="2000" dirty="0" smtClean="0"/>
              <a:t>T</a:t>
            </a:r>
            <a:r>
              <a:rPr lang="en-US" sz="2000" dirty="0" smtClean="0"/>
              <a:t>ransmitted </a:t>
            </a:r>
            <a:r>
              <a:rPr lang="en-US" sz="2000" dirty="0"/>
              <a:t>carrier frequency </a:t>
            </a:r>
            <a:r>
              <a:rPr lang="en-US" sz="2000" dirty="0" smtClean="0"/>
              <a:t>by satellite </a:t>
            </a:r>
            <a:r>
              <a:rPr lang="en-US" sz="2000" dirty="0"/>
              <a:t>for the mobile </a:t>
            </a:r>
            <a:r>
              <a:rPr lang="en-US" sz="2000" dirty="0" smtClean="0"/>
              <a:t>link</a:t>
            </a:r>
            <a:endParaRPr lang="en-US" sz="2000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8859" y="2212677"/>
            <a:ext cx="4820414" cy="377614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7890933" y="2985094"/>
            <a:ext cx="1856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</a:rPr>
              <a:t>fractional satellite </a:t>
            </a:r>
            <a:r>
              <a:rPr lang="en-US" dirty="0">
                <a:latin typeface="Times New Roman" panose="02020603050405020304" pitchFamily="18" charset="0"/>
              </a:rPr>
              <a:t>translation error</a:t>
            </a:r>
            <a:endParaRPr lang="en-US" dirty="0"/>
          </a:p>
        </p:txBody>
      </p:sp>
      <p:sp>
        <p:nvSpPr>
          <p:cNvPr id="27" name="矩形 26"/>
          <p:cNvSpPr/>
          <p:nvPr/>
        </p:nvSpPr>
        <p:spPr>
          <a:xfrm>
            <a:off x="7823228" y="2154526"/>
            <a:ext cx="666045" cy="47919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直接箭头连接符 27"/>
          <p:cNvCxnSpPr>
            <a:stCxn id="27" idx="2"/>
          </p:cNvCxnSpPr>
          <p:nvPr/>
        </p:nvCxnSpPr>
        <p:spPr>
          <a:xfrm>
            <a:off x="8156251" y="2633719"/>
            <a:ext cx="524905" cy="370724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5810843" y="2960244"/>
            <a:ext cx="2269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</a:rPr>
              <a:t>satellite </a:t>
            </a:r>
            <a:r>
              <a:rPr lang="en-US" dirty="0">
                <a:latin typeface="Times New Roman" panose="02020603050405020304" pitchFamily="18" charset="0"/>
              </a:rPr>
              <a:t>translation</a:t>
            </a:r>
          </a:p>
          <a:p>
            <a:r>
              <a:rPr lang="en-US" dirty="0">
                <a:latin typeface="Times New Roman" panose="02020603050405020304" pitchFamily="18" charset="0"/>
              </a:rPr>
              <a:t>frequency.</a:t>
            </a:r>
            <a:endParaRPr lang="en-US" dirty="0"/>
          </a:p>
        </p:txBody>
      </p:sp>
      <p:sp>
        <p:nvSpPr>
          <p:cNvPr id="31" name="矩形 30"/>
          <p:cNvSpPr/>
          <p:nvPr/>
        </p:nvSpPr>
        <p:spPr>
          <a:xfrm>
            <a:off x="7089677" y="2165519"/>
            <a:ext cx="360990" cy="47919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直接箭头连接符 31"/>
          <p:cNvCxnSpPr>
            <a:stCxn id="31" idx="2"/>
            <a:endCxn id="30" idx="0"/>
          </p:cNvCxnSpPr>
          <p:nvPr/>
        </p:nvCxnSpPr>
        <p:spPr>
          <a:xfrm flipH="1">
            <a:off x="6945377" y="2644712"/>
            <a:ext cx="324795" cy="31553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476490" y="411931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zh-CN" sz="2000" dirty="0" smtClean="0"/>
              <a:t>R</a:t>
            </a:r>
            <a:r>
              <a:rPr lang="en-US" sz="2000" dirty="0" smtClean="0"/>
              <a:t>eceived carrier frequency </a:t>
            </a:r>
            <a:r>
              <a:rPr lang="en-US" sz="2000" dirty="0"/>
              <a:t>by </a:t>
            </a:r>
            <a:r>
              <a:rPr lang="en-US" sz="2000" dirty="0" smtClean="0"/>
              <a:t>user </a:t>
            </a:r>
            <a:r>
              <a:rPr lang="en-US" sz="2000" dirty="0"/>
              <a:t>terminal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0781" y="4569940"/>
            <a:ext cx="3912118" cy="426776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6982057" y="4554231"/>
            <a:ext cx="1100842" cy="47919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直接箭头连接符 41"/>
          <p:cNvCxnSpPr>
            <a:stCxn id="41" idx="2"/>
          </p:cNvCxnSpPr>
          <p:nvPr/>
        </p:nvCxnSpPr>
        <p:spPr>
          <a:xfrm>
            <a:off x="7532478" y="5033424"/>
            <a:ext cx="347194" cy="486844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6742969" y="5465688"/>
            <a:ext cx="3875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total frequency error caused by both Doppler and </a:t>
            </a:r>
            <a:r>
              <a:rPr lang="en-US" dirty="0" smtClean="0">
                <a:latin typeface="Times New Roman" panose="02020603050405020304" pitchFamily="18" charset="0"/>
              </a:rPr>
              <a:t>satellite translation </a:t>
            </a:r>
            <a:r>
              <a:rPr lang="en-US" dirty="0">
                <a:latin typeface="Times New Roman" panose="02020603050405020304" pitchFamily="18" charset="0"/>
              </a:rPr>
              <a:t>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9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6490" y="99984"/>
            <a:ext cx="712081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dirty="0">
                <a:latin typeface="Impact"/>
                <a:cs typeface="Impact"/>
              </a:rPr>
              <a:t>Channel (mobile channel)</a:t>
            </a:r>
          </a:p>
        </p:txBody>
      </p:sp>
      <p:pic>
        <p:nvPicPr>
          <p:cNvPr id="5" name="Picture 4" descr="engineering-cullen-college-of-engineering-primary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84" y="303050"/>
            <a:ext cx="2096153" cy="6777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975" y="0"/>
            <a:ext cx="2591025" cy="96020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080247"/>
            <a:ext cx="8341562" cy="13011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8448261" y="1071214"/>
            <a:ext cx="3743739" cy="13551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33</a:t>
            </a:fld>
            <a:endParaRPr lang="en-US" dirty="0"/>
          </a:p>
        </p:txBody>
      </p:sp>
      <p:sp>
        <p:nvSpPr>
          <p:cNvPr id="16" name="矩形 15"/>
          <p:cNvSpPr/>
          <p:nvPr/>
        </p:nvSpPr>
        <p:spPr>
          <a:xfrm>
            <a:off x="824089" y="1374205"/>
            <a:ext cx="105438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zh-CN" sz="2000" dirty="0" smtClean="0">
                <a:latin typeface="Times New Roman" panose="02020603050405020304" pitchFamily="18" charset="0"/>
              </a:rPr>
              <a:t>T</a:t>
            </a:r>
            <a:r>
              <a:rPr lang="en-US" sz="2000" dirty="0" smtClean="0">
                <a:latin typeface="Times New Roman" panose="02020603050405020304" pitchFamily="18" charset="0"/>
              </a:rPr>
              <a:t>otal </a:t>
            </a:r>
            <a:r>
              <a:rPr lang="en-US" sz="2000" dirty="0">
                <a:latin typeface="Times New Roman" panose="02020603050405020304" pitchFamily="18" charset="0"/>
              </a:rPr>
              <a:t>frequency error</a:t>
            </a:r>
            <a:endParaRPr lang="en-US" sz="2000" dirty="0"/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796" y="1893622"/>
            <a:ext cx="4638408" cy="69576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29816" y="3131444"/>
            <a:ext cx="2781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</a:rPr>
              <a:t>forward </a:t>
            </a:r>
            <a:r>
              <a:rPr lang="en-US" dirty="0">
                <a:latin typeface="Times New Roman" panose="02020603050405020304" pitchFamily="18" charset="0"/>
              </a:rPr>
              <a:t>feeder link Doppler</a:t>
            </a:r>
            <a:endParaRPr lang="en-US" dirty="0"/>
          </a:p>
        </p:txBody>
      </p:sp>
      <p:sp>
        <p:nvSpPr>
          <p:cNvPr id="23" name="矩形 22"/>
          <p:cNvSpPr/>
          <p:nvPr/>
        </p:nvSpPr>
        <p:spPr>
          <a:xfrm>
            <a:off x="5339672" y="1838138"/>
            <a:ext cx="1343350" cy="37448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直接箭头连接符 23"/>
          <p:cNvCxnSpPr>
            <a:stCxn id="23" idx="2"/>
          </p:cNvCxnSpPr>
          <p:nvPr/>
        </p:nvCxnSpPr>
        <p:spPr>
          <a:xfrm flipH="1">
            <a:off x="4831644" y="2212621"/>
            <a:ext cx="1179703" cy="82408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6902548" y="1838138"/>
            <a:ext cx="694754" cy="37448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直接箭头连接符 32"/>
          <p:cNvCxnSpPr>
            <a:stCxn id="29" idx="2"/>
          </p:cNvCxnSpPr>
          <p:nvPr/>
        </p:nvCxnSpPr>
        <p:spPr>
          <a:xfrm>
            <a:off x="7249925" y="2212621"/>
            <a:ext cx="449097" cy="69991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6567901" y="3114652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</a:rPr>
              <a:t>atellite </a:t>
            </a:r>
            <a:r>
              <a:rPr lang="en-US" dirty="0">
                <a:latin typeface="Times New Roman" panose="02020603050405020304" pitchFamily="18" charset="0"/>
              </a:rPr>
              <a:t>translation error</a:t>
            </a:r>
            <a:endParaRPr lang="en-US" dirty="0"/>
          </a:p>
        </p:txBody>
      </p:sp>
      <p:sp>
        <p:nvSpPr>
          <p:cNvPr id="34" name="矩形 33"/>
          <p:cNvSpPr/>
          <p:nvPr/>
        </p:nvSpPr>
        <p:spPr>
          <a:xfrm>
            <a:off x="5339672" y="2269386"/>
            <a:ext cx="3075532" cy="37448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直接箭头连接符 34"/>
          <p:cNvCxnSpPr>
            <a:endCxn id="18" idx="0"/>
          </p:cNvCxnSpPr>
          <p:nvPr/>
        </p:nvCxnSpPr>
        <p:spPr>
          <a:xfrm flipH="1">
            <a:off x="6094571" y="2643869"/>
            <a:ext cx="264153" cy="104776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4671745" y="3691629"/>
            <a:ext cx="2845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</a:rPr>
              <a:t>forward </a:t>
            </a:r>
            <a:r>
              <a:rPr lang="en-US" dirty="0">
                <a:latin typeface="Times New Roman" panose="02020603050405020304" pitchFamily="18" charset="0"/>
              </a:rPr>
              <a:t>mobile link Doppler</a:t>
            </a:r>
            <a:endParaRPr lang="en-US" dirty="0"/>
          </a:p>
        </p:txBody>
      </p:sp>
      <p:sp>
        <p:nvSpPr>
          <p:cNvPr id="43" name="矩形 42"/>
          <p:cNvSpPr/>
          <p:nvPr/>
        </p:nvSpPr>
        <p:spPr>
          <a:xfrm>
            <a:off x="476490" y="4093694"/>
            <a:ext cx="6157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/>
              <a:t> Doppler </a:t>
            </a:r>
            <a:r>
              <a:rPr lang="en-US" sz="2800" dirty="0"/>
              <a:t>frequency in the return link: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1765" y="5082064"/>
            <a:ext cx="3696252" cy="430324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824089" y="4636938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</a:rPr>
              <a:t>The received </a:t>
            </a:r>
            <a:r>
              <a:rPr lang="en-US" sz="2000" dirty="0" smtClean="0">
                <a:latin typeface="Times New Roman" panose="02020603050405020304" pitchFamily="18" charset="0"/>
              </a:rPr>
              <a:t>carrier frequency </a:t>
            </a:r>
            <a:r>
              <a:rPr lang="en-US" sz="2000" dirty="0">
                <a:latin typeface="Times New Roman" panose="02020603050405020304" pitchFamily="18" charset="0"/>
              </a:rPr>
              <a:t>by the </a:t>
            </a:r>
            <a:r>
              <a:rPr lang="en-US" sz="2000" dirty="0" smtClean="0">
                <a:latin typeface="Times New Roman" panose="02020603050405020304" pitchFamily="18" charset="0"/>
              </a:rPr>
              <a:t>satellite</a:t>
            </a:r>
            <a:endParaRPr lang="en-US" sz="2000" dirty="0"/>
          </a:p>
        </p:txBody>
      </p:sp>
      <p:sp>
        <p:nvSpPr>
          <p:cNvPr id="36" name="矩形 35"/>
          <p:cNvSpPr/>
          <p:nvPr/>
        </p:nvSpPr>
        <p:spPr>
          <a:xfrm>
            <a:off x="2624680" y="5709158"/>
            <a:ext cx="3717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transmitted carrier frequency by the </a:t>
            </a:r>
            <a:r>
              <a:rPr lang="en-US" dirty="0" err="1" smtClean="0">
                <a:latin typeface="Times New Roman" panose="02020603050405020304" pitchFamily="18" charset="0"/>
              </a:rPr>
              <a:t>i-th</a:t>
            </a:r>
            <a:r>
              <a:rPr lang="en-US" dirty="0" smtClean="0">
                <a:latin typeface="Times New Roman" panose="02020603050405020304" pitchFamily="18" charset="0"/>
              </a:rPr>
              <a:t> user </a:t>
            </a:r>
            <a:r>
              <a:rPr lang="en-US" dirty="0">
                <a:latin typeface="Times New Roman" panose="02020603050405020304" pitchFamily="18" charset="0"/>
              </a:rPr>
              <a:t>terminal in the n-</a:t>
            </a:r>
            <a:r>
              <a:rPr lang="en-US" dirty="0" err="1">
                <a:latin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</a:rPr>
              <a:t> spot beam.</a:t>
            </a:r>
            <a:endParaRPr lang="en-US" dirty="0"/>
          </a:p>
        </p:txBody>
      </p:sp>
      <p:sp>
        <p:nvSpPr>
          <p:cNvPr id="45" name="矩形 44"/>
          <p:cNvSpPr/>
          <p:nvPr/>
        </p:nvSpPr>
        <p:spPr>
          <a:xfrm>
            <a:off x="5531583" y="5085034"/>
            <a:ext cx="936950" cy="37448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直接箭头连接符 45"/>
          <p:cNvCxnSpPr>
            <a:stCxn id="45" idx="2"/>
            <a:endCxn id="36" idx="0"/>
          </p:cNvCxnSpPr>
          <p:nvPr/>
        </p:nvCxnSpPr>
        <p:spPr>
          <a:xfrm flipH="1">
            <a:off x="4483242" y="5459517"/>
            <a:ext cx="1516816" cy="24964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6567901" y="5702857"/>
            <a:ext cx="3915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fractional Doppler of the mobile link for</a:t>
            </a:r>
          </a:p>
          <a:p>
            <a:r>
              <a:rPr lang="en-US" dirty="0">
                <a:latin typeface="Times New Roman" panose="02020603050405020304" pitchFamily="18" charset="0"/>
              </a:rPr>
              <a:t>the </a:t>
            </a:r>
            <a:r>
              <a:rPr lang="en-US" dirty="0" err="1">
                <a:latin typeface="Times New Roman" panose="02020603050405020304" pitchFamily="18" charset="0"/>
              </a:rPr>
              <a:t>i-th</a:t>
            </a:r>
            <a:r>
              <a:rPr lang="en-US" dirty="0">
                <a:latin typeface="Times New Roman" panose="02020603050405020304" pitchFamily="18" charset="0"/>
              </a:rPr>
              <a:t> user in the n-</a:t>
            </a:r>
            <a:r>
              <a:rPr lang="en-US" dirty="0" err="1">
                <a:latin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</a:rPr>
              <a:t> spot beam.</a:t>
            </a:r>
            <a:endParaRPr lang="en-US" dirty="0"/>
          </a:p>
        </p:txBody>
      </p:sp>
      <p:sp>
        <p:nvSpPr>
          <p:cNvPr id="49" name="矩形 48"/>
          <p:cNvSpPr/>
          <p:nvPr/>
        </p:nvSpPr>
        <p:spPr>
          <a:xfrm>
            <a:off x="6831401" y="5082064"/>
            <a:ext cx="1096616" cy="37448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直接箭头连接符 49"/>
          <p:cNvCxnSpPr>
            <a:stCxn id="49" idx="2"/>
          </p:cNvCxnSpPr>
          <p:nvPr/>
        </p:nvCxnSpPr>
        <p:spPr>
          <a:xfrm>
            <a:off x="7379709" y="5456547"/>
            <a:ext cx="774405" cy="25261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86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6490" y="99984"/>
            <a:ext cx="712081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dirty="0">
                <a:latin typeface="Impact"/>
                <a:cs typeface="Impact"/>
              </a:rPr>
              <a:t>Channel (mobile channel)</a:t>
            </a:r>
          </a:p>
        </p:txBody>
      </p:sp>
      <p:pic>
        <p:nvPicPr>
          <p:cNvPr id="5" name="Picture 4" descr="engineering-cullen-college-of-engineering-primary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84" y="303050"/>
            <a:ext cx="2096153" cy="6777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975" y="0"/>
            <a:ext cx="2591025" cy="96020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080247"/>
            <a:ext cx="8341562" cy="13011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8448261" y="1071214"/>
            <a:ext cx="3743739" cy="13551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34</a:t>
            </a:fld>
            <a:endParaRPr lang="en-US" dirty="0"/>
          </a:p>
        </p:txBody>
      </p:sp>
      <p:sp>
        <p:nvSpPr>
          <p:cNvPr id="16" name="矩形 15"/>
          <p:cNvSpPr/>
          <p:nvPr/>
        </p:nvSpPr>
        <p:spPr>
          <a:xfrm>
            <a:off x="824089" y="1378531"/>
            <a:ext cx="105438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zh-CN" sz="2000" dirty="0">
                <a:latin typeface="Times New Roman" panose="02020603050405020304" pitchFamily="18" charset="0"/>
              </a:rPr>
              <a:t>T</a:t>
            </a:r>
            <a:r>
              <a:rPr lang="en-US" sz="2000" dirty="0" smtClean="0">
                <a:latin typeface="Times New Roman" panose="02020603050405020304" pitchFamily="18" charset="0"/>
              </a:rPr>
              <a:t>ransmitted </a:t>
            </a:r>
            <a:r>
              <a:rPr lang="en-US" sz="2000" dirty="0">
                <a:latin typeface="Times New Roman" panose="02020603050405020304" pitchFamily="18" charset="0"/>
              </a:rPr>
              <a:t>carrier </a:t>
            </a:r>
            <a:r>
              <a:rPr lang="en-US" sz="2000" dirty="0" smtClean="0">
                <a:latin typeface="Times New Roman" panose="02020603050405020304" pitchFamily="18" charset="0"/>
              </a:rPr>
              <a:t>frequency by </a:t>
            </a:r>
            <a:r>
              <a:rPr lang="en-US" sz="2000" dirty="0">
                <a:latin typeface="Times New Roman" panose="02020603050405020304" pitchFamily="18" charset="0"/>
              </a:rPr>
              <a:t>the </a:t>
            </a:r>
            <a:r>
              <a:rPr lang="en-US" sz="2000" dirty="0" smtClean="0">
                <a:latin typeface="Times New Roman" panose="02020603050405020304" pitchFamily="18" charset="0"/>
              </a:rPr>
              <a:t>satellite</a:t>
            </a:r>
            <a:endParaRPr lang="en-US" sz="20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544" y="1785956"/>
            <a:ext cx="4990912" cy="42979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24089" y="2316606"/>
            <a:ext cx="65373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zh-CN" sz="2000" dirty="0" smtClean="0">
                <a:latin typeface="Times New Roman" panose="02020603050405020304" pitchFamily="18" charset="0"/>
              </a:rPr>
              <a:t>R</a:t>
            </a:r>
            <a:r>
              <a:rPr lang="en-US" sz="2000" dirty="0" smtClean="0">
                <a:latin typeface="Times New Roman" panose="02020603050405020304" pitchFamily="18" charset="0"/>
              </a:rPr>
              <a:t>eceived </a:t>
            </a:r>
            <a:r>
              <a:rPr lang="en-US" sz="2000" dirty="0">
                <a:latin typeface="Times New Roman" panose="02020603050405020304" pitchFamily="18" charset="0"/>
              </a:rPr>
              <a:t>carrier frequency by the radio frequency terminal</a:t>
            </a:r>
            <a:endParaRPr lang="en-US" sz="20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0971" y="2869553"/>
            <a:ext cx="4560591" cy="462954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794641" y="3548491"/>
            <a:ext cx="27968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satellite translation frequency from the </a:t>
            </a:r>
            <a:r>
              <a:rPr lang="en-US" dirty="0" smtClean="0">
                <a:latin typeface="Times New Roman" panose="02020603050405020304" pitchFamily="18" charset="0"/>
              </a:rPr>
              <a:t>mobile link </a:t>
            </a:r>
            <a:r>
              <a:rPr lang="en-US" dirty="0">
                <a:latin typeface="Times New Roman" panose="02020603050405020304" pitchFamily="18" charset="0"/>
              </a:rPr>
              <a:t>to the feeder link.</a:t>
            </a:r>
            <a:endParaRPr lang="en-US" dirty="0"/>
          </a:p>
        </p:txBody>
      </p:sp>
      <p:sp>
        <p:nvSpPr>
          <p:cNvPr id="37" name="矩形 36"/>
          <p:cNvSpPr/>
          <p:nvPr/>
        </p:nvSpPr>
        <p:spPr>
          <a:xfrm>
            <a:off x="6546057" y="2918114"/>
            <a:ext cx="351454" cy="37448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直接箭头连接符 37"/>
          <p:cNvCxnSpPr>
            <a:stCxn id="37" idx="2"/>
          </p:cNvCxnSpPr>
          <p:nvPr/>
        </p:nvCxnSpPr>
        <p:spPr>
          <a:xfrm flipH="1">
            <a:off x="6546058" y="3292597"/>
            <a:ext cx="175726" cy="268924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0971" y="5010977"/>
            <a:ext cx="4453975" cy="749550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824089" y="4586103"/>
            <a:ext cx="452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zh-CN" sz="2000" dirty="0" smtClean="0">
                <a:latin typeface="Times New Roman" panose="02020603050405020304" pitchFamily="18" charset="0"/>
              </a:rPr>
              <a:t>T</a:t>
            </a:r>
            <a:r>
              <a:rPr lang="en-US" sz="2000" dirty="0" smtClean="0">
                <a:latin typeface="Times New Roman" panose="02020603050405020304" pitchFamily="18" charset="0"/>
              </a:rPr>
              <a:t>otal </a:t>
            </a:r>
            <a:r>
              <a:rPr lang="en-US" sz="2000" dirty="0">
                <a:latin typeface="Times New Roman" panose="02020603050405020304" pitchFamily="18" charset="0"/>
              </a:rPr>
              <a:t>frequency error for the return link</a:t>
            </a:r>
            <a:endParaRPr lang="en-US" sz="2000" dirty="0"/>
          </a:p>
        </p:txBody>
      </p:sp>
      <p:sp>
        <p:nvSpPr>
          <p:cNvPr id="27" name="矩形 26"/>
          <p:cNvSpPr/>
          <p:nvPr/>
        </p:nvSpPr>
        <p:spPr>
          <a:xfrm>
            <a:off x="824089" y="5827307"/>
            <a:ext cx="108373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</a:rPr>
              <a:t>The random Doppler frequency errors of very large </a:t>
            </a:r>
            <a:r>
              <a:rPr lang="en-US" sz="2000" dirty="0" smtClean="0">
                <a:latin typeface="Times New Roman" panose="02020603050405020304" pitchFamily="18" charset="0"/>
              </a:rPr>
              <a:t>range in </a:t>
            </a:r>
            <a:r>
              <a:rPr lang="en-US" sz="2000" dirty="0">
                <a:latin typeface="Times New Roman" panose="02020603050405020304" pitchFamily="18" charset="0"/>
              </a:rPr>
              <a:t>the forward link and the return link must be </a:t>
            </a:r>
            <a:r>
              <a:rPr lang="en-US" sz="2000" dirty="0" smtClean="0">
                <a:latin typeface="Times New Roman" panose="02020603050405020304" pitchFamily="18" charset="0"/>
              </a:rPr>
              <a:t>compensated to </a:t>
            </a:r>
            <a:r>
              <a:rPr lang="en-US" sz="2000" dirty="0">
                <a:latin typeface="Times New Roman" panose="02020603050405020304" pitchFamily="18" charset="0"/>
              </a:rPr>
              <a:t>achieve carrier frequency synchronization,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841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6490" y="99984"/>
            <a:ext cx="712081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dirty="0">
                <a:latin typeface="Impact"/>
                <a:cs typeface="Impact"/>
              </a:rPr>
              <a:t>Channel (mobile channel)</a:t>
            </a:r>
          </a:p>
        </p:txBody>
      </p:sp>
      <p:pic>
        <p:nvPicPr>
          <p:cNvPr id="5" name="Picture 4" descr="engineering-cullen-college-of-engineering-primary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84" y="303050"/>
            <a:ext cx="2096153" cy="6777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975" y="0"/>
            <a:ext cx="2591025" cy="96020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080247"/>
            <a:ext cx="8341562" cy="13011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8448261" y="1071214"/>
            <a:ext cx="3743739" cy="13551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35</a:t>
            </a:fld>
            <a:endParaRPr lang="en-US" dirty="0"/>
          </a:p>
        </p:txBody>
      </p:sp>
      <p:sp>
        <p:nvSpPr>
          <p:cNvPr id="16" name="矩形 15"/>
          <p:cNvSpPr/>
          <p:nvPr/>
        </p:nvSpPr>
        <p:spPr>
          <a:xfrm>
            <a:off x="476490" y="1487988"/>
            <a:ext cx="105438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zh-CN" sz="2800" dirty="0" smtClean="0"/>
              <a:t> Doppler </a:t>
            </a:r>
            <a:r>
              <a:rPr lang="en-US" altLang="zh-CN" sz="2800" dirty="0"/>
              <a:t>Compensation</a:t>
            </a:r>
            <a:endParaRPr 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916756" y="2070945"/>
            <a:ext cx="101938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The goal of the </a:t>
            </a:r>
            <a:r>
              <a:rPr lang="en-US" sz="2000" dirty="0" smtClean="0"/>
              <a:t>Doppler compensation </a:t>
            </a:r>
            <a:r>
              <a:rPr lang="en-US" sz="2000" dirty="0"/>
              <a:t>for each control channel is to make sure </a:t>
            </a:r>
            <a:r>
              <a:rPr lang="en-US" sz="2000" dirty="0" smtClean="0"/>
              <a:t>that the </a:t>
            </a:r>
            <a:r>
              <a:rPr lang="en-US" sz="2000" dirty="0"/>
              <a:t>received carrier frequency on the median Doppler line </a:t>
            </a:r>
            <a:r>
              <a:rPr lang="en-US" altLang="zh-CN" sz="2000" dirty="0" smtClean="0"/>
              <a:t>is </a:t>
            </a:r>
            <a:r>
              <a:rPr lang="en-US" sz="2000" dirty="0" smtClean="0"/>
              <a:t>the </a:t>
            </a:r>
            <a:r>
              <a:rPr lang="en-US" sz="2000" dirty="0"/>
              <a:t>preassigned nominal frequency.</a:t>
            </a:r>
          </a:p>
        </p:txBody>
      </p:sp>
      <p:sp>
        <p:nvSpPr>
          <p:cNvPr id="4" name="矩形 3"/>
          <p:cNvSpPr/>
          <p:nvPr/>
        </p:nvSpPr>
        <p:spPr>
          <a:xfrm>
            <a:off x="916756" y="2830471"/>
            <a:ext cx="103608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zh-CN" sz="2000" dirty="0" smtClean="0"/>
              <a:t>C</a:t>
            </a:r>
            <a:r>
              <a:rPr lang="en-US" sz="2000" dirty="0" smtClean="0"/>
              <a:t>arrier </a:t>
            </a:r>
            <a:r>
              <a:rPr lang="en-US" sz="2000" dirty="0"/>
              <a:t>frequency that should </a:t>
            </a:r>
            <a:r>
              <a:rPr lang="en-US" sz="2000" dirty="0" smtClean="0"/>
              <a:t>be transmitted </a:t>
            </a:r>
            <a:r>
              <a:rPr lang="en-US" sz="2000" dirty="0"/>
              <a:t>by the radio frequency terminal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1556" y="3349881"/>
            <a:ext cx="4468888" cy="495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4684" y="5424040"/>
            <a:ext cx="5502632" cy="734533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916756" y="491566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Total </a:t>
            </a:r>
            <a:r>
              <a:rPr lang="en-US" sz="2000" dirty="0"/>
              <a:t>frequency correction at the satellite access </a:t>
            </a:r>
            <a:r>
              <a:rPr lang="en-US" sz="2000" dirty="0" smtClean="0"/>
              <a:t>node</a:t>
            </a:r>
            <a:endParaRPr lang="en-US" sz="2000" dirty="0"/>
          </a:p>
        </p:txBody>
      </p:sp>
      <p:sp>
        <p:nvSpPr>
          <p:cNvPr id="18" name="矩形 17"/>
          <p:cNvSpPr/>
          <p:nvPr/>
        </p:nvSpPr>
        <p:spPr>
          <a:xfrm>
            <a:off x="3541422" y="4134697"/>
            <a:ext cx="2472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</a:rPr>
              <a:t>ominal </a:t>
            </a:r>
            <a:r>
              <a:rPr lang="en-US" dirty="0">
                <a:latin typeface="Times New Roman" panose="02020603050405020304" pitchFamily="18" charset="0"/>
              </a:rPr>
              <a:t>frequency for the n-</a:t>
            </a:r>
            <a:r>
              <a:rPr lang="en-US" dirty="0" err="1">
                <a:latin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</a:rPr>
              <a:t>spot beam</a:t>
            </a:r>
            <a:endParaRPr lang="en-US" dirty="0"/>
          </a:p>
        </p:txBody>
      </p:sp>
      <p:sp>
        <p:nvSpPr>
          <p:cNvPr id="24" name="矩形 23"/>
          <p:cNvSpPr/>
          <p:nvPr/>
        </p:nvSpPr>
        <p:spPr>
          <a:xfrm>
            <a:off x="5058976" y="3435745"/>
            <a:ext cx="1037024" cy="37448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直接箭头连接符 24"/>
          <p:cNvCxnSpPr>
            <a:stCxn id="24" idx="2"/>
            <a:endCxn id="18" idx="0"/>
          </p:cNvCxnSpPr>
          <p:nvPr/>
        </p:nvCxnSpPr>
        <p:spPr>
          <a:xfrm flipH="1">
            <a:off x="4777556" y="3810228"/>
            <a:ext cx="799932" cy="32446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6670094" y="4134697"/>
            <a:ext cx="2859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Total frequency correction at the satellite access node</a:t>
            </a:r>
          </a:p>
        </p:txBody>
      </p:sp>
      <p:sp>
        <p:nvSpPr>
          <p:cNvPr id="28" name="矩形 27"/>
          <p:cNvSpPr/>
          <p:nvPr/>
        </p:nvSpPr>
        <p:spPr>
          <a:xfrm>
            <a:off x="7056328" y="3411211"/>
            <a:ext cx="1274116" cy="37448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直接箭头连接符 28"/>
          <p:cNvCxnSpPr>
            <a:stCxn id="28" idx="2"/>
            <a:endCxn id="20" idx="0"/>
          </p:cNvCxnSpPr>
          <p:nvPr/>
        </p:nvCxnSpPr>
        <p:spPr>
          <a:xfrm>
            <a:off x="7693386" y="3785694"/>
            <a:ext cx="406691" cy="349003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0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6490" y="99984"/>
            <a:ext cx="712081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dirty="0">
                <a:latin typeface="Impact"/>
                <a:cs typeface="Impact"/>
              </a:rPr>
              <a:t>Channel (mobile channel)</a:t>
            </a:r>
          </a:p>
        </p:txBody>
      </p:sp>
      <p:pic>
        <p:nvPicPr>
          <p:cNvPr id="5" name="Picture 4" descr="engineering-cullen-college-of-engineering-primary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84" y="303050"/>
            <a:ext cx="2096153" cy="6777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975" y="0"/>
            <a:ext cx="2591025" cy="96020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080247"/>
            <a:ext cx="8341562" cy="13011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8448261" y="1071214"/>
            <a:ext cx="3743739" cy="13551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36</a:t>
            </a:fld>
            <a:endParaRPr lang="en-US" dirty="0"/>
          </a:p>
        </p:txBody>
      </p:sp>
      <p:sp>
        <p:nvSpPr>
          <p:cNvPr id="3" name="矩形 2"/>
          <p:cNvSpPr/>
          <p:nvPr/>
        </p:nvSpPr>
        <p:spPr>
          <a:xfrm>
            <a:off x="476490" y="1479107"/>
            <a:ext cx="11230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F</a:t>
            </a:r>
            <a:r>
              <a:rPr lang="en-US" sz="2000" dirty="0" smtClean="0"/>
              <a:t>ractional </a:t>
            </a:r>
            <a:r>
              <a:rPr lang="en-US" sz="2000" dirty="0"/>
              <a:t>Doppler of the feeder link and </a:t>
            </a:r>
            <a:r>
              <a:rPr lang="en-US" sz="2000" dirty="0" smtClean="0"/>
              <a:t>Fractional satellite </a:t>
            </a:r>
            <a:r>
              <a:rPr lang="en-US" sz="2000" dirty="0"/>
              <a:t>translation </a:t>
            </a:r>
            <a:r>
              <a:rPr lang="en-US" sz="2000" dirty="0" smtClean="0"/>
              <a:t>error can be </a:t>
            </a:r>
            <a:r>
              <a:rPr lang="en-US" sz="2000" dirty="0"/>
              <a:t>measured by </a:t>
            </a:r>
            <a:r>
              <a:rPr lang="en-US" sz="2000" b="1" dirty="0">
                <a:solidFill>
                  <a:srgbClr val="0070C0"/>
                </a:solidFill>
              </a:rPr>
              <a:t>two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0070C0"/>
                </a:solidFill>
              </a:rPr>
              <a:t>pilot loops </a:t>
            </a:r>
            <a:r>
              <a:rPr lang="en-US" sz="2000" dirty="0"/>
              <a:t>in the feeder link </a:t>
            </a:r>
            <a:r>
              <a:rPr lang="en-US" sz="2000" dirty="0" smtClean="0"/>
              <a:t>operated by </a:t>
            </a:r>
            <a:r>
              <a:rPr lang="en-US" sz="2000" dirty="0"/>
              <a:t>the radio frequency </a:t>
            </a:r>
            <a:r>
              <a:rPr lang="en-US" sz="2000" dirty="0" smtClean="0"/>
              <a:t>terminal</a:t>
            </a:r>
            <a:endParaRPr lang="en-US" sz="20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235" y="2223247"/>
            <a:ext cx="5164597" cy="42917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76490" y="3918636"/>
            <a:ext cx="8667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Derived </a:t>
            </a:r>
            <a:r>
              <a:rPr lang="en-US" sz="2000" dirty="0"/>
              <a:t>instantaneous fractional Doppler in the </a:t>
            </a:r>
            <a:r>
              <a:rPr lang="en-US" sz="2000" dirty="0" smtClean="0"/>
              <a:t>feeder link</a:t>
            </a:r>
            <a:endParaRPr lang="en-US" sz="20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2739" y="4403729"/>
            <a:ext cx="3426521" cy="75374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76490" y="5293096"/>
            <a:ext cx="5043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ea typeface="STXihei" panose="02010600040101010101" pitchFamily="2" charset="-122"/>
              </a:rPr>
              <a:t>Derived </a:t>
            </a:r>
            <a:r>
              <a:rPr lang="en-US" sz="2000" dirty="0">
                <a:ea typeface="STXihei" panose="02010600040101010101" pitchFamily="2" charset="-122"/>
              </a:rPr>
              <a:t>fractional satellite translation error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8124" y="5865103"/>
            <a:ext cx="4986817" cy="683427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331372" y="2932786"/>
            <a:ext cx="23037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</a:rPr>
              <a:t>Transmitted frequency </a:t>
            </a:r>
            <a:r>
              <a:rPr lang="en-US" dirty="0">
                <a:latin typeface="Times New Roman" panose="02020603050405020304" pitchFamily="18" charset="0"/>
              </a:rPr>
              <a:t>of the radio frequency terminal </a:t>
            </a:r>
            <a:endParaRPr 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855916" y="2932786"/>
            <a:ext cx="17290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satellite translation frequency</a:t>
            </a:r>
            <a:endParaRPr lang="en-US" dirty="0"/>
          </a:p>
        </p:txBody>
      </p:sp>
      <p:sp>
        <p:nvSpPr>
          <p:cNvPr id="21" name="矩形 20"/>
          <p:cNvSpPr/>
          <p:nvPr/>
        </p:nvSpPr>
        <p:spPr>
          <a:xfrm>
            <a:off x="4483242" y="2285151"/>
            <a:ext cx="359691" cy="37448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直接箭头连接符 21"/>
          <p:cNvCxnSpPr>
            <a:stCxn id="21" idx="2"/>
            <a:endCxn id="19" idx="0"/>
          </p:cNvCxnSpPr>
          <p:nvPr/>
        </p:nvCxnSpPr>
        <p:spPr>
          <a:xfrm flipH="1">
            <a:off x="4483242" y="2659634"/>
            <a:ext cx="179846" cy="27315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6096000" y="2282181"/>
            <a:ext cx="282222" cy="37448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直接箭头连接符 23"/>
          <p:cNvCxnSpPr>
            <a:stCxn id="23" idx="2"/>
          </p:cNvCxnSpPr>
          <p:nvPr/>
        </p:nvCxnSpPr>
        <p:spPr>
          <a:xfrm>
            <a:off x="6237111" y="2656664"/>
            <a:ext cx="716845" cy="317963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87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6490" y="31890"/>
            <a:ext cx="7052719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dirty="0" smtClean="0">
                <a:latin typeface="Impact"/>
                <a:cs typeface="Impact"/>
              </a:rPr>
              <a:t>Channel (rain attenuation)</a:t>
            </a:r>
            <a:endParaRPr lang="en-US" sz="5400" dirty="0">
              <a:latin typeface="Impact"/>
              <a:cs typeface="Impact"/>
            </a:endParaRPr>
          </a:p>
        </p:txBody>
      </p:sp>
      <p:pic>
        <p:nvPicPr>
          <p:cNvPr id="5" name="Picture 4" descr="engineering-cullen-college-of-engineering-primary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84" y="303050"/>
            <a:ext cx="2096153" cy="67774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76490" y="1490295"/>
            <a:ext cx="11215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zh-CN" sz="2400" dirty="0" smtClean="0"/>
              <a:t> Rain attenuation channel</a:t>
            </a:r>
            <a:endParaRPr lang="en-US" sz="2400" dirty="0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975" y="0"/>
            <a:ext cx="2591025" cy="96020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080247"/>
            <a:ext cx="8341562" cy="13011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8448261" y="1071214"/>
            <a:ext cx="3743739" cy="13551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476490" y="6128628"/>
            <a:ext cx="11251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D. Zhou, M. Sheng, R. Liu, Y. Wang and J. Li, "Channel-Aware Mission Scheduling in Broadband Data Relay Satellite Networks," in </a:t>
            </a:r>
            <a:r>
              <a:rPr lang="en-US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IEEE Journal on Selected Areas in Communications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, vol. 36, no. 5, pp. 1052-1064, May 2018.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871906" y="1998365"/>
                <a:ext cx="11215942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000" i="1" dirty="0" smtClean="0">
                    <a:solidFill>
                      <a:srgbClr val="231F20"/>
                    </a:solidFill>
                    <a:latin typeface="CMMI10"/>
                  </a:rPr>
                  <a:t>SNR </a:t>
                </a:r>
                <a:r>
                  <a:rPr lang="en-US" sz="2000" dirty="0">
                    <a:solidFill>
                      <a:srgbClr val="231F20"/>
                    </a:solidFill>
                    <a:latin typeface="Times-Roman"/>
                  </a:rPr>
                  <a:t>of a downlink in slot </a:t>
                </a:r>
                <a:r>
                  <a:rPr lang="en-US" sz="2000" i="1" dirty="0">
                    <a:solidFill>
                      <a:srgbClr val="231F20"/>
                    </a:solidFill>
                    <a:latin typeface="Times-Italic"/>
                  </a:rPr>
                  <a:t>t </a:t>
                </a:r>
                <a:r>
                  <a:rPr lang="en-US" sz="2000" dirty="0">
                    <a:solidFill>
                      <a:srgbClr val="231F20"/>
                    </a:solidFill>
                    <a:latin typeface="Times-Roman"/>
                  </a:rPr>
                  <a:t>can be </a:t>
                </a:r>
                <a:r>
                  <a:rPr lang="en-US" sz="2000" dirty="0" smtClean="0">
                    <a:solidFill>
                      <a:srgbClr val="231F20"/>
                    </a:solidFill>
                    <a:latin typeface="Times-Roman"/>
                  </a:rPr>
                  <a:t>expressed as follows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sz="2000" dirty="0">
                  <a:solidFill>
                    <a:srgbClr val="231F20"/>
                  </a:solidFill>
                  <a:latin typeface="Times-Roman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sz="2000" dirty="0" smtClean="0">
                  <a:solidFill>
                    <a:srgbClr val="231F20"/>
                  </a:solidFill>
                  <a:latin typeface="Times-Roman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sz="2000" dirty="0">
                  <a:solidFill>
                    <a:srgbClr val="231F20"/>
                  </a:solidFill>
                  <a:latin typeface="Times-Roman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𝑡𝑟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sz="2000" dirty="0" smtClean="0"/>
                  <a:t> is the transmission power (in W) of a relay satellite to one of its ground station in slot </a:t>
                </a:r>
                <a:r>
                  <a:rPr lang="en-US" sz="2000" i="1" dirty="0" smtClean="0"/>
                  <a:t>t</a:t>
                </a:r>
                <a:r>
                  <a:rPr lang="en-US" sz="2000" dirty="0" smtClean="0"/>
                  <a:t>.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zh-CN" sz="2000" dirty="0" smtClean="0"/>
                  <a:t>T</a:t>
                </a:r>
                <a:r>
                  <a:rPr lang="en-US" sz="2000" dirty="0" smtClean="0"/>
                  <a:t>he relay satellite transmitting antenna gain in slot </a:t>
                </a:r>
                <a:r>
                  <a:rPr lang="en-US" sz="2000" i="1" dirty="0" smtClean="0"/>
                  <a:t>t </a:t>
                </a:r>
                <a:r>
                  <a:rPr lang="en-US" sz="2000" dirty="0" smtClean="0"/>
                  <a:t>is presented as</a:t>
                </a: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906" y="1998365"/>
                <a:ext cx="11215942" cy="1938992"/>
              </a:xfrm>
              <a:prstGeom prst="rect">
                <a:avLst/>
              </a:prstGeom>
              <a:blipFill>
                <a:blip r:embed="rId4"/>
                <a:stretch>
                  <a:fillRect l="-489" t="-1572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3772" y="2450319"/>
            <a:ext cx="3016756" cy="68149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7330" y="4315365"/>
            <a:ext cx="2846368" cy="6090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7296" y="5300715"/>
            <a:ext cx="1934458" cy="564961"/>
          </a:xfrm>
          <a:prstGeom prst="rect">
            <a:avLst/>
          </a:prstGeom>
        </p:spPr>
      </p:pic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4851789" y="4083324"/>
                <a:ext cx="6096000" cy="9364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 smtClean="0"/>
                  <a:t>maximum </a:t>
                </a:r>
                <a:r>
                  <a:rPr lang="en-US" dirty="0"/>
                  <a:t>antenna gain.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i="1" dirty="0" smtClean="0"/>
                  <a:t>:</a:t>
                </a:r>
                <a:r>
                  <a:rPr lang="en-US" dirty="0" smtClean="0"/>
                  <a:t> </a:t>
                </a:r>
                <a:r>
                  <a:rPr lang="en-US" dirty="0"/>
                  <a:t>off-axis angle with respect to maximum radiation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𝑑𝐵</m:t>
                        </m:r>
                      </m:sub>
                    </m:sSub>
                  </m:oMath>
                </a14:m>
                <a:r>
                  <a:rPr lang="en-US" i="1" dirty="0" smtClean="0"/>
                  <a:t>: </a:t>
                </a:r>
                <a:r>
                  <a:rPr lang="en-US" dirty="0" smtClean="0"/>
                  <a:t>half </a:t>
                </a:r>
                <a:r>
                  <a:rPr lang="en-US" dirty="0"/>
                  <a:t>power angle of transmitting antenna. </a:t>
                </a: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789" y="4083324"/>
                <a:ext cx="6096000" cy="936410"/>
              </a:xfrm>
              <a:prstGeom prst="rect">
                <a:avLst/>
              </a:prstGeom>
              <a:blipFill>
                <a:blip r:embed="rId8"/>
                <a:stretch>
                  <a:fillRect t="-392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1130940" y="5387030"/>
                <a:ext cx="1906356" cy="412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expressed as </a:t>
                </a: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940" y="5387030"/>
                <a:ext cx="1906356" cy="412357"/>
              </a:xfrm>
              <a:prstGeom prst="rect">
                <a:avLst/>
              </a:prstGeom>
              <a:blipFill>
                <a:blip r:embed="rId9"/>
                <a:stretch>
                  <a:fillRect t="-5970" r="-1603" b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左大括号 20"/>
          <p:cNvSpPr/>
          <p:nvPr/>
        </p:nvSpPr>
        <p:spPr>
          <a:xfrm>
            <a:off x="4527127" y="4142959"/>
            <a:ext cx="265044" cy="95215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1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6489" y="99984"/>
            <a:ext cx="714026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dirty="0">
                <a:latin typeface="Impact"/>
                <a:cs typeface="Impact"/>
              </a:rPr>
              <a:t>Channel </a:t>
            </a:r>
            <a:r>
              <a:rPr lang="en-US" sz="5400" dirty="0" smtClean="0">
                <a:latin typeface="Impact"/>
                <a:cs typeface="Impact"/>
              </a:rPr>
              <a:t>(rain </a:t>
            </a:r>
            <a:r>
              <a:rPr lang="en-US" sz="5400" dirty="0">
                <a:latin typeface="Impact"/>
                <a:cs typeface="Impact"/>
              </a:rPr>
              <a:t>attenuation)</a:t>
            </a:r>
          </a:p>
        </p:txBody>
      </p:sp>
      <p:pic>
        <p:nvPicPr>
          <p:cNvPr id="5" name="Picture 4" descr="engineering-cullen-college-of-engineering-primary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84" y="303050"/>
            <a:ext cx="2096153" cy="6777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975" y="0"/>
            <a:ext cx="2591025" cy="96020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080247"/>
            <a:ext cx="8341562" cy="13011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8448261" y="1071214"/>
            <a:ext cx="3743739" cy="13551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76490" y="1508228"/>
                <a:ext cx="11003206" cy="7353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zh-CN" sz="2000" dirty="0" smtClean="0">
                    <a:solidFill>
                      <a:srgbClr val="231F20"/>
                    </a:solidFill>
                  </a:rPr>
                  <a:t>Rain </a:t>
                </a:r>
                <a:r>
                  <a:rPr lang="fr-FR" sz="2000" dirty="0" smtClean="0">
                    <a:solidFill>
                      <a:srgbClr val="231F20"/>
                    </a:solidFill>
                  </a:rPr>
                  <a:t>attenuation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2000" dirty="0" smtClean="0">
                    <a:solidFill>
                      <a:srgbClr val="231F20"/>
                    </a:solidFill>
                  </a:rPr>
                  <a:t>mainly </a:t>
                </a:r>
                <a:r>
                  <a:rPr lang="en-US" sz="2000" dirty="0">
                    <a:solidFill>
                      <a:srgbClr val="231F20"/>
                    </a:solidFill>
                  </a:rPr>
                  <a:t>influenced by frequency, elevation angle, altitude </a:t>
                </a:r>
                <a:r>
                  <a:rPr lang="en-US" sz="2000" dirty="0" smtClean="0">
                    <a:solidFill>
                      <a:srgbClr val="231F20"/>
                    </a:solidFill>
                  </a:rPr>
                  <a:t>above sea level.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000" dirty="0" smtClean="0">
                    <a:solidFill>
                      <a:srgbClr val="231F20"/>
                    </a:solidFill>
                  </a:rPr>
                  <a:t>Rainfall intensity </a:t>
                </a:r>
                <a:r>
                  <a:rPr lang="en-US" sz="2000" dirty="0">
                    <a:solidFill>
                      <a:srgbClr val="231F20"/>
                    </a:solidFill>
                  </a:rPr>
                  <a:t>can be expressed as: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90" y="1508228"/>
                <a:ext cx="11003206" cy="735394"/>
              </a:xfrm>
              <a:prstGeom prst="rect">
                <a:avLst/>
              </a:prstGeom>
              <a:blipFill>
                <a:blip r:embed="rId4"/>
                <a:stretch>
                  <a:fillRect l="-499" t="-3306" b="-13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6557" y="2712619"/>
            <a:ext cx="1409305" cy="3856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476490" y="3509504"/>
                <a:ext cx="11447780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altLang="zh-CN" sz="2000" dirty="0" smtClean="0">
                    <a:solidFill>
                      <a:srgbClr val="231F20"/>
                    </a:solidFill>
                  </a:rPr>
                  <a:t>   </a:t>
                </a:r>
                <a:r>
                  <a:rPr lang="en-US" sz="2000" dirty="0" smtClean="0">
                    <a:solidFill>
                      <a:srgbClr val="231F20"/>
                    </a:solidFill>
                  </a:rPr>
                  <a:t>For the GEO satellite,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231F2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i="1" dirty="0">
                    <a:solidFill>
                      <a:srgbClr val="231F20"/>
                    </a:solidFill>
                  </a:rPr>
                  <a:t> </a:t>
                </a:r>
                <a:r>
                  <a:rPr lang="en-US" sz="2000" dirty="0">
                    <a:solidFill>
                      <a:srgbClr val="231F20"/>
                    </a:solidFill>
                  </a:rPr>
                  <a:t>can be denoted </a:t>
                </a:r>
                <a:r>
                  <a:rPr lang="en-US" sz="2000" dirty="0" smtClean="0">
                    <a:solidFill>
                      <a:srgbClr val="231F20"/>
                    </a:solidFill>
                  </a:rPr>
                  <a:t>as</a:t>
                </a:r>
              </a:p>
              <a:p>
                <a:endParaRPr lang="en-US" sz="2000" dirty="0">
                  <a:solidFill>
                    <a:srgbClr val="231F20"/>
                  </a:solidFill>
                </a:endParaRPr>
              </a:p>
              <a:p>
                <a:endParaRPr lang="en-US" sz="2000" dirty="0" smtClean="0">
                  <a:solidFill>
                    <a:srgbClr val="231F20"/>
                  </a:solidFill>
                </a:endParaRPr>
              </a:p>
              <a:p>
                <a:endParaRPr lang="en-US" sz="2000" dirty="0">
                  <a:solidFill>
                    <a:srgbClr val="231F20"/>
                  </a:solidFill>
                </a:endParaRPr>
              </a:p>
              <a:p>
                <a:endParaRPr lang="en-US" sz="2000" dirty="0" smtClean="0">
                  <a:solidFill>
                    <a:srgbClr val="231F20"/>
                  </a:solidFill>
                </a:endParaRPr>
              </a:p>
              <a:p>
                <a:endParaRPr lang="en-US" sz="2000" dirty="0">
                  <a:solidFill>
                    <a:srgbClr val="231F20"/>
                  </a:solidFill>
                </a:endParaRPr>
              </a:p>
              <a:p>
                <a:endParaRPr lang="en-US" sz="2000" dirty="0" smtClean="0">
                  <a:solidFill>
                    <a:srgbClr val="231F20"/>
                  </a:solidFill>
                </a:endParaRPr>
              </a:p>
              <a:p>
                <a:r>
                  <a:rPr lang="en-US" sz="2000" dirty="0" smtClean="0"/>
                  <a:t>      Here</a:t>
                </a:r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231F2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i="1" dirty="0" smtClean="0"/>
                  <a:t> </a:t>
                </a:r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i="1" dirty="0" smtClean="0"/>
                  <a:t> </a:t>
                </a:r>
                <a:r>
                  <a:rPr lang="en-US" sz="2000" dirty="0"/>
                  <a:t>are the effective radius of the Earth </a:t>
                </a:r>
                <a:r>
                  <a:rPr lang="en-US" sz="2000" dirty="0" smtClean="0"/>
                  <a:t>(6400 </a:t>
                </a:r>
                <a:r>
                  <a:rPr lang="en-US" sz="2000" dirty="0"/>
                  <a:t>km</a:t>
                </a:r>
                <a:r>
                  <a:rPr lang="en-US" sz="2000" dirty="0" smtClean="0"/>
                  <a:t>) and </a:t>
                </a:r>
                <a:r>
                  <a:rPr lang="en-US" sz="2000" dirty="0"/>
                  <a:t>the elevation angle, respectively.</a:t>
                </a:r>
                <a:endParaRPr lang="en-US" sz="2000" dirty="0" smtClean="0">
                  <a:solidFill>
                    <a:srgbClr val="231F20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90" y="3509504"/>
                <a:ext cx="11447780" cy="2554545"/>
              </a:xfrm>
              <a:prstGeom prst="rect">
                <a:avLst/>
              </a:prstGeom>
              <a:blipFill>
                <a:blip r:embed="rId6"/>
                <a:stretch>
                  <a:fillRect l="-479" t="-1432" b="-3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8806" y="4113971"/>
            <a:ext cx="4357191" cy="1280206"/>
          </a:xfrm>
          <a:prstGeom prst="rect">
            <a:avLst/>
          </a:prstGeom>
        </p:spPr>
      </p:pic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483428" y="2552436"/>
                <a:ext cx="6096000" cy="64825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231F20"/>
                    </a:solidFill>
                  </a:rPr>
                  <a:t> </a:t>
                </a:r>
                <a:r>
                  <a:rPr lang="en-US" dirty="0" smtClean="0">
                    <a:solidFill>
                      <a:srgbClr val="231F20"/>
                    </a:solidFill>
                  </a:rPr>
                  <a:t>(</a:t>
                </a:r>
                <a:r>
                  <a:rPr lang="en-US" dirty="0">
                    <a:solidFill>
                      <a:srgbClr val="231F20"/>
                    </a:solidFill>
                  </a:rPr>
                  <a:t>dB/km</a:t>
                </a:r>
                <a:r>
                  <a:rPr lang="en-US" dirty="0" smtClean="0">
                    <a:solidFill>
                      <a:srgbClr val="231F20"/>
                    </a:solidFill>
                  </a:rPr>
                  <a:t>)</a:t>
                </a:r>
                <a:r>
                  <a:rPr lang="en-US" dirty="0">
                    <a:solidFill>
                      <a:srgbClr val="231F20"/>
                    </a:solidFill>
                  </a:rPr>
                  <a:t>:</a:t>
                </a:r>
                <a:r>
                  <a:rPr lang="en-US" dirty="0" smtClean="0">
                    <a:solidFill>
                      <a:srgbClr val="231F20"/>
                    </a:solidFill>
                  </a:rPr>
                  <a:t> </a:t>
                </a:r>
                <a:r>
                  <a:rPr lang="en-US" dirty="0">
                    <a:solidFill>
                      <a:srgbClr val="231F20"/>
                    </a:solidFill>
                  </a:rPr>
                  <a:t>attenuation per kilometer in slot </a:t>
                </a:r>
                <a:r>
                  <a:rPr lang="en-US" i="1" dirty="0">
                    <a:solidFill>
                      <a:srgbClr val="231F20"/>
                    </a:solidFill>
                  </a:rPr>
                  <a:t>t</a:t>
                </a:r>
                <a:r>
                  <a:rPr lang="en-US" dirty="0">
                    <a:solidFill>
                      <a:srgbClr val="231F20"/>
                    </a:solidFill>
                  </a:rPr>
                  <a:t>. </a:t>
                </a:r>
                <a:endParaRPr lang="en-US" i="1" dirty="0" smtClean="0">
                  <a:solidFill>
                    <a:srgbClr val="231F2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231F2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rgbClr val="231F20"/>
                    </a:solidFill>
                  </a:rPr>
                  <a:t> </a:t>
                </a:r>
                <a:r>
                  <a:rPr lang="en-US" dirty="0">
                    <a:solidFill>
                      <a:srgbClr val="231F20"/>
                    </a:solidFill>
                  </a:rPr>
                  <a:t>(in km</a:t>
                </a:r>
                <a:r>
                  <a:rPr lang="en-US" dirty="0" smtClean="0">
                    <a:solidFill>
                      <a:srgbClr val="231F20"/>
                    </a:solidFill>
                  </a:rPr>
                  <a:t>): </a:t>
                </a:r>
                <a:r>
                  <a:rPr lang="en-US" dirty="0">
                    <a:solidFill>
                      <a:srgbClr val="231F20"/>
                    </a:solidFill>
                  </a:rPr>
                  <a:t>equivalent effective slant-path length. </a:t>
                </a:r>
                <a:endParaRPr 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428" y="2552436"/>
                <a:ext cx="6096000" cy="648254"/>
              </a:xfrm>
              <a:prstGeom prst="rect">
                <a:avLst/>
              </a:prstGeom>
              <a:blipFill>
                <a:blip r:embed="rId8"/>
                <a:stretch>
                  <a:fillRect t="-471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左大括号 12"/>
          <p:cNvSpPr/>
          <p:nvPr/>
        </p:nvSpPr>
        <p:spPr>
          <a:xfrm>
            <a:off x="4218384" y="2645202"/>
            <a:ext cx="265044" cy="48703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7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6489" y="99984"/>
            <a:ext cx="7256999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dirty="0" smtClean="0">
                <a:latin typeface="Impact"/>
                <a:cs typeface="Impact"/>
              </a:rPr>
              <a:t>Channel (rain </a:t>
            </a:r>
            <a:r>
              <a:rPr lang="en-US" sz="5400" dirty="0">
                <a:latin typeface="Impact"/>
                <a:cs typeface="Impact"/>
              </a:rPr>
              <a:t>attenuation)</a:t>
            </a:r>
          </a:p>
        </p:txBody>
      </p:sp>
      <p:pic>
        <p:nvPicPr>
          <p:cNvPr id="5" name="Picture 4" descr="engineering-cullen-college-of-engineering-primary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84" y="303050"/>
            <a:ext cx="2096153" cy="6777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975" y="0"/>
            <a:ext cx="2591025" cy="96020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080247"/>
            <a:ext cx="8341562" cy="13011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8448261" y="1071214"/>
            <a:ext cx="3743739" cy="13551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76490" y="1508228"/>
                <a:ext cx="1100320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Given the </a:t>
                </a:r>
                <a:r>
                  <a:rPr lang="en-US" sz="2400" dirty="0" smtClean="0"/>
                  <a:t>difference of </a:t>
                </a:r>
                <a:r>
                  <a:rPr lang="en-US" sz="2400" dirty="0"/>
                  <a:t>longitude between a ground station and relay satellite </a:t>
                </a:r>
                <a:r>
                  <a:rPr lang="en-US" sz="2400" i="1" dirty="0" smtClean="0"/>
                  <a:t>α </a:t>
                </a:r>
                <a:r>
                  <a:rPr lang="en-US" sz="2400" dirty="0" smtClean="0"/>
                  <a:t>and </a:t>
                </a:r>
                <a:r>
                  <a:rPr lang="en-US" sz="2400" dirty="0"/>
                  <a:t>the latitude of the ground </a:t>
                </a:r>
                <a:r>
                  <a:rPr lang="en-US" sz="2400" dirty="0" smtClean="0"/>
                  <a:t>station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i="1" dirty="0" smtClean="0"/>
                  <a:t> </a:t>
                </a:r>
                <a:r>
                  <a:rPr lang="en-US" sz="2400" dirty="0"/>
                  <a:t>can be </a:t>
                </a:r>
                <a:r>
                  <a:rPr lang="en-US" sz="2400" dirty="0" smtClean="0"/>
                  <a:t>calculated as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90" y="1508228"/>
                <a:ext cx="11003206" cy="830997"/>
              </a:xfrm>
              <a:prstGeom prst="rect">
                <a:avLst/>
              </a:prstGeom>
              <a:blipFill>
                <a:blip r:embed="rId4"/>
                <a:stretch>
                  <a:fillRect l="-720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412" y="2457902"/>
            <a:ext cx="4419175" cy="9107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76490" y="3784413"/>
                <a:ext cx="10676808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231F2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2400" b="0" i="1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i="1" dirty="0" smtClean="0">
                    <a:solidFill>
                      <a:srgbClr val="231F20"/>
                    </a:solidFill>
                  </a:rPr>
                  <a:t> : </a:t>
                </a:r>
                <a:r>
                  <a:rPr lang="en-US" sz="2400" dirty="0" smtClean="0">
                    <a:solidFill>
                      <a:srgbClr val="231F20"/>
                    </a:solidFill>
                  </a:rPr>
                  <a:t>height </a:t>
                </a:r>
                <a:r>
                  <a:rPr lang="en-US" sz="2400" dirty="0">
                    <a:solidFill>
                      <a:srgbClr val="231F20"/>
                    </a:solidFill>
                  </a:rPr>
                  <a:t>above mean sea level of the ground </a:t>
                </a:r>
                <a:r>
                  <a:rPr lang="en-US" sz="2400" dirty="0" smtClean="0">
                    <a:solidFill>
                      <a:srgbClr val="231F20"/>
                    </a:solidFill>
                  </a:rPr>
                  <a:t>station (ITU-R P.839).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solidFill>
                      <a:srgbClr val="231F20"/>
                    </a:solidFill>
                  </a:rPr>
                  <a:t>Besides</a:t>
                </a:r>
                <a:r>
                  <a:rPr lang="en-US" sz="2400" dirty="0">
                    <a:solidFill>
                      <a:srgbClr val="231F20"/>
                    </a:solidFill>
                  </a:rPr>
                  <a:t>, </a:t>
                </a:r>
                <a:r>
                  <a:rPr lang="en-US" sz="2400" dirty="0" smtClean="0">
                    <a:solidFill>
                      <a:srgbClr val="231F20"/>
                    </a:solidFill>
                  </a:rPr>
                  <a:t>rain </a:t>
                </a:r>
                <a:r>
                  <a:rPr lang="en-US" sz="2400" dirty="0">
                    <a:solidFill>
                      <a:srgbClr val="231F20"/>
                    </a:solidFill>
                  </a:rPr>
                  <a:t>height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231F2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231F2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400" i="1" dirty="0" smtClean="0">
                    <a:solidFill>
                      <a:srgbClr val="231F20"/>
                    </a:solidFill>
                  </a:rPr>
                  <a:t>  </a:t>
                </a:r>
                <a:r>
                  <a:rPr lang="en-US" sz="2400" dirty="0" smtClean="0">
                    <a:solidFill>
                      <a:srgbClr val="231F20"/>
                    </a:solidFill>
                  </a:rPr>
                  <a:t>can </a:t>
                </a:r>
                <a:r>
                  <a:rPr lang="en-US" sz="2400" dirty="0">
                    <a:solidFill>
                      <a:srgbClr val="231F20"/>
                    </a:solidFill>
                  </a:rPr>
                  <a:t>be expressed </a:t>
                </a:r>
                <a:r>
                  <a:rPr lang="en-US" sz="2400" dirty="0" smtClean="0">
                    <a:solidFill>
                      <a:srgbClr val="231F20"/>
                    </a:solidFill>
                  </a:rPr>
                  <a:t>as</a:t>
                </a:r>
              </a:p>
              <a:p>
                <a:endParaRPr lang="en-US" sz="2400" dirty="0">
                  <a:solidFill>
                    <a:srgbClr val="231F20"/>
                  </a:solidFill>
                </a:endParaRPr>
              </a:p>
              <a:p>
                <a:endParaRPr lang="en-US" sz="2400" dirty="0" smtClean="0">
                  <a:solidFill>
                    <a:srgbClr val="231F20"/>
                  </a:solidFill>
                </a:endParaRPr>
              </a:p>
              <a:p>
                <a:endParaRPr lang="en-US" sz="2400" dirty="0">
                  <a:solidFill>
                    <a:srgbClr val="231F20"/>
                  </a:solidFill>
                </a:endParaRPr>
              </a:p>
              <a:p>
                <a:endParaRPr lang="en-US" sz="2400" dirty="0" smtClean="0">
                  <a:solidFill>
                    <a:srgbClr val="231F20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90" y="3784413"/>
                <a:ext cx="10676808" cy="2308324"/>
              </a:xfrm>
              <a:prstGeom prst="rect">
                <a:avLst/>
              </a:prstGeom>
              <a:blipFill>
                <a:blip r:embed="rId6"/>
                <a:stretch>
                  <a:fillRect l="-742" t="-2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5349" y="4742078"/>
            <a:ext cx="4921302" cy="963556"/>
          </a:xfrm>
          <a:prstGeom prst="rect">
            <a:avLst/>
          </a:prstGeom>
        </p:spPr>
      </p:pic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6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6490" y="99984"/>
            <a:ext cx="5121613" cy="1143000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Impact"/>
                <a:cs typeface="Impact"/>
              </a:rPr>
              <a:t>Features</a:t>
            </a:r>
          </a:p>
        </p:txBody>
      </p:sp>
      <p:pic>
        <p:nvPicPr>
          <p:cNvPr id="5" name="Picture 4" descr="engineering-cullen-college-of-engineering-primary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84" y="303050"/>
            <a:ext cx="2096153" cy="67774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405440" y="2676602"/>
            <a:ext cx="3335111" cy="22098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173038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cs typeface="Trebuchet MS"/>
              </a:rPr>
              <a:t>Launch </a:t>
            </a:r>
            <a:r>
              <a:rPr lang="en-US" sz="2000" dirty="0">
                <a:cs typeface="Trebuchet MS"/>
              </a:rPr>
              <a:t>and control technology is </a:t>
            </a:r>
            <a:r>
              <a:rPr lang="en-US" sz="2000" dirty="0" smtClean="0">
                <a:cs typeface="Trebuchet MS"/>
              </a:rPr>
              <a:t>complex</a:t>
            </a:r>
            <a:endParaRPr lang="en-US" sz="2000" dirty="0">
              <a:cs typeface="Trebuchet MS"/>
            </a:endParaRPr>
          </a:p>
          <a:p>
            <a:pPr marL="231775" indent="173038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cs typeface="Trebuchet MS"/>
              </a:rPr>
              <a:t>Propagation </a:t>
            </a:r>
            <a:r>
              <a:rPr lang="en-US" sz="2000" dirty="0">
                <a:cs typeface="Trebuchet MS"/>
              </a:rPr>
              <a:t>delay is </a:t>
            </a:r>
            <a:r>
              <a:rPr lang="en-US" sz="2000" dirty="0" smtClean="0">
                <a:cs typeface="Trebuchet MS"/>
              </a:rPr>
              <a:t>large</a:t>
            </a:r>
            <a:endParaRPr lang="en-US" sz="2000" dirty="0">
              <a:cs typeface="Trebuchet MS"/>
            </a:endParaRPr>
          </a:p>
          <a:p>
            <a:pPr marL="231775" indent="173038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cs typeface="Trebuchet MS"/>
              </a:rPr>
              <a:t>Affected by outer </a:t>
            </a:r>
            <a:r>
              <a:rPr lang="en-US" sz="2000" dirty="0" smtClean="0">
                <a:cs typeface="Trebuchet MS"/>
              </a:rPr>
              <a:t>space</a:t>
            </a:r>
            <a:endParaRPr lang="en-US" sz="2000" dirty="0">
              <a:cs typeface="Trebuchet M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975" y="0"/>
            <a:ext cx="2591025" cy="96020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1080247"/>
            <a:ext cx="8341562" cy="13011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8448261" y="1071214"/>
            <a:ext cx="3743739" cy="13551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229971" y="1514993"/>
            <a:ext cx="4797965" cy="47089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09588" indent="-277813">
              <a:buFont typeface="Wingdings" panose="05000000000000000000" pitchFamily="2" charset="2"/>
              <a:buChar char="§"/>
            </a:pPr>
            <a:r>
              <a:rPr lang="en-US" sz="2000" dirty="0" smtClean="0">
                <a:cs typeface="Trebuchet MS"/>
              </a:rPr>
              <a:t>Communication </a:t>
            </a:r>
            <a:r>
              <a:rPr lang="en-US" sz="2000" dirty="0">
                <a:cs typeface="Trebuchet MS"/>
              </a:rPr>
              <a:t>distance is </a:t>
            </a:r>
            <a:r>
              <a:rPr lang="en-US" sz="2000" dirty="0" smtClean="0">
                <a:cs typeface="Trebuchet MS"/>
              </a:rPr>
              <a:t>long</a:t>
            </a:r>
          </a:p>
          <a:p>
            <a:pPr marL="509588" indent="-277813">
              <a:buFont typeface="Wingdings" panose="05000000000000000000" pitchFamily="2" charset="2"/>
              <a:buChar char="§"/>
            </a:pPr>
            <a:r>
              <a:rPr lang="en-US" sz="2000" dirty="0" smtClean="0">
                <a:cs typeface="Trebuchet MS"/>
              </a:rPr>
              <a:t>Service </a:t>
            </a:r>
            <a:r>
              <a:rPr lang="en-US" sz="2000" dirty="0">
                <a:cs typeface="Trebuchet MS"/>
              </a:rPr>
              <a:t>scope is </a:t>
            </a:r>
            <a:r>
              <a:rPr lang="en-US" sz="2000" dirty="0" smtClean="0">
                <a:cs typeface="Trebuchet MS"/>
              </a:rPr>
              <a:t>wide</a:t>
            </a:r>
          </a:p>
          <a:p>
            <a:pPr marL="509588" indent="-277813">
              <a:buFont typeface="Wingdings" panose="05000000000000000000" pitchFamily="2" charset="2"/>
              <a:buChar char="§"/>
            </a:pPr>
            <a:r>
              <a:rPr lang="en-US" sz="2000" dirty="0" smtClean="0">
                <a:cs typeface="Trebuchet MS"/>
              </a:rPr>
              <a:t>Communication </a:t>
            </a:r>
            <a:r>
              <a:rPr lang="en-US" sz="2000" dirty="0">
                <a:cs typeface="Trebuchet MS"/>
              </a:rPr>
              <a:t>quality is </a:t>
            </a:r>
            <a:r>
              <a:rPr lang="en-US" sz="2000" dirty="0" smtClean="0">
                <a:cs typeface="Trebuchet MS"/>
              </a:rPr>
              <a:t>good</a:t>
            </a:r>
          </a:p>
          <a:p>
            <a:pPr marL="509588" indent="-277813">
              <a:buFont typeface="Wingdings" panose="05000000000000000000" pitchFamily="2" charset="2"/>
              <a:buChar char="§"/>
            </a:pPr>
            <a:r>
              <a:rPr lang="en-US" sz="2000" dirty="0">
                <a:cs typeface="Trebuchet MS"/>
              </a:rPr>
              <a:t>N</a:t>
            </a:r>
            <a:r>
              <a:rPr lang="en-US" sz="2000" dirty="0" smtClean="0">
                <a:cs typeface="Trebuchet MS"/>
              </a:rPr>
              <a:t>ot </a:t>
            </a:r>
            <a:r>
              <a:rPr lang="en-US" sz="2000" dirty="0">
                <a:cs typeface="Trebuchet MS"/>
              </a:rPr>
              <a:t>restricted by geographical </a:t>
            </a:r>
            <a:r>
              <a:rPr lang="en-US" sz="2000" dirty="0" smtClean="0">
                <a:cs typeface="Trebuchet MS"/>
              </a:rPr>
              <a:t>conditions</a:t>
            </a:r>
            <a:endParaRPr lang="en-US" sz="2000" dirty="0">
              <a:cs typeface="Trebuchet MS"/>
            </a:endParaRPr>
          </a:p>
          <a:p>
            <a:pPr marL="509588" indent="-277813">
              <a:buFont typeface="Wingdings" panose="05000000000000000000" pitchFamily="2" charset="2"/>
              <a:buChar char="§"/>
            </a:pPr>
            <a:r>
              <a:rPr lang="en-US" sz="2000" dirty="0">
                <a:cs typeface="Trebuchet MS"/>
              </a:rPr>
              <a:t>Wide available </a:t>
            </a:r>
            <a:r>
              <a:rPr lang="en-US" sz="2000" dirty="0" smtClean="0">
                <a:cs typeface="Trebuchet MS"/>
              </a:rPr>
              <a:t>bandwidth</a:t>
            </a:r>
          </a:p>
          <a:p>
            <a:pPr marL="509588" indent="-277813">
              <a:buFont typeface="Wingdings" panose="05000000000000000000" pitchFamily="2" charset="2"/>
              <a:buChar char="§"/>
            </a:pPr>
            <a:r>
              <a:rPr lang="en-US" sz="2000" dirty="0" smtClean="0">
                <a:cs typeface="Trebuchet MS"/>
              </a:rPr>
              <a:t>Large </a:t>
            </a:r>
            <a:r>
              <a:rPr lang="en-US" sz="2000" dirty="0">
                <a:cs typeface="Trebuchet MS"/>
              </a:rPr>
              <a:t>communication </a:t>
            </a:r>
            <a:r>
              <a:rPr lang="en-US" sz="2000" dirty="0" smtClean="0">
                <a:cs typeface="Trebuchet MS"/>
              </a:rPr>
              <a:t>capacity</a:t>
            </a:r>
            <a:endParaRPr lang="en-US" sz="2000" dirty="0">
              <a:cs typeface="Trebuchet MS"/>
            </a:endParaRPr>
          </a:p>
          <a:p>
            <a:pPr marL="509588" indent="-277813">
              <a:buFont typeface="Wingdings" panose="05000000000000000000" pitchFamily="2" charset="2"/>
              <a:buChar char="§"/>
            </a:pPr>
            <a:r>
              <a:rPr lang="en-US" sz="2000" dirty="0" smtClean="0">
                <a:cs typeface="Trebuchet MS"/>
              </a:rPr>
              <a:t>Independent </a:t>
            </a:r>
            <a:r>
              <a:rPr lang="en-US" sz="2000" dirty="0">
                <a:cs typeface="Trebuchet MS"/>
              </a:rPr>
              <a:t>of the ground communication </a:t>
            </a:r>
            <a:endParaRPr lang="en-US" sz="2000" dirty="0" smtClean="0">
              <a:cs typeface="Trebuchet MS"/>
            </a:endParaRPr>
          </a:p>
          <a:p>
            <a:pPr marL="509588" indent="-277813">
              <a:buFont typeface="Wingdings" panose="05000000000000000000" pitchFamily="2" charset="2"/>
              <a:buChar char="§"/>
            </a:pPr>
            <a:r>
              <a:rPr lang="en-US" sz="2000" dirty="0" smtClean="0">
                <a:cs typeface="Trebuchet MS"/>
              </a:rPr>
              <a:t>Network </a:t>
            </a:r>
            <a:r>
              <a:rPr lang="en-US" sz="2000" dirty="0">
                <a:cs typeface="Trebuchet MS"/>
              </a:rPr>
              <a:t>routing is simple. </a:t>
            </a:r>
            <a:endParaRPr lang="en-US" sz="2000" dirty="0" smtClean="0">
              <a:cs typeface="Trebuchet MS"/>
            </a:endParaRPr>
          </a:p>
          <a:p>
            <a:pPr marL="509588" indent="-277813">
              <a:buFont typeface="Wingdings" panose="05000000000000000000" pitchFamily="2" charset="2"/>
              <a:buChar char="§"/>
            </a:pPr>
            <a:r>
              <a:rPr lang="en-US" sz="2000" dirty="0" smtClean="0">
                <a:cs typeface="Trebuchet MS"/>
              </a:rPr>
              <a:t>Network </a:t>
            </a:r>
            <a:r>
              <a:rPr lang="en-US" sz="2000" dirty="0">
                <a:cs typeface="Trebuchet MS"/>
              </a:rPr>
              <a:t>construction is fast and low cost.</a:t>
            </a:r>
          </a:p>
          <a:p>
            <a:pPr marL="509588" indent="-277813">
              <a:buFont typeface="Wingdings" panose="05000000000000000000" pitchFamily="2" charset="2"/>
              <a:buChar char="§"/>
            </a:pPr>
            <a:r>
              <a:rPr lang="en-US" sz="2000" dirty="0">
                <a:cs typeface="Trebuchet MS"/>
              </a:rPr>
              <a:t>Secure communication. </a:t>
            </a:r>
            <a:endParaRPr lang="en-US" sz="2000" dirty="0" smtClean="0">
              <a:cs typeface="Trebuchet MS"/>
            </a:endParaRPr>
          </a:p>
          <a:p>
            <a:pPr marL="509588" indent="-277813">
              <a:buFont typeface="Wingdings" panose="05000000000000000000" pitchFamily="2" charset="2"/>
              <a:buChar char="§"/>
            </a:pPr>
            <a:r>
              <a:rPr lang="en-US" sz="2000" dirty="0" smtClean="0">
                <a:cs typeface="Trebuchet MS"/>
              </a:rPr>
              <a:t>Communication </a:t>
            </a:r>
            <a:r>
              <a:rPr lang="en-US" sz="2000" dirty="0">
                <a:cs typeface="Trebuchet MS"/>
              </a:rPr>
              <a:t>costs are independent of communication distance.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170525" y="2384347"/>
            <a:ext cx="3080916" cy="2970270"/>
            <a:chOff x="4170781" y="1975683"/>
            <a:chExt cx="4033740" cy="3888873"/>
          </a:xfrm>
        </p:grpSpPr>
        <p:sp>
          <p:nvSpPr>
            <p:cNvPr id="3" name="饼形 2"/>
            <p:cNvSpPr/>
            <p:nvPr/>
          </p:nvSpPr>
          <p:spPr>
            <a:xfrm>
              <a:off x="4170781" y="2061041"/>
              <a:ext cx="3803515" cy="3803515"/>
            </a:xfrm>
            <a:prstGeom prst="pie">
              <a:avLst>
                <a:gd name="adj1" fmla="val 0"/>
                <a:gd name="adj2" fmla="val 18688832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5154" y="3531140"/>
              <a:ext cx="1321889" cy="1321889"/>
            </a:xfrm>
            <a:prstGeom prst="rect">
              <a:avLst/>
            </a:prstGeom>
          </p:spPr>
        </p:pic>
        <p:sp>
          <p:nvSpPr>
            <p:cNvPr id="24" name="饼形 23"/>
            <p:cNvSpPr/>
            <p:nvPr/>
          </p:nvSpPr>
          <p:spPr>
            <a:xfrm rot="19344159">
              <a:off x="4401006" y="1975683"/>
              <a:ext cx="3803515" cy="3803515"/>
            </a:xfrm>
            <a:prstGeom prst="pie">
              <a:avLst>
                <a:gd name="adj1" fmla="val 20900679"/>
                <a:gd name="adj2" fmla="val 226606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856637" y="2635816"/>
              <a:ext cx="1321889" cy="1321889"/>
            </a:xfrm>
            <a:prstGeom prst="rect">
              <a:avLst/>
            </a:prstGeom>
          </p:spPr>
        </p:pic>
      </p:grp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4</a:t>
            </a:fld>
            <a:endParaRPr lang="en-US"/>
          </a:p>
        </p:txBody>
      </p:sp>
      <p:sp>
        <p:nvSpPr>
          <p:cNvPr id="36" name="左大括号 35"/>
          <p:cNvSpPr/>
          <p:nvPr/>
        </p:nvSpPr>
        <p:spPr>
          <a:xfrm>
            <a:off x="8357944" y="2883867"/>
            <a:ext cx="265044" cy="193899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左大括号 36"/>
          <p:cNvSpPr/>
          <p:nvPr/>
        </p:nvSpPr>
        <p:spPr>
          <a:xfrm flipH="1">
            <a:off x="4818125" y="1612018"/>
            <a:ext cx="268678" cy="451492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3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36" grpId="0" animBg="1"/>
      <p:bldP spid="3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6490" y="99984"/>
            <a:ext cx="729591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dirty="0">
                <a:latin typeface="Impact"/>
                <a:cs typeface="Impact"/>
              </a:rPr>
              <a:t>Channel </a:t>
            </a:r>
            <a:r>
              <a:rPr lang="en-US" sz="5400" dirty="0" smtClean="0">
                <a:latin typeface="Impact"/>
                <a:cs typeface="Impact"/>
              </a:rPr>
              <a:t>(</a:t>
            </a:r>
            <a:r>
              <a:rPr lang="en-US" sz="5400" dirty="0">
                <a:latin typeface="Impact"/>
                <a:cs typeface="Impact"/>
              </a:rPr>
              <a:t>r</a:t>
            </a:r>
            <a:r>
              <a:rPr lang="en-US" sz="5400" dirty="0" smtClean="0">
                <a:latin typeface="Impact"/>
                <a:cs typeface="Impact"/>
              </a:rPr>
              <a:t>ain </a:t>
            </a:r>
            <a:r>
              <a:rPr lang="en-US" sz="5400" dirty="0">
                <a:latin typeface="Impact"/>
                <a:cs typeface="Impact"/>
              </a:rPr>
              <a:t>attenuation)</a:t>
            </a:r>
          </a:p>
        </p:txBody>
      </p:sp>
      <p:pic>
        <p:nvPicPr>
          <p:cNvPr id="5" name="Picture 4" descr="engineering-cullen-college-of-engineering-primary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84" y="303050"/>
            <a:ext cx="2096153" cy="6777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975" y="0"/>
            <a:ext cx="2591025" cy="96020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080247"/>
            <a:ext cx="8341562" cy="13011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8448261" y="1071214"/>
            <a:ext cx="3743739" cy="13551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76490" y="1582622"/>
                <a:ext cx="11003206" cy="1941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zh-CN" sz="2400" dirty="0" smtClean="0"/>
                  <a:t>A</a:t>
                </a:r>
                <a:r>
                  <a:rPr lang="en-US" sz="2400" dirty="0" smtClean="0"/>
                  <a:t>ccording </a:t>
                </a:r>
                <a:r>
                  <a:rPr lang="en-US" sz="2400" dirty="0"/>
                  <a:t>to Recommendation </a:t>
                </a:r>
                <a:r>
                  <a:rPr lang="en-US" sz="2400" dirty="0" smtClean="0"/>
                  <a:t>ITU-R P.838, </a:t>
                </a:r>
                <a:r>
                  <a:rPr lang="en-US" sz="2400" dirty="0"/>
                  <a:t>attenuation per kilometer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sz="2400" dirty="0" smtClean="0"/>
                  <a:t> can </a:t>
                </a:r>
                <a:r>
                  <a:rPr lang="en-US" sz="2400" dirty="0"/>
                  <a:t>be </a:t>
                </a:r>
                <a:r>
                  <a:rPr lang="en-US" sz="2400" dirty="0" smtClean="0"/>
                  <a:t>calculated according </a:t>
                </a:r>
                <a:r>
                  <a:rPr lang="en-US" sz="2400" dirty="0"/>
                  <a:t>to the following </a:t>
                </a:r>
                <a:r>
                  <a:rPr lang="en-US" sz="2400" dirty="0" smtClean="0"/>
                  <a:t>equation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sz="24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sz="2400" dirty="0" smtClean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90" y="1582622"/>
                <a:ext cx="11003206" cy="1941622"/>
              </a:xfrm>
              <a:prstGeom prst="rect">
                <a:avLst/>
              </a:prstGeom>
              <a:blipFill>
                <a:blip r:embed="rId4"/>
                <a:stretch>
                  <a:fillRect l="-720" t="-2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4231" y="2677647"/>
            <a:ext cx="2103537" cy="574879"/>
          </a:xfrm>
          <a:prstGeom prst="rect">
            <a:avLst/>
          </a:prstGeom>
        </p:spPr>
      </p:pic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40</a:t>
            </a:fld>
            <a:endParaRPr lang="en-US"/>
          </a:p>
        </p:txBody>
      </p:sp>
      <p:sp>
        <p:nvSpPr>
          <p:cNvPr id="16" name="矩形 15"/>
          <p:cNvSpPr/>
          <p:nvPr/>
        </p:nvSpPr>
        <p:spPr>
          <a:xfrm>
            <a:off x="845506" y="3692588"/>
            <a:ext cx="106879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Where, </a:t>
            </a:r>
            <a:r>
              <a:rPr lang="en-US" sz="2400" i="1" dirty="0"/>
              <a:t>R </a:t>
            </a:r>
            <a:r>
              <a:rPr lang="en-US" sz="2400" dirty="0"/>
              <a:t>(mm/h) is rainfall intensity. Coefficients </a:t>
            </a:r>
            <a:r>
              <a:rPr lang="en-US" sz="2400" i="1" dirty="0"/>
              <a:t>ρ </a:t>
            </a:r>
            <a:r>
              <a:rPr lang="en-US" sz="2400" dirty="0"/>
              <a:t>and </a:t>
            </a:r>
            <a:r>
              <a:rPr lang="en-US" sz="2400" i="1" dirty="0"/>
              <a:t>η </a:t>
            </a:r>
            <a:r>
              <a:rPr lang="en-US" sz="2400" dirty="0"/>
              <a:t>are function of frequency </a:t>
            </a:r>
            <a:r>
              <a:rPr lang="en-US" sz="2400" i="1" dirty="0"/>
              <a:t>f </a:t>
            </a:r>
            <a:r>
              <a:rPr lang="en-US" sz="2400" dirty="0"/>
              <a:t>in 1 </a:t>
            </a:r>
            <a:r>
              <a:rPr lang="en-US" sz="2400" i="1" dirty="0"/>
              <a:t>∼ </a:t>
            </a:r>
            <a:r>
              <a:rPr lang="en-US" sz="2400" dirty="0"/>
              <a:t>1000 </a:t>
            </a:r>
            <a:r>
              <a:rPr lang="en-US" sz="2400" dirty="0" smtClean="0"/>
              <a:t>GHz (ITU-R P.838).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359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6490" y="99984"/>
            <a:ext cx="5121613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dirty="0" smtClean="0">
                <a:latin typeface="Impact"/>
                <a:cs typeface="Impact"/>
              </a:rPr>
              <a:t>Channel </a:t>
            </a:r>
            <a:r>
              <a:rPr lang="en-US" altLang="zh-CN" sz="5400" dirty="0" smtClean="0">
                <a:latin typeface="Impact"/>
                <a:cs typeface="Impact"/>
              </a:rPr>
              <a:t>Reference</a:t>
            </a:r>
            <a:endParaRPr lang="en-US" sz="5400" dirty="0">
              <a:latin typeface="Impact"/>
              <a:cs typeface="Impact"/>
            </a:endParaRPr>
          </a:p>
        </p:txBody>
      </p:sp>
      <p:pic>
        <p:nvPicPr>
          <p:cNvPr id="5" name="Picture 4" descr="engineering-cullen-college-of-engineering-primary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84" y="303050"/>
            <a:ext cx="2096153" cy="6777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975" y="0"/>
            <a:ext cx="2591025" cy="96020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080247"/>
            <a:ext cx="8341562" cy="13011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8448261" y="1071214"/>
            <a:ext cx="3743739" cy="13551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476490" y="1323125"/>
            <a:ext cx="1100320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/>
              <a:t>Reference</a:t>
            </a:r>
          </a:p>
          <a:p>
            <a:pPr marL="625475" indent="-277813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[1] Chun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Loo, "A statistical model for a land mobile satellite link," in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Transactions on Vehicular Technology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34, no. 3, pp. 122-127, Aug. 1985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25475" indent="-277813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[2] 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Loo, "Digital transmission through a land mobile satellite channel," in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Transactions on Communications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38, no. 5, pp. 693-697, May 1990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25475" indent="-277813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[3] 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Vucetic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J. Du, "Channel modeling and simulation in satellite mobile communication systems," in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Journal on Selected Areas in Communications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10, no. 8, pp. 1209-1218, Oct. 1992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25475" indent="-277813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[4] 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Corazza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F.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Vatalaro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"A statistical model for land mobile satellite channels and its application to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nongeostationary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orbit systems," in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Transactions on Vehicular Technology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43, no. 3, pp. 738-742, Aug. 1994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25475" indent="-277813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[5]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Yongjun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Yuguang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Fang, "A general statistical channel model for mobile satellite systems," in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Transactions on Vehicular Technology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49, no. 3, pp. 744-752, May 2000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25475" indent="-277813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[6]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Wenzhen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Li, Choi Look Law, V. K. Dubey and J. T. Ong, "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-band land mobile satellite channel model incorporating weather effects," in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Communications Letters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5, no. 5, pp. 194-196, May 2001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25475" indent="-277813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[7] 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Du, C. Jiang, J. Wang, Y. Ren, S. Yu, and Z. Han, “Resource allocation in space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multiaccess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systems,” IEEE Trans.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Aerosp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Electron. Syst., vol. 53, no. 2, pp. 598–618, Jul. 2017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25475" indent="-277813"/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[8] 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Zhou, M. Sheng, R. Liu, Y. Wang and J. Li, "Channel-Aware Mission Scheduling in Broadband Data Relay Satellite Networks," in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IEEE Journal on Selected Areas in Communications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vol. 36, no. 5, pp. 1052-1064, May 2018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6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å¤©å¹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18" t="3772" r="13051" b="27198"/>
          <a:stretch/>
        </p:blipFill>
        <p:spPr bwMode="auto">
          <a:xfrm>
            <a:off x="1462434" y="1211583"/>
            <a:ext cx="9276458" cy="5658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6490" y="99984"/>
            <a:ext cx="5121613" cy="1143000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latin typeface="Impact"/>
                <a:cs typeface="Impact"/>
              </a:rPr>
              <a:t>Conclusion</a:t>
            </a:r>
            <a:endParaRPr lang="en-US" sz="5400" dirty="0">
              <a:latin typeface="Impact"/>
              <a:cs typeface="Impact"/>
            </a:endParaRPr>
          </a:p>
        </p:txBody>
      </p:sp>
      <p:pic>
        <p:nvPicPr>
          <p:cNvPr id="5" name="Picture 4" descr="engineering-cullen-college-of-engineering-primary-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84" y="303050"/>
            <a:ext cx="2096153" cy="67774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0975" y="0"/>
            <a:ext cx="2591025" cy="96020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1080247"/>
            <a:ext cx="8341562" cy="13011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8448261" y="1071214"/>
            <a:ext cx="3743739" cy="13551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42</a:t>
            </a:fld>
            <a:endParaRPr lang="en-US"/>
          </a:p>
        </p:txBody>
      </p:sp>
      <p:sp>
        <p:nvSpPr>
          <p:cNvPr id="10" name="矩形 9"/>
          <p:cNvSpPr/>
          <p:nvPr/>
        </p:nvSpPr>
        <p:spPr>
          <a:xfrm>
            <a:off x="422542" y="2015794"/>
            <a:ext cx="11346915" cy="3717898"/>
          </a:xfrm>
          <a:prstGeom prst="rect">
            <a:avLst/>
          </a:prstGeom>
          <a:solidFill>
            <a:srgbClr val="FFFF00">
              <a:alpha val="42000"/>
            </a:srgb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内容占位符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404345"/>
              </p:ext>
            </p:extLst>
          </p:nvPr>
        </p:nvGraphicFramePr>
        <p:xfrm>
          <a:off x="609599" y="2305023"/>
          <a:ext cx="10972800" cy="31394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xmlns="" val="3624692883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xmlns="" val="175284337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xmlns="" val="40758874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Satellite network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Difference</a:t>
                      </a:r>
                      <a:r>
                        <a:rPr lang="en-US" baseline="0" dirty="0" smtClean="0"/>
                        <a:t>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Terrestrial network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2379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Through Earth-orbiting satellites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Data transmission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Through land-based cell towers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5975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Fewer gaps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Coverage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More potential for gaps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7057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Usually available in any 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Use in remote locations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Can be difficult, even impossible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8920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More expensive than cellular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Affordability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Less expensive than satellite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6410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May experience delays due to long-distance data transfer or changes in weather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Reliability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May experience interruptions as machine moves through network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771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Less vulnerable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Disaster risk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More vulnerable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5914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64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6490" y="99984"/>
            <a:ext cx="5121613" cy="1143000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latin typeface="Impact"/>
                <a:cs typeface="Impact"/>
              </a:rPr>
              <a:t>Conclusion</a:t>
            </a:r>
            <a:endParaRPr lang="en-US" sz="5400" dirty="0">
              <a:latin typeface="Impact"/>
              <a:cs typeface="Impact"/>
            </a:endParaRPr>
          </a:p>
        </p:txBody>
      </p:sp>
      <p:pic>
        <p:nvPicPr>
          <p:cNvPr id="5" name="Picture 4" descr="engineering-cullen-college-of-engineering-primary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84" y="303050"/>
            <a:ext cx="2096153" cy="67774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975" y="0"/>
            <a:ext cx="2591025" cy="96020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1080247"/>
            <a:ext cx="8341562" cy="13011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8448261" y="1071214"/>
            <a:ext cx="3743739" cy="13551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43</a:t>
            </a:fld>
            <a:endParaRPr 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Satellite communications have many advantages especially in the aspects of the 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global coverage and long-distance communications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 smtClean="0"/>
              <a:t>However, the 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large propagation delay and the path loss </a:t>
            </a:r>
            <a:r>
              <a:rPr lang="en-US" altLang="zh-CN" sz="2400" dirty="0" smtClean="0"/>
              <a:t>are still the long-range problems of the satellite communications. </a:t>
            </a:r>
          </a:p>
          <a:p>
            <a:r>
              <a:rPr lang="en-US" altLang="zh-CN" sz="2400" dirty="0"/>
              <a:t>Future satellite communications are turning to </a:t>
            </a:r>
            <a:r>
              <a:rPr lang="en-US" altLang="zh-CN" sz="2400" b="1" dirty="0">
                <a:solidFill>
                  <a:srgbClr val="0070C0"/>
                </a:solidFill>
              </a:rPr>
              <a:t>miniaturization, functionalization</a:t>
            </a:r>
            <a:r>
              <a:rPr lang="en-US" altLang="zh-CN" sz="2400" dirty="0"/>
              <a:t>. In virtue of the advantage of the LEO satellites, large-scale satellite </a:t>
            </a:r>
            <a:r>
              <a:rPr lang="en-US" altLang="zh-CN" sz="2400" b="1" dirty="0">
                <a:solidFill>
                  <a:srgbClr val="0070C0"/>
                </a:solidFill>
              </a:rPr>
              <a:t>networking and routing algorithm </a:t>
            </a:r>
            <a:r>
              <a:rPr lang="en-US" altLang="zh-CN" sz="2400" dirty="0"/>
              <a:t>will undoubtedly increase the network capacity and decrease the network latency. </a:t>
            </a:r>
            <a:endParaRPr lang="en-US" altLang="zh-CN" sz="2400" dirty="0" smtClean="0"/>
          </a:p>
          <a:p>
            <a:r>
              <a:rPr lang="en-US" altLang="zh-CN" sz="2400" dirty="0" smtClean="0"/>
              <a:t>With the introduction of modern technologies, such 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as SDN/NFV, smart antenna, massive MIMO, beamforming</a:t>
            </a:r>
            <a:r>
              <a:rPr lang="en-US" altLang="zh-CN" sz="2400" dirty="0" smtClean="0"/>
              <a:t>, satellite communications must be the one of the most important component in the future generation of wireless communications.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595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6489" y="99984"/>
            <a:ext cx="6799799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5400" dirty="0" smtClean="0">
                <a:latin typeface="Impact"/>
                <a:cs typeface="Impact"/>
              </a:rPr>
              <a:t>Reference</a:t>
            </a:r>
            <a:endParaRPr lang="en-US" sz="5400" dirty="0">
              <a:latin typeface="Impact"/>
              <a:cs typeface="Impact"/>
            </a:endParaRPr>
          </a:p>
        </p:txBody>
      </p:sp>
      <p:pic>
        <p:nvPicPr>
          <p:cNvPr id="5" name="Picture 4" descr="engineering-cullen-college-of-engineering-primary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84" y="303050"/>
            <a:ext cx="2096153" cy="6777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975" y="0"/>
            <a:ext cx="2591025" cy="96020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1080247"/>
            <a:ext cx="8341562" cy="13011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9"/>
          <p:cNvSpPr/>
          <p:nvPr/>
        </p:nvSpPr>
        <p:spPr>
          <a:xfrm>
            <a:off x="8448261" y="1071214"/>
            <a:ext cx="3743739" cy="13551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2"/>
          <p:cNvSpPr/>
          <p:nvPr/>
        </p:nvSpPr>
        <p:spPr>
          <a:xfrm>
            <a:off x="476489" y="1598465"/>
            <a:ext cx="10635207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zh-CN" sz="2400" b="1" dirty="0" smtClean="0">
                <a:latin typeface="Verdana-Bold"/>
                <a:ea typeface="SimSun" panose="02010600030101010101" pitchFamily="2" charset="-122"/>
              </a:rPr>
              <a:t>Reference books</a:t>
            </a:r>
            <a:r>
              <a:rPr lang="zh-CN" altLang="en-US" sz="2400" b="1" dirty="0" smtClean="0">
                <a:latin typeface="Verdana-Bold"/>
                <a:ea typeface="SimSun" panose="02010600030101010101" pitchFamily="2" charset="-122"/>
              </a:rPr>
              <a:t> </a:t>
            </a:r>
            <a:endParaRPr lang="en-US" altLang="zh-CN" sz="2400" b="1" dirty="0" smtClean="0">
              <a:latin typeface="Verdana-Bold"/>
              <a:ea typeface="SimSun" panose="02010600030101010101" pitchFamily="2" charset="-122"/>
            </a:endParaRPr>
          </a:p>
          <a:p>
            <a:pPr marL="288925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[1] </a:t>
            </a:r>
            <a:r>
              <a:rPr lang="en-US" altLang="zh-CN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J. Pelton, S. </a:t>
            </a:r>
            <a:r>
              <a:rPr lang="en-US" altLang="zh-CN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Madry</a:t>
            </a:r>
            <a:r>
              <a:rPr lang="en-US" altLang="zh-CN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and S. Lara, Handbook of satellite applications, Springer, 2012.</a:t>
            </a:r>
          </a:p>
          <a:p>
            <a:pPr marL="288925">
              <a:lnSpc>
                <a:spcPct val="150000"/>
              </a:lnSpc>
            </a:pPr>
            <a:r>
              <a:rPr lang="en-US" altLang="zh-CN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[2] L. </a:t>
            </a:r>
            <a:r>
              <a:rPr lang="en-US" altLang="zh-CN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Lppolito</a:t>
            </a:r>
            <a:r>
              <a:rPr lang="en-US" altLang="zh-CN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Satellite 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communications systems </a:t>
            </a:r>
            <a:r>
              <a:rPr lang="en-US" altLang="zh-CN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engineering, Wiley, 2017.</a:t>
            </a:r>
          </a:p>
          <a:p>
            <a:pPr marL="288925">
              <a:lnSpc>
                <a:spcPct val="150000"/>
              </a:lnSpc>
            </a:pPr>
            <a:r>
              <a:rPr lang="en-US" altLang="zh-CN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[3] </a:t>
            </a:r>
            <a:r>
              <a:rPr lang="en-US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Maral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and M.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Bousquet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Satellite communications system, Wiley, 2009</a:t>
            </a:r>
            <a:r>
              <a:rPr lang="en-US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8925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[4] S.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Ohmori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Wakana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Seilchiro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Kawase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satellite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ommunications,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Artech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House, 1997.</a:t>
            </a:r>
          </a:p>
          <a:p>
            <a:pPr marL="288925">
              <a:lnSpc>
                <a:spcPct val="150000"/>
              </a:lnSpc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[5] M. Rich haria, Mobile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satellite communications: principles and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trends, John Wiley &amp; Sons, 2014.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9588" indent="-220663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6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152945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rgbClr val="FFFFFF"/>
                </a:solidFill>
                <a:latin typeface="Impact"/>
                <a:cs typeface="Impact"/>
              </a:rPr>
              <a:t>THANK YOU</a:t>
            </a:r>
          </a:p>
        </p:txBody>
      </p:sp>
      <p:pic>
        <p:nvPicPr>
          <p:cNvPr id="4" name="Picture 3" descr="engineering-cullen-college-of-engineering-tertiary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250" y="5842388"/>
            <a:ext cx="4633893" cy="264326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6490" y="99984"/>
            <a:ext cx="5121613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5400" dirty="0">
                <a:latin typeface="Impact"/>
                <a:cs typeface="Impact"/>
              </a:rPr>
              <a:t>Development</a:t>
            </a:r>
            <a:endParaRPr lang="en-US" sz="5400" dirty="0">
              <a:latin typeface="Impact"/>
              <a:cs typeface="Impact"/>
            </a:endParaRPr>
          </a:p>
        </p:txBody>
      </p:sp>
      <p:pic>
        <p:nvPicPr>
          <p:cNvPr id="5" name="Picture 4" descr="engineering-cullen-college-of-engineering-primary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84" y="303050"/>
            <a:ext cx="2096153" cy="67774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6489" y="1685682"/>
            <a:ext cx="11294963" cy="13468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cs typeface="Trebuchet MS"/>
              </a:rPr>
              <a:t>The idea of satellite communications was first proposed by British Air Force officer Arthur C. Clarke (science fiction writer) in the </a:t>
            </a:r>
            <a:r>
              <a:rPr lang="en-US" sz="2000" dirty="0" smtClean="0">
                <a:cs typeface="Trebuchet MS"/>
              </a:rPr>
              <a:t>“</a:t>
            </a:r>
            <a:r>
              <a:rPr lang="en-US" altLang="zh-CN" sz="2000" dirty="0" smtClean="0">
                <a:cs typeface="Trebuchet MS"/>
              </a:rPr>
              <a:t>Wireless</a:t>
            </a:r>
            <a:r>
              <a:rPr lang="en-US" sz="2000" dirty="0" smtClean="0">
                <a:cs typeface="Trebuchet MS"/>
              </a:rPr>
              <a:t> </a:t>
            </a:r>
            <a:r>
              <a:rPr lang="en-US" sz="2000" dirty="0">
                <a:cs typeface="Trebuchet MS"/>
              </a:rPr>
              <a:t>World" magazine "Extra-Terrestrial Relays" (1945</a:t>
            </a:r>
            <a:r>
              <a:rPr lang="en-US" sz="2000" dirty="0" smtClean="0">
                <a:cs typeface="Trebuchet MS"/>
              </a:rPr>
              <a:t>).</a:t>
            </a:r>
            <a:endParaRPr lang="en-US" sz="2000" dirty="0">
              <a:cs typeface="Trebuchet M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01" y="2822758"/>
            <a:ext cx="2818679" cy="29636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8502" y="2822758"/>
            <a:ext cx="1960492" cy="29636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5817" y="2822757"/>
            <a:ext cx="3908486" cy="29636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0975" y="0"/>
            <a:ext cx="2591025" cy="96020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1080247"/>
            <a:ext cx="8341562" cy="13011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矩形 11"/>
          <p:cNvSpPr/>
          <p:nvPr/>
        </p:nvSpPr>
        <p:spPr>
          <a:xfrm>
            <a:off x="8448261" y="1071214"/>
            <a:ext cx="3743739" cy="13551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9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6490" y="99984"/>
            <a:ext cx="5121613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5400" dirty="0">
                <a:latin typeface="Impact"/>
                <a:cs typeface="Impact"/>
              </a:rPr>
              <a:t>Development</a:t>
            </a:r>
            <a:endParaRPr lang="en-US" sz="5400" dirty="0">
              <a:latin typeface="Impact"/>
              <a:cs typeface="Impact"/>
            </a:endParaRPr>
          </a:p>
        </p:txBody>
      </p:sp>
      <p:pic>
        <p:nvPicPr>
          <p:cNvPr id="5" name="Picture 4" descr="engineering-cullen-college-of-engineering-primary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84" y="303050"/>
            <a:ext cx="2096153" cy="6777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0060" y="1685682"/>
            <a:ext cx="2354179" cy="14174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0060" y="3429000"/>
            <a:ext cx="2354179" cy="3141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0975" y="0"/>
            <a:ext cx="2591025" cy="96020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1080247"/>
            <a:ext cx="8341562" cy="13011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9"/>
          <p:cNvSpPr/>
          <p:nvPr/>
        </p:nvSpPr>
        <p:spPr>
          <a:xfrm>
            <a:off x="8448261" y="1071214"/>
            <a:ext cx="3743739" cy="13551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2"/>
          <p:cNvSpPr/>
          <p:nvPr/>
        </p:nvSpPr>
        <p:spPr>
          <a:xfrm>
            <a:off x="1540960" y="6062832"/>
            <a:ext cx="6319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cs typeface="Trebuchet MS"/>
              </a:rPr>
              <a:t> The </a:t>
            </a:r>
            <a:r>
              <a:rPr lang="en-US" dirty="0">
                <a:cs typeface="Trebuchet MS"/>
              </a:rPr>
              <a:t>former Soviet Union launched the </a:t>
            </a:r>
            <a:r>
              <a:rPr lang="en-US" b="1" dirty="0">
                <a:solidFill>
                  <a:srgbClr val="0070C0"/>
                </a:solidFill>
                <a:cs typeface="Trebuchet MS"/>
              </a:rPr>
              <a:t>world's first artificial earth satellite</a:t>
            </a:r>
            <a:r>
              <a:rPr lang="en-US" dirty="0">
                <a:cs typeface="Trebuchet MS"/>
              </a:rPr>
              <a:t>, Sputnik I. </a:t>
            </a:r>
          </a:p>
        </p:txBody>
      </p:sp>
      <p:sp>
        <p:nvSpPr>
          <p:cNvPr id="11" name="矩形 10"/>
          <p:cNvSpPr/>
          <p:nvPr/>
        </p:nvSpPr>
        <p:spPr>
          <a:xfrm>
            <a:off x="161660" y="3758901"/>
            <a:ext cx="28918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cs typeface="Trebuchet MS"/>
              </a:rPr>
              <a:t> The US launched </a:t>
            </a:r>
            <a:r>
              <a:rPr lang="en-US" dirty="0">
                <a:cs typeface="Trebuchet MS"/>
              </a:rPr>
              <a:t>the "</a:t>
            </a:r>
            <a:r>
              <a:rPr lang="en-US" dirty="0" err="1">
                <a:cs typeface="Trebuchet MS"/>
              </a:rPr>
              <a:t>Skool</a:t>
            </a:r>
            <a:r>
              <a:rPr lang="en-US" dirty="0">
                <a:cs typeface="Trebuchet MS"/>
              </a:rPr>
              <a:t>" broadcast test satellite for the transmission of tape recording </a:t>
            </a:r>
            <a:r>
              <a:rPr lang="en-US" dirty="0" smtClean="0">
                <a:cs typeface="Trebuchet MS"/>
              </a:rPr>
              <a:t>signals.</a:t>
            </a:r>
            <a:endParaRPr lang="en-US" dirty="0">
              <a:cs typeface="Trebuchet M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784337" y="4640311"/>
            <a:ext cx="5021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cs typeface="Trebuchet MS"/>
              </a:rPr>
              <a:t> The US launched </a:t>
            </a:r>
            <a:r>
              <a:rPr lang="en-US" dirty="0">
                <a:cs typeface="Trebuchet MS"/>
              </a:rPr>
              <a:t>the "Echo" (ECHO) satellite, the first completed active delay relay </a:t>
            </a:r>
            <a:r>
              <a:rPr lang="en-US" dirty="0" smtClean="0">
                <a:cs typeface="Trebuchet MS"/>
              </a:rPr>
              <a:t>communication.</a:t>
            </a:r>
            <a:endParaRPr lang="en-US" dirty="0">
              <a:cs typeface="Trebuchet M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6069" y="2536870"/>
            <a:ext cx="5343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cs typeface="Trebuchet MS"/>
              </a:rPr>
              <a:t> “TELESTAR-1” LEO satellite </a:t>
            </a:r>
            <a:r>
              <a:rPr lang="en-US" b="1" dirty="0" smtClean="0">
                <a:solidFill>
                  <a:srgbClr val="0070C0"/>
                </a:solidFill>
                <a:cs typeface="Trebuchet MS"/>
              </a:rPr>
              <a:t>laid </a:t>
            </a:r>
            <a:r>
              <a:rPr lang="en-US" b="1" dirty="0">
                <a:solidFill>
                  <a:srgbClr val="0070C0"/>
                </a:solidFill>
                <a:cs typeface="Trebuchet MS"/>
              </a:rPr>
              <a:t>the technical foundation for commercial satellite communications</a:t>
            </a:r>
            <a:r>
              <a:rPr lang="en-US" dirty="0">
                <a:cs typeface="Trebuchet MS"/>
              </a:rPr>
              <a:t>.</a:t>
            </a:r>
          </a:p>
        </p:txBody>
      </p:sp>
      <p:sp>
        <p:nvSpPr>
          <p:cNvPr id="14" name="矩形 13"/>
          <p:cNvSpPr/>
          <p:nvPr/>
        </p:nvSpPr>
        <p:spPr>
          <a:xfrm>
            <a:off x="6415833" y="3065996"/>
            <a:ext cx="3114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cs typeface="Trebuchet MS"/>
              </a:rPr>
              <a:t> The </a:t>
            </a:r>
            <a:r>
              <a:rPr lang="en-US" dirty="0">
                <a:cs typeface="Trebuchet MS"/>
              </a:rPr>
              <a:t>US radio company RCA launched the "</a:t>
            </a:r>
            <a:r>
              <a:rPr lang="en-US" dirty="0" smtClean="0">
                <a:cs typeface="Trebuchet MS"/>
              </a:rPr>
              <a:t>Relay-1“.</a:t>
            </a:r>
            <a:endParaRPr lang="en-US" dirty="0">
              <a:cs typeface="Trebuchet M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70434" y="1399618"/>
            <a:ext cx="4536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cs typeface="Trebuchet MS"/>
              </a:rPr>
              <a:t> </a:t>
            </a:r>
            <a:r>
              <a:rPr lang="en-US" dirty="0" err="1" smtClean="0">
                <a:cs typeface="Trebuchet MS"/>
              </a:rPr>
              <a:t>Syncom</a:t>
            </a:r>
            <a:r>
              <a:rPr lang="en-US" dirty="0" smtClean="0">
                <a:cs typeface="Trebuchet MS"/>
              </a:rPr>
              <a:t> 3: </a:t>
            </a:r>
            <a:r>
              <a:rPr lang="en-US" b="1" dirty="0" smtClean="0">
                <a:solidFill>
                  <a:srgbClr val="0070C0"/>
                </a:solidFill>
                <a:cs typeface="Trebuchet MS"/>
              </a:rPr>
              <a:t>first </a:t>
            </a:r>
            <a:r>
              <a:rPr lang="en-US" b="1" dirty="0">
                <a:solidFill>
                  <a:srgbClr val="0070C0"/>
                </a:solidFill>
                <a:cs typeface="Trebuchet MS"/>
              </a:rPr>
              <a:t>truly geosynchronous orbit </a:t>
            </a:r>
            <a:r>
              <a:rPr lang="en-US" b="1" dirty="0" smtClean="0">
                <a:solidFill>
                  <a:srgbClr val="0070C0"/>
                </a:solidFill>
                <a:cs typeface="Trebuchet MS"/>
              </a:rPr>
              <a:t>satellite</a:t>
            </a:r>
            <a:r>
              <a:rPr lang="en-US" dirty="0" smtClean="0">
                <a:cs typeface="Trebuchet MS"/>
              </a:rPr>
              <a:t>.</a:t>
            </a:r>
            <a:endParaRPr lang="en-US" dirty="0">
              <a:cs typeface="Trebuchet MS"/>
            </a:endParaRPr>
          </a:p>
        </p:txBody>
      </p:sp>
      <p:sp>
        <p:nvSpPr>
          <p:cNvPr id="16" name="燕尾形 15"/>
          <p:cNvSpPr/>
          <p:nvPr/>
        </p:nvSpPr>
        <p:spPr>
          <a:xfrm rot="19791541">
            <a:off x="196696" y="5913851"/>
            <a:ext cx="1689635" cy="327201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1957.10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燕尾形 16"/>
          <p:cNvSpPr/>
          <p:nvPr/>
        </p:nvSpPr>
        <p:spPr>
          <a:xfrm rot="19791541">
            <a:off x="7208270" y="1785638"/>
            <a:ext cx="1689635" cy="327201"/>
          </a:xfrm>
          <a:prstGeom prst="chevr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1964.8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燕尾形 17"/>
          <p:cNvSpPr/>
          <p:nvPr/>
        </p:nvSpPr>
        <p:spPr>
          <a:xfrm rot="19791541">
            <a:off x="5820029" y="2600081"/>
            <a:ext cx="1689635" cy="327201"/>
          </a:xfrm>
          <a:prstGeom prst="chevr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1962.11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燕尾形 18"/>
          <p:cNvSpPr/>
          <p:nvPr/>
        </p:nvSpPr>
        <p:spPr>
          <a:xfrm rot="19791541">
            <a:off x="4423397" y="3420101"/>
            <a:ext cx="1689635" cy="327201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1962.7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燕尾形 19"/>
          <p:cNvSpPr/>
          <p:nvPr/>
        </p:nvSpPr>
        <p:spPr>
          <a:xfrm rot="19791541">
            <a:off x="3021452" y="4249627"/>
            <a:ext cx="1689635" cy="327201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1960.8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燕尾形 20"/>
          <p:cNvSpPr/>
          <p:nvPr/>
        </p:nvSpPr>
        <p:spPr>
          <a:xfrm rot="19791541">
            <a:off x="1616259" y="5076876"/>
            <a:ext cx="1689635" cy="327201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1958.12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灯片编号占位符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6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6490" y="99984"/>
            <a:ext cx="5121613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5400" dirty="0">
                <a:latin typeface="Impact"/>
                <a:cs typeface="Impact"/>
              </a:rPr>
              <a:t>Development</a:t>
            </a:r>
            <a:endParaRPr lang="en-US" sz="5400" dirty="0">
              <a:latin typeface="Impact"/>
              <a:cs typeface="Impact"/>
            </a:endParaRPr>
          </a:p>
        </p:txBody>
      </p:sp>
      <p:pic>
        <p:nvPicPr>
          <p:cNvPr id="5" name="Picture 4" descr="engineering-cullen-college-of-engineering-primary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84" y="303050"/>
            <a:ext cx="2096153" cy="677744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6489" y="1685682"/>
            <a:ext cx="11157791" cy="124286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000" dirty="0" smtClean="0">
                <a:cs typeface="Trebuchet MS"/>
              </a:rPr>
              <a:t>International </a:t>
            </a:r>
            <a:r>
              <a:rPr lang="en-US" sz="2000" dirty="0">
                <a:cs typeface="Trebuchet MS"/>
              </a:rPr>
              <a:t>Telecommunications Satellite Organization launched the “International Communication Satellite” I </a:t>
            </a:r>
            <a:r>
              <a:rPr lang="en-US" sz="2000" dirty="0" smtClean="0">
                <a:cs typeface="Trebuchet MS"/>
              </a:rPr>
              <a:t>in </a:t>
            </a:r>
            <a:r>
              <a:rPr lang="en-US" sz="2000" dirty="0">
                <a:cs typeface="Trebuchet MS"/>
              </a:rPr>
              <a:t>April 1965, which is the world’s </a:t>
            </a:r>
            <a:r>
              <a:rPr lang="en-US" sz="2000" b="1" dirty="0" smtClean="0">
                <a:solidFill>
                  <a:srgbClr val="0070C0"/>
                </a:solidFill>
                <a:cs typeface="Trebuchet MS"/>
              </a:rPr>
              <a:t>first practical </a:t>
            </a:r>
            <a:r>
              <a:rPr lang="en-US" sz="2000" b="1" dirty="0">
                <a:solidFill>
                  <a:srgbClr val="0070C0"/>
                </a:solidFill>
                <a:cs typeface="Trebuchet MS"/>
              </a:rPr>
              <a:t>geosynchronous orbit communication satellite </a:t>
            </a:r>
            <a:r>
              <a:rPr lang="en-US" sz="2000" dirty="0" smtClean="0">
                <a:cs typeface="Trebuchet MS"/>
              </a:rPr>
              <a:t>and marks </a:t>
            </a:r>
            <a:r>
              <a:rPr lang="en-US" sz="2000" dirty="0">
                <a:cs typeface="Trebuchet MS"/>
              </a:rPr>
              <a:t>the </a:t>
            </a:r>
            <a:r>
              <a:rPr lang="en-US" sz="2000" b="1" dirty="0">
                <a:solidFill>
                  <a:srgbClr val="0070C0"/>
                </a:solidFill>
                <a:cs typeface="Trebuchet MS"/>
              </a:rPr>
              <a:t>beginning of the practical phase of satellite communications</a:t>
            </a:r>
            <a:r>
              <a:rPr lang="en-US" sz="2000" dirty="0">
                <a:solidFill>
                  <a:srgbClr val="0070C0"/>
                </a:solidFill>
                <a:cs typeface="Trebuchet MS"/>
              </a:rPr>
              <a:t>.</a:t>
            </a:r>
          </a:p>
        </p:txBody>
      </p:sp>
      <p:sp>
        <p:nvSpPr>
          <p:cNvPr id="6" name="矩形 5"/>
          <p:cNvSpPr/>
          <p:nvPr/>
        </p:nvSpPr>
        <p:spPr>
          <a:xfrm>
            <a:off x="1032212" y="3356672"/>
            <a:ext cx="6862586" cy="255454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For more than 50 years, </a:t>
            </a:r>
            <a:r>
              <a:rPr lang="en-US" sz="2000" dirty="0" smtClean="0">
                <a:solidFill>
                  <a:schemeClr val="tx1"/>
                </a:solidFill>
              </a:rPr>
              <a:t>satellite </a:t>
            </a:r>
            <a:r>
              <a:rPr lang="en-US" sz="2000" dirty="0">
                <a:solidFill>
                  <a:schemeClr val="tx1"/>
                </a:solidFill>
              </a:rPr>
              <a:t>communications have developed </a:t>
            </a:r>
            <a:r>
              <a:rPr lang="en-US" sz="2000" dirty="0" smtClean="0">
                <a:solidFill>
                  <a:schemeClr val="tx1"/>
                </a:solidFill>
              </a:rPr>
              <a:t>rapidly:</a:t>
            </a:r>
          </a:p>
          <a:p>
            <a:pPr marL="457200" indent="-290513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S</a:t>
            </a:r>
            <a:r>
              <a:rPr lang="en-US" sz="2000" dirty="0" smtClean="0">
                <a:solidFill>
                  <a:schemeClr val="tx1"/>
                </a:solidFill>
              </a:rPr>
              <a:t>atellite weights: tens </a:t>
            </a:r>
            <a:r>
              <a:rPr lang="en-US" sz="2000" dirty="0">
                <a:solidFill>
                  <a:schemeClr val="tx1"/>
                </a:solidFill>
              </a:rPr>
              <a:t>of kilograms </a:t>
            </a:r>
            <a:r>
              <a:rPr lang="en-US" sz="2000" dirty="0" smtClean="0">
                <a:solidFill>
                  <a:schemeClr val="tx1"/>
                </a:solidFill>
              </a:rPr>
              <a:t>-&gt; </a:t>
            </a:r>
            <a:r>
              <a:rPr lang="en-US" sz="2000" dirty="0">
                <a:solidFill>
                  <a:schemeClr val="tx1"/>
                </a:solidFill>
              </a:rPr>
              <a:t>more than 5,000 </a:t>
            </a:r>
            <a:r>
              <a:rPr lang="en-US" sz="2000" dirty="0" smtClean="0">
                <a:solidFill>
                  <a:schemeClr val="tx1"/>
                </a:solidFill>
              </a:rPr>
              <a:t>kilograms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457200" indent="-290513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L</a:t>
            </a:r>
            <a:r>
              <a:rPr lang="en-US" sz="2000" dirty="0" smtClean="0">
                <a:solidFill>
                  <a:schemeClr val="tx1"/>
                </a:solidFill>
              </a:rPr>
              <a:t>ife spans: 1.5 </a:t>
            </a:r>
            <a:r>
              <a:rPr lang="en-US" sz="2000" dirty="0">
                <a:solidFill>
                  <a:schemeClr val="tx1"/>
                </a:solidFill>
              </a:rPr>
              <a:t>years </a:t>
            </a:r>
            <a:r>
              <a:rPr lang="en-US" sz="2000" dirty="0" smtClean="0">
                <a:solidFill>
                  <a:schemeClr val="tx1"/>
                </a:solidFill>
              </a:rPr>
              <a:t>-&gt; </a:t>
            </a:r>
            <a:r>
              <a:rPr lang="en-US" sz="2000" dirty="0">
                <a:solidFill>
                  <a:schemeClr val="tx1"/>
                </a:solidFill>
              </a:rPr>
              <a:t>more than 15 </a:t>
            </a:r>
            <a:r>
              <a:rPr lang="en-US" sz="2000" dirty="0" smtClean="0">
                <a:solidFill>
                  <a:schemeClr val="tx1"/>
                </a:solidFill>
              </a:rPr>
              <a:t>years.</a:t>
            </a:r>
          </a:p>
          <a:p>
            <a:pPr marL="457200" indent="-290513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Communication capacity: 480 tones -&gt; tens </a:t>
            </a:r>
            <a:r>
              <a:rPr lang="en-US" sz="2000" dirty="0">
                <a:solidFill>
                  <a:schemeClr val="tx1"/>
                </a:solidFill>
              </a:rPr>
              <a:t>of thousands of </a:t>
            </a:r>
            <a:r>
              <a:rPr lang="en-US" sz="2000" dirty="0" smtClean="0">
                <a:solidFill>
                  <a:schemeClr val="tx1"/>
                </a:solidFill>
              </a:rPr>
              <a:t>tones. </a:t>
            </a:r>
          </a:p>
          <a:p>
            <a:pPr marL="457200" indent="-290513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Traffic: TV</a:t>
            </a:r>
            <a:r>
              <a:rPr lang="en-US" sz="2000" dirty="0">
                <a:solidFill>
                  <a:schemeClr val="tx1"/>
                </a:solidFill>
              </a:rPr>
              <a:t>, data, multimedia services.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1035" y="3146269"/>
            <a:ext cx="2991365" cy="27628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0975" y="0"/>
            <a:ext cx="2591025" cy="96020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1080247"/>
            <a:ext cx="8341562" cy="13011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9"/>
          <p:cNvSpPr/>
          <p:nvPr/>
        </p:nvSpPr>
        <p:spPr>
          <a:xfrm>
            <a:off x="8448261" y="1071214"/>
            <a:ext cx="3743739" cy="13551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6" y="3321200"/>
            <a:ext cx="724325" cy="724325"/>
          </a:xfrm>
          <a:prstGeom prst="rect">
            <a:avLst/>
          </a:prstGeom>
        </p:spPr>
      </p:pic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0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6490" y="99984"/>
            <a:ext cx="5121613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sz="5400" dirty="0" err="1">
                <a:latin typeface="Impact"/>
                <a:cs typeface="Impact"/>
              </a:rPr>
              <a:t>v.s</a:t>
            </a:r>
            <a:r>
              <a:rPr lang="en-US" altLang="zh-CN" sz="5400" dirty="0">
                <a:latin typeface="Impact"/>
                <a:cs typeface="Impact"/>
              </a:rPr>
              <a:t>. Cell</a:t>
            </a:r>
            <a:endParaRPr lang="en-US" sz="5400" dirty="0">
              <a:latin typeface="Impact"/>
              <a:cs typeface="Impact"/>
            </a:endParaRPr>
          </a:p>
        </p:txBody>
      </p:sp>
      <p:pic>
        <p:nvPicPr>
          <p:cNvPr id="5" name="Picture 4" descr="engineering-cullen-college-of-engineering-primary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84" y="303050"/>
            <a:ext cx="2096153" cy="67774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81219" y="1609759"/>
            <a:ext cx="1131338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 More </a:t>
            </a:r>
            <a:r>
              <a:rPr lang="en-US" sz="2400" dirty="0"/>
              <a:t>than 80% of the land and more than 95% of the sea area in the world lack effective broadband information coverage</a:t>
            </a:r>
            <a:r>
              <a:rPr lang="en-US" sz="2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975" y="0"/>
            <a:ext cx="2591025" cy="96020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080247"/>
            <a:ext cx="8341562" cy="13011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8448261" y="1071214"/>
            <a:ext cx="3743739" cy="13551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96" r="54603" b="32763"/>
          <a:stretch/>
        </p:blipFill>
        <p:spPr>
          <a:xfrm>
            <a:off x="4556761" y="3638527"/>
            <a:ext cx="1556656" cy="133184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81220" y="2732096"/>
            <a:ext cx="3967950" cy="31700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 smtClean="0"/>
              <a:t>Problems of </a:t>
            </a:r>
            <a:r>
              <a:rPr lang="en-US" sz="2000" b="1" dirty="0"/>
              <a:t>terrestrial </a:t>
            </a:r>
            <a:r>
              <a:rPr lang="en-US" sz="2000" b="1" dirty="0" smtClean="0"/>
              <a:t>networks</a:t>
            </a:r>
            <a:r>
              <a:rPr lang="en-US" sz="2000" b="1" dirty="0"/>
              <a:t>:</a:t>
            </a:r>
          </a:p>
          <a:p>
            <a:pPr marL="512763" indent="-222250">
              <a:buFont typeface="Wingdings" panose="05000000000000000000" pitchFamily="2" charset="2"/>
              <a:buChar char="§"/>
            </a:pPr>
            <a:r>
              <a:rPr lang="en-US" altLang="zh-CN" dirty="0" smtClean="0"/>
              <a:t>C</a:t>
            </a:r>
            <a:r>
              <a:rPr lang="en-US" dirty="0" smtClean="0"/>
              <a:t>ells: </a:t>
            </a:r>
            <a:r>
              <a:rPr lang="en-US" b="1" dirty="0" smtClean="0">
                <a:solidFill>
                  <a:srgbClr val="0070C0"/>
                </a:solidFill>
              </a:rPr>
              <a:t>constantly split, </a:t>
            </a:r>
            <a:r>
              <a:rPr lang="en-US" dirty="0" smtClean="0"/>
              <a:t>base </a:t>
            </a:r>
            <a:r>
              <a:rPr lang="en-US" dirty="0"/>
              <a:t>station </a:t>
            </a:r>
            <a:r>
              <a:rPr lang="en-US" dirty="0" smtClean="0"/>
              <a:t>configuration problem</a:t>
            </a:r>
            <a:endParaRPr lang="en-US" dirty="0"/>
          </a:p>
          <a:p>
            <a:pPr marL="512763" indent="-222250">
              <a:buFont typeface="Wingdings" panose="05000000000000000000" pitchFamily="2" charset="2"/>
              <a:buChar char="§"/>
            </a:pPr>
            <a:r>
              <a:rPr lang="en-US" dirty="0"/>
              <a:t>Expensive infrastructure investment in </a:t>
            </a:r>
            <a:r>
              <a:rPr lang="en-US" b="1" dirty="0">
                <a:solidFill>
                  <a:srgbClr val="0070C0"/>
                </a:solidFill>
              </a:rPr>
              <a:t>low population density </a:t>
            </a:r>
            <a:r>
              <a:rPr lang="en-US" b="1" dirty="0" smtClean="0">
                <a:solidFill>
                  <a:srgbClr val="0070C0"/>
                </a:solidFill>
              </a:rPr>
              <a:t>areas</a:t>
            </a:r>
            <a:endParaRPr lang="en-US" dirty="0"/>
          </a:p>
          <a:p>
            <a:pPr marL="512763" indent="-222250">
              <a:buFont typeface="Wingdings" panose="05000000000000000000" pitchFamily="2" charset="2"/>
              <a:buChar char="§"/>
            </a:pPr>
            <a:r>
              <a:rPr lang="en-US" dirty="0"/>
              <a:t>Limited communication in the air, ocean and special </a:t>
            </a:r>
            <a:r>
              <a:rPr lang="en-US" dirty="0" smtClean="0"/>
              <a:t>occasions</a:t>
            </a:r>
            <a:endParaRPr lang="en-US" dirty="0"/>
          </a:p>
          <a:p>
            <a:pPr marL="512763" indent="-2222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multi-hop </a:t>
            </a:r>
            <a:r>
              <a:rPr lang="en-US" b="1" dirty="0">
                <a:solidFill>
                  <a:srgbClr val="0070C0"/>
                </a:solidFill>
              </a:rPr>
              <a:t>network, high complexity</a:t>
            </a:r>
            <a:r>
              <a:rPr lang="en-US" dirty="0"/>
              <a:t>, service </a:t>
            </a:r>
            <a:r>
              <a:rPr lang="en-US" dirty="0" smtClean="0"/>
              <a:t>quality cannot be guaranteed</a:t>
            </a:r>
            <a:endParaRPr lang="en-US" dirty="0"/>
          </a:p>
        </p:txBody>
      </p:sp>
      <p:sp>
        <p:nvSpPr>
          <p:cNvPr id="10" name="矩形 9"/>
          <p:cNvSpPr/>
          <p:nvPr/>
        </p:nvSpPr>
        <p:spPr>
          <a:xfrm>
            <a:off x="7807058" y="2704011"/>
            <a:ext cx="3147053" cy="32008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/>
              <a:t>Advantages of satellite communications</a:t>
            </a:r>
          </a:p>
          <a:p>
            <a:pPr marL="568325" indent="-277813">
              <a:buFont typeface="Wingdings" panose="05000000000000000000" pitchFamily="2" charset="2"/>
              <a:buChar char="§"/>
            </a:pPr>
            <a:r>
              <a:rPr lang="en-US" dirty="0"/>
              <a:t>Battlefield individual </a:t>
            </a:r>
            <a:r>
              <a:rPr lang="en-US" b="1" dirty="0">
                <a:solidFill>
                  <a:srgbClr val="0070C0"/>
                </a:solidFill>
              </a:rPr>
              <a:t>personal communication </a:t>
            </a:r>
            <a:r>
              <a:rPr lang="en-US" dirty="0" smtClean="0"/>
              <a:t>system</a:t>
            </a:r>
            <a:endParaRPr lang="en-US" dirty="0"/>
          </a:p>
          <a:p>
            <a:pPr marL="568325" indent="-277813">
              <a:buFont typeface="Wingdings" panose="05000000000000000000" pitchFamily="2" charset="2"/>
              <a:buChar char="§"/>
            </a:pPr>
            <a:r>
              <a:rPr lang="en-US" dirty="0"/>
              <a:t>Civil personal communication </a:t>
            </a:r>
            <a:r>
              <a:rPr lang="en-US" dirty="0" smtClean="0"/>
              <a:t>field</a:t>
            </a:r>
            <a:endParaRPr lang="en-US" dirty="0"/>
          </a:p>
          <a:p>
            <a:pPr marL="568325" indent="-277813">
              <a:buFont typeface="Wingdings" panose="05000000000000000000" pitchFamily="2" charset="2"/>
              <a:buChar char="§"/>
            </a:pPr>
            <a:r>
              <a:rPr lang="en-US" dirty="0"/>
              <a:t>Wireless broadband </a:t>
            </a:r>
            <a:r>
              <a:rPr lang="en-US" b="1" dirty="0">
                <a:solidFill>
                  <a:srgbClr val="0070C0"/>
                </a:solidFill>
              </a:rPr>
              <a:t>multimedia </a:t>
            </a:r>
            <a:r>
              <a:rPr lang="en-US" b="1" dirty="0" smtClean="0">
                <a:solidFill>
                  <a:srgbClr val="0070C0"/>
                </a:solidFill>
              </a:rPr>
              <a:t>applications</a:t>
            </a:r>
            <a:endParaRPr lang="en-US" dirty="0"/>
          </a:p>
          <a:p>
            <a:pPr marL="568325" indent="-277813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70C0"/>
                </a:solidFill>
              </a:rPr>
              <a:t>Global seamless coverage</a:t>
            </a:r>
            <a:r>
              <a:rPr lang="en-US" dirty="0"/>
              <a:t>, etc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8</a:t>
            </a:fld>
            <a:endParaRPr 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7" t="28396" r="7778" b="32763"/>
          <a:stretch/>
        </p:blipFill>
        <p:spPr>
          <a:xfrm>
            <a:off x="6096000" y="3671149"/>
            <a:ext cx="1599112" cy="133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2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6490" y="99984"/>
            <a:ext cx="5121613" cy="1143000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Impact"/>
                <a:cs typeface="Impact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490" y="1488919"/>
            <a:ext cx="5403449" cy="470353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Introduction</a:t>
            </a:r>
            <a:r>
              <a:rPr lang="en-US" dirty="0" smtClean="0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  <a:latin typeface="Trebuchet MS"/>
                <a:cs typeface="Trebuchet MS"/>
              </a:rPr>
              <a:t>Orbits and Related Issues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Frequency Band Selection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System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omposition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Satellite Channel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Conclusion </a:t>
            </a:r>
          </a:p>
        </p:txBody>
      </p:sp>
      <p:pic>
        <p:nvPicPr>
          <p:cNvPr id="5" name="Picture 4" descr="engineering-cullen-college-of-engineering-primary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84" y="303050"/>
            <a:ext cx="2096153" cy="67774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975" y="0"/>
            <a:ext cx="2591025" cy="96020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1080247"/>
            <a:ext cx="8341562" cy="13011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8448261" y="1071214"/>
            <a:ext cx="3743739" cy="13551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FF3A-E60C-994B-AE6E-D7D0A26F3FC4}" type="slidenum">
              <a:rPr lang="en-US" smtClean="0"/>
              <a:t>9</a:t>
            </a:fld>
            <a:endParaRPr lang="en-US"/>
          </a:p>
        </p:txBody>
      </p:sp>
      <p:pic>
        <p:nvPicPr>
          <p:cNvPr id="3076" name="Picture 4" descr="Image result for satellite orb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727" y="1597606"/>
            <a:ext cx="4758744" cy="4758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92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9188</TotalTime>
  <Words>2735</Words>
  <Application>Microsoft Macintosh PowerPoint</Application>
  <PresentationFormat>Widescreen</PresentationFormat>
  <Paragraphs>499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66" baseType="lpstr">
      <vt:lpstr>AdvP1491</vt:lpstr>
      <vt:lpstr>AdvP1854</vt:lpstr>
      <vt:lpstr>AdvP2437</vt:lpstr>
      <vt:lpstr>AdvP4C4E51</vt:lpstr>
      <vt:lpstr>AdvP4C4E74</vt:lpstr>
      <vt:lpstr>Calibri</vt:lpstr>
      <vt:lpstr>Cambria Math</vt:lpstr>
      <vt:lpstr>CMMI10</vt:lpstr>
      <vt:lpstr>Impact</vt:lpstr>
      <vt:lpstr>SimSun</vt:lpstr>
      <vt:lpstr>STXihei</vt:lpstr>
      <vt:lpstr>Times New Roman</vt:lpstr>
      <vt:lpstr>Times-Italic</vt:lpstr>
      <vt:lpstr>Times-Roman</vt:lpstr>
      <vt:lpstr>Trebuchet MS</vt:lpstr>
      <vt:lpstr>Verdana-Bold</vt:lpstr>
      <vt:lpstr>Wingdings</vt:lpstr>
      <vt:lpstr>宋体</vt:lpstr>
      <vt:lpstr>等线</vt:lpstr>
      <vt:lpstr>Arial</vt:lpstr>
      <vt:lpstr>Office Theme</vt:lpstr>
      <vt:lpstr>Satellite Communication System</vt:lpstr>
      <vt:lpstr>Outline</vt:lpstr>
      <vt:lpstr>Introduction</vt:lpstr>
      <vt:lpstr>Features</vt:lpstr>
      <vt:lpstr>Development</vt:lpstr>
      <vt:lpstr>Development</vt:lpstr>
      <vt:lpstr>Development</vt:lpstr>
      <vt:lpstr>v.s. Cell</vt:lpstr>
      <vt:lpstr>Outline</vt:lpstr>
      <vt:lpstr>Orbits</vt:lpstr>
      <vt:lpstr>Orbits</vt:lpstr>
      <vt:lpstr>Orbits</vt:lpstr>
      <vt:lpstr>Orbits</vt:lpstr>
      <vt:lpstr>Outline</vt:lpstr>
      <vt:lpstr>Frequency</vt:lpstr>
      <vt:lpstr>Frequency</vt:lpstr>
      <vt:lpstr>Frequency</vt:lpstr>
      <vt:lpstr>Outline</vt:lpstr>
      <vt:lpstr>System</vt:lpstr>
      <vt:lpstr>Space Segment</vt:lpstr>
      <vt:lpstr>Ground Segment</vt:lpstr>
      <vt:lpstr>Outline</vt:lpstr>
      <vt:lpstr>Channel</vt:lpstr>
      <vt:lpstr>Channel (Inter-Satellite Link)</vt:lpstr>
      <vt:lpstr>Channel (Inter-Satellite Link)</vt:lpstr>
      <vt:lpstr>Channel (Inter-Satellite Link)</vt:lpstr>
      <vt:lpstr>Channel (Inter-Satellite Link)</vt:lpstr>
      <vt:lpstr>Channel (mobile channel)</vt:lpstr>
      <vt:lpstr>Channel (mobile channel)</vt:lpstr>
      <vt:lpstr>Channel (mobile channel)</vt:lpstr>
      <vt:lpstr>Channel (mobile channel)</vt:lpstr>
      <vt:lpstr>Channel (mobile channel)</vt:lpstr>
      <vt:lpstr>Channel (mobile channel)</vt:lpstr>
      <vt:lpstr>Channel (mobile channel)</vt:lpstr>
      <vt:lpstr>Channel (mobile channel)</vt:lpstr>
      <vt:lpstr>Channel (mobile channel)</vt:lpstr>
      <vt:lpstr>Channel (rain attenuation)</vt:lpstr>
      <vt:lpstr>Channel (rain attenuation)</vt:lpstr>
      <vt:lpstr>Channel (rain attenuation)</vt:lpstr>
      <vt:lpstr>Channel (rain attenuation)</vt:lpstr>
      <vt:lpstr>Channel Reference</vt:lpstr>
      <vt:lpstr>Conclusion</vt:lpstr>
      <vt:lpstr>Conclusion</vt:lpstr>
      <vt:lpstr>Reference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RachelAdmin</dc:creator>
  <cp:lastModifiedBy>Microsoft Office User</cp:lastModifiedBy>
  <cp:revision>692</cp:revision>
  <dcterms:created xsi:type="dcterms:W3CDTF">2015-11-05T19:08:39Z</dcterms:created>
  <dcterms:modified xsi:type="dcterms:W3CDTF">2019-12-10T16:09:53Z</dcterms:modified>
</cp:coreProperties>
</file>