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mp4" ContentType="video/mp4"/>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8"/>
  </p:notesMasterIdLst>
  <p:handoutMasterIdLst>
    <p:handoutMasterId r:id="rId59"/>
  </p:handoutMasterIdLst>
  <p:sldIdLst>
    <p:sldId id="256" r:id="rId2"/>
    <p:sldId id="257" r:id="rId3"/>
    <p:sldId id="440" r:id="rId4"/>
    <p:sldId id="442" r:id="rId5"/>
    <p:sldId id="441" r:id="rId6"/>
    <p:sldId id="421" r:id="rId7"/>
    <p:sldId id="435" r:id="rId8"/>
    <p:sldId id="356" r:id="rId9"/>
    <p:sldId id="357" r:id="rId10"/>
    <p:sldId id="358" r:id="rId11"/>
    <p:sldId id="424" r:id="rId12"/>
    <p:sldId id="360" r:id="rId13"/>
    <p:sldId id="363" r:id="rId14"/>
    <p:sldId id="364" r:id="rId15"/>
    <p:sldId id="365" r:id="rId16"/>
    <p:sldId id="366" r:id="rId17"/>
    <p:sldId id="372" r:id="rId18"/>
    <p:sldId id="368" r:id="rId19"/>
    <p:sldId id="367" r:id="rId20"/>
    <p:sldId id="438" r:id="rId21"/>
    <p:sldId id="425" r:id="rId22"/>
    <p:sldId id="386" r:id="rId23"/>
    <p:sldId id="384" r:id="rId24"/>
    <p:sldId id="426" r:id="rId25"/>
    <p:sldId id="385" r:id="rId26"/>
    <p:sldId id="387" r:id="rId27"/>
    <p:sldId id="452" r:id="rId28"/>
    <p:sldId id="453" r:id="rId29"/>
    <p:sldId id="427" r:id="rId30"/>
    <p:sldId id="392" r:id="rId31"/>
    <p:sldId id="428" r:id="rId32"/>
    <p:sldId id="429" r:id="rId33"/>
    <p:sldId id="430" r:id="rId34"/>
    <p:sldId id="391" r:id="rId35"/>
    <p:sldId id="395" r:id="rId36"/>
    <p:sldId id="399" r:id="rId37"/>
    <p:sldId id="400" r:id="rId38"/>
    <p:sldId id="469" r:id="rId39"/>
    <p:sldId id="454" r:id="rId40"/>
    <p:sldId id="455" r:id="rId41"/>
    <p:sldId id="460" r:id="rId42"/>
    <p:sldId id="461" r:id="rId43"/>
    <p:sldId id="462" r:id="rId44"/>
    <p:sldId id="463" r:id="rId45"/>
    <p:sldId id="464" r:id="rId46"/>
    <p:sldId id="465" r:id="rId47"/>
    <p:sldId id="466" r:id="rId48"/>
    <p:sldId id="467" r:id="rId49"/>
    <p:sldId id="468" r:id="rId50"/>
    <p:sldId id="439" r:id="rId51"/>
    <p:sldId id="401" r:id="rId52"/>
    <p:sldId id="405" r:id="rId53"/>
    <p:sldId id="445" r:id="rId54"/>
    <p:sldId id="433" r:id="rId55"/>
    <p:sldId id="419" r:id="rId56"/>
    <p:sldId id="333"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92" autoAdjust="0"/>
  </p:normalViewPr>
  <p:slideViewPr>
    <p:cSldViewPr>
      <p:cViewPr varScale="1">
        <p:scale>
          <a:sx n="66" d="100"/>
          <a:sy n="66" d="100"/>
        </p:scale>
        <p:origin x="8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image" Target="../media/image51.emf"/><Relationship Id="rId2"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9" Type="http://schemas.openxmlformats.org/officeDocument/2006/relationships/image" Target="../media/image63.wmf"/><Relationship Id="rId10" Type="http://schemas.openxmlformats.org/officeDocument/2006/relationships/image" Target="../media/image64.wmf"/><Relationship Id="rId1" Type="http://schemas.openxmlformats.org/officeDocument/2006/relationships/image" Target="../media/image55.wmf"/><Relationship Id="rId2"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emf"/><Relationship Id="rId5" Type="http://schemas.openxmlformats.org/officeDocument/2006/relationships/image" Target="../media/image69.wmf"/><Relationship Id="rId1" Type="http://schemas.openxmlformats.org/officeDocument/2006/relationships/image" Target="../media/image65.wmf"/><Relationship Id="rId2"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1" Type="http://schemas.openxmlformats.org/officeDocument/2006/relationships/image" Target="../media/image70.wmf"/><Relationship Id="rId2"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emf"/><Relationship Id="rId1" Type="http://schemas.openxmlformats.org/officeDocument/2006/relationships/image" Target="../media/image76.wmf"/><Relationship Id="rId2"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emf"/><Relationship Id="rId1" Type="http://schemas.openxmlformats.org/officeDocument/2006/relationships/image" Target="../media/image84.wmf"/><Relationship Id="rId2"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72.wmf"/><Relationship Id="rId7" Type="http://schemas.openxmlformats.org/officeDocument/2006/relationships/image" Target="../media/image94.wmf"/><Relationship Id="rId1" Type="http://schemas.openxmlformats.org/officeDocument/2006/relationships/image" Target="../media/image89.wmf"/><Relationship Id="rId2"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5.wmf"/><Relationship Id="rId2"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wmf"/><Relationship Id="rId1" Type="http://schemas.openxmlformats.org/officeDocument/2006/relationships/image" Target="../media/image22.emf"/><Relationship Id="rId2" Type="http://schemas.openxmlformats.org/officeDocument/2006/relationships/image" Target="../media/image2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8.wmf"/><Relationship Id="rId2"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11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1" Type="http://schemas.openxmlformats.org/officeDocument/2006/relationships/image" Target="../media/image76.wmf"/><Relationship Id="rId2" Type="http://schemas.openxmlformats.org/officeDocument/2006/relationships/image" Target="../media/image7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9.wmf"/><Relationship Id="rId2" Type="http://schemas.openxmlformats.org/officeDocument/2006/relationships/image" Target="../media/image120.wmf"/><Relationship Id="rId3" Type="http://schemas.openxmlformats.org/officeDocument/2006/relationships/image" Target="../media/image12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2.wmf"/><Relationship Id="rId2" Type="http://schemas.openxmlformats.org/officeDocument/2006/relationships/image" Target="../media/image12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9.wmf"/><Relationship Id="rId2" Type="http://schemas.openxmlformats.org/officeDocument/2006/relationships/image" Target="../media/image12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5.wmf"/><Relationship Id="rId2" Type="http://schemas.openxmlformats.org/officeDocument/2006/relationships/image" Target="../media/image12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5.wmf"/><Relationship Id="rId4" Type="http://schemas.openxmlformats.org/officeDocument/2006/relationships/image" Target="../media/image136.wmf"/><Relationship Id="rId5" Type="http://schemas.openxmlformats.org/officeDocument/2006/relationships/image" Target="../media/image137.wmf"/><Relationship Id="rId6" Type="http://schemas.openxmlformats.org/officeDocument/2006/relationships/image" Target="../media/image138.wmf"/><Relationship Id="rId7" Type="http://schemas.openxmlformats.org/officeDocument/2006/relationships/image" Target="../media/image139.wmf"/><Relationship Id="rId1" Type="http://schemas.openxmlformats.org/officeDocument/2006/relationships/image" Target="../media/image133.wmf"/><Relationship Id="rId2" Type="http://schemas.openxmlformats.org/officeDocument/2006/relationships/image" Target="../media/image13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wmf"/><Relationship Id="rId5" Type="http://schemas.openxmlformats.org/officeDocument/2006/relationships/image" Target="../media/image36.emf"/><Relationship Id="rId1" Type="http://schemas.openxmlformats.org/officeDocument/2006/relationships/image" Target="../media/image32.emf"/><Relationship Id="rId2"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1" Type="http://schemas.openxmlformats.org/officeDocument/2006/relationships/image" Target="../media/image38.wmf"/><Relationship Id="rId2"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B24EF7-F849-45FE-B5D6-EEA5C7E774D1}" type="datetimeFigureOut">
              <a:rPr lang="zh-CN" altLang="en-US" smtClean="0"/>
              <a:pPr/>
              <a:t>2019/12/15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282AD-29C7-4D87-A3FB-D444A8E9D21D}" type="slidenum">
              <a:rPr lang="zh-CN" altLang="en-US" smtClean="0"/>
              <a:pPr/>
              <a:t>‹#›</a:t>
            </a:fld>
            <a:endParaRPr lang="zh-CN" altLang="en-US"/>
          </a:p>
        </p:txBody>
      </p:sp>
    </p:spTree>
    <p:extLst>
      <p:ext uri="{BB962C8B-B14F-4D97-AF65-F5344CB8AC3E}">
        <p14:creationId xmlns:p14="http://schemas.microsoft.com/office/powerpoint/2010/main" val="2170030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3B1CE-0CC1-4E29-9BE4-864C4F722D75}" type="datetimeFigureOut">
              <a:rPr lang="zh-CN" altLang="en-US" smtClean="0"/>
              <a:pPr/>
              <a:t>2019/12/15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2B79D-F168-4358-9056-F32ED16AE37F}" type="slidenum">
              <a:rPr lang="zh-CN" altLang="en-US" smtClean="0"/>
              <a:pPr/>
              <a:t>‹#›</a:t>
            </a:fld>
            <a:endParaRPr lang="zh-CN" altLang="en-US"/>
          </a:p>
        </p:txBody>
      </p:sp>
    </p:spTree>
    <p:extLst>
      <p:ext uri="{BB962C8B-B14F-4D97-AF65-F5344CB8AC3E}">
        <p14:creationId xmlns:p14="http://schemas.microsoft.com/office/powerpoint/2010/main" val="1731333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a:t>
            </a:fld>
            <a:endParaRPr lang="zh-CN" altLang="en-US"/>
          </a:p>
        </p:txBody>
      </p:sp>
    </p:spTree>
    <p:extLst>
      <p:ext uri="{BB962C8B-B14F-4D97-AF65-F5344CB8AC3E}">
        <p14:creationId xmlns:p14="http://schemas.microsoft.com/office/powerpoint/2010/main" val="61406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2" name="副标题 21"/>
          <p:cNvSpPr>
            <a:spLocks noGrp="1"/>
          </p:cNvSpPr>
          <p:nvPr>
            <p:ph type="subTitle" idx="1" hasCustomPrompt="1"/>
          </p:nvPr>
        </p:nvSpPr>
        <p:spPr>
          <a:xfrm>
            <a:off x="880136" y="2766373"/>
            <a:ext cx="7406640" cy="1752600"/>
          </a:xfrm>
        </p:spPr>
        <p:txBody>
          <a:bodyPr tIns="0">
            <a:normAutofit/>
          </a:bodyPr>
          <a:lstStyle>
            <a:lvl1pPr marL="27432" indent="0" algn="ctr">
              <a:buNone/>
              <a:defRPr kumimoji="0" lang="en-US" altLang="en-US" sz="2600" kern="1200" dirty="0">
                <a:solidFill>
                  <a:schemeClr val="tx1"/>
                </a:solidFill>
                <a:effectLst>
                  <a:outerShdw blurRad="50000" dist="30000" dir="5400000" algn="tl" rotWithShape="0">
                    <a:srgbClr val="000000">
                      <a:alpha val="30000"/>
                    </a:srgbClr>
                  </a:outerShdw>
                </a:effectLst>
                <a:latin typeface="+mj-ea"/>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dirty="0"/>
              <a:t>Enter the authors</a:t>
            </a:r>
            <a:endParaRPr kumimoji="0" lang="en-US" dirty="0"/>
          </a:p>
        </p:txBody>
      </p:sp>
      <p:sp>
        <p:nvSpPr>
          <p:cNvPr id="2" name="日期占位符 1"/>
          <p:cNvSpPr>
            <a:spLocks noGrp="1"/>
          </p:cNvSpPr>
          <p:nvPr>
            <p:ph type="dt" sz="half" idx="10"/>
          </p:nvPr>
        </p:nvSpPr>
        <p:spPr/>
        <p:txBody>
          <a:bodyPr/>
          <a:lstStyle/>
          <a:p>
            <a:fld id="{3B024C40-74E2-4A4C-8767-2B1E194686A3}" type="datetime1">
              <a:rPr lang="en-US" altLang="zh-CN" smtClean="0"/>
              <a:pPr/>
              <a:t>12/15/19</a:t>
            </a:fld>
            <a:endParaRPr lang="zh-CN" altLang="en-US" dirty="0"/>
          </a:p>
        </p:txBody>
      </p:sp>
      <p:sp>
        <p:nvSpPr>
          <p:cNvPr id="3" name="灯片编号占位符 2"/>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4" name="标题 3"/>
          <p:cNvSpPr>
            <a:spLocks noGrp="1"/>
          </p:cNvSpPr>
          <p:nvPr>
            <p:ph type="title"/>
          </p:nvPr>
        </p:nvSpPr>
        <p:spPr/>
        <p:txBody>
          <a:bodyPr/>
          <a:lstStyle/>
          <a:p>
            <a:r>
              <a:rPr lang="zh-CN" altLang="en-US"/>
              <a:t>单击此处编辑母版标题样式</a:t>
            </a:r>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024C40-74E2-4A4C-8767-2B1E194686A3}" type="datetime1">
              <a:rPr lang="en-US" altLang="zh-CN" smtClean="0"/>
              <a:pPr/>
              <a:t>12/15/19</a:t>
            </a:fld>
            <a:endParaRPr lang="zh-CN" altLang="en-US" dirty="0"/>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5" name="矩形 4"/>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267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B024C40-74E2-4A4C-8767-2B1E194686A3}" type="datetime1">
              <a:rPr lang="en-US" altLang="zh-CN" smtClean="0"/>
              <a:pPr/>
              <a:t>12/15/19</a:t>
            </a:fld>
            <a:endParaRPr lang="zh-CN" altLang="en-US"/>
          </a:p>
        </p:txBody>
      </p:sp>
      <p:sp>
        <p:nvSpPr>
          <p:cNvPr id="4" name="灯片编号占位符 3"/>
          <p:cNvSpPr>
            <a:spLocks noGrp="1"/>
          </p:cNvSpPr>
          <p:nvPr>
            <p:ph type="sldNum" sz="quarter" idx="11"/>
          </p:nvPr>
        </p:nvSpPr>
        <p:spPr/>
        <p:txBody>
          <a:bodyPr/>
          <a:lstStyle/>
          <a:p>
            <a:fld id="{0C913308-F349-4B6D-A68A-DD1791B4A57B}" type="slidenum">
              <a:rPr lang="zh-CN" altLang="en-US" smtClean="0"/>
              <a:pPr/>
              <a:t>‹#›</a:t>
            </a:fld>
            <a:endParaRPr lang="zh-CN" altLang="en-US" dirty="0"/>
          </a:p>
        </p:txBody>
      </p:sp>
      <p:sp>
        <p:nvSpPr>
          <p:cNvPr id="5" name="矩形 4"/>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26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日期占位符 3"/>
          <p:cNvSpPr>
            <a:spLocks noGrp="1"/>
          </p:cNvSpPr>
          <p:nvPr>
            <p:ph type="dt" sz="half" idx="10"/>
          </p:nvPr>
        </p:nvSpPr>
        <p:spPr>
          <a:xfrm>
            <a:off x="-1285916" y="6453212"/>
            <a:ext cx="2133600" cy="476250"/>
          </a:xfrm>
        </p:spPr>
        <p:txBody>
          <a:bodyPr/>
          <a:lstStyle>
            <a:lvl1pPr>
              <a:defRPr>
                <a:solidFill>
                  <a:schemeClr val="bg1"/>
                </a:solidFill>
                <a:effectLst/>
              </a:defRPr>
            </a:lvl1pPr>
            <a:extLst/>
          </a:lstStyle>
          <a:p>
            <a:fld id="{4F6E3A7A-2DD9-43B4-ADCA-84673324B610}" type="datetime1">
              <a:rPr lang="en-US" altLang="zh-CN" smtClean="0"/>
              <a:pPr/>
              <a:t>12/15/19</a:t>
            </a:fld>
            <a:endParaRPr lang="zh-CN" altLang="en-US" dirty="0"/>
          </a:p>
        </p:txBody>
      </p:sp>
      <p:sp>
        <p:nvSpPr>
          <p:cNvPr id="6" name="灯片编号占位符 5"/>
          <p:cNvSpPr>
            <a:spLocks noGrp="1"/>
          </p:cNvSpPr>
          <p:nvPr>
            <p:ph type="sldNum" sz="quarter" idx="12"/>
          </p:nvPr>
        </p:nvSpPr>
        <p:spPr>
          <a:xfrm>
            <a:off x="8786842" y="6453212"/>
            <a:ext cx="457200" cy="476250"/>
          </a:xfrm>
        </p:spPr>
        <p:txBody>
          <a:bodyPr/>
          <a:lstStyle>
            <a:lvl1pPr>
              <a:defRPr>
                <a:solidFill>
                  <a:schemeClr val="bg1"/>
                </a:solidFill>
              </a:defRPr>
            </a:lvl1pPr>
            <a:extLst/>
          </a:lstStyle>
          <a:p>
            <a:fld id="{0C913308-F349-4B6D-A68A-DD1791B4A57B}" type="slidenum">
              <a:rPr lang="zh-CN" altLang="en-US" smtClean="0"/>
              <a:pPr/>
              <a:t>‹#›</a:t>
            </a:fld>
            <a:endParaRPr lang="zh-CN" altLang="en-US" dirty="0"/>
          </a:p>
        </p:txBody>
      </p:sp>
      <p:cxnSp>
        <p:nvCxnSpPr>
          <p:cNvPr id="8" name="Straight Connector 7"/>
          <p:cNvCxnSpPr/>
          <p:nvPr userDrawn="1"/>
        </p:nvCxnSpPr>
        <p:spPr>
          <a:xfrm>
            <a:off x="357158" y="1571612"/>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lstStyle/>
          <a:p>
            <a:r>
              <a:rPr lang="zh-CN" altLang="en-US"/>
              <a:t>单击此处编辑母版标题样式</a:t>
            </a:r>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96F68F71-0E81-4501-96AF-1793B7862CD4}" type="datetime1">
              <a:rPr lang="en-US" altLang="zh-CN" smtClean="0"/>
              <a:pPr/>
              <a:t>12/15/19</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9ADB3890-FA68-49AF-97FF-A2814A466118}" type="datetime1">
              <a:rPr lang="en-US" altLang="zh-CN" smtClean="0"/>
              <a:pPr/>
              <a:t>12/15/19</a:t>
            </a:fld>
            <a:endParaRPr lang="zh-CN" altLang="en-US"/>
          </a:p>
        </p:txBody>
      </p:sp>
      <p:sp>
        <p:nvSpPr>
          <p:cNvPr id="4" name="页脚占位符 3"/>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矩形 5"/>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09789BCA-0149-4DF1-ABE5-D0E03D2E6E47}" type="datetime1">
              <a:rPr lang="en-US" altLang="zh-CN" smtClean="0"/>
              <a:pPr/>
              <a:t>12/15/19</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gif"/><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285720" y="571488"/>
            <a:ext cx="8572560" cy="1143000"/>
          </a:xfrm>
          <a:prstGeom prst="rect">
            <a:avLst/>
          </a:prstGeom>
        </p:spPr>
        <p:txBody>
          <a:bodyPr anchor="ctr">
            <a:normAutofit/>
          </a:bodyPr>
          <a:lstStyle/>
          <a:p>
            <a:r>
              <a:rPr kumimoji="0" lang="zh-CN" altLang="en-US" dirty="0"/>
              <a:t>单击此处编辑母版标题样式</a:t>
            </a:r>
            <a:endParaRPr kumimoji="0" lang="en-US" dirty="0"/>
          </a:p>
        </p:txBody>
      </p:sp>
      <p:sp>
        <p:nvSpPr>
          <p:cNvPr id="9" name="文本占位符 8"/>
          <p:cNvSpPr>
            <a:spLocks noGrp="1"/>
          </p:cNvSpPr>
          <p:nvPr>
            <p:ph type="body" idx="1"/>
          </p:nvPr>
        </p:nvSpPr>
        <p:spPr>
          <a:xfrm>
            <a:off x="288630" y="1785926"/>
            <a:ext cx="8569650" cy="4786346"/>
          </a:xfrm>
          <a:prstGeom prst="rect">
            <a:avLst/>
          </a:prstGeom>
        </p:spPr>
        <p:txBody>
          <a:bodyPr>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24" name="日期占位符 23"/>
          <p:cNvSpPr>
            <a:spLocks noGrp="1"/>
          </p:cNvSpPr>
          <p:nvPr>
            <p:ph type="dt" sz="half" idx="2"/>
          </p:nvPr>
        </p:nvSpPr>
        <p:spPr>
          <a:xfrm>
            <a:off x="-490558" y="6453212"/>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B024C40-74E2-4A4C-8767-2B1E194686A3}" type="datetime1">
              <a:rPr lang="en-US" altLang="zh-CN" smtClean="0"/>
              <a:pPr/>
              <a:t>12/15/19</a:t>
            </a:fld>
            <a:endParaRPr lang="zh-CN" altLang="en-US"/>
          </a:p>
        </p:txBody>
      </p:sp>
      <p:sp>
        <p:nvSpPr>
          <p:cNvPr id="22" name="灯片编号占位符 21"/>
          <p:cNvSpPr>
            <a:spLocks noGrp="1"/>
          </p:cNvSpPr>
          <p:nvPr>
            <p:ph type="sldNum" sz="quarter" idx="4"/>
          </p:nvPr>
        </p:nvSpPr>
        <p:spPr>
          <a:xfrm>
            <a:off x="8675433" y="6416763"/>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dirty="0"/>
          </a:p>
        </p:txBody>
      </p:sp>
      <p:sp>
        <p:nvSpPr>
          <p:cNvPr id="14"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3" descr="a_w_b_200.gif"/>
          <p:cNvPicPr>
            <a:picLocks noChangeAspect="1"/>
          </p:cNvPicPr>
          <p:nvPr userDrawn="1"/>
        </p:nvPicPr>
        <p:blipFill>
          <a:blip r:embed="rId9" cstate="print"/>
          <a:srcRect b="48936"/>
          <a:stretch>
            <a:fillRect/>
          </a:stretch>
        </p:blipFill>
        <p:spPr>
          <a:xfrm>
            <a:off x="12357" y="12357"/>
            <a:ext cx="1627909" cy="457200"/>
          </a:xfrm>
          <a:prstGeom prst="rect">
            <a:avLst/>
          </a:prstGeom>
        </p:spPr>
      </p:pic>
      <p:sp>
        <p:nvSpPr>
          <p:cNvPr id="17" name="TextBox 16"/>
          <p:cNvSpPr txBox="1"/>
          <p:nvPr userDrawn="1"/>
        </p:nvSpPr>
        <p:spPr>
          <a:xfrm>
            <a:off x="3131840" y="0"/>
            <a:ext cx="6012160" cy="523220"/>
          </a:xfrm>
          <a:prstGeom prst="rect">
            <a:avLst/>
          </a:prstGeom>
          <a:noFill/>
        </p:spPr>
        <p:txBody>
          <a:bodyPr wrap="square" rtlCol="0">
            <a:spAutoFit/>
          </a:bodyPr>
          <a:lstStyle/>
          <a:p>
            <a:pPr algn="r"/>
            <a:r>
              <a:rPr lang="en-US" altLang="zh-CN" sz="1400" b="1" dirty="0">
                <a:solidFill>
                  <a:schemeClr val="bg1"/>
                </a:solidFill>
              </a:rPr>
              <a:t>Wireless Networking, Signal Processing</a:t>
            </a:r>
            <a:r>
              <a:rPr lang="en-US" altLang="zh-CN" sz="1400" b="1" baseline="0" dirty="0">
                <a:solidFill>
                  <a:schemeClr val="bg1"/>
                </a:solidFill>
              </a:rPr>
              <a:t> and Security Lab</a:t>
            </a:r>
          </a:p>
          <a:p>
            <a:pPr algn="r"/>
            <a:r>
              <a:rPr lang="en-US" altLang="zh-CN" sz="1400" b="1" baseline="0" dirty="0">
                <a:solidFill>
                  <a:schemeClr val="bg1"/>
                </a:solidFill>
              </a:rPr>
              <a:t>Department of Electrical and Computer Engineering</a:t>
            </a:r>
          </a:p>
        </p:txBody>
      </p:sp>
      <p:pic>
        <p:nvPicPr>
          <p:cNvPr id="18" name="Picture 3"/>
          <p:cNvPicPr>
            <a:picLocks noChangeAspect="1" noChangeArrowheads="1"/>
          </p:cNvPicPr>
          <p:nvPr userDrawn="1"/>
        </p:nvPicPr>
        <p:blipFill>
          <a:blip r:embed="rId10" cstate="print"/>
          <a:srcRect/>
          <a:stretch>
            <a:fillRect/>
          </a:stretch>
        </p:blipFill>
        <p:spPr bwMode="auto">
          <a:xfrm>
            <a:off x="1649620" y="1"/>
            <a:ext cx="719587" cy="533400"/>
          </a:xfrm>
          <a:prstGeom prst="rect">
            <a:avLst/>
          </a:prstGeom>
          <a:noFill/>
          <a:ln w="9525">
            <a:noFill/>
            <a:miter lim="800000"/>
            <a:headEnd/>
            <a:tailEnd/>
          </a:ln>
          <a:effectLst/>
        </p:spPr>
      </p:pic>
      <p:sp>
        <p:nvSpPr>
          <p:cNvPr id="20" name="Rectangle 14"/>
          <p:cNvSpPr/>
          <p:nvPr userDrawn="1"/>
        </p:nvSpPr>
        <p:spPr>
          <a:xfrm>
            <a:off x="0" y="6705600"/>
            <a:ext cx="9144000" cy="152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userDrawn="1"/>
        </p:nvSpPr>
        <p:spPr>
          <a:xfrm>
            <a:off x="3924126" y="6625379"/>
            <a:ext cx="2304256" cy="307777"/>
          </a:xfrm>
          <a:prstGeom prst="rect">
            <a:avLst/>
          </a:prstGeom>
          <a:noFill/>
        </p:spPr>
        <p:txBody>
          <a:bodyPr wrap="square" rtlCol="0">
            <a:spAutoFit/>
          </a:bodyPr>
          <a:lstStyle/>
          <a:p>
            <a:r>
              <a:rPr lang="en-US" altLang="zh-CN" sz="1400" b="1" kern="1200" dirty="0">
                <a:solidFill>
                  <a:schemeClr val="bg1"/>
                </a:solidFill>
                <a:latin typeface="+mn-lt"/>
                <a:ea typeface="+mn-ea"/>
                <a:cs typeface="+mn-cs"/>
              </a:rPr>
              <a:t>Zhou Yuan</a:t>
            </a:r>
          </a:p>
        </p:txBody>
      </p:sp>
      <p:sp>
        <p:nvSpPr>
          <p:cNvPr id="12" name="矩形 11"/>
          <p:cNvSpPr/>
          <p:nvPr userDrawn="1"/>
        </p:nvSpPr>
        <p:spPr>
          <a:xfrm>
            <a:off x="3995936" y="6713984"/>
            <a:ext cx="936104" cy="144016"/>
          </a:xfrm>
          <a:prstGeom prst="rect">
            <a:avLst/>
          </a:prstGeom>
          <a:gradFill flip="none" rotWithShape="1">
            <a:gsLst>
              <a:gs pos="0">
                <a:srgbClr val="000000"/>
              </a:gs>
              <a:gs pos="100000">
                <a:srgbClr val="11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57" r:id="rId2"/>
    <p:sldLayoutId id="2147483756" r:id="rId3"/>
    <p:sldLayoutId id="2147483746" r:id="rId4"/>
    <p:sldLayoutId id="2147483748" r:id="rId5"/>
    <p:sldLayoutId id="2147483750" r:id="rId6"/>
    <p:sldLayoutId id="2147483754" r:id="rId7"/>
  </p:sldLayoutIdLst>
  <p:hf hdr="0" ftr="0"/>
  <p:txStyles>
    <p:titleStyle>
      <a:lvl1pPr algn="l" rtl="0" eaLnBrk="1" latinLnBrk="0" hangingPunct="1">
        <a:spcBef>
          <a:spcPct val="0"/>
        </a:spcBef>
        <a:buNone/>
        <a:defRPr kumimoji="0" sz="4300" kern="1200">
          <a:solidFill>
            <a:schemeClr val="tx1"/>
          </a:solidFill>
          <a:effectLst>
            <a:outerShdw blurRad="50000" dist="30000" dir="5400000" algn="tl" rotWithShape="0">
              <a:srgbClr val="000000">
                <a:alpha val="30000"/>
              </a:srgbClr>
            </a:outerShdw>
          </a:effectLst>
          <a:latin typeface="Calibri"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oleObject" Target="../embeddings/oleObject2.bin"/><Relationship Id="rId6" Type="http://schemas.openxmlformats.org/officeDocument/2006/relationships/image" Target="../media/image19.emf"/><Relationship Id="rId7" Type="http://schemas.openxmlformats.org/officeDocument/2006/relationships/oleObject" Target="../embeddings/oleObject3.bin"/><Relationship Id="rId8" Type="http://schemas.openxmlformats.org/officeDocument/2006/relationships/image" Target="../media/image20.emf"/><Relationship Id="rId9" Type="http://schemas.openxmlformats.org/officeDocument/2006/relationships/oleObject" Target="../embeddings/oleObject4.bin"/><Relationship Id="rId10"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2.emf"/><Relationship Id="rId5" Type="http://schemas.openxmlformats.org/officeDocument/2006/relationships/oleObject" Target="../embeddings/oleObject6.bin"/><Relationship Id="rId6" Type="http://schemas.openxmlformats.org/officeDocument/2006/relationships/image" Target="../media/image23.emf"/><Relationship Id="rId7" Type="http://schemas.openxmlformats.org/officeDocument/2006/relationships/oleObject" Target="../embeddings/oleObject7.bin"/><Relationship Id="rId8" Type="http://schemas.openxmlformats.org/officeDocument/2006/relationships/image" Target="../media/image24.emf"/><Relationship Id="rId9" Type="http://schemas.openxmlformats.org/officeDocument/2006/relationships/oleObject" Target="../embeddings/oleObject8.bin"/><Relationship Id="rId10" Type="http://schemas.openxmlformats.org/officeDocument/2006/relationships/image" Target="../media/image25.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6.emf"/><Relationship Id="rId5" Type="http://schemas.openxmlformats.org/officeDocument/2006/relationships/oleObject" Target="../embeddings/oleObject10.bin"/><Relationship Id="rId6" Type="http://schemas.openxmlformats.org/officeDocument/2006/relationships/image" Target="../media/image27.emf"/><Relationship Id="rId7" Type="http://schemas.openxmlformats.org/officeDocument/2006/relationships/oleObject" Target="../embeddings/oleObject11.bin"/><Relationship Id="rId8"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9.emf"/><Relationship Id="rId5" Type="http://schemas.openxmlformats.org/officeDocument/2006/relationships/oleObject" Target="../embeddings/oleObject13.bin"/><Relationship Id="rId6" Type="http://schemas.openxmlformats.org/officeDocument/2006/relationships/image" Target="../media/image30.emf"/><Relationship Id="rId7" Type="http://schemas.openxmlformats.org/officeDocument/2006/relationships/oleObject" Target="../embeddings/oleObject14.bin"/><Relationship Id="rId8" Type="http://schemas.openxmlformats.org/officeDocument/2006/relationships/image" Target="../media/image3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oleObject" Target="../embeddings/oleObject15.bin"/><Relationship Id="rId4" Type="http://schemas.openxmlformats.org/officeDocument/2006/relationships/image" Target="../media/image32.emf"/><Relationship Id="rId5" Type="http://schemas.openxmlformats.org/officeDocument/2006/relationships/oleObject" Target="../embeddings/oleObject16.bin"/><Relationship Id="rId6" Type="http://schemas.openxmlformats.org/officeDocument/2006/relationships/image" Target="../media/image33.wmf"/><Relationship Id="rId7" Type="http://schemas.openxmlformats.org/officeDocument/2006/relationships/oleObject" Target="../embeddings/oleObject17.bin"/><Relationship Id="rId8" Type="http://schemas.openxmlformats.org/officeDocument/2006/relationships/image" Target="../media/image34.emf"/><Relationship Id="rId9" Type="http://schemas.openxmlformats.org/officeDocument/2006/relationships/oleObject" Target="../embeddings/oleObject18.bin"/><Relationship Id="rId10" Type="http://schemas.openxmlformats.org/officeDocument/2006/relationships/image" Target="../media/image3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8.wmf"/><Relationship Id="rId5" Type="http://schemas.openxmlformats.org/officeDocument/2006/relationships/oleObject" Target="../embeddings/oleObject21.bin"/><Relationship Id="rId6" Type="http://schemas.openxmlformats.org/officeDocument/2006/relationships/image" Target="../media/image39.wmf"/><Relationship Id="rId7" Type="http://schemas.openxmlformats.org/officeDocument/2006/relationships/oleObject" Target="../embeddings/oleObject22.bin"/><Relationship Id="rId8" Type="http://schemas.openxmlformats.org/officeDocument/2006/relationships/image" Target="../media/image40.wmf"/><Relationship Id="rId9" Type="http://schemas.openxmlformats.org/officeDocument/2006/relationships/oleObject" Target="../embeddings/oleObject23.bin"/><Relationship Id="rId10" Type="http://schemas.openxmlformats.org/officeDocument/2006/relationships/image" Target="../media/image41.w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42.wmf"/><Relationship Id="rId5" Type="http://schemas.openxmlformats.org/officeDocument/2006/relationships/oleObject" Target="../embeddings/oleObject25.bin"/><Relationship Id="rId6" Type="http://schemas.openxmlformats.org/officeDocument/2006/relationships/image" Target="../media/image43.w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emf"/><Relationship Id="rId3"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46.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7.wmf"/><Relationship Id="rId5" Type="http://schemas.openxmlformats.org/officeDocument/2006/relationships/oleObject" Target="../embeddings/oleObject28.bin"/><Relationship Id="rId6" Type="http://schemas.openxmlformats.org/officeDocument/2006/relationships/image" Target="../media/image48.wmf"/><Relationship Id="rId7" Type="http://schemas.openxmlformats.org/officeDocument/2006/relationships/oleObject" Target="../embeddings/oleObject29.bin"/><Relationship Id="rId8" Type="http://schemas.openxmlformats.org/officeDocument/2006/relationships/image" Target="../media/image49.e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51.emf"/><Relationship Id="rId5" Type="http://schemas.openxmlformats.org/officeDocument/2006/relationships/oleObject" Target="../embeddings/oleObject31.bin"/><Relationship Id="rId6" Type="http://schemas.openxmlformats.org/officeDocument/2006/relationships/image" Target="../media/image52.wmf"/><Relationship Id="rId7" Type="http://schemas.openxmlformats.org/officeDocument/2006/relationships/oleObject" Target="../embeddings/oleObject32.bin"/><Relationship Id="rId8" Type="http://schemas.openxmlformats.org/officeDocument/2006/relationships/image" Target="../media/image53.wmf"/><Relationship Id="rId9" Type="http://schemas.openxmlformats.org/officeDocument/2006/relationships/oleObject" Target="../embeddings/oleObject33.bin"/><Relationship Id="rId10" Type="http://schemas.openxmlformats.org/officeDocument/2006/relationships/image" Target="../media/image54.w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62.wmf"/><Relationship Id="rId21" Type="http://schemas.openxmlformats.org/officeDocument/2006/relationships/oleObject" Target="../embeddings/oleObject44.bin"/><Relationship Id="rId22" Type="http://schemas.openxmlformats.org/officeDocument/2006/relationships/image" Target="../media/image63.wmf"/><Relationship Id="rId23" Type="http://schemas.openxmlformats.org/officeDocument/2006/relationships/oleObject" Target="../embeddings/oleObject45.bin"/><Relationship Id="rId24" Type="http://schemas.openxmlformats.org/officeDocument/2006/relationships/image" Target="../media/image64.wmf"/><Relationship Id="rId10" Type="http://schemas.openxmlformats.org/officeDocument/2006/relationships/image" Target="../media/image58.wmf"/><Relationship Id="rId11" Type="http://schemas.openxmlformats.org/officeDocument/2006/relationships/oleObject" Target="../embeddings/oleObject38.bin"/><Relationship Id="rId12" Type="http://schemas.openxmlformats.org/officeDocument/2006/relationships/image" Target="../media/image59.wmf"/><Relationship Id="rId13" Type="http://schemas.openxmlformats.org/officeDocument/2006/relationships/oleObject" Target="../embeddings/oleObject39.bin"/><Relationship Id="rId14" Type="http://schemas.openxmlformats.org/officeDocument/2006/relationships/image" Target="../media/image60.wmf"/><Relationship Id="rId15" Type="http://schemas.openxmlformats.org/officeDocument/2006/relationships/oleObject" Target="../embeddings/oleObject40.bin"/><Relationship Id="rId16" Type="http://schemas.openxmlformats.org/officeDocument/2006/relationships/image" Target="../media/image61.wmf"/><Relationship Id="rId17" Type="http://schemas.openxmlformats.org/officeDocument/2006/relationships/oleObject" Target="../embeddings/oleObject41.bin"/><Relationship Id="rId18" Type="http://schemas.openxmlformats.org/officeDocument/2006/relationships/oleObject" Target="../embeddings/oleObject42.bin"/><Relationship Id="rId19" Type="http://schemas.openxmlformats.org/officeDocument/2006/relationships/oleObject" Target="../embeddings/oleObject43.bin"/><Relationship Id="rId1" Type="http://schemas.openxmlformats.org/officeDocument/2006/relationships/vmlDrawing" Target="../drawings/vmlDrawing11.vml"/><Relationship Id="rId2" Type="http://schemas.openxmlformats.org/officeDocument/2006/relationships/slideLayout" Target="../slideLayouts/slideLayout4.xml"/><Relationship Id="rId3" Type="http://schemas.openxmlformats.org/officeDocument/2006/relationships/oleObject" Target="../embeddings/oleObject34.bin"/><Relationship Id="rId4" Type="http://schemas.openxmlformats.org/officeDocument/2006/relationships/image" Target="../media/image55.wmf"/><Relationship Id="rId5" Type="http://schemas.openxmlformats.org/officeDocument/2006/relationships/oleObject" Target="../embeddings/oleObject35.bin"/><Relationship Id="rId6" Type="http://schemas.openxmlformats.org/officeDocument/2006/relationships/image" Target="../media/image56.wmf"/><Relationship Id="rId7" Type="http://schemas.openxmlformats.org/officeDocument/2006/relationships/oleObject" Target="../embeddings/oleObject36.bin"/><Relationship Id="rId8" Type="http://schemas.openxmlformats.org/officeDocument/2006/relationships/image" Target="../media/image57.wmf"/></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69.wmf"/><Relationship Id="rId1" Type="http://schemas.openxmlformats.org/officeDocument/2006/relationships/vmlDrawing" Target="../drawings/vmlDrawing12.vml"/><Relationship Id="rId2" Type="http://schemas.openxmlformats.org/officeDocument/2006/relationships/slideLayout" Target="../slideLayouts/slideLayout4.xml"/><Relationship Id="rId3" Type="http://schemas.openxmlformats.org/officeDocument/2006/relationships/oleObject" Target="../embeddings/oleObject46.bin"/><Relationship Id="rId4" Type="http://schemas.openxmlformats.org/officeDocument/2006/relationships/image" Target="../media/image65.wmf"/><Relationship Id="rId5" Type="http://schemas.openxmlformats.org/officeDocument/2006/relationships/oleObject" Target="../embeddings/oleObject47.bin"/><Relationship Id="rId6" Type="http://schemas.openxmlformats.org/officeDocument/2006/relationships/image" Target="../media/image66.wmf"/><Relationship Id="rId7" Type="http://schemas.openxmlformats.org/officeDocument/2006/relationships/oleObject" Target="../embeddings/oleObject48.bin"/><Relationship Id="rId8" Type="http://schemas.openxmlformats.org/officeDocument/2006/relationships/image" Target="../media/image67.wmf"/><Relationship Id="rId9" Type="http://schemas.openxmlformats.org/officeDocument/2006/relationships/oleObject" Target="../embeddings/oleObject49.bin"/><Relationship Id="rId10" Type="http://schemas.openxmlformats.org/officeDocument/2006/relationships/image" Target="../media/image68.emf"/></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74.emf"/><Relationship Id="rId13" Type="http://schemas.openxmlformats.org/officeDocument/2006/relationships/oleObject" Target="../embeddings/oleObject56.bin"/><Relationship Id="rId14" Type="http://schemas.openxmlformats.org/officeDocument/2006/relationships/image" Target="../media/image75.emf"/><Relationship Id="rId1" Type="http://schemas.openxmlformats.org/officeDocument/2006/relationships/vmlDrawing" Target="../drawings/vmlDrawing13.vml"/><Relationship Id="rId2" Type="http://schemas.openxmlformats.org/officeDocument/2006/relationships/slideLayout" Target="../slideLayouts/slideLayout4.xml"/><Relationship Id="rId3" Type="http://schemas.openxmlformats.org/officeDocument/2006/relationships/oleObject" Target="../embeddings/oleObject51.bin"/><Relationship Id="rId4" Type="http://schemas.openxmlformats.org/officeDocument/2006/relationships/image" Target="../media/image70.wmf"/><Relationship Id="rId5" Type="http://schemas.openxmlformats.org/officeDocument/2006/relationships/oleObject" Target="../embeddings/oleObject52.bin"/><Relationship Id="rId6" Type="http://schemas.openxmlformats.org/officeDocument/2006/relationships/image" Target="../media/image71.emf"/><Relationship Id="rId7" Type="http://schemas.openxmlformats.org/officeDocument/2006/relationships/oleObject" Target="../embeddings/oleObject53.bin"/><Relationship Id="rId8" Type="http://schemas.openxmlformats.org/officeDocument/2006/relationships/image" Target="../media/image72.wmf"/><Relationship Id="rId9" Type="http://schemas.openxmlformats.org/officeDocument/2006/relationships/oleObject" Target="../embeddings/oleObject54.bin"/><Relationship Id="rId10" Type="http://schemas.openxmlformats.org/officeDocument/2006/relationships/image" Target="../media/image73.emf"/></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80.wmf"/><Relationship Id="rId13" Type="http://schemas.openxmlformats.org/officeDocument/2006/relationships/oleObject" Target="../embeddings/oleObject62.bin"/><Relationship Id="rId14" Type="http://schemas.openxmlformats.org/officeDocument/2006/relationships/image" Target="../media/image81.wmf"/><Relationship Id="rId15" Type="http://schemas.openxmlformats.org/officeDocument/2006/relationships/oleObject" Target="../embeddings/oleObject63.bin"/><Relationship Id="rId16" Type="http://schemas.openxmlformats.org/officeDocument/2006/relationships/image" Target="../media/image82.emf"/><Relationship Id="rId1" Type="http://schemas.openxmlformats.org/officeDocument/2006/relationships/vmlDrawing" Target="../drawings/vmlDrawing14.vml"/><Relationship Id="rId2" Type="http://schemas.openxmlformats.org/officeDocument/2006/relationships/slideLayout" Target="../slideLayouts/slideLayout4.xml"/><Relationship Id="rId3" Type="http://schemas.openxmlformats.org/officeDocument/2006/relationships/oleObject" Target="../embeddings/oleObject57.bin"/><Relationship Id="rId4" Type="http://schemas.openxmlformats.org/officeDocument/2006/relationships/image" Target="../media/image76.wmf"/><Relationship Id="rId5" Type="http://schemas.openxmlformats.org/officeDocument/2006/relationships/oleObject" Target="../embeddings/oleObject58.bin"/><Relationship Id="rId6" Type="http://schemas.openxmlformats.org/officeDocument/2006/relationships/image" Target="../media/image77.wmf"/><Relationship Id="rId7" Type="http://schemas.openxmlformats.org/officeDocument/2006/relationships/oleObject" Target="../embeddings/oleObject59.bin"/><Relationship Id="rId8" Type="http://schemas.openxmlformats.org/officeDocument/2006/relationships/image" Target="../media/image78.wmf"/><Relationship Id="rId9" Type="http://schemas.openxmlformats.org/officeDocument/2006/relationships/oleObject" Target="../embeddings/oleObject60.bin"/><Relationship Id="rId10" Type="http://schemas.openxmlformats.org/officeDocument/2006/relationships/image" Target="../media/image7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83.w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88.emf"/><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5.bin"/><Relationship Id="rId4" Type="http://schemas.openxmlformats.org/officeDocument/2006/relationships/image" Target="../media/image84.wmf"/><Relationship Id="rId5" Type="http://schemas.openxmlformats.org/officeDocument/2006/relationships/oleObject" Target="../embeddings/oleObject66.bin"/><Relationship Id="rId6" Type="http://schemas.openxmlformats.org/officeDocument/2006/relationships/image" Target="../media/image85.wmf"/><Relationship Id="rId7" Type="http://schemas.openxmlformats.org/officeDocument/2006/relationships/oleObject" Target="../embeddings/oleObject67.bin"/><Relationship Id="rId8" Type="http://schemas.openxmlformats.org/officeDocument/2006/relationships/image" Target="../media/image86.wmf"/><Relationship Id="rId9" Type="http://schemas.openxmlformats.org/officeDocument/2006/relationships/oleObject" Target="../embeddings/oleObject68.bin"/><Relationship Id="rId10" Type="http://schemas.openxmlformats.org/officeDocument/2006/relationships/image" Target="../media/image87.wmf"/></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74.bin"/><Relationship Id="rId12" Type="http://schemas.openxmlformats.org/officeDocument/2006/relationships/image" Target="../media/image93.wmf"/><Relationship Id="rId13" Type="http://schemas.openxmlformats.org/officeDocument/2006/relationships/oleObject" Target="../embeddings/oleObject75.bin"/><Relationship Id="rId14" Type="http://schemas.openxmlformats.org/officeDocument/2006/relationships/image" Target="../media/image72.wmf"/><Relationship Id="rId15" Type="http://schemas.openxmlformats.org/officeDocument/2006/relationships/oleObject" Target="../embeddings/oleObject76.bin"/><Relationship Id="rId16" Type="http://schemas.openxmlformats.org/officeDocument/2006/relationships/image" Target="../media/image94.wmf"/><Relationship Id="rId1" Type="http://schemas.openxmlformats.org/officeDocument/2006/relationships/vmlDrawing" Target="../drawings/vmlDrawing17.vml"/><Relationship Id="rId2" Type="http://schemas.openxmlformats.org/officeDocument/2006/relationships/slideLayout" Target="../slideLayouts/slideLayout4.xml"/><Relationship Id="rId3" Type="http://schemas.openxmlformats.org/officeDocument/2006/relationships/oleObject" Target="../embeddings/oleObject70.bin"/><Relationship Id="rId4" Type="http://schemas.openxmlformats.org/officeDocument/2006/relationships/image" Target="../media/image89.wmf"/><Relationship Id="rId5" Type="http://schemas.openxmlformats.org/officeDocument/2006/relationships/oleObject" Target="../embeddings/oleObject71.bin"/><Relationship Id="rId6" Type="http://schemas.openxmlformats.org/officeDocument/2006/relationships/image" Target="../media/image90.wmf"/><Relationship Id="rId7" Type="http://schemas.openxmlformats.org/officeDocument/2006/relationships/oleObject" Target="../embeddings/oleObject72.bin"/><Relationship Id="rId8" Type="http://schemas.openxmlformats.org/officeDocument/2006/relationships/image" Target="../media/image91.wmf"/><Relationship Id="rId9" Type="http://schemas.openxmlformats.org/officeDocument/2006/relationships/oleObject" Target="../embeddings/oleObject73.bin"/><Relationship Id="rId10" Type="http://schemas.openxmlformats.org/officeDocument/2006/relationships/image" Target="../media/image9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5.wmf"/><Relationship Id="rId5" Type="http://schemas.openxmlformats.org/officeDocument/2006/relationships/oleObject" Target="../embeddings/oleObject78.bin"/><Relationship Id="rId6" Type="http://schemas.openxmlformats.org/officeDocument/2006/relationships/image" Target="../media/image96.wmf"/><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97.wmf"/><Relationship Id="rId1" Type="http://schemas.openxmlformats.org/officeDocument/2006/relationships/vmlDrawing" Target="../drawings/vmlDrawing19.v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8.wmf"/><Relationship Id="rId5" Type="http://schemas.openxmlformats.org/officeDocument/2006/relationships/oleObject" Target="../embeddings/oleObject81.bin"/><Relationship Id="rId6" Type="http://schemas.openxmlformats.org/officeDocument/2006/relationships/image" Target="../media/image99.wmf"/><Relationship Id="rId1" Type="http://schemas.openxmlformats.org/officeDocument/2006/relationships/vmlDrawing" Target="../drawings/vmlDrawing20.v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1.png"/><Relationship Id="rId3" Type="http://schemas.openxmlformats.org/officeDocument/2006/relationships/image" Target="../media/image1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 Id="rId1" Type="http://schemas.openxmlformats.org/officeDocument/2006/relationships/slideLayout" Target="../slideLayouts/slideLayout4.xml"/><Relationship Id="rId2"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5.png"/><Relationship Id="rId5" Type="http://schemas.openxmlformats.org/officeDocument/2006/relationships/image" Target="../media/image6.jpg"/><Relationship Id="rId1" Type="http://schemas.microsoft.com/office/2007/relationships/media" Target="../media/media1.mp4"/><Relationship Id="rId2" Type="http://schemas.openxmlformats.org/officeDocument/2006/relationships/video" Target="../media/media1.mp4"/></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109.emf"/><Relationship Id="rId1" Type="http://schemas.openxmlformats.org/officeDocument/2006/relationships/vmlDrawing" Target="../drawings/vmlDrawing21.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65.wmf"/><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oleObject" Target="../embeddings/oleObject84.bin"/><Relationship Id="rId8" Type="http://schemas.openxmlformats.org/officeDocument/2006/relationships/image" Target="../media/image110.wmf"/><Relationship Id="rId1" Type="http://schemas.openxmlformats.org/officeDocument/2006/relationships/vmlDrawing" Target="../drawings/vmlDrawing22.vml"/><Relationship Id="rId2"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5.bin"/><Relationship Id="rId4" Type="http://schemas.openxmlformats.org/officeDocument/2006/relationships/image" Target="../media/image72.wmf"/><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 Id="rId11" Type="http://schemas.openxmlformats.org/officeDocument/2006/relationships/image" Target="../media/image108.png"/><Relationship Id="rId1" Type="http://schemas.openxmlformats.org/officeDocument/2006/relationships/vmlDrawing" Target="../drawings/vmlDrawing23.vml"/><Relationship Id="rId2"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90.bin"/><Relationship Id="rId12" Type="http://schemas.openxmlformats.org/officeDocument/2006/relationships/image" Target="../media/image80.wmf"/><Relationship Id="rId13" Type="http://schemas.openxmlformats.org/officeDocument/2006/relationships/oleObject" Target="../embeddings/oleObject91.bin"/><Relationship Id="rId14" Type="http://schemas.openxmlformats.org/officeDocument/2006/relationships/image" Target="../media/image81.wmf"/><Relationship Id="rId1" Type="http://schemas.openxmlformats.org/officeDocument/2006/relationships/vmlDrawing" Target="../drawings/vmlDrawing24.vml"/><Relationship Id="rId2" Type="http://schemas.openxmlformats.org/officeDocument/2006/relationships/slideLayout" Target="../slideLayouts/slideLayout4.xml"/><Relationship Id="rId3" Type="http://schemas.openxmlformats.org/officeDocument/2006/relationships/oleObject" Target="../embeddings/oleObject86.bin"/><Relationship Id="rId4" Type="http://schemas.openxmlformats.org/officeDocument/2006/relationships/image" Target="../media/image76.wmf"/><Relationship Id="rId5" Type="http://schemas.openxmlformats.org/officeDocument/2006/relationships/oleObject" Target="../embeddings/oleObject87.bin"/><Relationship Id="rId6" Type="http://schemas.openxmlformats.org/officeDocument/2006/relationships/image" Target="../media/image77.wmf"/><Relationship Id="rId7" Type="http://schemas.openxmlformats.org/officeDocument/2006/relationships/oleObject" Target="../embeddings/oleObject88.bin"/><Relationship Id="rId8" Type="http://schemas.openxmlformats.org/officeDocument/2006/relationships/image" Target="../media/image78.wmf"/><Relationship Id="rId9" Type="http://schemas.openxmlformats.org/officeDocument/2006/relationships/oleObject" Target="../embeddings/oleObject89.bin"/><Relationship Id="rId10" Type="http://schemas.openxmlformats.org/officeDocument/2006/relationships/image" Target="../media/image7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2.bin"/><Relationship Id="rId4" Type="http://schemas.openxmlformats.org/officeDocument/2006/relationships/image" Target="../media/image119.wmf"/><Relationship Id="rId5" Type="http://schemas.openxmlformats.org/officeDocument/2006/relationships/oleObject" Target="../embeddings/oleObject93.bin"/><Relationship Id="rId6" Type="http://schemas.openxmlformats.org/officeDocument/2006/relationships/image" Target="../media/image120.wmf"/><Relationship Id="rId7" Type="http://schemas.openxmlformats.org/officeDocument/2006/relationships/oleObject" Target="../embeddings/oleObject94.bin"/><Relationship Id="rId8" Type="http://schemas.openxmlformats.org/officeDocument/2006/relationships/image" Target="../media/image121.wmf"/><Relationship Id="rId1" Type="http://schemas.openxmlformats.org/officeDocument/2006/relationships/vmlDrawing" Target="../drawings/vmlDrawing25.vml"/><Relationship Id="rId2"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5.bin"/><Relationship Id="rId4" Type="http://schemas.openxmlformats.org/officeDocument/2006/relationships/image" Target="../media/image122.wmf"/><Relationship Id="rId5" Type="http://schemas.openxmlformats.org/officeDocument/2006/relationships/oleObject" Target="../embeddings/oleObject96.bin"/><Relationship Id="rId6" Type="http://schemas.openxmlformats.org/officeDocument/2006/relationships/image" Target="../media/image123.wmf"/><Relationship Id="rId1" Type="http://schemas.openxmlformats.org/officeDocument/2006/relationships/vmlDrawing" Target="../drawings/vmlDrawing26.vml"/><Relationship Id="rId2"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7.bin"/><Relationship Id="rId4" Type="http://schemas.openxmlformats.org/officeDocument/2006/relationships/image" Target="../media/image119.wmf"/><Relationship Id="rId5" Type="http://schemas.openxmlformats.org/officeDocument/2006/relationships/oleObject" Target="../embeddings/oleObject98.bin"/><Relationship Id="rId6" Type="http://schemas.openxmlformats.org/officeDocument/2006/relationships/image" Target="../media/image124.wmf"/><Relationship Id="rId1" Type="http://schemas.openxmlformats.org/officeDocument/2006/relationships/vmlDrawing" Target="../drawings/vmlDrawing27.vml"/><Relationship Id="rId2"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9.bin"/><Relationship Id="rId4" Type="http://schemas.openxmlformats.org/officeDocument/2006/relationships/image" Target="../media/image125.wmf"/><Relationship Id="rId5" Type="http://schemas.openxmlformats.org/officeDocument/2006/relationships/oleObject" Target="../embeddings/oleObject100.bin"/><Relationship Id="rId6" Type="http://schemas.openxmlformats.org/officeDocument/2006/relationships/image" Target="../media/image126.wmf"/><Relationship Id="rId1" Type="http://schemas.openxmlformats.org/officeDocument/2006/relationships/vmlDrawing" Target="../drawings/vmlDrawing28.vml"/><Relationship Id="rId2"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7.png"/><Relationship Id="rId3" Type="http://schemas.openxmlformats.org/officeDocument/2006/relationships/image" Target="../media/image1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9.png"/><Relationship Id="rId3"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1.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1.bin"/><Relationship Id="rId4" Type="http://schemas.openxmlformats.org/officeDocument/2006/relationships/image" Target="../media/image132.emf"/><Relationship Id="rId1" Type="http://schemas.openxmlformats.org/officeDocument/2006/relationships/vmlDrawing" Target="../drawings/vmlDrawing29.vml"/><Relationship Id="rId2"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1" Type="http://schemas.openxmlformats.org/officeDocument/2006/relationships/image" Target="../media/image136.wmf"/><Relationship Id="rId12" Type="http://schemas.openxmlformats.org/officeDocument/2006/relationships/oleObject" Target="../embeddings/oleObject106.bin"/><Relationship Id="rId13" Type="http://schemas.openxmlformats.org/officeDocument/2006/relationships/image" Target="../media/image137.wmf"/><Relationship Id="rId14" Type="http://schemas.openxmlformats.org/officeDocument/2006/relationships/oleObject" Target="../embeddings/oleObject107.bin"/><Relationship Id="rId15" Type="http://schemas.openxmlformats.org/officeDocument/2006/relationships/image" Target="../media/image138.wmf"/><Relationship Id="rId16" Type="http://schemas.openxmlformats.org/officeDocument/2006/relationships/oleObject" Target="../embeddings/oleObject108.bin"/><Relationship Id="rId17" Type="http://schemas.openxmlformats.org/officeDocument/2006/relationships/image" Target="../media/image139.wmf"/><Relationship Id="rId1" Type="http://schemas.openxmlformats.org/officeDocument/2006/relationships/vmlDrawing" Target="../drawings/vmlDrawing30.vml"/><Relationship Id="rId2" Type="http://schemas.openxmlformats.org/officeDocument/2006/relationships/slideLayout" Target="../slideLayouts/slideLayout4.xml"/><Relationship Id="rId3" Type="http://schemas.openxmlformats.org/officeDocument/2006/relationships/image" Target="../media/image140.png"/><Relationship Id="rId4" Type="http://schemas.openxmlformats.org/officeDocument/2006/relationships/oleObject" Target="../embeddings/oleObject102.bin"/><Relationship Id="rId5" Type="http://schemas.openxmlformats.org/officeDocument/2006/relationships/image" Target="../media/image133.wmf"/><Relationship Id="rId6" Type="http://schemas.openxmlformats.org/officeDocument/2006/relationships/oleObject" Target="../embeddings/oleObject103.bin"/><Relationship Id="rId7" Type="http://schemas.openxmlformats.org/officeDocument/2006/relationships/image" Target="../media/image134.wmf"/><Relationship Id="rId8" Type="http://schemas.openxmlformats.org/officeDocument/2006/relationships/oleObject" Target="../embeddings/oleObject104.bin"/><Relationship Id="rId9" Type="http://schemas.openxmlformats.org/officeDocument/2006/relationships/image" Target="../media/image135.wmf"/><Relationship Id="rId10" Type="http://schemas.openxmlformats.org/officeDocument/2006/relationships/oleObject" Target="../embeddings/oleObject105.bin"/></Relationships>
</file>

<file path=ppt/slides/_rels/slide54.xml.rels><?xml version="1.0" encoding="UTF-8" standalone="yes"?>
<Relationships xmlns="http://schemas.openxmlformats.org/package/2006/relationships"><Relationship Id="rId3" Type="http://schemas.openxmlformats.org/officeDocument/2006/relationships/image" Target="../media/image142.png"/><Relationship Id="rId4" Type="http://schemas.openxmlformats.org/officeDocument/2006/relationships/oleObject" Target="../embeddings/oleObject109.bin"/><Relationship Id="rId5" Type="http://schemas.openxmlformats.org/officeDocument/2006/relationships/image" Target="../media/image141.emf"/><Relationship Id="rId1" Type="http://schemas.openxmlformats.org/officeDocument/2006/relationships/vmlDrawing" Target="../drawings/vmlDrawing31.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643625"/>
            <a:ext cx="8280920" cy="1472184"/>
          </a:xfrm>
        </p:spPr>
        <p:txBody>
          <a:bodyPr>
            <a:normAutofit/>
          </a:bodyPr>
          <a:lstStyle/>
          <a:p>
            <a:pPr algn="ctr"/>
            <a:r>
              <a:rPr lang="en-US" altLang="zh-CN" sz="3600" dirty="0" smtClean="0"/>
              <a:t>Martingale Theory and Applications in Delay Analysis in High Speed Train </a:t>
            </a:r>
            <a:r>
              <a:rPr lang="en-US" altLang="zh-CN" sz="3600" dirty="0" err="1" smtClean="0"/>
              <a:t>HetNets</a:t>
            </a:r>
            <a:endParaRPr lang="zh-CN" altLang="en-US" sz="3600" dirty="0"/>
          </a:p>
        </p:txBody>
      </p:sp>
      <p:sp>
        <p:nvSpPr>
          <p:cNvPr id="3" name="副标题 2"/>
          <p:cNvSpPr>
            <a:spLocks noGrp="1"/>
          </p:cNvSpPr>
          <p:nvPr>
            <p:ph type="subTitle" idx="1"/>
          </p:nvPr>
        </p:nvSpPr>
        <p:spPr>
          <a:xfrm>
            <a:off x="395536" y="3501008"/>
            <a:ext cx="8352928" cy="2592288"/>
          </a:xfrm>
        </p:spPr>
        <p:txBody>
          <a:bodyPr>
            <a:normAutofit fontScale="77500" lnSpcReduction="20000"/>
          </a:bodyPr>
          <a:lstStyle/>
          <a:p>
            <a:r>
              <a:rPr lang="en-US" altLang="zh-CN" dirty="0" smtClean="0"/>
              <a:t>Zhu Han</a:t>
            </a:r>
            <a:endParaRPr lang="en-US" altLang="zh-CN" dirty="0"/>
          </a:p>
          <a:p>
            <a:endParaRPr lang="en-US" altLang="zh-CN" dirty="0"/>
          </a:p>
          <a:p>
            <a:r>
              <a:rPr lang="en-US" altLang="zh-CN" dirty="0"/>
              <a:t>Wireless Networking, Signal Processing and Security Lab</a:t>
            </a:r>
          </a:p>
          <a:p>
            <a:r>
              <a:rPr lang="en-US" altLang="zh-CN" dirty="0"/>
              <a:t>Electrical and Computer Engineering Department</a:t>
            </a:r>
          </a:p>
          <a:p>
            <a:r>
              <a:rPr lang="en-US" altLang="zh-CN" dirty="0"/>
              <a:t>University of </a:t>
            </a:r>
            <a:r>
              <a:rPr lang="en-US" altLang="zh-CN" dirty="0" smtClean="0"/>
              <a:t>Houston, Texas USA</a:t>
            </a:r>
          </a:p>
          <a:p>
            <a:endParaRPr lang="en-US" altLang="zh-CN" dirty="0"/>
          </a:p>
          <a:p>
            <a:r>
              <a:rPr lang="en-US" altLang="zh-CN" dirty="0" smtClean="0"/>
              <a:t>Thanks for Dr. </a:t>
            </a:r>
            <a:r>
              <a:rPr lang="en-US" altLang="zh-CN" smtClean="0"/>
              <a:t>Yun Hu and Yan Zhu, </a:t>
            </a:r>
            <a:r>
              <a:rPr lang="en-US" altLang="zh-CN" dirty="0" err="1" smtClean="0"/>
              <a:t>Xidian</a:t>
            </a:r>
            <a:r>
              <a:rPr lang="en-US" altLang="zh-CN" dirty="0" smtClean="0"/>
              <a:t> University, China</a:t>
            </a:r>
            <a:endParaRPr lang="zh-CN" alt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
        <p:nvSpPr>
          <p:cNvPr id="5" name="标题 4"/>
          <p:cNvSpPr>
            <a:spLocks noGrp="1"/>
          </p:cNvSpPr>
          <p:nvPr>
            <p:ph type="title"/>
          </p:nvPr>
        </p:nvSpPr>
        <p:spPr/>
        <p:txBody>
          <a:bodyPr/>
          <a:lstStyle/>
          <a:p>
            <a:r>
              <a:rPr lang="en-US" altLang="zh-CN" dirty="0"/>
              <a:t>Martingale in Betting System</a:t>
            </a:r>
            <a:endParaRPr lang="zh-CN" altLang="en-US" dirty="0"/>
          </a:p>
        </p:txBody>
      </p:sp>
      <p:pic>
        <p:nvPicPr>
          <p:cNvPr id="6" name="Picture 2" descr="C:\Users\Administrator\Desktop\martingale\martingal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78" y="1676310"/>
            <a:ext cx="6516215" cy="49930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线形标注 2 8"/>
          <p:cNvSpPr/>
          <p:nvPr/>
        </p:nvSpPr>
        <p:spPr>
          <a:xfrm>
            <a:off x="1275292" y="4172835"/>
            <a:ext cx="3528392" cy="1872208"/>
          </a:xfrm>
          <a:prstGeom prst="borderCallout2">
            <a:avLst>
              <a:gd name="adj1" fmla="val 39117"/>
              <a:gd name="adj2" fmla="val 101016"/>
              <a:gd name="adj3" fmla="val 39484"/>
              <a:gd name="adj4" fmla="val 106887"/>
              <a:gd name="adj5" fmla="val 112691"/>
              <a:gd name="adj6" fmla="val 130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Wealth and available time approach infinity;</a:t>
            </a:r>
          </a:p>
          <a:p>
            <a:pPr algn="ctr"/>
            <a:r>
              <a:rPr lang="en-US" altLang="zh-CN" sz="2000" dirty="0"/>
              <a:t>Probability of eventually flipping heads approaches 1;</a:t>
            </a:r>
          </a:p>
          <a:p>
            <a:pPr algn="ctr"/>
            <a:r>
              <a:rPr lang="en-US" altLang="zh-CN" sz="2000" dirty="0"/>
              <a:t>Martingale betting strategy seem like a sure thing</a:t>
            </a:r>
            <a:endParaRPr lang="zh-CN" altLang="en-US" sz="2000" dirty="0"/>
          </a:p>
        </p:txBody>
      </p:sp>
      <p:sp>
        <p:nvSpPr>
          <p:cNvPr id="13" name="左弧形箭头 12"/>
          <p:cNvSpPr/>
          <p:nvPr/>
        </p:nvSpPr>
        <p:spPr>
          <a:xfrm>
            <a:off x="962246" y="4376498"/>
            <a:ext cx="267932" cy="5646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左弧形箭头 13"/>
          <p:cNvSpPr/>
          <p:nvPr/>
        </p:nvSpPr>
        <p:spPr>
          <a:xfrm>
            <a:off x="962246" y="5168586"/>
            <a:ext cx="267932" cy="5646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线形标注 2 14"/>
          <p:cNvSpPr/>
          <p:nvPr/>
        </p:nvSpPr>
        <p:spPr>
          <a:xfrm>
            <a:off x="5132295" y="2814870"/>
            <a:ext cx="2752073" cy="1539941"/>
          </a:xfrm>
          <a:prstGeom prst="borderCallout2">
            <a:avLst>
              <a:gd name="adj1" fmla="val 105062"/>
              <a:gd name="adj2" fmla="val 50673"/>
              <a:gd name="adj3" fmla="val 107492"/>
              <a:gd name="adj4" fmla="val 51238"/>
              <a:gd name="adj5" fmla="val 213223"/>
              <a:gd name="adj6" fmla="val 76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 Exponential growth of the bets would eventually bankrupt gamblers who chose to use the martingale</a:t>
            </a:r>
            <a:endParaRPr lang="zh-CN" altLang="en-US" sz="2000" dirty="0"/>
          </a:p>
        </p:txBody>
      </p:sp>
    </p:spTree>
    <p:extLst>
      <p:ext uri="{BB962C8B-B14F-4D97-AF65-F5344CB8AC3E}">
        <p14:creationId xmlns:p14="http://schemas.microsoft.com/office/powerpoint/2010/main" val="19004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
        <p:nvSpPr>
          <p:cNvPr id="5" name="标题 4"/>
          <p:cNvSpPr>
            <a:spLocks noGrp="1"/>
          </p:cNvSpPr>
          <p:nvPr>
            <p:ph type="title"/>
          </p:nvPr>
        </p:nvSpPr>
        <p:spPr/>
        <p:txBody>
          <a:bodyPr>
            <a:normAutofit/>
          </a:bodyPr>
          <a:lstStyle/>
          <a:p>
            <a:r>
              <a:rPr lang="en-US" altLang="zh-CN" dirty="0"/>
              <a:t>Martingale in </a:t>
            </a:r>
            <a:r>
              <a:rPr lang="en-US" altLang="zh-CN" dirty="0" smtClean="0"/>
              <a:t>Roulette</a:t>
            </a:r>
            <a:endParaRPr lang="zh-CN" altLang="en-US" dirty="0"/>
          </a:p>
        </p:txBody>
      </p:sp>
      <p:pic>
        <p:nvPicPr>
          <p:cNvPr id="6" name="Picture 2" descr="C:\Users\Administrator\Desktop\martingale\roul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628800"/>
            <a:ext cx="5940918" cy="496855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Administrator\Desktop\martingale\Martingale-Betting-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8" y="4736218"/>
            <a:ext cx="2700566" cy="17891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4"/>
          <p:cNvSpPr txBox="1"/>
          <p:nvPr/>
        </p:nvSpPr>
        <p:spPr>
          <a:xfrm>
            <a:off x="179512" y="1628800"/>
            <a:ext cx="3672408" cy="1200329"/>
          </a:xfrm>
          <a:prstGeom prst="rect">
            <a:avLst/>
          </a:prstGeom>
          <a:noFill/>
        </p:spPr>
        <p:txBody>
          <a:bodyPr wrap="square" rtlCol="0">
            <a:spAutoFit/>
          </a:bodyPr>
          <a:lstStyle/>
          <a:p>
            <a:r>
              <a:rPr lang="en-US" altLang="zh-CN" sz="2400" dirty="0"/>
              <a:t>Roulette: probability of hitting either red or black is close to 50%</a:t>
            </a:r>
            <a:endParaRPr lang="zh-CN" altLang="en-US" sz="2400" dirty="0"/>
          </a:p>
        </p:txBody>
      </p:sp>
      <p:pic>
        <p:nvPicPr>
          <p:cNvPr id="9" name="Picture 5" descr="C:\Users\Administrator\Desktop\martingale\article-2220167-0000544600000CB2-871_634x4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58" y="2996952"/>
            <a:ext cx="2700566" cy="1742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3201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t>A discrete-time martingale is a discrete-time stochastic process (a sequence of random variables)                   that satisfies for any time n</a:t>
            </a:r>
          </a:p>
          <a:p>
            <a:endParaRPr lang="en-US" altLang="zh-CN" dirty="0"/>
          </a:p>
          <a:p>
            <a:endParaRPr lang="en-US" altLang="zh-CN" dirty="0"/>
          </a:p>
          <a:p>
            <a:r>
              <a:rPr lang="en-US" altLang="zh-CN" sz="2800" dirty="0"/>
              <a:t>Due to the linearity of expectation, </a:t>
            </a:r>
          </a:p>
          <a:p>
            <a:pPr marL="82296" indent="0">
              <a:buNone/>
            </a:pPr>
            <a:endParaRPr lang="en-US" altLang="zh-CN" sz="2000" dirty="0"/>
          </a:p>
          <a:p>
            <a:pPr marL="82296" indent="0">
              <a:buNone/>
            </a:pPr>
            <a:r>
              <a:rPr lang="en-US" altLang="zh-CN" sz="2800" dirty="0"/>
              <a:t>                        or</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
        <p:nvSpPr>
          <p:cNvPr id="5" name="标题 4"/>
          <p:cNvSpPr>
            <a:spLocks noGrp="1"/>
          </p:cNvSpPr>
          <p:nvPr>
            <p:ph type="title"/>
          </p:nvPr>
        </p:nvSpPr>
        <p:spPr/>
        <p:txBody>
          <a:bodyPr/>
          <a:lstStyle/>
          <a:p>
            <a:r>
              <a:rPr lang="en-US" altLang="zh-CN" dirty="0"/>
              <a:t>Basic </a:t>
            </a:r>
            <a:r>
              <a:rPr lang="en-US" altLang="zh-CN" dirty="0" smtClean="0"/>
              <a:t>Definition of Martingale Process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83454094"/>
              </p:ext>
            </p:extLst>
          </p:nvPr>
        </p:nvGraphicFramePr>
        <p:xfrm>
          <a:off x="6707188" y="2263775"/>
          <a:ext cx="1708150" cy="484188"/>
        </p:xfrm>
        <a:graphic>
          <a:graphicData uri="http://schemas.openxmlformats.org/presentationml/2006/ole">
            <mc:AlternateContent xmlns:mc="http://schemas.openxmlformats.org/markup-compatibility/2006">
              <mc:Choice xmlns:v="urn:schemas-microsoft-com:vml" Requires="v">
                <p:oleObj spid="_x0000_s220649" name="Equation" r:id="rId3" imgW="850900" imgH="241300" progId="Equation.3">
                  <p:embed/>
                </p:oleObj>
              </mc:Choice>
              <mc:Fallback>
                <p:oleObj name="Equation" r:id="rId3" imgW="850900" imgH="241300" progId="Equation.3">
                  <p:embed/>
                  <p:pic>
                    <p:nvPicPr>
                      <p:cNvPr id="0" name=""/>
                      <p:cNvPicPr/>
                      <p:nvPr/>
                    </p:nvPicPr>
                    <p:blipFill>
                      <a:blip r:embed="rId4"/>
                      <a:stretch>
                        <a:fillRect/>
                      </a:stretch>
                    </p:blipFill>
                    <p:spPr>
                      <a:xfrm>
                        <a:off x="6707188" y="2263775"/>
                        <a:ext cx="1708150" cy="4841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29635716"/>
              </p:ext>
            </p:extLst>
          </p:nvPr>
        </p:nvGraphicFramePr>
        <p:xfrm>
          <a:off x="3025775" y="3151188"/>
          <a:ext cx="2921000" cy="1127125"/>
        </p:xfrm>
        <a:graphic>
          <a:graphicData uri="http://schemas.openxmlformats.org/presentationml/2006/ole">
            <mc:AlternateContent xmlns:mc="http://schemas.openxmlformats.org/markup-compatibility/2006">
              <mc:Choice xmlns:v="urn:schemas-microsoft-com:vml" Requires="v">
                <p:oleObj spid="_x0000_s220650" name="Equation" r:id="rId5" imgW="1612900" imgH="622300" progId="Equation.3">
                  <p:embed/>
                </p:oleObj>
              </mc:Choice>
              <mc:Fallback>
                <p:oleObj name="Equation" r:id="rId5" imgW="1612900" imgH="622300" progId="Equation.3">
                  <p:embed/>
                  <p:pic>
                    <p:nvPicPr>
                      <p:cNvPr id="0" name=""/>
                      <p:cNvPicPr/>
                      <p:nvPr/>
                    </p:nvPicPr>
                    <p:blipFill>
                      <a:blip r:embed="rId6"/>
                      <a:stretch>
                        <a:fillRect/>
                      </a:stretch>
                    </p:blipFill>
                    <p:spPr>
                      <a:xfrm>
                        <a:off x="3025775" y="3151188"/>
                        <a:ext cx="2921000" cy="11271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084084017"/>
              </p:ext>
            </p:extLst>
          </p:nvPr>
        </p:nvGraphicFramePr>
        <p:xfrm>
          <a:off x="2784475" y="4833938"/>
          <a:ext cx="3338513" cy="592137"/>
        </p:xfrm>
        <a:graphic>
          <a:graphicData uri="http://schemas.openxmlformats.org/presentationml/2006/ole">
            <mc:AlternateContent xmlns:mc="http://schemas.openxmlformats.org/markup-compatibility/2006">
              <mc:Choice xmlns:v="urn:schemas-microsoft-com:vml" Requires="v">
                <p:oleObj spid="_x0000_s220651" name="Equation" r:id="rId7" imgW="1790700" imgH="317500" progId="Equation.3">
                  <p:embed/>
                </p:oleObj>
              </mc:Choice>
              <mc:Fallback>
                <p:oleObj name="Equation" r:id="rId7" imgW="1790700" imgH="317500" progId="Equation.3">
                  <p:embed/>
                  <p:pic>
                    <p:nvPicPr>
                      <p:cNvPr id="0" name=""/>
                      <p:cNvPicPr/>
                      <p:nvPr/>
                    </p:nvPicPr>
                    <p:blipFill>
                      <a:blip r:embed="rId8"/>
                      <a:stretch>
                        <a:fillRect/>
                      </a:stretch>
                    </p:blipFill>
                    <p:spPr>
                      <a:xfrm>
                        <a:off x="2784475" y="4833938"/>
                        <a:ext cx="3338513" cy="59213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60735348"/>
              </p:ext>
            </p:extLst>
          </p:nvPr>
        </p:nvGraphicFramePr>
        <p:xfrm>
          <a:off x="2808288" y="5487988"/>
          <a:ext cx="3311525" cy="587375"/>
        </p:xfrm>
        <a:graphic>
          <a:graphicData uri="http://schemas.openxmlformats.org/presentationml/2006/ole">
            <mc:AlternateContent xmlns:mc="http://schemas.openxmlformats.org/markup-compatibility/2006">
              <mc:Choice xmlns:v="urn:schemas-microsoft-com:vml" Requires="v">
                <p:oleObj spid="_x0000_s220652" name="Equation" r:id="rId9" imgW="1790700" imgH="317500" progId="Equation.3">
                  <p:embed/>
                </p:oleObj>
              </mc:Choice>
              <mc:Fallback>
                <p:oleObj name="Equation" r:id="rId9" imgW="1790700" imgH="317500" progId="Equation.3">
                  <p:embed/>
                  <p:pic>
                    <p:nvPicPr>
                      <p:cNvPr id="0" name=""/>
                      <p:cNvPicPr/>
                      <p:nvPr/>
                    </p:nvPicPr>
                    <p:blipFill>
                      <a:blip r:embed="rId10"/>
                      <a:stretch>
                        <a:fillRect/>
                      </a:stretch>
                    </p:blipFill>
                    <p:spPr>
                      <a:xfrm>
                        <a:off x="2808288" y="5487988"/>
                        <a:ext cx="3311525" cy="587375"/>
                      </a:xfrm>
                      <a:prstGeom prst="rect">
                        <a:avLst/>
                      </a:prstGeom>
                    </p:spPr>
                  </p:pic>
                </p:oleObj>
              </mc:Fallback>
            </mc:AlternateContent>
          </a:graphicData>
        </a:graphic>
      </p:graphicFrame>
    </p:spTree>
    <p:extLst>
      <p:ext uri="{BB962C8B-B14F-4D97-AF65-F5344CB8AC3E}">
        <p14:creationId xmlns:p14="http://schemas.microsoft.com/office/powerpoint/2010/main" val="319898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A sequence                   is a martingale with respect to another sequence                      if for all n</a:t>
            </a:r>
          </a:p>
          <a:p>
            <a:endParaRPr lang="en-US" altLang="zh-CN" sz="2800" dirty="0"/>
          </a:p>
          <a:p>
            <a:endParaRPr lang="en-US" altLang="zh-CN" sz="2800" dirty="0"/>
          </a:p>
          <a:p>
            <a:r>
              <a:rPr lang="en-US" altLang="zh-CN" sz="2800" dirty="0"/>
              <a:t>A continuous-time martingale: </a:t>
            </a:r>
          </a:p>
          <a:p>
            <a:endParaRPr lang="en-US" altLang="zh-CN" sz="2800" dirty="0"/>
          </a:p>
          <a:p>
            <a:endParaRPr lang="en-US" altLang="zh-CN" sz="2800" dirty="0"/>
          </a:p>
          <a:p>
            <a:pPr marL="82296" indent="0">
              <a:buNone/>
            </a:pPr>
            <a:r>
              <a:rPr lang="en-US" altLang="zh-CN" sz="2600" dirty="0"/>
              <a:t>The conditional expectation of an observation at time t, given all the observations up to time s , is equal to the observation at time s.</a:t>
            </a:r>
            <a:endParaRPr lang="zh-CN" altLang="en-US" sz="26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
        <p:nvSpPr>
          <p:cNvPr id="5" name="标题 4"/>
          <p:cNvSpPr>
            <a:spLocks noGrp="1"/>
          </p:cNvSpPr>
          <p:nvPr>
            <p:ph type="title"/>
          </p:nvPr>
        </p:nvSpPr>
        <p:spPr/>
        <p:txBody>
          <a:bodyPr>
            <a:normAutofit fontScale="90000"/>
          </a:bodyPr>
          <a:lstStyle/>
          <a:p>
            <a:r>
              <a:rPr lang="en-US" altLang="zh-CN" dirty="0"/>
              <a:t>Martingale sequences with respect to another sequence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19633087"/>
              </p:ext>
            </p:extLst>
          </p:nvPr>
        </p:nvGraphicFramePr>
        <p:xfrm>
          <a:off x="2460625" y="1833563"/>
          <a:ext cx="1416050" cy="471487"/>
        </p:xfrm>
        <a:graphic>
          <a:graphicData uri="http://schemas.openxmlformats.org/presentationml/2006/ole">
            <mc:AlternateContent xmlns:mc="http://schemas.openxmlformats.org/markup-compatibility/2006">
              <mc:Choice xmlns:v="urn:schemas-microsoft-com:vml" Requires="v">
                <p:oleObj spid="_x0000_s223694" name="Equation" r:id="rId3" imgW="723900" imgH="241300" progId="Equation.3">
                  <p:embed/>
                </p:oleObj>
              </mc:Choice>
              <mc:Fallback>
                <p:oleObj name="Equation" r:id="rId3" imgW="723900" imgH="241300" progId="Equation.3">
                  <p:embed/>
                  <p:pic>
                    <p:nvPicPr>
                      <p:cNvPr id="0" name=""/>
                      <p:cNvPicPr/>
                      <p:nvPr/>
                    </p:nvPicPr>
                    <p:blipFill>
                      <a:blip r:embed="rId4"/>
                      <a:stretch>
                        <a:fillRect/>
                      </a:stretch>
                    </p:blipFill>
                    <p:spPr>
                      <a:xfrm>
                        <a:off x="2460625" y="1833563"/>
                        <a:ext cx="1416050" cy="47148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93508717"/>
              </p:ext>
            </p:extLst>
          </p:nvPr>
        </p:nvGraphicFramePr>
        <p:xfrm>
          <a:off x="3360738" y="2265363"/>
          <a:ext cx="1741487" cy="471487"/>
        </p:xfrm>
        <a:graphic>
          <a:graphicData uri="http://schemas.openxmlformats.org/presentationml/2006/ole">
            <mc:AlternateContent xmlns:mc="http://schemas.openxmlformats.org/markup-compatibility/2006">
              <mc:Choice xmlns:v="urn:schemas-microsoft-com:vml" Requires="v">
                <p:oleObj spid="_x0000_s223695" name="Equation" r:id="rId5" imgW="889000" imgH="241300" progId="Equation.3">
                  <p:embed/>
                </p:oleObj>
              </mc:Choice>
              <mc:Fallback>
                <p:oleObj name="Equation" r:id="rId5" imgW="889000" imgH="241300" progId="Equation.3">
                  <p:embed/>
                  <p:pic>
                    <p:nvPicPr>
                      <p:cNvPr id="6" name="对象 5"/>
                      <p:cNvPicPr/>
                      <p:nvPr/>
                    </p:nvPicPr>
                    <p:blipFill>
                      <a:blip r:embed="rId6"/>
                      <a:stretch>
                        <a:fillRect/>
                      </a:stretch>
                    </p:blipFill>
                    <p:spPr>
                      <a:xfrm>
                        <a:off x="3360738" y="2265363"/>
                        <a:ext cx="1741487" cy="471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9707224"/>
              </p:ext>
            </p:extLst>
          </p:nvPr>
        </p:nvGraphicFramePr>
        <p:xfrm>
          <a:off x="2940050" y="2725738"/>
          <a:ext cx="2879725" cy="1185862"/>
        </p:xfrm>
        <a:graphic>
          <a:graphicData uri="http://schemas.openxmlformats.org/presentationml/2006/ole">
            <mc:AlternateContent xmlns:mc="http://schemas.openxmlformats.org/markup-compatibility/2006">
              <mc:Choice xmlns:v="urn:schemas-microsoft-com:vml" Requires="v">
                <p:oleObj spid="_x0000_s223696" name="Equation" r:id="rId7" imgW="1511300" imgH="622300" progId="Equation.3">
                  <p:embed/>
                </p:oleObj>
              </mc:Choice>
              <mc:Fallback>
                <p:oleObj name="Equation" r:id="rId7" imgW="1511300" imgH="622300" progId="Equation.3">
                  <p:embed/>
                  <p:pic>
                    <p:nvPicPr>
                      <p:cNvPr id="0" name=""/>
                      <p:cNvPicPr/>
                      <p:nvPr/>
                    </p:nvPicPr>
                    <p:blipFill>
                      <a:blip r:embed="rId8"/>
                      <a:stretch>
                        <a:fillRect/>
                      </a:stretch>
                    </p:blipFill>
                    <p:spPr>
                      <a:xfrm>
                        <a:off x="2940050" y="2725738"/>
                        <a:ext cx="2879725" cy="118586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65956508"/>
              </p:ext>
            </p:extLst>
          </p:nvPr>
        </p:nvGraphicFramePr>
        <p:xfrm>
          <a:off x="2987824" y="4221088"/>
          <a:ext cx="3442856" cy="1107492"/>
        </p:xfrm>
        <a:graphic>
          <a:graphicData uri="http://schemas.openxmlformats.org/presentationml/2006/ole">
            <mc:AlternateContent xmlns:mc="http://schemas.openxmlformats.org/markup-compatibility/2006">
              <mc:Choice xmlns:v="urn:schemas-microsoft-com:vml" Requires="v">
                <p:oleObj spid="_x0000_s223697" name="Equation" r:id="rId9" imgW="1815840" imgH="583920" progId="Equation.DSMT4">
                  <p:embed/>
                </p:oleObj>
              </mc:Choice>
              <mc:Fallback>
                <p:oleObj name="Equation" r:id="rId9" imgW="1815840" imgH="583920" progId="Equation.DSMT4">
                  <p:embed/>
                  <p:pic>
                    <p:nvPicPr>
                      <p:cNvPr id="0" name=""/>
                      <p:cNvPicPr/>
                      <p:nvPr/>
                    </p:nvPicPr>
                    <p:blipFill>
                      <a:blip r:embed="rId10"/>
                      <a:stretch>
                        <a:fillRect/>
                      </a:stretch>
                    </p:blipFill>
                    <p:spPr>
                      <a:xfrm>
                        <a:off x="2987824" y="4221088"/>
                        <a:ext cx="3442856" cy="1107492"/>
                      </a:xfrm>
                      <a:prstGeom prst="rect">
                        <a:avLst/>
                      </a:prstGeom>
                    </p:spPr>
                  </p:pic>
                </p:oleObj>
              </mc:Fallback>
            </mc:AlternateContent>
          </a:graphicData>
        </a:graphic>
      </p:graphicFrame>
    </p:spTree>
    <p:extLst>
      <p:ext uri="{BB962C8B-B14F-4D97-AF65-F5344CB8AC3E}">
        <p14:creationId xmlns:p14="http://schemas.microsoft.com/office/powerpoint/2010/main" val="24476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955442"/>
          </a:xfrm>
        </p:spPr>
        <p:txBody>
          <a:bodyPr>
            <a:normAutofit/>
          </a:bodyPr>
          <a:lstStyle/>
          <a:p>
            <a:r>
              <a:rPr lang="en-US" altLang="zh-CN" sz="2800" dirty="0"/>
              <a:t>A sequence                       of </a:t>
            </a:r>
            <a:r>
              <a:rPr lang="en-US" altLang="zh-CN" sz="2800" dirty="0" err="1"/>
              <a:t>integrable</a:t>
            </a:r>
            <a:r>
              <a:rPr lang="en-US" altLang="zh-CN" sz="2800" dirty="0"/>
              <a:t> random variables satisfying </a:t>
            </a:r>
          </a:p>
          <a:p>
            <a:pPr marL="82296" indent="0">
              <a:buNone/>
            </a:pPr>
            <a:r>
              <a:rPr lang="en-US" altLang="zh-CN" sz="2800" dirty="0"/>
              <a:t>             Discrete time: </a:t>
            </a:r>
            <a:r>
              <a:rPr lang="en-US" altLang="zh-CN" sz="1400" dirty="0"/>
              <a:t>           </a:t>
            </a:r>
          </a:p>
          <a:p>
            <a:pPr marL="82296" indent="0">
              <a:buNone/>
            </a:pPr>
            <a:r>
              <a:rPr lang="en-US" altLang="zh-CN" sz="2800" dirty="0"/>
              <a:t>             Continuous time:</a:t>
            </a:r>
          </a:p>
          <a:p>
            <a:r>
              <a:rPr lang="en-US" altLang="zh-CN" sz="2800" dirty="0"/>
              <a:t>Examples:</a:t>
            </a:r>
          </a:p>
          <a:p>
            <a:pPr lvl="1"/>
            <a:r>
              <a:rPr lang="en-US" altLang="zh-CN" sz="2400" dirty="0"/>
              <a:t>Every martingale is a </a:t>
            </a:r>
            <a:r>
              <a:rPr lang="en-US" altLang="zh-CN" sz="2400" dirty="0" err="1"/>
              <a:t>submartingale</a:t>
            </a:r>
            <a:r>
              <a:rPr lang="en-US" altLang="zh-CN" sz="2400" dirty="0"/>
              <a:t>;</a:t>
            </a:r>
          </a:p>
          <a:p>
            <a:pPr lvl="1"/>
            <a:r>
              <a:rPr lang="en-US" altLang="zh-CN" sz="2400" dirty="0"/>
              <a:t>A </a:t>
            </a:r>
            <a:r>
              <a:rPr lang="en-US" altLang="zh-CN" sz="2400" dirty="0">
                <a:solidFill>
                  <a:srgbClr val="FF0000"/>
                </a:solidFill>
              </a:rPr>
              <a:t>convex</a:t>
            </a:r>
            <a:r>
              <a:rPr lang="en-US" altLang="zh-CN" sz="2400" dirty="0"/>
              <a:t> function of a martingale is a </a:t>
            </a:r>
            <a:r>
              <a:rPr lang="en-US" altLang="zh-CN" sz="2400" dirty="0" err="1"/>
              <a:t>submartingale</a:t>
            </a:r>
            <a:r>
              <a:rPr lang="en-US" altLang="zh-CN" sz="2400" dirty="0"/>
              <a:t>;</a:t>
            </a:r>
          </a:p>
          <a:p>
            <a:pPr lvl="1"/>
            <a:r>
              <a:rPr lang="en-US" altLang="zh-CN" sz="2400" dirty="0"/>
              <a:t>Betting strategy: suppose that the coin may be biased, so that it comes up heads with probability p. If </a:t>
            </a:r>
            <a:r>
              <a:rPr lang="en-US" altLang="zh-CN" sz="2400" dirty="0">
                <a:solidFill>
                  <a:srgbClr val="FF0000"/>
                </a:solidFill>
              </a:rPr>
              <a:t>p is greater than 1/2</a:t>
            </a:r>
            <a:r>
              <a:rPr lang="en-US" altLang="zh-CN" sz="2400" dirty="0"/>
              <a:t>, the gambler wins money on average, and the gambler's fortune over time is a </a:t>
            </a:r>
            <a:r>
              <a:rPr lang="en-US" altLang="zh-CN" sz="2400" dirty="0" err="1"/>
              <a:t>submartingale</a:t>
            </a:r>
            <a:r>
              <a:rPr lang="en-US" altLang="zh-CN" sz="2400" dirty="0"/>
              <a:t>.</a:t>
            </a:r>
          </a:p>
          <a:p>
            <a:pPr marL="82296" indent="0">
              <a:buNone/>
            </a:pPr>
            <a:endParaRPr lang="en-US" altLang="zh-CN"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
        <p:nvSpPr>
          <p:cNvPr id="5" name="标题 4"/>
          <p:cNvSpPr>
            <a:spLocks noGrp="1"/>
          </p:cNvSpPr>
          <p:nvPr>
            <p:ph type="title"/>
          </p:nvPr>
        </p:nvSpPr>
        <p:spPr/>
        <p:txBody>
          <a:bodyPr/>
          <a:lstStyle/>
          <a:p>
            <a:r>
              <a:rPr lang="en-US" altLang="zh-CN" dirty="0" err="1"/>
              <a:t>Submartingales</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462352539"/>
              </p:ext>
            </p:extLst>
          </p:nvPr>
        </p:nvGraphicFramePr>
        <p:xfrm>
          <a:off x="2460625" y="1833563"/>
          <a:ext cx="1741488" cy="471487"/>
        </p:xfrm>
        <a:graphic>
          <a:graphicData uri="http://schemas.openxmlformats.org/presentationml/2006/ole">
            <mc:AlternateContent xmlns:mc="http://schemas.openxmlformats.org/markup-compatibility/2006">
              <mc:Choice xmlns:v="urn:schemas-microsoft-com:vml" Requires="v">
                <p:oleObj spid="_x0000_s159576" name="Equation" r:id="rId3" imgW="889000" imgH="241300" progId="Equation.3">
                  <p:embed/>
                </p:oleObj>
              </mc:Choice>
              <mc:Fallback>
                <p:oleObj name="Equation" r:id="rId3" imgW="889000" imgH="241300" progId="Equation.3">
                  <p:embed/>
                  <p:pic>
                    <p:nvPicPr>
                      <p:cNvPr id="7" name="对象 6"/>
                      <p:cNvPicPr/>
                      <p:nvPr/>
                    </p:nvPicPr>
                    <p:blipFill>
                      <a:blip r:embed="rId4"/>
                      <a:stretch>
                        <a:fillRect/>
                      </a:stretch>
                    </p:blipFill>
                    <p:spPr>
                      <a:xfrm>
                        <a:off x="2460625" y="1833563"/>
                        <a:ext cx="1741488" cy="47148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27037394"/>
              </p:ext>
            </p:extLst>
          </p:nvPr>
        </p:nvGraphicFramePr>
        <p:xfrm>
          <a:off x="3565525" y="2716213"/>
          <a:ext cx="3000375" cy="604837"/>
        </p:xfrm>
        <a:graphic>
          <a:graphicData uri="http://schemas.openxmlformats.org/presentationml/2006/ole">
            <mc:AlternateContent xmlns:mc="http://schemas.openxmlformats.org/markup-compatibility/2006">
              <mc:Choice xmlns:v="urn:schemas-microsoft-com:vml" Requires="v">
                <p:oleObj spid="_x0000_s159577" name="Equation" r:id="rId5" imgW="1574800" imgH="317500" progId="Equation.3">
                  <p:embed/>
                </p:oleObj>
              </mc:Choice>
              <mc:Fallback>
                <p:oleObj name="Equation" r:id="rId5" imgW="1574800" imgH="317500" progId="Equation.3">
                  <p:embed/>
                  <p:pic>
                    <p:nvPicPr>
                      <p:cNvPr id="8" name="对象 7"/>
                      <p:cNvPicPr/>
                      <p:nvPr/>
                    </p:nvPicPr>
                    <p:blipFill>
                      <a:blip r:embed="rId6"/>
                      <a:stretch>
                        <a:fillRect/>
                      </a:stretch>
                    </p:blipFill>
                    <p:spPr>
                      <a:xfrm>
                        <a:off x="3565525" y="2716213"/>
                        <a:ext cx="3000375" cy="60483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550760132"/>
              </p:ext>
            </p:extLst>
          </p:nvPr>
        </p:nvGraphicFramePr>
        <p:xfrm>
          <a:off x="4062115" y="3212976"/>
          <a:ext cx="3678237" cy="579438"/>
        </p:xfrm>
        <a:graphic>
          <a:graphicData uri="http://schemas.openxmlformats.org/presentationml/2006/ole">
            <mc:AlternateContent xmlns:mc="http://schemas.openxmlformats.org/markup-compatibility/2006">
              <mc:Choice xmlns:v="urn:schemas-microsoft-com:vml" Requires="v">
                <p:oleObj spid="_x0000_s159578" name="Equation" r:id="rId7" imgW="1930320" imgH="304560" progId="Equation.DSMT4">
                  <p:embed/>
                </p:oleObj>
              </mc:Choice>
              <mc:Fallback>
                <p:oleObj name="Equation" r:id="rId7" imgW="1930320" imgH="304560" progId="Equation.DSMT4">
                  <p:embed/>
                  <p:pic>
                    <p:nvPicPr>
                      <p:cNvPr id="9" name="对象 8"/>
                      <p:cNvPicPr/>
                      <p:nvPr/>
                    </p:nvPicPr>
                    <p:blipFill>
                      <a:blip r:embed="rId8"/>
                      <a:stretch>
                        <a:fillRect/>
                      </a:stretch>
                    </p:blipFill>
                    <p:spPr>
                      <a:xfrm>
                        <a:off x="4062115" y="3212976"/>
                        <a:ext cx="3678237" cy="579438"/>
                      </a:xfrm>
                      <a:prstGeom prst="rect">
                        <a:avLst/>
                      </a:prstGeom>
                    </p:spPr>
                  </p:pic>
                </p:oleObj>
              </mc:Fallback>
            </mc:AlternateContent>
          </a:graphicData>
        </a:graphic>
      </p:graphicFrame>
    </p:spTree>
    <p:extLst>
      <p:ext uri="{BB962C8B-B14F-4D97-AF65-F5344CB8AC3E}">
        <p14:creationId xmlns:p14="http://schemas.microsoft.com/office/powerpoint/2010/main" val="26454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883434"/>
          </a:xfrm>
        </p:spPr>
        <p:txBody>
          <a:bodyPr>
            <a:normAutofit/>
          </a:bodyPr>
          <a:lstStyle/>
          <a:p>
            <a:r>
              <a:rPr lang="en-US" altLang="zh-CN" sz="2800" dirty="0"/>
              <a:t>A sequence                       of </a:t>
            </a:r>
            <a:r>
              <a:rPr lang="en-US" altLang="zh-CN" sz="2800" dirty="0" err="1"/>
              <a:t>integrable</a:t>
            </a:r>
            <a:r>
              <a:rPr lang="en-US" altLang="zh-CN" sz="2800" dirty="0"/>
              <a:t> random variables satisfying </a:t>
            </a:r>
          </a:p>
          <a:p>
            <a:pPr marL="82296" indent="0">
              <a:buNone/>
            </a:pPr>
            <a:r>
              <a:rPr lang="en-US" altLang="zh-CN" sz="2800" dirty="0"/>
              <a:t>             Discrete time: </a:t>
            </a:r>
            <a:r>
              <a:rPr lang="en-US" altLang="zh-CN" sz="1400" dirty="0"/>
              <a:t>           </a:t>
            </a:r>
          </a:p>
          <a:p>
            <a:pPr marL="82296" indent="0">
              <a:buNone/>
            </a:pPr>
            <a:r>
              <a:rPr lang="en-US" altLang="zh-CN" sz="2800" dirty="0"/>
              <a:t>             Continuous time:</a:t>
            </a:r>
          </a:p>
          <a:p>
            <a:r>
              <a:rPr lang="en-US" altLang="zh-CN" sz="2800" dirty="0"/>
              <a:t> Examples:</a:t>
            </a:r>
          </a:p>
          <a:p>
            <a:pPr lvl="1"/>
            <a:r>
              <a:rPr lang="en-US" altLang="zh-CN" sz="2400" dirty="0"/>
              <a:t>Every martingale is a </a:t>
            </a:r>
            <a:r>
              <a:rPr lang="en-US" altLang="zh-CN" sz="2400" dirty="0" err="1"/>
              <a:t>supermartingale</a:t>
            </a:r>
            <a:r>
              <a:rPr lang="en-US" altLang="zh-CN" sz="2400" dirty="0"/>
              <a:t>;</a:t>
            </a:r>
          </a:p>
          <a:p>
            <a:pPr lvl="1"/>
            <a:r>
              <a:rPr lang="en-US" altLang="zh-CN" sz="2400" dirty="0"/>
              <a:t>A </a:t>
            </a:r>
            <a:r>
              <a:rPr lang="en-US" altLang="zh-CN" sz="2400" dirty="0">
                <a:solidFill>
                  <a:srgbClr val="FF0000"/>
                </a:solidFill>
              </a:rPr>
              <a:t>concave</a:t>
            </a:r>
            <a:r>
              <a:rPr lang="en-US" altLang="zh-CN" sz="2400" dirty="0"/>
              <a:t> function of a martingale is a </a:t>
            </a:r>
            <a:r>
              <a:rPr lang="en-US" altLang="zh-CN" sz="2400" dirty="0" err="1"/>
              <a:t>supermartingale</a:t>
            </a:r>
            <a:r>
              <a:rPr lang="en-US" altLang="zh-CN" sz="2400" dirty="0"/>
              <a:t>;</a:t>
            </a:r>
          </a:p>
          <a:p>
            <a:pPr lvl="1"/>
            <a:r>
              <a:rPr lang="en-US" altLang="zh-CN" sz="2400" dirty="0"/>
              <a:t>Betting strategy: suppose that the coin may be biased, so that it comes up heads with probability p. If </a:t>
            </a:r>
            <a:r>
              <a:rPr lang="en-US" altLang="zh-CN" sz="2400" dirty="0">
                <a:solidFill>
                  <a:srgbClr val="FF0000"/>
                </a:solidFill>
              </a:rPr>
              <a:t>p is less than 1/2</a:t>
            </a:r>
            <a:r>
              <a:rPr lang="en-US" altLang="zh-CN" sz="2400" dirty="0"/>
              <a:t>, the gambler wins money on average, and the gambler's fortune over time is a </a:t>
            </a:r>
            <a:r>
              <a:rPr lang="en-US" altLang="zh-CN" sz="2400" dirty="0" err="1"/>
              <a:t>supermartingale</a:t>
            </a:r>
            <a:r>
              <a:rPr lang="en-US" altLang="zh-CN" sz="2400" dirty="0"/>
              <a:t>.</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5" name="标题 4"/>
          <p:cNvSpPr>
            <a:spLocks noGrp="1"/>
          </p:cNvSpPr>
          <p:nvPr>
            <p:ph type="title"/>
          </p:nvPr>
        </p:nvSpPr>
        <p:spPr/>
        <p:txBody>
          <a:bodyPr/>
          <a:lstStyle/>
          <a:p>
            <a:r>
              <a:rPr lang="en-US" altLang="zh-CN" dirty="0" err="1"/>
              <a:t>Supermartingales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73881271"/>
              </p:ext>
            </p:extLst>
          </p:nvPr>
        </p:nvGraphicFramePr>
        <p:xfrm>
          <a:off x="2516069" y="1844824"/>
          <a:ext cx="1591755" cy="432048"/>
        </p:xfrm>
        <a:graphic>
          <a:graphicData uri="http://schemas.openxmlformats.org/presentationml/2006/ole">
            <mc:AlternateContent xmlns:mc="http://schemas.openxmlformats.org/markup-compatibility/2006">
              <mc:Choice xmlns:v="urn:schemas-microsoft-com:vml" Requires="v">
                <p:oleObj spid="_x0000_s160586" name="Equation" r:id="rId3" imgW="889000" imgH="241300" progId="Equation.3">
                  <p:embed/>
                </p:oleObj>
              </mc:Choice>
              <mc:Fallback>
                <p:oleObj name="Equation" r:id="rId3" imgW="889000" imgH="241300" progId="Equation.3">
                  <p:embed/>
                  <p:pic>
                    <p:nvPicPr>
                      <p:cNvPr id="0" name=""/>
                      <p:cNvPicPr/>
                      <p:nvPr/>
                    </p:nvPicPr>
                    <p:blipFill>
                      <a:blip r:embed="rId4"/>
                      <a:stretch>
                        <a:fillRect/>
                      </a:stretch>
                    </p:blipFill>
                    <p:spPr>
                      <a:xfrm>
                        <a:off x="2516069" y="1844824"/>
                        <a:ext cx="1591755" cy="43204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520220023"/>
              </p:ext>
            </p:extLst>
          </p:nvPr>
        </p:nvGraphicFramePr>
        <p:xfrm>
          <a:off x="3587750" y="2716213"/>
          <a:ext cx="3000375" cy="604837"/>
        </p:xfrm>
        <a:graphic>
          <a:graphicData uri="http://schemas.openxmlformats.org/presentationml/2006/ole">
            <mc:AlternateContent xmlns:mc="http://schemas.openxmlformats.org/markup-compatibility/2006">
              <mc:Choice xmlns:v="urn:schemas-microsoft-com:vml" Requires="v">
                <p:oleObj spid="_x0000_s160587" name="Equation" r:id="rId5" imgW="1574800" imgH="317500" progId="Equation.3">
                  <p:embed/>
                </p:oleObj>
              </mc:Choice>
              <mc:Fallback>
                <p:oleObj name="Equation" r:id="rId5" imgW="1574800" imgH="317500" progId="Equation.3">
                  <p:embed/>
                  <p:pic>
                    <p:nvPicPr>
                      <p:cNvPr id="9" name="对象 8"/>
                      <p:cNvPicPr/>
                      <p:nvPr/>
                    </p:nvPicPr>
                    <p:blipFill>
                      <a:blip r:embed="rId6"/>
                      <a:stretch>
                        <a:fillRect/>
                      </a:stretch>
                    </p:blipFill>
                    <p:spPr>
                      <a:xfrm>
                        <a:off x="3587750" y="2716213"/>
                        <a:ext cx="3000375" cy="60483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77059186"/>
              </p:ext>
            </p:extLst>
          </p:nvPr>
        </p:nvGraphicFramePr>
        <p:xfrm>
          <a:off x="4134123" y="3212976"/>
          <a:ext cx="3678237" cy="579438"/>
        </p:xfrm>
        <a:graphic>
          <a:graphicData uri="http://schemas.openxmlformats.org/presentationml/2006/ole">
            <mc:AlternateContent xmlns:mc="http://schemas.openxmlformats.org/markup-compatibility/2006">
              <mc:Choice xmlns:v="urn:schemas-microsoft-com:vml" Requires="v">
                <p:oleObj spid="_x0000_s160588" name="Equation" r:id="rId7" imgW="1930320" imgH="304560" progId="Equation.DSMT4">
                  <p:embed/>
                </p:oleObj>
              </mc:Choice>
              <mc:Fallback>
                <p:oleObj name="Equation" r:id="rId7" imgW="1930320" imgH="304560" progId="Equation.DSMT4">
                  <p:embed/>
                  <p:pic>
                    <p:nvPicPr>
                      <p:cNvPr id="11" name="对象 10"/>
                      <p:cNvPicPr/>
                      <p:nvPr/>
                    </p:nvPicPr>
                    <p:blipFill>
                      <a:blip r:embed="rId8"/>
                      <a:stretch>
                        <a:fillRect/>
                      </a:stretch>
                    </p:blipFill>
                    <p:spPr>
                      <a:xfrm>
                        <a:off x="4134123" y="3212976"/>
                        <a:ext cx="3678237" cy="579438"/>
                      </a:xfrm>
                      <a:prstGeom prst="rect">
                        <a:avLst/>
                      </a:prstGeom>
                    </p:spPr>
                  </p:pic>
                </p:oleObj>
              </mc:Fallback>
            </mc:AlternateContent>
          </a:graphicData>
        </a:graphic>
      </p:graphicFrame>
    </p:spTree>
    <p:extLst>
      <p:ext uri="{BB962C8B-B14F-4D97-AF65-F5344CB8AC3E}">
        <p14:creationId xmlns:p14="http://schemas.microsoft.com/office/powerpoint/2010/main" val="18833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5243474"/>
          </a:xfrm>
        </p:spPr>
        <p:txBody>
          <a:bodyPr>
            <a:normAutofit/>
          </a:bodyPr>
          <a:lstStyle/>
          <a:p>
            <a:r>
              <a:rPr lang="en-US" altLang="zh-CN" sz="2600" dirty="0"/>
              <a:t>A stopping time with respect to a sequence of random variables                      is a random variable    with integral values and the property that for each                      , the occurrence or non-occurrence of the event        depends only on the values of                       . </a:t>
            </a:r>
          </a:p>
          <a:p>
            <a:pPr marL="82296" indent="0">
              <a:buNone/>
            </a:pPr>
            <a:endParaRPr lang="en-US" altLang="zh-CN" sz="1100" dirty="0"/>
          </a:p>
          <a:p>
            <a:r>
              <a:rPr lang="en-US" altLang="zh-CN" sz="2400" dirty="0"/>
              <a:t>Playing exactly five games corresponds to the stopping time τ = 5, is a stopping rule.</a:t>
            </a:r>
          </a:p>
          <a:p>
            <a:r>
              <a:rPr lang="en-US" altLang="zh-CN" sz="2400" dirty="0"/>
              <a:t>Playing until he has the maximum amount ahead he will ever be is not a stopping rule and does not provide a stopping time: Require information about the future, the present and past.</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5" name="标题 4"/>
          <p:cNvSpPr>
            <a:spLocks noGrp="1"/>
          </p:cNvSpPr>
          <p:nvPr>
            <p:ph type="title"/>
          </p:nvPr>
        </p:nvSpPr>
        <p:spPr/>
        <p:txBody>
          <a:bodyPr/>
          <a:lstStyle/>
          <a:p>
            <a:r>
              <a:rPr lang="en-US" altLang="zh-CN" dirty="0"/>
              <a:t>Stopping Time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041755867"/>
              </p:ext>
            </p:extLst>
          </p:nvPr>
        </p:nvGraphicFramePr>
        <p:xfrm>
          <a:off x="1979712" y="2060848"/>
          <a:ext cx="1597362" cy="432048"/>
        </p:xfrm>
        <a:graphic>
          <a:graphicData uri="http://schemas.openxmlformats.org/presentationml/2006/ole">
            <mc:AlternateContent xmlns:mc="http://schemas.openxmlformats.org/markup-compatibility/2006">
              <mc:Choice xmlns:v="urn:schemas-microsoft-com:vml" Requires="v">
                <p:oleObj spid="_x0000_s244755" name="Equation" r:id="rId3" imgW="889000" imgH="241300" progId="Equation.3">
                  <p:embed/>
                </p:oleObj>
              </mc:Choice>
              <mc:Fallback>
                <p:oleObj name="Equation" r:id="rId3" imgW="889000" imgH="241300" progId="Equation.3">
                  <p:embed/>
                  <p:pic>
                    <p:nvPicPr>
                      <p:cNvPr id="6" name="对象 5"/>
                      <p:cNvPicPr/>
                      <p:nvPr/>
                    </p:nvPicPr>
                    <p:blipFill>
                      <a:blip r:embed="rId4"/>
                      <a:stretch>
                        <a:fillRect/>
                      </a:stretch>
                    </p:blipFill>
                    <p:spPr>
                      <a:xfrm>
                        <a:off x="1979712" y="2060848"/>
                        <a:ext cx="1597362" cy="43204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99040735"/>
              </p:ext>
            </p:extLst>
          </p:nvPr>
        </p:nvGraphicFramePr>
        <p:xfrm>
          <a:off x="6300192" y="2155539"/>
          <a:ext cx="294770" cy="324247"/>
        </p:xfrm>
        <a:graphic>
          <a:graphicData uri="http://schemas.openxmlformats.org/presentationml/2006/ole">
            <mc:AlternateContent xmlns:mc="http://schemas.openxmlformats.org/markup-compatibility/2006">
              <mc:Choice xmlns:v="urn:schemas-microsoft-com:vml" Requires="v">
                <p:oleObj spid="_x0000_s244756" name="Equation" r:id="rId5" imgW="126720" imgH="139680" progId="Equation.DSMT4">
                  <p:embed/>
                </p:oleObj>
              </mc:Choice>
              <mc:Fallback>
                <p:oleObj name="Equation" r:id="rId5" imgW="126720" imgH="139680" progId="Equation.DSMT4">
                  <p:embed/>
                  <p:pic>
                    <p:nvPicPr>
                      <p:cNvPr id="0" name=""/>
                      <p:cNvPicPr/>
                      <p:nvPr/>
                    </p:nvPicPr>
                    <p:blipFill>
                      <a:blip r:embed="rId6"/>
                      <a:stretch>
                        <a:fillRect/>
                      </a:stretch>
                    </p:blipFill>
                    <p:spPr>
                      <a:xfrm>
                        <a:off x="6300192" y="2155539"/>
                        <a:ext cx="294770" cy="32424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00803736"/>
              </p:ext>
            </p:extLst>
          </p:nvPr>
        </p:nvGraphicFramePr>
        <p:xfrm>
          <a:off x="5772150" y="2416175"/>
          <a:ext cx="1704975" cy="569913"/>
        </p:xfrm>
        <a:graphic>
          <a:graphicData uri="http://schemas.openxmlformats.org/presentationml/2006/ole">
            <mc:AlternateContent xmlns:mc="http://schemas.openxmlformats.org/markup-compatibility/2006">
              <mc:Choice xmlns:v="urn:schemas-microsoft-com:vml" Requires="v">
                <p:oleObj spid="_x0000_s244757" name="Equation" r:id="rId7" imgW="876300" imgH="292100" progId="Equation.3">
                  <p:embed/>
                </p:oleObj>
              </mc:Choice>
              <mc:Fallback>
                <p:oleObj name="Equation" r:id="rId7" imgW="876300" imgH="292100" progId="Equation.3">
                  <p:embed/>
                  <p:pic>
                    <p:nvPicPr>
                      <p:cNvPr id="6" name="对象 5"/>
                      <p:cNvPicPr/>
                      <p:nvPr/>
                    </p:nvPicPr>
                    <p:blipFill>
                      <a:blip r:embed="rId8"/>
                      <a:stretch>
                        <a:fillRect/>
                      </a:stretch>
                    </p:blipFill>
                    <p:spPr>
                      <a:xfrm>
                        <a:off x="5772150" y="2416175"/>
                        <a:ext cx="1704975" cy="56991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86961806"/>
              </p:ext>
            </p:extLst>
          </p:nvPr>
        </p:nvGraphicFramePr>
        <p:xfrm>
          <a:off x="6516216" y="2911834"/>
          <a:ext cx="576064" cy="329179"/>
        </p:xfrm>
        <a:graphic>
          <a:graphicData uri="http://schemas.openxmlformats.org/presentationml/2006/ole">
            <mc:AlternateContent xmlns:mc="http://schemas.openxmlformats.org/markup-compatibility/2006">
              <mc:Choice xmlns:v="urn:schemas-microsoft-com:vml" Requires="v">
                <p:oleObj spid="_x0000_s244758" name="Equation" r:id="rId9" imgW="266400" imgH="152280" progId="Equation.DSMT4">
                  <p:embed/>
                </p:oleObj>
              </mc:Choice>
              <mc:Fallback>
                <p:oleObj name="Equation" r:id="rId9" imgW="266400" imgH="152280" progId="Equation.DSMT4">
                  <p:embed/>
                  <p:pic>
                    <p:nvPicPr>
                      <p:cNvPr id="10" name="对象 9"/>
                      <p:cNvPicPr/>
                      <p:nvPr/>
                    </p:nvPicPr>
                    <p:blipFill>
                      <a:blip r:embed="rId10"/>
                      <a:stretch>
                        <a:fillRect/>
                      </a:stretch>
                    </p:blipFill>
                    <p:spPr>
                      <a:xfrm>
                        <a:off x="6516216" y="2911834"/>
                        <a:ext cx="576064" cy="329179"/>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817693845"/>
              </p:ext>
            </p:extLst>
          </p:nvPr>
        </p:nvGraphicFramePr>
        <p:xfrm>
          <a:off x="3540125" y="3249613"/>
          <a:ext cx="1722438" cy="468312"/>
        </p:xfrm>
        <a:graphic>
          <a:graphicData uri="http://schemas.openxmlformats.org/presentationml/2006/ole">
            <mc:AlternateContent xmlns:mc="http://schemas.openxmlformats.org/markup-compatibility/2006">
              <mc:Choice xmlns:v="urn:schemas-microsoft-com:vml" Requires="v">
                <p:oleObj spid="_x0000_s244759" name="Equation" r:id="rId11" imgW="889000" imgH="241300" progId="Equation.3">
                  <p:embed/>
                </p:oleObj>
              </mc:Choice>
              <mc:Fallback>
                <p:oleObj name="Equation" r:id="rId11" imgW="889000" imgH="241300" progId="Equation.3">
                  <p:embed/>
                  <p:pic>
                    <p:nvPicPr>
                      <p:cNvPr id="6" name="对象 5"/>
                      <p:cNvPicPr/>
                      <p:nvPr/>
                    </p:nvPicPr>
                    <p:blipFill>
                      <a:blip r:embed="rId12"/>
                      <a:stretch>
                        <a:fillRect/>
                      </a:stretch>
                    </p:blipFill>
                    <p:spPr>
                      <a:xfrm>
                        <a:off x="3540125" y="3249613"/>
                        <a:ext cx="1722438" cy="468312"/>
                      </a:xfrm>
                      <a:prstGeom prst="rect">
                        <a:avLst/>
                      </a:prstGeom>
                    </p:spPr>
                  </p:pic>
                </p:oleObj>
              </mc:Fallback>
            </mc:AlternateContent>
          </a:graphicData>
        </a:graphic>
      </p:graphicFrame>
    </p:spTree>
    <p:extLst>
      <p:ext uri="{BB962C8B-B14F-4D97-AF65-F5344CB8AC3E}">
        <p14:creationId xmlns:p14="http://schemas.microsoft.com/office/powerpoint/2010/main" val="30331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4581128"/>
            <a:ext cx="8569650" cy="1991144"/>
          </a:xfrm>
        </p:spPr>
        <p:txBody>
          <a:bodyPr>
            <a:normAutofit lnSpcReduction="10000"/>
          </a:bodyPr>
          <a:lstStyle/>
          <a:p>
            <a:endParaRPr lang="en-US" altLang="zh-CN" dirty="0"/>
          </a:p>
          <a:p>
            <a:pPr marL="82296" indent="0">
              <a:buNone/>
            </a:pPr>
            <a:endParaRPr lang="en-US" altLang="zh-CN" dirty="0"/>
          </a:p>
          <a:p>
            <a:r>
              <a:rPr lang="en-US" altLang="zh-CN" sz="2800" dirty="0"/>
              <a:t>A hitting time of Brownian motion. The process starts </a:t>
            </a:r>
            <a:r>
              <a:rPr lang="en-US" altLang="zh-CN" sz="2800" dirty="0" smtClean="0"/>
              <a:t> </a:t>
            </a:r>
            <a:r>
              <a:rPr lang="en-US" altLang="zh-CN" sz="2800" dirty="0"/>
              <a:t>and is stopped as soon as it hits </a:t>
            </a:r>
            <a:r>
              <a:rPr lang="en-US" altLang="zh-CN" sz="2800" dirty="0" smtClean="0"/>
              <a:t>threshold.</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5" name="标题 4"/>
          <p:cNvSpPr>
            <a:spLocks noGrp="1"/>
          </p:cNvSpPr>
          <p:nvPr>
            <p:ph type="title"/>
          </p:nvPr>
        </p:nvSpPr>
        <p:spPr/>
        <p:txBody>
          <a:bodyPr/>
          <a:lstStyle/>
          <a:p>
            <a:r>
              <a:rPr lang="en-US" altLang="zh-CN" dirty="0"/>
              <a:t>Stopping Time</a:t>
            </a:r>
            <a:endParaRPr lang="zh-CN" altLang="en-US" dirty="0"/>
          </a:p>
        </p:txBody>
      </p:sp>
      <p:pic>
        <p:nvPicPr>
          <p:cNvPr id="6" name="Picture 3" descr="C:\Users\Administrator\Desktop\martingale\HittingTime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617" y="1865282"/>
            <a:ext cx="4869267" cy="36519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椭圆 6"/>
          <p:cNvSpPr/>
          <p:nvPr/>
        </p:nvSpPr>
        <p:spPr>
          <a:xfrm>
            <a:off x="3707904" y="220486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44008" y="220486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ounded Rectangular Callout 8"/>
          <p:cNvSpPr/>
          <p:nvPr/>
        </p:nvSpPr>
        <p:spPr>
          <a:xfrm>
            <a:off x="7668344" y="1628800"/>
            <a:ext cx="936104" cy="504056"/>
          </a:xfrm>
          <a:prstGeom prst="wedgeRoundRectCallout">
            <a:avLst>
              <a:gd name="adj1" fmla="val -121605"/>
              <a:gd name="adj2" fmla="val 789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River</a:t>
            </a:r>
            <a:endParaRPr lang="en-US" dirty="0"/>
          </a:p>
        </p:txBody>
      </p:sp>
      <p:sp>
        <p:nvSpPr>
          <p:cNvPr id="10" name="Rounded Rectangular Callout 9"/>
          <p:cNvSpPr/>
          <p:nvPr/>
        </p:nvSpPr>
        <p:spPr>
          <a:xfrm>
            <a:off x="7524328" y="2996952"/>
            <a:ext cx="1224136" cy="504056"/>
          </a:xfrm>
          <a:prstGeom prst="wedgeRoundRectCallout">
            <a:avLst>
              <a:gd name="adj1" fmla="val -104689"/>
              <a:gd name="adj2" fmla="val 789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Drunk guy</a:t>
            </a:r>
            <a:endParaRPr lang="en-US" dirty="0"/>
          </a:p>
        </p:txBody>
      </p:sp>
    </p:spTree>
    <p:extLst>
      <p:ext uri="{BB962C8B-B14F-4D97-AF65-F5344CB8AC3E}">
        <p14:creationId xmlns:p14="http://schemas.microsoft.com/office/powerpoint/2010/main" val="32858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X is a process and τ is a stopping time, then X</a:t>
            </a:r>
            <a:r>
              <a:rPr lang="en-US" altLang="zh-CN" sz="2800" baseline="30000" dirty="0"/>
              <a:t>τ</a:t>
            </a:r>
            <a:r>
              <a:rPr lang="en-US" altLang="zh-CN" sz="2800" dirty="0"/>
              <a:t> is used to denote the </a:t>
            </a:r>
            <a:r>
              <a:rPr lang="en-US" altLang="zh-CN" sz="2800" dirty="0">
                <a:solidFill>
                  <a:srgbClr val="FF0000"/>
                </a:solidFill>
              </a:rPr>
              <a:t>process X stopped at time τ</a:t>
            </a:r>
            <a:r>
              <a:rPr lang="en-US" altLang="zh-CN" sz="2800" dirty="0"/>
              <a:t>:</a:t>
            </a:r>
          </a:p>
          <a:p>
            <a:r>
              <a:rPr lang="en-US" altLang="zh-CN" sz="2800" dirty="0"/>
              <a:t>Stopping times are frequently used to generalize certain properties of the stochastic processes</a:t>
            </a:r>
          </a:p>
          <a:p>
            <a:r>
              <a:rPr lang="en-US" altLang="zh-CN" sz="2800" dirty="0"/>
              <a:t>Local martingale process: A process X is a local martingale if it is right continuous left limit. There exists a sequence of stopping times τ</a:t>
            </a:r>
            <a:r>
              <a:rPr lang="en-US" altLang="zh-CN" sz="2800" baseline="-25000" dirty="0"/>
              <a:t>n </a:t>
            </a:r>
            <a:r>
              <a:rPr lang="en-US" altLang="zh-CN" sz="2800" dirty="0"/>
              <a:t>,            : </a:t>
            </a:r>
          </a:p>
          <a:p>
            <a:pPr marL="82296" indent="0">
              <a:buNone/>
            </a:pPr>
            <a:r>
              <a:rPr lang="en-US" altLang="zh-CN" sz="2800" baseline="-25000" dirty="0"/>
              <a:t>                                              </a:t>
            </a:r>
            <a:r>
              <a:rPr lang="en-US" altLang="zh-CN" sz="2800" dirty="0"/>
              <a:t>is a martingale for every n.</a:t>
            </a:r>
          </a:p>
          <a:p>
            <a:r>
              <a:rPr lang="en-US" altLang="zh-CN" sz="2800" dirty="0"/>
              <a:t>Locally </a:t>
            </a:r>
            <a:r>
              <a:rPr lang="en-US" altLang="zh-CN" sz="2800" dirty="0" err="1"/>
              <a:t>integrable</a:t>
            </a:r>
            <a:r>
              <a:rPr lang="en-US" altLang="zh-CN" sz="2800" dirty="0"/>
              <a:t> process: </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
        <p:nvSpPr>
          <p:cNvPr id="5" name="标题 4"/>
          <p:cNvSpPr>
            <a:spLocks noGrp="1"/>
          </p:cNvSpPr>
          <p:nvPr>
            <p:ph type="title"/>
          </p:nvPr>
        </p:nvSpPr>
        <p:spPr/>
        <p:txBody>
          <a:bodyPr/>
          <a:lstStyle/>
          <a:p>
            <a:r>
              <a:rPr lang="en-US" altLang="zh-CN" dirty="0"/>
              <a:t>Stopping Time Process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769733976"/>
              </p:ext>
            </p:extLst>
          </p:nvPr>
        </p:nvGraphicFramePr>
        <p:xfrm>
          <a:off x="6900257" y="2276872"/>
          <a:ext cx="1560175" cy="504056"/>
        </p:xfrm>
        <a:graphic>
          <a:graphicData uri="http://schemas.openxmlformats.org/presentationml/2006/ole">
            <mc:AlternateContent xmlns:mc="http://schemas.openxmlformats.org/markup-compatibility/2006">
              <mc:Choice xmlns:v="urn:schemas-microsoft-com:vml" Requires="v">
                <p:oleObj spid="_x0000_s241026" name="Equation" r:id="rId3" imgW="825480" imgH="266400" progId="Equation.DSMT4">
                  <p:embed/>
                </p:oleObj>
              </mc:Choice>
              <mc:Fallback>
                <p:oleObj name="Equation" r:id="rId3" imgW="825480" imgH="266400" progId="Equation.DSMT4">
                  <p:embed/>
                  <p:pic>
                    <p:nvPicPr>
                      <p:cNvPr id="6" name="对象 5"/>
                      <p:cNvPicPr/>
                      <p:nvPr/>
                    </p:nvPicPr>
                    <p:blipFill>
                      <a:blip r:embed="rId4"/>
                      <a:stretch>
                        <a:fillRect/>
                      </a:stretch>
                    </p:blipFill>
                    <p:spPr>
                      <a:xfrm>
                        <a:off x="6900257" y="2276872"/>
                        <a:ext cx="1560175" cy="50405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76494793"/>
              </p:ext>
            </p:extLst>
          </p:nvPr>
        </p:nvGraphicFramePr>
        <p:xfrm>
          <a:off x="6372200" y="4653136"/>
          <a:ext cx="936104" cy="294204"/>
        </p:xfrm>
        <a:graphic>
          <a:graphicData uri="http://schemas.openxmlformats.org/presentationml/2006/ole">
            <mc:AlternateContent xmlns:mc="http://schemas.openxmlformats.org/markup-compatibility/2006">
              <mc:Choice xmlns:v="urn:schemas-microsoft-com:vml" Requires="v">
                <p:oleObj spid="_x0000_s241027" name="Equation" r:id="rId5" imgW="444240" imgH="139680" progId="Equation.DSMT4">
                  <p:embed/>
                </p:oleObj>
              </mc:Choice>
              <mc:Fallback>
                <p:oleObj name="Equation" r:id="rId5" imgW="444240" imgH="139680" progId="Equation.DSMT4">
                  <p:embed/>
                  <p:pic>
                    <p:nvPicPr>
                      <p:cNvPr id="0" name=""/>
                      <p:cNvPicPr/>
                      <p:nvPr/>
                    </p:nvPicPr>
                    <p:blipFill>
                      <a:blip r:embed="rId6"/>
                      <a:stretch>
                        <a:fillRect/>
                      </a:stretch>
                    </p:blipFill>
                    <p:spPr>
                      <a:xfrm>
                        <a:off x="6372200" y="4653136"/>
                        <a:ext cx="936104" cy="29420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96169108"/>
              </p:ext>
            </p:extLst>
          </p:nvPr>
        </p:nvGraphicFramePr>
        <p:xfrm>
          <a:off x="1763688" y="5013176"/>
          <a:ext cx="1152128" cy="551017"/>
        </p:xfrm>
        <a:graphic>
          <a:graphicData uri="http://schemas.openxmlformats.org/presentationml/2006/ole">
            <mc:AlternateContent xmlns:mc="http://schemas.openxmlformats.org/markup-compatibility/2006">
              <mc:Choice xmlns:v="urn:schemas-microsoft-com:vml" Requires="v">
                <p:oleObj spid="_x0000_s241028" name="Equation" r:id="rId7" imgW="583920" imgH="279360" progId="Equation.DSMT4">
                  <p:embed/>
                </p:oleObj>
              </mc:Choice>
              <mc:Fallback>
                <p:oleObj name="Equation" r:id="rId7" imgW="583920" imgH="279360" progId="Equation.DSMT4">
                  <p:embed/>
                  <p:pic>
                    <p:nvPicPr>
                      <p:cNvPr id="0" name=""/>
                      <p:cNvPicPr/>
                      <p:nvPr/>
                    </p:nvPicPr>
                    <p:blipFill>
                      <a:blip r:embed="rId8"/>
                      <a:stretch>
                        <a:fillRect/>
                      </a:stretch>
                    </p:blipFill>
                    <p:spPr>
                      <a:xfrm>
                        <a:off x="1763688" y="5013176"/>
                        <a:ext cx="1152128" cy="55101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72064319"/>
              </p:ext>
            </p:extLst>
          </p:nvPr>
        </p:nvGraphicFramePr>
        <p:xfrm>
          <a:off x="4589512" y="5480224"/>
          <a:ext cx="2070720" cy="618835"/>
        </p:xfrm>
        <a:graphic>
          <a:graphicData uri="http://schemas.openxmlformats.org/presentationml/2006/ole">
            <mc:AlternateContent xmlns:mc="http://schemas.openxmlformats.org/markup-compatibility/2006">
              <mc:Choice xmlns:v="urn:schemas-microsoft-com:vml" Requires="v">
                <p:oleObj spid="_x0000_s241029" name="Equation" r:id="rId9" imgW="1104840" imgH="330120" progId="Equation.DSMT4">
                  <p:embed/>
                </p:oleObj>
              </mc:Choice>
              <mc:Fallback>
                <p:oleObj name="Equation" r:id="rId9" imgW="1104840" imgH="330120" progId="Equation.DSMT4">
                  <p:embed/>
                  <p:pic>
                    <p:nvPicPr>
                      <p:cNvPr id="0" name=""/>
                      <p:cNvPicPr/>
                      <p:nvPr/>
                    </p:nvPicPr>
                    <p:blipFill>
                      <a:blip r:embed="rId10"/>
                      <a:stretch>
                        <a:fillRect/>
                      </a:stretch>
                    </p:blipFill>
                    <p:spPr>
                      <a:xfrm>
                        <a:off x="4589512" y="5480224"/>
                        <a:ext cx="2070720" cy="618835"/>
                      </a:xfrm>
                      <a:prstGeom prst="rect">
                        <a:avLst/>
                      </a:prstGeom>
                    </p:spPr>
                  </p:pic>
                </p:oleObj>
              </mc:Fallback>
            </mc:AlternateContent>
          </a:graphicData>
        </a:graphic>
      </p:graphicFrame>
    </p:spTree>
    <p:extLst>
      <p:ext uri="{BB962C8B-B14F-4D97-AF65-F5344CB8AC3E}">
        <p14:creationId xmlns:p14="http://schemas.microsoft.com/office/powerpoint/2010/main" val="40288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The expected value of a martingale at a stopping time is equal to the expected value of its initial value: </a:t>
            </a:r>
          </a:p>
          <a:p>
            <a:pPr lvl="1"/>
            <a:r>
              <a:rPr lang="en-US" altLang="zh-CN" sz="2400" dirty="0"/>
              <a:t>                      is a discrete time martingale and </a:t>
            </a:r>
            <a:r>
              <a:rPr lang="el-GR" altLang="zh-CN" sz="2400" dirty="0"/>
              <a:t>τ </a:t>
            </a:r>
            <a:r>
              <a:rPr lang="en-US" altLang="zh-CN" sz="2400" dirty="0"/>
              <a:t>is a stopping time:</a:t>
            </a:r>
          </a:p>
          <a:p>
            <a:pPr lvl="1"/>
            <a:endParaRPr lang="en-US" altLang="zh-CN" sz="2400" dirty="0"/>
          </a:p>
          <a:p>
            <a:pPr lvl="1"/>
            <a:r>
              <a:rPr lang="en-US" altLang="zh-CN" sz="2400" dirty="0"/>
              <a:t>A gambler’s fortune can be modeled as a martingale process in a fair game. It says that on the average </a:t>
            </a:r>
            <a:r>
              <a:rPr lang="en-US" altLang="zh-CN" sz="2400" dirty="0">
                <a:solidFill>
                  <a:srgbClr val="FF0000"/>
                </a:solidFill>
              </a:rPr>
              <a:t>nothing can be gained by stopping to play the game based on the information obtainable so far</a:t>
            </a:r>
            <a:r>
              <a:rPr lang="en-US" altLang="zh-CN" sz="2400" dirty="0"/>
              <a:t> (i.e., by not looking into the future).</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
        <p:nvSpPr>
          <p:cNvPr id="5" name="标题 4"/>
          <p:cNvSpPr>
            <a:spLocks noGrp="1"/>
          </p:cNvSpPr>
          <p:nvPr>
            <p:ph type="title"/>
          </p:nvPr>
        </p:nvSpPr>
        <p:spPr/>
        <p:txBody>
          <a:bodyPr/>
          <a:lstStyle/>
          <a:p>
            <a:r>
              <a:rPr lang="en-US" altLang="zh-CN" dirty="0"/>
              <a:t>Optimal Stopping Theory</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1109740"/>
              </p:ext>
            </p:extLst>
          </p:nvPr>
        </p:nvGraphicFramePr>
        <p:xfrm>
          <a:off x="1017423" y="2708920"/>
          <a:ext cx="1466345" cy="504056"/>
        </p:xfrm>
        <a:graphic>
          <a:graphicData uri="http://schemas.openxmlformats.org/presentationml/2006/ole">
            <mc:AlternateContent xmlns:mc="http://schemas.openxmlformats.org/markup-compatibility/2006">
              <mc:Choice xmlns:v="urn:schemas-microsoft-com:vml" Requires="v">
                <p:oleObj spid="_x0000_s241852" name="Equation" r:id="rId3" imgW="812520" imgH="279360" progId="Equation.DSMT4">
                  <p:embed/>
                </p:oleObj>
              </mc:Choice>
              <mc:Fallback>
                <p:oleObj name="Equation" r:id="rId3" imgW="812520" imgH="279360" progId="Equation.DSMT4">
                  <p:embed/>
                  <p:pic>
                    <p:nvPicPr>
                      <p:cNvPr id="0" name=""/>
                      <p:cNvPicPr/>
                      <p:nvPr/>
                    </p:nvPicPr>
                    <p:blipFill>
                      <a:blip r:embed="rId4"/>
                      <a:stretch>
                        <a:fillRect/>
                      </a:stretch>
                    </p:blipFill>
                    <p:spPr>
                      <a:xfrm>
                        <a:off x="1017423" y="2708920"/>
                        <a:ext cx="1466345" cy="504056"/>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900771289"/>
              </p:ext>
            </p:extLst>
          </p:nvPr>
        </p:nvGraphicFramePr>
        <p:xfrm>
          <a:off x="3491880" y="3429000"/>
          <a:ext cx="2091832" cy="504056"/>
        </p:xfrm>
        <a:graphic>
          <a:graphicData uri="http://schemas.openxmlformats.org/presentationml/2006/ole">
            <mc:AlternateContent xmlns:mc="http://schemas.openxmlformats.org/markup-compatibility/2006">
              <mc:Choice xmlns:v="urn:schemas-microsoft-com:vml" Requires="v">
                <p:oleObj spid="_x0000_s241853" name="Equation" r:id="rId5" imgW="1054080" imgH="253800" progId="Equation.DSMT4">
                  <p:embed/>
                </p:oleObj>
              </mc:Choice>
              <mc:Fallback>
                <p:oleObj name="Equation" r:id="rId5" imgW="1054080" imgH="253800" progId="Equation.DSMT4">
                  <p:embed/>
                  <p:pic>
                    <p:nvPicPr>
                      <p:cNvPr id="0" name=""/>
                      <p:cNvPicPr/>
                      <p:nvPr/>
                    </p:nvPicPr>
                    <p:blipFill>
                      <a:blip r:embed="rId6"/>
                      <a:stretch>
                        <a:fillRect/>
                      </a:stretch>
                    </p:blipFill>
                    <p:spPr>
                      <a:xfrm>
                        <a:off x="3491880" y="3429000"/>
                        <a:ext cx="2091832" cy="504056"/>
                      </a:xfrm>
                      <a:prstGeom prst="rect">
                        <a:avLst/>
                      </a:prstGeom>
                    </p:spPr>
                  </p:pic>
                </p:oleObj>
              </mc:Fallback>
            </mc:AlternateContent>
          </a:graphicData>
        </a:graphic>
      </p:graphicFrame>
    </p:spTree>
    <p:extLst>
      <p:ext uri="{BB962C8B-B14F-4D97-AF65-F5344CB8AC3E}">
        <p14:creationId xmlns:p14="http://schemas.microsoft.com/office/powerpoint/2010/main" val="34247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fontScale="92500" lnSpcReduction="10000"/>
          </a:bodyPr>
          <a:lstStyle/>
          <a:p>
            <a:r>
              <a:rPr lang="en-US" dirty="0" smtClean="0"/>
              <a:t>Motivations</a:t>
            </a:r>
          </a:p>
          <a:p>
            <a:r>
              <a:rPr lang="en-US" dirty="0" smtClean="0"/>
              <a:t>Martingale Theory</a:t>
            </a:r>
          </a:p>
          <a:p>
            <a:r>
              <a:rPr lang="en-US" dirty="0" smtClean="0"/>
              <a:t>Martingale in High-Speed Train System</a:t>
            </a:r>
            <a:endParaRPr lang="en-US" dirty="0"/>
          </a:p>
          <a:p>
            <a:pPr lvl="1"/>
            <a:r>
              <a:rPr lang="en-US" altLang="zh-CN" dirty="0" smtClean="0"/>
              <a:t>Delay Bound Analysis Using Martingale Theory under Heterogeneous Network for High-Speed Trains</a:t>
            </a:r>
          </a:p>
          <a:p>
            <a:pPr lvl="1"/>
            <a:r>
              <a:rPr lang="en-US" altLang="zh-CN" dirty="0" smtClean="0"/>
              <a:t>Delay Bound Analysis Using Martingale Theory for Satellite Communications Systems</a:t>
            </a:r>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fontScale="92500" lnSpcReduction="10000"/>
          </a:bodyPr>
          <a:lstStyle/>
          <a:p>
            <a:r>
              <a:rPr lang="en-US" dirty="0" smtClean="0"/>
              <a:t>Motivations</a:t>
            </a:r>
          </a:p>
          <a:p>
            <a:r>
              <a:rPr lang="en-US" dirty="0" smtClean="0"/>
              <a:t>Martingale Theory</a:t>
            </a:r>
          </a:p>
          <a:p>
            <a:r>
              <a:rPr lang="en-US" dirty="0" smtClean="0">
                <a:solidFill>
                  <a:srgbClr val="FF0000"/>
                </a:solidFill>
              </a:rPr>
              <a:t>Martingale in High-Speed Train System</a:t>
            </a:r>
            <a:endParaRPr lang="en-US" dirty="0">
              <a:solidFill>
                <a:srgbClr val="FF0000"/>
              </a:solidFill>
            </a:endParaRPr>
          </a:p>
          <a:p>
            <a:pPr lvl="1"/>
            <a:r>
              <a:rPr lang="en-US" altLang="zh-CN" dirty="0" smtClean="0">
                <a:solidFill>
                  <a:srgbClr val="FF0000"/>
                </a:solidFill>
              </a:rPr>
              <a:t>Delay </a:t>
            </a:r>
            <a:r>
              <a:rPr lang="en-US" altLang="zh-CN" dirty="0">
                <a:solidFill>
                  <a:srgbClr val="FF0000"/>
                </a:solidFill>
              </a:rPr>
              <a:t>Bound Analysis Using Martingale Theory under Heterogeneous Network for High-Speed </a:t>
            </a:r>
            <a:r>
              <a:rPr lang="en-US" altLang="zh-CN" dirty="0" smtClean="0">
                <a:solidFill>
                  <a:srgbClr val="FF0000"/>
                </a:solidFill>
              </a:rPr>
              <a:t>Trains</a:t>
            </a:r>
          </a:p>
          <a:p>
            <a:pPr lvl="1"/>
            <a:r>
              <a:rPr lang="en-US" altLang="zh-CN" dirty="0"/>
              <a:t>Delay Bound Analysis Using Martingale Theory for Satellite Communications </a:t>
            </a:r>
            <a:r>
              <a:rPr lang="en-US" altLang="zh-CN" dirty="0" smtClean="0"/>
              <a:t>Systems</a:t>
            </a:r>
            <a:endParaRPr lang="en-US" altLang="zh-CN" dirty="0"/>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extLst>
      <p:ext uri="{BB962C8B-B14F-4D97-AF65-F5344CB8AC3E}">
        <p14:creationId xmlns:p14="http://schemas.microsoft.com/office/powerpoint/2010/main" val="108314053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
        <p:nvSpPr>
          <p:cNvPr id="5" name="标题 4"/>
          <p:cNvSpPr>
            <a:spLocks noGrp="1"/>
          </p:cNvSpPr>
          <p:nvPr>
            <p:ph type="title"/>
          </p:nvPr>
        </p:nvSpPr>
        <p:spPr/>
        <p:txBody>
          <a:bodyPr/>
          <a:lstStyle/>
          <a:p>
            <a:r>
              <a:rPr lang="en-US" altLang="zh-CN" dirty="0" smtClean="0"/>
              <a:t>High-Speed Train System</a:t>
            </a:r>
            <a:endParaRPr lang="zh-CN" altLang="en-US" dirty="0"/>
          </a:p>
        </p:txBody>
      </p:sp>
      <p:pic>
        <p:nvPicPr>
          <p:cNvPr id="7" name="图片 6"/>
          <p:cNvPicPr>
            <a:picLocks noChangeAspect="1"/>
          </p:cNvPicPr>
          <p:nvPr/>
        </p:nvPicPr>
        <p:blipFill>
          <a:blip r:embed="rId2"/>
          <a:stretch>
            <a:fillRect/>
          </a:stretch>
        </p:blipFill>
        <p:spPr>
          <a:xfrm>
            <a:off x="323528" y="1606431"/>
            <a:ext cx="4464496" cy="5157934"/>
          </a:xfrm>
          <a:prstGeom prst="rect">
            <a:avLst/>
          </a:prstGeom>
        </p:spPr>
      </p:pic>
      <p:sp>
        <p:nvSpPr>
          <p:cNvPr id="2" name="文本框 1"/>
          <p:cNvSpPr txBox="1"/>
          <p:nvPr/>
        </p:nvSpPr>
        <p:spPr>
          <a:xfrm>
            <a:off x="4985002" y="4892967"/>
            <a:ext cx="4051494" cy="1200329"/>
          </a:xfrm>
          <a:prstGeom prst="rect">
            <a:avLst/>
          </a:prstGeom>
          <a:noFill/>
        </p:spPr>
        <p:txBody>
          <a:bodyPr wrap="square" rtlCol="0">
            <a:spAutoFit/>
          </a:bodyPr>
          <a:lstStyle/>
          <a:p>
            <a:r>
              <a:rPr lang="en-US" altLang="zh-CN" sz="2400" dirty="0">
                <a:latin typeface="Calibri" panose="020F0502020204030204" pitchFamily="34" charset="0"/>
              </a:rPr>
              <a:t>For a high-speed train system, an accurate and adaptive delay bound analysis is necessary!</a:t>
            </a:r>
          </a:p>
        </p:txBody>
      </p:sp>
      <p:sp>
        <p:nvSpPr>
          <p:cNvPr id="6" name="文本框 5"/>
          <p:cNvSpPr txBox="1"/>
          <p:nvPr/>
        </p:nvSpPr>
        <p:spPr>
          <a:xfrm>
            <a:off x="4806483" y="1923797"/>
            <a:ext cx="4051797" cy="2585323"/>
          </a:xfrm>
          <a:prstGeom prst="rect">
            <a:avLst/>
          </a:prstGeom>
          <a:noFill/>
        </p:spPr>
        <p:txBody>
          <a:bodyPr wrap="square" rtlCol="0">
            <a:spAutoFit/>
          </a:bodyPr>
          <a:lstStyle/>
          <a:p>
            <a:r>
              <a:rPr lang="en-US" altLang="zh-CN" dirty="0"/>
              <a:t>1.  Voice over IP (VoIP): hard to guarantee successive voice service</a:t>
            </a:r>
          </a:p>
          <a:p>
            <a:r>
              <a:rPr lang="en-US" altLang="zh-CN" dirty="0"/>
              <a:t>2.  Multimedia (gaming, UDP): delay insensitive, different delay requirements</a:t>
            </a:r>
          </a:p>
          <a:p>
            <a:r>
              <a:rPr lang="en-US" altLang="zh-CN" dirty="0"/>
              <a:t>3.  Trackside access points (TAPs):  heavy Doppler effect, time varying fast fading channel</a:t>
            </a:r>
          </a:p>
          <a:p>
            <a:r>
              <a:rPr lang="en-US" altLang="zh-CN" dirty="0"/>
              <a:t>4.  Base stations (BSs): comparative slow </a:t>
            </a:r>
            <a:r>
              <a:rPr lang="en-US" altLang="zh-CN" dirty="0" smtClean="0"/>
              <a:t>speed channel </a:t>
            </a:r>
            <a:endParaRPr lang="zh-CN" altLang="en-US" dirty="0"/>
          </a:p>
        </p:txBody>
      </p:sp>
      <p:pic>
        <p:nvPicPr>
          <p:cNvPr id="8" name="内容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783157"/>
            <a:ext cx="4110272" cy="3230019"/>
          </a:xfrm>
          <a:prstGeom prst="rect">
            <a:avLst/>
          </a:prstGeom>
        </p:spPr>
      </p:pic>
    </p:spTree>
    <p:extLst>
      <p:ext uri="{BB962C8B-B14F-4D97-AF65-F5344CB8AC3E}">
        <p14:creationId xmlns:p14="http://schemas.microsoft.com/office/powerpoint/2010/main" val="11127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80718" y="4725144"/>
            <a:ext cx="7379714" cy="1440160"/>
          </a:xfrm>
        </p:spPr>
        <p:txBody>
          <a:bodyPr>
            <a:noAutofit/>
          </a:bodyPr>
          <a:lstStyle/>
          <a:p>
            <a:r>
              <a:rPr lang="en-US" altLang="zh-CN" sz="2400" dirty="0"/>
              <a:t>What is the end-to-end delay bound of VoIP and multimedia when traversing the servers BS or TAP under </a:t>
            </a:r>
            <a:r>
              <a:rPr lang="en-US" altLang="zh-CN" sz="2400" dirty="0" smtClean="0"/>
              <a:t>a specific scheduling policy such as first in first out (FIFO) or earliest deadline first (EDF)?</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
        <p:nvSpPr>
          <p:cNvPr id="5" name="标题 4"/>
          <p:cNvSpPr>
            <a:spLocks noGrp="1"/>
          </p:cNvSpPr>
          <p:nvPr>
            <p:ph type="title"/>
          </p:nvPr>
        </p:nvSpPr>
        <p:spPr/>
        <p:txBody>
          <a:bodyPr/>
          <a:lstStyle/>
          <a:p>
            <a:r>
              <a:rPr lang="en-US" altLang="zh-CN" dirty="0" smtClean="0"/>
              <a:t>Network Topology</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724946887"/>
              </p:ext>
            </p:extLst>
          </p:nvPr>
        </p:nvGraphicFramePr>
        <p:xfrm>
          <a:off x="1187624" y="2420888"/>
          <a:ext cx="6917750" cy="1800200"/>
        </p:xfrm>
        <a:graphic>
          <a:graphicData uri="http://schemas.openxmlformats.org/presentationml/2006/ole">
            <mc:AlternateContent xmlns:mc="http://schemas.openxmlformats.org/markup-compatibility/2006">
              <mc:Choice xmlns:v="urn:schemas-microsoft-com:vml" Requires="v">
                <p:oleObj spid="_x0000_s124427" name="Visio" r:id="rId3" imgW="5819647" imgH="1514330" progId="Visio.Drawing.11">
                  <p:embed/>
                </p:oleObj>
              </mc:Choice>
              <mc:Fallback>
                <p:oleObj name="Visio" r:id="rId3" imgW="5819647" imgH="1514330" progId="Visio.Drawing.11">
                  <p:embed/>
                  <p:pic>
                    <p:nvPicPr>
                      <p:cNvPr id="0" name=""/>
                      <p:cNvPicPr/>
                      <p:nvPr/>
                    </p:nvPicPr>
                    <p:blipFill>
                      <a:blip r:embed="rId4"/>
                      <a:stretch>
                        <a:fillRect/>
                      </a:stretch>
                    </p:blipFill>
                    <p:spPr>
                      <a:xfrm>
                        <a:off x="1187624" y="2420888"/>
                        <a:ext cx="6917750" cy="1800200"/>
                      </a:xfrm>
                      <a:prstGeom prst="rect">
                        <a:avLst/>
                      </a:prstGeom>
                    </p:spPr>
                  </p:pic>
                </p:oleObj>
              </mc:Fallback>
            </mc:AlternateContent>
          </a:graphicData>
        </a:graphic>
      </p:graphicFrame>
      <p:sp>
        <p:nvSpPr>
          <p:cNvPr id="9" name="椭圆 8"/>
          <p:cNvSpPr/>
          <p:nvPr/>
        </p:nvSpPr>
        <p:spPr>
          <a:xfrm>
            <a:off x="7092280" y="2762616"/>
            <a:ext cx="914400" cy="1026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4860032" y="3933056"/>
            <a:ext cx="2448272" cy="7920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96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7504" y="2217974"/>
            <a:ext cx="8855370" cy="5243474"/>
          </a:xfrm>
        </p:spPr>
        <p:txBody>
          <a:bodyPr>
            <a:normAutofit/>
          </a:bodyPr>
          <a:lstStyle/>
          <a:p>
            <a:r>
              <a:rPr lang="en-US" altLang="zh-CN" sz="2800" dirty="0"/>
              <a:t>Bivariate arrival process</a:t>
            </a:r>
          </a:p>
          <a:p>
            <a:endParaRPr lang="en-US" altLang="zh-CN" sz="1100" dirty="0"/>
          </a:p>
          <a:p>
            <a:r>
              <a:rPr lang="en-US" altLang="zh-CN" sz="2800" dirty="0"/>
              <a:t>Bivariate service process</a:t>
            </a:r>
          </a:p>
          <a:p>
            <a:pPr lvl="1"/>
            <a:r>
              <a:rPr lang="en-US" altLang="zh-CN" sz="2400" dirty="0"/>
              <a:t>Service process acts like an impulse-response in linear and time invariant system</a:t>
            </a:r>
          </a:p>
          <a:p>
            <a:pPr lvl="1"/>
            <a:r>
              <a:rPr lang="en-US" altLang="zh-CN" sz="2400" dirty="0"/>
              <a:t>Service curves describe versatile network functions such as routers, schedulers, and links in SNC</a:t>
            </a:r>
          </a:p>
          <a:p>
            <a:r>
              <a:rPr lang="en-US" altLang="zh-CN" sz="2800" dirty="0"/>
              <a:t>Departure process</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
        <p:nvSpPr>
          <p:cNvPr id="5" name="标题 4"/>
          <p:cNvSpPr>
            <a:spLocks noGrp="1"/>
          </p:cNvSpPr>
          <p:nvPr>
            <p:ph type="title"/>
          </p:nvPr>
        </p:nvSpPr>
        <p:spPr/>
        <p:txBody>
          <a:bodyPr/>
          <a:lstStyle/>
          <a:p>
            <a:r>
              <a:rPr lang="en-US" altLang="zh-CN" dirty="0"/>
              <a:t>Key Notations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186759687"/>
              </p:ext>
            </p:extLst>
          </p:nvPr>
        </p:nvGraphicFramePr>
        <p:xfrm>
          <a:off x="4102841" y="2093740"/>
          <a:ext cx="3960441" cy="831204"/>
        </p:xfrm>
        <a:graphic>
          <a:graphicData uri="http://schemas.openxmlformats.org/presentationml/2006/ole">
            <mc:AlternateContent xmlns:mc="http://schemas.openxmlformats.org/markup-compatibility/2006">
              <mc:Choice xmlns:v="urn:schemas-microsoft-com:vml" Requires="v">
                <p:oleObj spid="_x0000_s184877" name="Equation" r:id="rId3" imgW="2057400" imgH="431640" progId="Equation.DSMT4">
                  <p:embed/>
                </p:oleObj>
              </mc:Choice>
              <mc:Fallback>
                <p:oleObj name="Equation" r:id="rId3" imgW="2057400" imgH="431640" progId="Equation.DSMT4">
                  <p:embed/>
                  <p:pic>
                    <p:nvPicPr>
                      <p:cNvPr id="0" name=""/>
                      <p:cNvPicPr/>
                      <p:nvPr/>
                    </p:nvPicPr>
                    <p:blipFill>
                      <a:blip r:embed="rId4"/>
                      <a:stretch>
                        <a:fillRect/>
                      </a:stretch>
                    </p:blipFill>
                    <p:spPr>
                      <a:xfrm>
                        <a:off x="4102841" y="2093740"/>
                        <a:ext cx="3960441" cy="83120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199180003"/>
              </p:ext>
            </p:extLst>
          </p:nvPr>
        </p:nvGraphicFramePr>
        <p:xfrm>
          <a:off x="4174851" y="2840732"/>
          <a:ext cx="3888432" cy="836483"/>
        </p:xfrm>
        <a:graphic>
          <a:graphicData uri="http://schemas.openxmlformats.org/presentationml/2006/ole">
            <mc:AlternateContent xmlns:mc="http://schemas.openxmlformats.org/markup-compatibility/2006">
              <mc:Choice xmlns:v="urn:schemas-microsoft-com:vml" Requires="v">
                <p:oleObj spid="_x0000_s184878" name="Equation" r:id="rId5" imgW="2006280" imgH="431640" progId="Equation.DSMT4">
                  <p:embed/>
                </p:oleObj>
              </mc:Choice>
              <mc:Fallback>
                <p:oleObj name="Equation" r:id="rId5" imgW="2006280" imgH="431640" progId="Equation.DSMT4">
                  <p:embed/>
                  <p:pic>
                    <p:nvPicPr>
                      <p:cNvPr id="6" name="对象 5"/>
                      <p:cNvPicPr/>
                      <p:nvPr/>
                    </p:nvPicPr>
                    <p:blipFill>
                      <a:blip r:embed="rId6"/>
                      <a:stretch>
                        <a:fillRect/>
                      </a:stretch>
                    </p:blipFill>
                    <p:spPr>
                      <a:xfrm>
                        <a:off x="4174851" y="2840732"/>
                        <a:ext cx="3888432" cy="83648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2499691"/>
              </p:ext>
            </p:extLst>
          </p:nvPr>
        </p:nvGraphicFramePr>
        <p:xfrm>
          <a:off x="3216275" y="5091113"/>
          <a:ext cx="4941888" cy="593725"/>
        </p:xfrm>
        <a:graphic>
          <a:graphicData uri="http://schemas.openxmlformats.org/presentationml/2006/ole">
            <mc:AlternateContent xmlns:mc="http://schemas.openxmlformats.org/markup-compatibility/2006">
              <mc:Choice xmlns:v="urn:schemas-microsoft-com:vml" Requires="v">
                <p:oleObj spid="_x0000_s184879" name="Equation" r:id="rId7" imgW="2641600" imgH="317500" progId="Equation.3">
                  <p:embed/>
                </p:oleObj>
              </mc:Choice>
              <mc:Fallback>
                <p:oleObj name="Equation" r:id="rId7" imgW="2641600" imgH="317500" progId="Equation.3">
                  <p:embed/>
                  <p:pic>
                    <p:nvPicPr>
                      <p:cNvPr id="0" name=""/>
                      <p:cNvPicPr/>
                      <p:nvPr/>
                    </p:nvPicPr>
                    <p:blipFill>
                      <a:blip r:embed="rId8"/>
                      <a:stretch>
                        <a:fillRect/>
                      </a:stretch>
                    </p:blipFill>
                    <p:spPr>
                      <a:xfrm>
                        <a:off x="3216275" y="5091113"/>
                        <a:ext cx="4941888" cy="593725"/>
                      </a:xfrm>
                      <a:prstGeom prst="rect">
                        <a:avLst/>
                      </a:prstGeom>
                    </p:spPr>
                  </p:pic>
                </p:oleObj>
              </mc:Fallback>
            </mc:AlternateContent>
          </a:graphicData>
        </a:graphic>
      </p:graphicFrame>
    </p:spTree>
    <p:extLst>
      <p:ext uri="{BB962C8B-B14F-4D97-AF65-F5344CB8AC3E}">
        <p14:creationId xmlns:p14="http://schemas.microsoft.com/office/powerpoint/2010/main" val="363384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
        <p:nvSpPr>
          <p:cNvPr id="5" name="标题 4"/>
          <p:cNvSpPr>
            <a:spLocks noGrp="1"/>
          </p:cNvSpPr>
          <p:nvPr>
            <p:ph type="title"/>
          </p:nvPr>
        </p:nvSpPr>
        <p:spPr/>
        <p:txBody>
          <a:bodyPr/>
          <a:lstStyle/>
          <a:p>
            <a:r>
              <a:rPr lang="en-US" altLang="zh-CN" dirty="0"/>
              <a:t>Physical Meaning</a:t>
            </a:r>
            <a:endParaRPr lang="zh-CN" altLang="en-US" dirty="0"/>
          </a:p>
        </p:txBody>
      </p:sp>
      <p:pic>
        <p:nvPicPr>
          <p:cNvPr id="6" name="Picture 2" descr="C:\Users\Administrator\Desktop\Horizontal_and_vertical_devi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60" y="2684425"/>
            <a:ext cx="8909636" cy="313187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箭头连接符 6"/>
          <p:cNvCxnSpPr/>
          <p:nvPr/>
        </p:nvCxnSpPr>
        <p:spPr>
          <a:xfrm flipH="1">
            <a:off x="6372200" y="2790220"/>
            <a:ext cx="144016" cy="2897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08104" y="1988840"/>
            <a:ext cx="1944216" cy="646331"/>
          </a:xfrm>
          <a:prstGeom prst="rect">
            <a:avLst/>
          </a:prstGeom>
          <a:noFill/>
          <a:ln>
            <a:solidFill>
              <a:schemeClr val="accent1"/>
            </a:solidFill>
          </a:ln>
        </p:spPr>
        <p:txBody>
          <a:bodyPr wrap="square" rtlCol="0">
            <a:spAutoFit/>
          </a:bodyPr>
          <a:lstStyle/>
          <a:p>
            <a:r>
              <a:rPr lang="en-US" altLang="zh-CN" dirty="0" smtClean="0"/>
              <a:t>Delay </a:t>
            </a:r>
            <a:r>
              <a:rPr lang="en-US" altLang="zh-CN" dirty="0"/>
              <a:t>process: the horizontal distance</a:t>
            </a:r>
            <a:endParaRPr lang="zh-CN" altLang="en-US" dirty="0"/>
          </a:p>
        </p:txBody>
      </p:sp>
      <p:sp>
        <p:nvSpPr>
          <p:cNvPr id="9" name="文本框 9"/>
          <p:cNvSpPr txBox="1"/>
          <p:nvPr/>
        </p:nvSpPr>
        <p:spPr>
          <a:xfrm>
            <a:off x="1691680" y="5374957"/>
            <a:ext cx="2088232" cy="646331"/>
          </a:xfrm>
          <a:prstGeom prst="rect">
            <a:avLst/>
          </a:prstGeom>
          <a:noFill/>
          <a:ln>
            <a:solidFill>
              <a:schemeClr val="accent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Backlog process: the vertical distance</a:t>
            </a:r>
            <a:endParaRPr lang="zh-CN" altLang="en-US" dirty="0"/>
          </a:p>
        </p:txBody>
      </p:sp>
      <p:cxnSp>
        <p:nvCxnSpPr>
          <p:cNvPr id="10" name="直接箭头连接符 9"/>
          <p:cNvCxnSpPr/>
          <p:nvPr/>
        </p:nvCxnSpPr>
        <p:spPr>
          <a:xfrm flipH="1">
            <a:off x="3059832" y="5024209"/>
            <a:ext cx="216024" cy="288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08532" y="2924944"/>
            <a:ext cx="1011740" cy="369332"/>
          </a:xfrm>
          <a:prstGeom prst="rect">
            <a:avLst/>
          </a:prstGeom>
          <a:solidFill>
            <a:schemeClr val="bg1"/>
          </a:solidFill>
        </p:spPr>
        <p:txBody>
          <a:bodyPr wrap="none" rtlCol="0">
            <a:spAutoFit/>
          </a:bodyPr>
          <a:lstStyle/>
          <a:p>
            <a:r>
              <a:rPr lang="en-US" dirty="0" smtClean="0"/>
              <a:t>Q(</a:t>
            </a:r>
            <a:r>
              <a:rPr lang="en-US" dirty="0" err="1" smtClean="0"/>
              <a:t>A,D,t</a:t>
            </a:r>
            <a:r>
              <a:rPr lang="en-US" dirty="0" smtClean="0"/>
              <a:t>)</a:t>
            </a:r>
            <a:endParaRPr lang="en-US" dirty="0"/>
          </a:p>
        </p:txBody>
      </p:sp>
      <p:sp>
        <p:nvSpPr>
          <p:cNvPr id="11" name="TextBox 10"/>
          <p:cNvSpPr txBox="1"/>
          <p:nvPr/>
        </p:nvSpPr>
        <p:spPr>
          <a:xfrm>
            <a:off x="3709137" y="4355812"/>
            <a:ext cx="934871" cy="369332"/>
          </a:xfrm>
          <a:prstGeom prst="rect">
            <a:avLst/>
          </a:prstGeom>
          <a:solidFill>
            <a:schemeClr val="bg1"/>
          </a:solidFill>
        </p:spPr>
        <p:txBody>
          <a:bodyPr wrap="none" rtlCol="0">
            <a:spAutoFit/>
          </a:bodyPr>
          <a:lstStyle/>
          <a:p>
            <a:r>
              <a:rPr lang="en-US" dirty="0" smtClean="0"/>
              <a:t>Q(A,D)</a:t>
            </a:r>
            <a:endParaRPr lang="en-US" dirty="0"/>
          </a:p>
        </p:txBody>
      </p:sp>
      <p:sp>
        <p:nvSpPr>
          <p:cNvPr id="12" name="TextBox 11"/>
          <p:cNvSpPr txBox="1"/>
          <p:nvPr/>
        </p:nvSpPr>
        <p:spPr>
          <a:xfrm>
            <a:off x="5652120" y="3501008"/>
            <a:ext cx="1062235" cy="369332"/>
          </a:xfrm>
          <a:prstGeom prst="rect">
            <a:avLst/>
          </a:prstGeom>
          <a:solidFill>
            <a:schemeClr val="bg1"/>
          </a:solidFill>
        </p:spPr>
        <p:txBody>
          <a:bodyPr wrap="none" rtlCol="0">
            <a:spAutoFit/>
          </a:bodyPr>
          <a:lstStyle/>
          <a:p>
            <a:r>
              <a:rPr lang="en-US" dirty="0"/>
              <a:t>W</a:t>
            </a:r>
            <a:r>
              <a:rPr lang="en-US" dirty="0" smtClean="0"/>
              <a:t>(</a:t>
            </a:r>
            <a:r>
              <a:rPr lang="en-US" dirty="0" err="1" smtClean="0"/>
              <a:t>A,D,t</a:t>
            </a:r>
            <a:r>
              <a:rPr lang="en-US" dirty="0" smtClean="0"/>
              <a:t>)</a:t>
            </a:r>
            <a:endParaRPr lang="en-US" dirty="0"/>
          </a:p>
        </p:txBody>
      </p:sp>
      <p:sp>
        <p:nvSpPr>
          <p:cNvPr id="13" name="TextBox 12"/>
          <p:cNvSpPr txBox="1"/>
          <p:nvPr/>
        </p:nvSpPr>
        <p:spPr>
          <a:xfrm>
            <a:off x="2627784" y="4725144"/>
            <a:ext cx="985366" cy="369332"/>
          </a:xfrm>
          <a:prstGeom prst="rect">
            <a:avLst/>
          </a:prstGeom>
          <a:solidFill>
            <a:schemeClr val="bg1"/>
          </a:solidFill>
        </p:spPr>
        <p:txBody>
          <a:bodyPr wrap="none" rtlCol="0">
            <a:spAutoFit/>
          </a:bodyPr>
          <a:lstStyle/>
          <a:p>
            <a:r>
              <a:rPr lang="en-US" dirty="0"/>
              <a:t>W</a:t>
            </a:r>
            <a:r>
              <a:rPr lang="en-US" dirty="0" smtClean="0"/>
              <a:t>(A,D)</a:t>
            </a:r>
            <a:endParaRPr lang="en-US" dirty="0"/>
          </a:p>
        </p:txBody>
      </p:sp>
      <p:sp>
        <p:nvSpPr>
          <p:cNvPr id="14" name="文本框 7"/>
          <p:cNvSpPr txBox="1"/>
          <p:nvPr/>
        </p:nvSpPr>
        <p:spPr>
          <a:xfrm>
            <a:off x="3203848" y="2996952"/>
            <a:ext cx="1944216" cy="646331"/>
          </a:xfrm>
          <a:prstGeom prst="rect">
            <a:avLst/>
          </a:prstGeom>
          <a:noFill/>
          <a:ln>
            <a:solidFill>
              <a:schemeClr val="accent1"/>
            </a:solidFill>
          </a:ln>
        </p:spPr>
        <p:txBody>
          <a:bodyPr wrap="square" rtlCol="0">
            <a:spAutoFit/>
          </a:bodyPr>
          <a:lstStyle/>
          <a:p>
            <a:r>
              <a:rPr lang="en-US" altLang="zh-CN" dirty="0" smtClean="0"/>
              <a:t>Arrival process:</a:t>
            </a:r>
          </a:p>
          <a:p>
            <a:r>
              <a:rPr lang="en-US" altLang="zh-CN" dirty="0" smtClean="0"/>
              <a:t>Martingale envelop </a:t>
            </a:r>
            <a:endParaRPr lang="zh-CN" altLang="en-US" dirty="0"/>
          </a:p>
        </p:txBody>
      </p:sp>
      <p:sp>
        <p:nvSpPr>
          <p:cNvPr id="15" name="文本框 7"/>
          <p:cNvSpPr txBox="1"/>
          <p:nvPr/>
        </p:nvSpPr>
        <p:spPr>
          <a:xfrm>
            <a:off x="6156176" y="4437112"/>
            <a:ext cx="1944216" cy="646331"/>
          </a:xfrm>
          <a:prstGeom prst="rect">
            <a:avLst/>
          </a:prstGeom>
          <a:noFill/>
          <a:ln>
            <a:solidFill>
              <a:schemeClr val="accent1"/>
            </a:solidFill>
          </a:ln>
        </p:spPr>
        <p:txBody>
          <a:bodyPr wrap="square" rtlCol="0">
            <a:spAutoFit/>
          </a:bodyPr>
          <a:lstStyle/>
          <a:p>
            <a:r>
              <a:rPr lang="en-US" altLang="zh-CN" dirty="0" smtClean="0"/>
              <a:t>Service process:</a:t>
            </a:r>
          </a:p>
          <a:p>
            <a:r>
              <a:rPr lang="en-US" altLang="zh-CN" dirty="0" smtClean="0"/>
              <a:t>Martingale envelop </a:t>
            </a:r>
            <a:endParaRPr lang="zh-CN" altLang="en-US" dirty="0"/>
          </a:p>
        </p:txBody>
      </p:sp>
    </p:spTree>
    <p:extLst>
      <p:ext uri="{BB962C8B-B14F-4D97-AF65-F5344CB8AC3E}">
        <p14:creationId xmlns:p14="http://schemas.microsoft.com/office/powerpoint/2010/main" val="3879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4955442"/>
          </a:xfrm>
        </p:spPr>
        <p:txBody>
          <a:bodyPr>
            <a:normAutofit/>
          </a:bodyPr>
          <a:lstStyle/>
          <a:p>
            <a:r>
              <a:rPr lang="en-US" altLang="zh-CN" sz="2800" dirty="0"/>
              <a:t>Backlog process        :</a:t>
            </a:r>
          </a:p>
          <a:p>
            <a:pPr marL="82296" indent="0">
              <a:buNone/>
            </a:pPr>
            <a:endParaRPr lang="en-US" altLang="zh-CN" sz="2800" dirty="0"/>
          </a:p>
          <a:p>
            <a:pPr lvl="1"/>
            <a:r>
              <a:rPr lang="en-US" altLang="zh-CN" sz="2200" dirty="0"/>
              <a:t>Amount of data at time n comprising of the stored data in the buffer and that are in transmission</a:t>
            </a:r>
          </a:p>
          <a:p>
            <a:pPr lvl="1"/>
            <a:r>
              <a:rPr lang="en-US" altLang="zh-CN" sz="2200" dirty="0"/>
              <a:t>Queue length of the system at time n</a:t>
            </a:r>
          </a:p>
          <a:p>
            <a:r>
              <a:rPr lang="en-US" altLang="zh-CN" sz="2800" dirty="0"/>
              <a:t>Delay process         :</a:t>
            </a:r>
          </a:p>
          <a:p>
            <a:endParaRPr lang="en-US" altLang="zh-CN" dirty="0"/>
          </a:p>
          <a:p>
            <a:pPr lvl="1"/>
            <a:endParaRPr lang="en-US" altLang="zh-CN" sz="2200" dirty="0"/>
          </a:p>
          <a:p>
            <a:pPr lvl="1"/>
            <a:endParaRPr lang="en-US" altLang="zh-CN" sz="2200" dirty="0"/>
          </a:p>
          <a:p>
            <a:pPr lvl="1"/>
            <a:r>
              <a:rPr lang="en-US" altLang="zh-CN" sz="2200" dirty="0"/>
              <a:t>The time a data unit would have stayed in the system if it had departed at time unit n</a:t>
            </a:r>
            <a:endParaRPr lang="zh-CN" altLang="en-US" sz="22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
        <p:nvSpPr>
          <p:cNvPr id="5" name="标题 4"/>
          <p:cNvSpPr>
            <a:spLocks noGrp="1"/>
          </p:cNvSpPr>
          <p:nvPr>
            <p:ph type="title"/>
          </p:nvPr>
        </p:nvSpPr>
        <p:spPr/>
        <p:txBody>
          <a:bodyPr/>
          <a:lstStyle/>
          <a:p>
            <a:r>
              <a:rPr lang="en-US" altLang="zh-CN" dirty="0"/>
              <a:t>Key Notations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641127465"/>
              </p:ext>
            </p:extLst>
          </p:nvPr>
        </p:nvGraphicFramePr>
        <p:xfrm>
          <a:off x="1835696" y="2285441"/>
          <a:ext cx="5472608" cy="590493"/>
        </p:xfrm>
        <a:graphic>
          <a:graphicData uri="http://schemas.openxmlformats.org/presentationml/2006/ole">
            <mc:AlternateContent xmlns:mc="http://schemas.openxmlformats.org/markup-compatibility/2006">
              <mc:Choice xmlns:v="urn:schemas-microsoft-com:vml" Requires="v">
                <p:oleObj spid="_x0000_s168914" name="Equation" r:id="rId3" imgW="4943395" imgH="533505" progId="Equation.DSMT4">
                  <p:embed/>
                </p:oleObj>
              </mc:Choice>
              <mc:Fallback>
                <p:oleObj name="Equation" r:id="rId3" imgW="4943395" imgH="533505" progId="Equation.DSMT4">
                  <p:embed/>
                  <p:pic>
                    <p:nvPicPr>
                      <p:cNvPr id="0" name=""/>
                      <p:cNvPicPr/>
                      <p:nvPr/>
                    </p:nvPicPr>
                    <p:blipFill>
                      <a:blip r:embed="rId4"/>
                      <a:stretch>
                        <a:fillRect/>
                      </a:stretch>
                    </p:blipFill>
                    <p:spPr>
                      <a:xfrm>
                        <a:off x="1835696" y="2285441"/>
                        <a:ext cx="5472608" cy="59049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38222112"/>
              </p:ext>
            </p:extLst>
          </p:nvPr>
        </p:nvGraphicFramePr>
        <p:xfrm>
          <a:off x="3069009" y="1844824"/>
          <a:ext cx="638895" cy="440617"/>
        </p:xfrm>
        <a:graphic>
          <a:graphicData uri="http://schemas.openxmlformats.org/presentationml/2006/ole">
            <mc:AlternateContent xmlns:mc="http://schemas.openxmlformats.org/markup-compatibility/2006">
              <mc:Choice xmlns:v="urn:schemas-microsoft-com:vml" Requires="v">
                <p:oleObj spid="_x0000_s168915" name="Equation" r:id="rId5" imgW="368280" imgH="253800" progId="Equation.DSMT4">
                  <p:embed/>
                </p:oleObj>
              </mc:Choice>
              <mc:Fallback>
                <p:oleObj name="Equation" r:id="rId5" imgW="368280" imgH="253800" progId="Equation.DSMT4">
                  <p:embed/>
                  <p:pic>
                    <p:nvPicPr>
                      <p:cNvPr id="9" name="对象 8"/>
                      <p:cNvPicPr/>
                      <p:nvPr/>
                    </p:nvPicPr>
                    <p:blipFill>
                      <a:blip r:embed="rId6"/>
                      <a:stretch>
                        <a:fillRect/>
                      </a:stretch>
                    </p:blipFill>
                    <p:spPr>
                      <a:xfrm>
                        <a:off x="3069009" y="1844824"/>
                        <a:ext cx="638895" cy="44061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92224871"/>
              </p:ext>
            </p:extLst>
          </p:nvPr>
        </p:nvGraphicFramePr>
        <p:xfrm>
          <a:off x="2749873" y="4005064"/>
          <a:ext cx="742007" cy="477990"/>
        </p:xfrm>
        <a:graphic>
          <a:graphicData uri="http://schemas.openxmlformats.org/presentationml/2006/ole">
            <mc:AlternateContent xmlns:mc="http://schemas.openxmlformats.org/markup-compatibility/2006">
              <mc:Choice xmlns:v="urn:schemas-microsoft-com:vml" Requires="v">
                <p:oleObj spid="_x0000_s168916" name="Equation" r:id="rId7" imgW="393480" imgH="253800" progId="Equation.DSMT4">
                  <p:embed/>
                </p:oleObj>
              </mc:Choice>
              <mc:Fallback>
                <p:oleObj name="Equation" r:id="rId7" imgW="393480" imgH="253800" progId="Equation.DSMT4">
                  <p:embed/>
                  <p:pic>
                    <p:nvPicPr>
                      <p:cNvPr id="7" name="对象 6"/>
                      <p:cNvPicPr/>
                      <p:nvPr/>
                    </p:nvPicPr>
                    <p:blipFill>
                      <a:blip r:embed="rId8"/>
                      <a:stretch>
                        <a:fillRect/>
                      </a:stretch>
                    </p:blipFill>
                    <p:spPr>
                      <a:xfrm>
                        <a:off x="2749873" y="4005064"/>
                        <a:ext cx="742007" cy="47799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12399310"/>
              </p:ext>
            </p:extLst>
          </p:nvPr>
        </p:nvGraphicFramePr>
        <p:xfrm>
          <a:off x="2123728" y="4596969"/>
          <a:ext cx="5026377" cy="1280303"/>
        </p:xfrm>
        <a:graphic>
          <a:graphicData uri="http://schemas.openxmlformats.org/presentationml/2006/ole">
            <mc:AlternateContent xmlns:mc="http://schemas.openxmlformats.org/markup-compatibility/2006">
              <mc:Choice xmlns:v="urn:schemas-microsoft-com:vml" Requires="v">
                <p:oleObj spid="_x0000_s168917" name="Equation" r:id="rId9" imgW="2692080" imgH="685800" progId="Equation.DSMT4">
                  <p:embed/>
                </p:oleObj>
              </mc:Choice>
              <mc:Fallback>
                <p:oleObj name="Equation" r:id="rId9" imgW="2692080" imgH="685800" progId="Equation.DSMT4">
                  <p:embed/>
                  <p:pic>
                    <p:nvPicPr>
                      <p:cNvPr id="0" name=""/>
                      <p:cNvPicPr/>
                      <p:nvPr/>
                    </p:nvPicPr>
                    <p:blipFill>
                      <a:blip r:embed="rId10"/>
                      <a:stretch>
                        <a:fillRect/>
                      </a:stretch>
                    </p:blipFill>
                    <p:spPr>
                      <a:xfrm>
                        <a:off x="2123728" y="4596969"/>
                        <a:ext cx="5026377" cy="1280303"/>
                      </a:xfrm>
                      <a:prstGeom prst="rect">
                        <a:avLst/>
                      </a:prstGeom>
                    </p:spPr>
                  </p:pic>
                </p:oleObj>
              </mc:Fallback>
            </mc:AlternateContent>
          </a:graphicData>
        </a:graphic>
      </p:graphicFrame>
    </p:spTree>
    <p:extLst>
      <p:ext uri="{BB962C8B-B14F-4D97-AF65-F5344CB8AC3E}">
        <p14:creationId xmlns:p14="http://schemas.microsoft.com/office/powerpoint/2010/main" val="414827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5040560"/>
          </a:xfrm>
        </p:spPr>
        <p:txBody>
          <a:bodyPr>
            <a:normAutofit/>
          </a:bodyPr>
          <a:lstStyle/>
          <a:p>
            <a:r>
              <a:rPr lang="en-US" altLang="zh-CN" sz="2400" dirty="0"/>
              <a:t>(</a:t>
            </a:r>
            <a:r>
              <a:rPr lang="en-US" altLang="zh-CN" sz="2400" dirty="0" err="1"/>
              <a:t>Supermartingale</a:t>
            </a:r>
            <a:r>
              <a:rPr lang="en-US" altLang="zh-CN" sz="2400" dirty="0"/>
              <a:t> Envelope for Arrivals). For monotonically increasing function                     and for every        , it is said that the arrival flow           admits                         -</a:t>
            </a:r>
            <a:r>
              <a:rPr lang="en-US" altLang="zh-CN" sz="2400" dirty="0" err="1"/>
              <a:t>supermartingale</a:t>
            </a:r>
            <a:r>
              <a:rPr lang="en-US" altLang="zh-CN" sz="2400" dirty="0"/>
              <a:t> envelope, such that the process</a:t>
            </a:r>
          </a:p>
          <a:p>
            <a:endParaRPr lang="en-US" altLang="zh-CN" sz="2400" dirty="0"/>
          </a:p>
          <a:p>
            <a:pPr marL="82296" indent="0">
              <a:buNone/>
            </a:pPr>
            <a:r>
              <a:rPr lang="en-US" altLang="zh-CN" sz="2400" dirty="0"/>
              <a:t>    is bounded by the arrival </a:t>
            </a:r>
            <a:r>
              <a:rPr lang="en-US" altLang="zh-CN" sz="2400" dirty="0" err="1"/>
              <a:t>supermartingale</a:t>
            </a:r>
            <a:r>
              <a:rPr lang="en-US" altLang="zh-CN" sz="2400" dirty="0"/>
              <a:t>             .</a:t>
            </a:r>
          </a:p>
          <a:p>
            <a:r>
              <a:rPr lang="en-US" altLang="zh-CN" sz="2400" dirty="0"/>
              <a:t>(</a:t>
            </a:r>
            <a:r>
              <a:rPr lang="en-US" altLang="zh-CN" sz="2400" dirty="0" err="1"/>
              <a:t>Supermartingale</a:t>
            </a:r>
            <a:r>
              <a:rPr lang="en-US" altLang="zh-CN" sz="2400" dirty="0"/>
              <a:t> Envelope for Services). For monotonically increasing function                     and for every        , it is said that the service process          admits                         -</a:t>
            </a:r>
            <a:r>
              <a:rPr lang="en-US" altLang="zh-CN" sz="2400" dirty="0" err="1"/>
              <a:t>supermartingale</a:t>
            </a:r>
            <a:r>
              <a:rPr lang="en-US" altLang="zh-CN" sz="2400" dirty="0"/>
              <a:t> envelope, such that the process</a:t>
            </a:r>
          </a:p>
          <a:p>
            <a:endParaRPr lang="en-US" altLang="zh-CN" sz="2400" dirty="0"/>
          </a:p>
          <a:p>
            <a:pPr marL="82296" indent="0">
              <a:buNone/>
            </a:pPr>
            <a:r>
              <a:rPr lang="en-US" altLang="zh-CN" sz="2400" dirty="0"/>
              <a:t>     is bounded by the service </a:t>
            </a:r>
            <a:r>
              <a:rPr lang="en-US" altLang="zh-CN" sz="2400" dirty="0" err="1"/>
              <a:t>supermartingale</a:t>
            </a:r>
            <a:r>
              <a:rPr lang="en-US" altLang="zh-CN" sz="2400" dirty="0"/>
              <a:t>             .</a:t>
            </a:r>
          </a:p>
          <a:p>
            <a:pPr marL="82296" indent="0">
              <a:buNone/>
            </a:pP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
        <p:nvSpPr>
          <p:cNvPr id="5" name="标题 4"/>
          <p:cNvSpPr>
            <a:spLocks noGrp="1"/>
          </p:cNvSpPr>
          <p:nvPr>
            <p:ph type="title"/>
          </p:nvPr>
        </p:nvSpPr>
        <p:spPr/>
        <p:txBody>
          <a:bodyPr/>
          <a:lstStyle/>
          <a:p>
            <a:r>
              <a:rPr lang="en-US" altLang="zh-CN" dirty="0"/>
              <a:t>Some Definitions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008962970"/>
              </p:ext>
            </p:extLst>
          </p:nvPr>
        </p:nvGraphicFramePr>
        <p:xfrm>
          <a:off x="3131840" y="2026477"/>
          <a:ext cx="1440160" cy="447810"/>
        </p:xfrm>
        <a:graphic>
          <a:graphicData uri="http://schemas.openxmlformats.org/presentationml/2006/ole">
            <mc:AlternateContent xmlns:mc="http://schemas.openxmlformats.org/markup-compatibility/2006">
              <mc:Choice xmlns:v="urn:schemas-microsoft-com:vml" Requires="v">
                <p:oleObj spid="_x0000_s243485" name="Equation" r:id="rId3" imgW="812520" imgH="241200" progId="Equation.DSMT4">
                  <p:embed/>
                </p:oleObj>
              </mc:Choice>
              <mc:Fallback>
                <p:oleObj name="Equation" r:id="rId3" imgW="812520" imgH="241200" progId="Equation.DSMT4">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26477"/>
                        <a:ext cx="1440160" cy="447810"/>
                      </a:xfrm>
                      <a:prstGeom prst="rect">
                        <a:avLst/>
                      </a:prstGeom>
                      <a:noFill/>
                      <a:ln>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312695878"/>
              </p:ext>
            </p:extLst>
          </p:nvPr>
        </p:nvGraphicFramePr>
        <p:xfrm>
          <a:off x="6228184" y="2119746"/>
          <a:ext cx="504056" cy="265414"/>
        </p:xfrm>
        <a:graphic>
          <a:graphicData uri="http://schemas.openxmlformats.org/presentationml/2006/ole">
            <mc:AlternateContent xmlns:mc="http://schemas.openxmlformats.org/markup-compatibility/2006">
              <mc:Choice xmlns:v="urn:schemas-microsoft-com:vml" Requires="v">
                <p:oleObj spid="_x0000_s243486" name="Equation" r:id="rId5" imgW="355320" imgH="177480" progId="Equation.DSMT4">
                  <p:embed/>
                </p:oleObj>
              </mc:Choice>
              <mc:Fallback>
                <p:oleObj name="Equation" r:id="rId5" imgW="355320" imgH="177480" progId="Equation.DSMT4">
                  <p:embed/>
                  <p:pic>
                    <p:nvPicPr>
                      <p:cNvPr id="7"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119746"/>
                        <a:ext cx="504056" cy="265414"/>
                      </a:xfrm>
                      <a:prstGeom prst="rect">
                        <a:avLst/>
                      </a:prstGeom>
                      <a:noFill/>
                      <a:ln>
                        <a:noFill/>
                      </a:ln>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85271913"/>
              </p:ext>
            </p:extLst>
          </p:nvPr>
        </p:nvGraphicFramePr>
        <p:xfrm>
          <a:off x="2627784" y="2371774"/>
          <a:ext cx="648072" cy="470497"/>
        </p:xfrm>
        <a:graphic>
          <a:graphicData uri="http://schemas.openxmlformats.org/presentationml/2006/ole">
            <mc:AlternateContent xmlns:mc="http://schemas.openxmlformats.org/markup-compatibility/2006">
              <mc:Choice xmlns:v="urn:schemas-microsoft-com:vml" Requires="v">
                <p:oleObj spid="_x0000_s243487" name="Equation" r:id="rId7" imgW="368280" imgH="253800" progId="Equation.DSMT4">
                  <p:embed/>
                </p:oleObj>
              </mc:Choice>
              <mc:Fallback>
                <p:oleObj name="Equation" r:id="rId7" imgW="368280" imgH="253800" progId="Equation.DSMT4">
                  <p:embed/>
                  <p:pic>
                    <p:nvPicPr>
                      <p:cNvPr id="8"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2371774"/>
                        <a:ext cx="648072" cy="4704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40177474"/>
              </p:ext>
            </p:extLst>
          </p:nvPr>
        </p:nvGraphicFramePr>
        <p:xfrm>
          <a:off x="4211961" y="2384663"/>
          <a:ext cx="1728192" cy="479337"/>
        </p:xfrm>
        <a:graphic>
          <a:graphicData uri="http://schemas.openxmlformats.org/presentationml/2006/ole">
            <mc:AlternateContent xmlns:mc="http://schemas.openxmlformats.org/markup-compatibility/2006">
              <mc:Choice xmlns:v="urn:schemas-microsoft-com:vml" Requires="v">
                <p:oleObj spid="_x0000_s243488" name="Equation" r:id="rId9" imgW="965160" imgH="253800" progId="Equation.DSMT4">
                  <p:embed/>
                </p:oleObj>
              </mc:Choice>
              <mc:Fallback>
                <p:oleObj name="Equation" r:id="rId9" imgW="965160" imgH="253800" progId="Equation.DSMT4">
                  <p:embed/>
                  <p:pic>
                    <p:nvPicPr>
                      <p:cNvPr id="9"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961" y="2384663"/>
                        <a:ext cx="1728192" cy="479337"/>
                      </a:xfrm>
                      <a:prstGeom prst="rect">
                        <a:avLst/>
                      </a:prstGeom>
                      <a:noFill/>
                      <a:ln>
                        <a:noFill/>
                      </a:ln>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40619580"/>
              </p:ext>
            </p:extLst>
          </p:nvPr>
        </p:nvGraphicFramePr>
        <p:xfrm>
          <a:off x="2428527" y="3154775"/>
          <a:ext cx="3943673" cy="502481"/>
        </p:xfrm>
        <a:graphic>
          <a:graphicData uri="http://schemas.openxmlformats.org/presentationml/2006/ole">
            <mc:AlternateContent xmlns:mc="http://schemas.openxmlformats.org/markup-compatibility/2006">
              <mc:Choice xmlns:v="urn:schemas-microsoft-com:vml" Requires="v">
                <p:oleObj spid="_x0000_s243489" name="Equation" r:id="rId11" imgW="2311200" imgH="279360" progId="Equation.DSMT4">
                  <p:embed/>
                </p:oleObj>
              </mc:Choice>
              <mc:Fallback>
                <p:oleObj name="Equation" r:id="rId11" imgW="2311200" imgH="279360" progId="Equation.DSMT4">
                  <p:embed/>
                  <p:pic>
                    <p:nvPicPr>
                      <p:cNvPr id="10" name="对象 9"/>
                      <p:cNvPicPr>
                        <a:picLocks noChangeAspect="1" noChangeArrowheads="1"/>
                      </p:cNvPicPr>
                      <p:nvPr/>
                    </p:nvPicPr>
                    <p:blipFill>
                      <a:blip r:embed="rId12"/>
                      <a:srcRect/>
                      <a:stretch>
                        <a:fillRect/>
                      </a:stretch>
                    </p:blipFill>
                    <p:spPr bwMode="auto">
                      <a:xfrm>
                        <a:off x="2428527" y="3154775"/>
                        <a:ext cx="3943673" cy="502481"/>
                      </a:xfrm>
                      <a:prstGeom prst="rect">
                        <a:avLst/>
                      </a:prstGeom>
                      <a:noFill/>
                      <a:ln>
                        <a:noFill/>
                      </a:ln>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95805241"/>
              </p:ext>
            </p:extLst>
          </p:nvPr>
        </p:nvGraphicFramePr>
        <p:xfrm>
          <a:off x="5940152" y="3631914"/>
          <a:ext cx="803275" cy="458078"/>
        </p:xfrm>
        <a:graphic>
          <a:graphicData uri="http://schemas.openxmlformats.org/presentationml/2006/ole">
            <mc:AlternateContent xmlns:mc="http://schemas.openxmlformats.org/markup-compatibility/2006">
              <mc:Choice xmlns:v="urn:schemas-microsoft-com:vml" Requires="v">
                <p:oleObj spid="_x0000_s243490" name="Equation" r:id="rId13" imgW="469800" imgH="253800" progId="Equation.DSMT4">
                  <p:embed/>
                </p:oleObj>
              </mc:Choice>
              <mc:Fallback>
                <p:oleObj name="Equation" r:id="rId13" imgW="469800" imgH="253800" progId="Equation.DSMT4">
                  <p:embed/>
                  <p:pic>
                    <p:nvPicPr>
                      <p:cNvPr id="12" name="对象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3631914"/>
                        <a:ext cx="803275" cy="458078"/>
                      </a:xfrm>
                      <a:prstGeom prst="rect">
                        <a:avLst/>
                      </a:prstGeom>
                      <a:noFill/>
                      <a:ln>
                        <a:noFill/>
                      </a:ln>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69523428"/>
              </p:ext>
            </p:extLst>
          </p:nvPr>
        </p:nvGraphicFramePr>
        <p:xfrm>
          <a:off x="3131840" y="4437112"/>
          <a:ext cx="1440160" cy="447810"/>
        </p:xfrm>
        <a:graphic>
          <a:graphicData uri="http://schemas.openxmlformats.org/presentationml/2006/ole">
            <mc:AlternateContent xmlns:mc="http://schemas.openxmlformats.org/markup-compatibility/2006">
              <mc:Choice xmlns:v="urn:schemas-microsoft-com:vml" Requires="v">
                <p:oleObj spid="_x0000_s243491" name="Equation" r:id="rId15" imgW="812520" imgH="241200" progId="Equation.DSMT4">
                  <p:embed/>
                </p:oleObj>
              </mc:Choice>
              <mc:Fallback>
                <p:oleObj name="Equation" r:id="rId15" imgW="812520" imgH="241200" progId="Equation.DSMT4">
                  <p:embed/>
                  <p:pic>
                    <p:nvPicPr>
                      <p:cNvPr id="6" name="对象 5"/>
                      <p:cNvPicPr>
                        <a:picLocks noChangeAspect="1" noChangeArrowheads="1"/>
                      </p:cNvPicPr>
                      <p:nvPr/>
                    </p:nvPicPr>
                    <p:blipFill>
                      <a:blip r:embed="rId16"/>
                      <a:srcRect/>
                      <a:stretch>
                        <a:fillRect/>
                      </a:stretch>
                    </p:blipFill>
                    <p:spPr bwMode="auto">
                      <a:xfrm>
                        <a:off x="3131840" y="4437112"/>
                        <a:ext cx="1440160" cy="447810"/>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59146200"/>
              </p:ext>
            </p:extLst>
          </p:nvPr>
        </p:nvGraphicFramePr>
        <p:xfrm>
          <a:off x="6228184" y="4531738"/>
          <a:ext cx="504056" cy="265414"/>
        </p:xfrm>
        <a:graphic>
          <a:graphicData uri="http://schemas.openxmlformats.org/presentationml/2006/ole">
            <mc:AlternateContent xmlns:mc="http://schemas.openxmlformats.org/markup-compatibility/2006">
              <mc:Choice xmlns:v="urn:schemas-microsoft-com:vml" Requires="v">
                <p:oleObj spid="_x0000_s243492" name="Equation" r:id="rId17" imgW="355320" imgH="177480" progId="Equation.DSMT4">
                  <p:embed/>
                </p:oleObj>
              </mc:Choice>
              <mc:Fallback>
                <p:oleObj name="Equation" r:id="rId17" imgW="355320" imgH="177480" progId="Equation.DSMT4">
                  <p:embed/>
                  <p:pic>
                    <p:nvPicPr>
                      <p:cNvPr id="7"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531738"/>
                        <a:ext cx="504056" cy="265414"/>
                      </a:xfrm>
                      <a:prstGeom prst="rect">
                        <a:avLst/>
                      </a:prstGeom>
                      <a:noFill/>
                      <a:ln>
                        <a:noFill/>
                      </a:ln>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52001141"/>
              </p:ext>
            </p:extLst>
          </p:nvPr>
        </p:nvGraphicFramePr>
        <p:xfrm>
          <a:off x="3131840" y="4797152"/>
          <a:ext cx="648072" cy="470497"/>
        </p:xfrm>
        <a:graphic>
          <a:graphicData uri="http://schemas.openxmlformats.org/presentationml/2006/ole">
            <mc:AlternateContent xmlns:mc="http://schemas.openxmlformats.org/markup-compatibility/2006">
              <mc:Choice xmlns:v="urn:schemas-microsoft-com:vml" Requires="v">
                <p:oleObj spid="_x0000_s243493" name="Equation" r:id="rId18" imgW="368280" imgH="253800" progId="Equation.DSMT4">
                  <p:embed/>
                </p:oleObj>
              </mc:Choice>
              <mc:Fallback>
                <p:oleObj name="Equation" r:id="rId18" imgW="368280" imgH="253800" progId="Equation.DSMT4">
                  <p:embed/>
                  <p:pic>
                    <p:nvPicPr>
                      <p:cNvPr id="8"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797152"/>
                        <a:ext cx="648072" cy="470497"/>
                      </a:xfrm>
                      <a:prstGeom prst="rect">
                        <a:avLst/>
                      </a:prstGeom>
                      <a:noFill/>
                      <a:ln>
                        <a:noFill/>
                      </a:ln>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791933599"/>
              </p:ext>
            </p:extLst>
          </p:nvPr>
        </p:nvGraphicFramePr>
        <p:xfrm>
          <a:off x="4676775" y="4797425"/>
          <a:ext cx="1660525" cy="479425"/>
        </p:xfrm>
        <a:graphic>
          <a:graphicData uri="http://schemas.openxmlformats.org/presentationml/2006/ole">
            <mc:AlternateContent xmlns:mc="http://schemas.openxmlformats.org/markup-compatibility/2006">
              <mc:Choice xmlns:v="urn:schemas-microsoft-com:vml" Requires="v">
                <p:oleObj spid="_x0000_s243494" name="Equation" r:id="rId19" imgW="927000" imgH="253800" progId="Equation.DSMT4">
                  <p:embed/>
                </p:oleObj>
              </mc:Choice>
              <mc:Fallback>
                <p:oleObj name="Equation" r:id="rId19" imgW="927000" imgH="253800" progId="Equation.DSMT4">
                  <p:embed/>
                  <p:pic>
                    <p:nvPicPr>
                      <p:cNvPr id="9" name="对象 8"/>
                      <p:cNvPicPr>
                        <a:picLocks noChangeAspect="1" noChangeArrowheads="1"/>
                      </p:cNvPicPr>
                      <p:nvPr/>
                    </p:nvPicPr>
                    <p:blipFill>
                      <a:blip r:embed="rId20"/>
                      <a:srcRect/>
                      <a:stretch>
                        <a:fillRect/>
                      </a:stretch>
                    </p:blipFill>
                    <p:spPr bwMode="auto">
                      <a:xfrm>
                        <a:off x="4676775" y="4797425"/>
                        <a:ext cx="1660525" cy="479425"/>
                      </a:xfrm>
                      <a:prstGeom prst="rect">
                        <a:avLst/>
                      </a:prstGeom>
                      <a:noFill/>
                      <a:ln>
                        <a:noFill/>
                      </a:ln>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989807286"/>
              </p:ext>
            </p:extLst>
          </p:nvPr>
        </p:nvGraphicFramePr>
        <p:xfrm>
          <a:off x="2243138" y="5566246"/>
          <a:ext cx="4224337" cy="527050"/>
        </p:xfrm>
        <a:graphic>
          <a:graphicData uri="http://schemas.openxmlformats.org/presentationml/2006/ole">
            <mc:AlternateContent xmlns:mc="http://schemas.openxmlformats.org/markup-compatibility/2006">
              <mc:Choice xmlns:v="urn:schemas-microsoft-com:vml" Requires="v">
                <p:oleObj spid="_x0000_s243495" name="Equation" r:id="rId21" imgW="2234880" imgH="279360" progId="Equation.DSMT4">
                  <p:embed/>
                </p:oleObj>
              </mc:Choice>
              <mc:Fallback>
                <p:oleObj name="Equation" r:id="rId21" imgW="2234880" imgH="279360" progId="Equation.DSMT4">
                  <p:embed/>
                  <p:pic>
                    <p:nvPicPr>
                      <p:cNvPr id="4" name="对象 3"/>
                      <p:cNvPicPr>
                        <a:picLocks noChangeAspect="1" noChangeArrowheads="1"/>
                      </p:cNvPicPr>
                      <p:nvPr/>
                    </p:nvPicPr>
                    <p:blipFill>
                      <a:blip r:embed="rId22"/>
                      <a:srcRect/>
                      <a:stretch>
                        <a:fillRect/>
                      </a:stretch>
                    </p:blipFill>
                    <p:spPr bwMode="auto">
                      <a:xfrm>
                        <a:off x="2243138" y="5566246"/>
                        <a:ext cx="4224337" cy="527050"/>
                      </a:xfrm>
                      <a:prstGeom prst="rect">
                        <a:avLst/>
                      </a:prstGeom>
                      <a:noFill/>
                      <a:ln>
                        <a:noFill/>
                      </a:ln>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650378441"/>
              </p:ext>
            </p:extLst>
          </p:nvPr>
        </p:nvGraphicFramePr>
        <p:xfrm>
          <a:off x="6095206" y="6067425"/>
          <a:ext cx="781050" cy="457200"/>
        </p:xfrm>
        <a:graphic>
          <a:graphicData uri="http://schemas.openxmlformats.org/presentationml/2006/ole">
            <mc:AlternateContent xmlns:mc="http://schemas.openxmlformats.org/markup-compatibility/2006">
              <mc:Choice xmlns:v="urn:schemas-microsoft-com:vml" Requires="v">
                <p:oleObj spid="_x0000_s243496" name="Equation" r:id="rId23" imgW="457200" imgH="253800" progId="Equation.DSMT4">
                  <p:embed/>
                </p:oleObj>
              </mc:Choice>
              <mc:Fallback>
                <p:oleObj name="Equation" r:id="rId23" imgW="457200" imgH="253800" progId="Equation.DSMT4">
                  <p:embed/>
                  <p:pic>
                    <p:nvPicPr>
                      <p:cNvPr id="11" name="对象 10"/>
                      <p:cNvPicPr>
                        <a:picLocks noChangeAspect="1" noChangeArrowheads="1"/>
                      </p:cNvPicPr>
                      <p:nvPr/>
                    </p:nvPicPr>
                    <p:blipFill>
                      <a:blip r:embed="rId24"/>
                      <a:srcRect/>
                      <a:stretch>
                        <a:fillRect/>
                      </a:stretch>
                    </p:blipFill>
                    <p:spPr bwMode="auto">
                      <a:xfrm>
                        <a:off x="6095206" y="6067425"/>
                        <a:ext cx="781050" cy="457200"/>
                      </a:xfrm>
                      <a:prstGeom prst="rect">
                        <a:avLst/>
                      </a:prstGeom>
                      <a:noFill/>
                      <a:ln>
                        <a:noFill/>
                      </a:ln>
                      <a:extLst/>
                    </p:spPr>
                  </p:pic>
                </p:oleObj>
              </mc:Fallback>
            </mc:AlternateContent>
          </a:graphicData>
        </a:graphic>
      </p:graphicFrame>
      <p:sp>
        <p:nvSpPr>
          <p:cNvPr id="18" name="圆角矩形 17"/>
          <p:cNvSpPr/>
          <p:nvPr/>
        </p:nvSpPr>
        <p:spPr>
          <a:xfrm>
            <a:off x="1979712" y="4077072"/>
            <a:ext cx="5832648" cy="2520280"/>
          </a:xfrm>
          <a:prstGeom prst="roundRect">
            <a:avLst/>
          </a:prstGeom>
          <a:gradFill flip="none" rotWithShape="1">
            <a:gsLst>
              <a:gs pos="11000">
                <a:schemeClr val="accent1"/>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Martingale </a:t>
            </a:r>
            <a:r>
              <a:rPr lang="en-US" altLang="zh-CN" sz="2400" dirty="0"/>
              <a:t>sample-path bound </a:t>
            </a:r>
            <a:r>
              <a:rPr lang="en-US" altLang="zh-CN" sz="2400" dirty="0" smtClean="0"/>
              <a:t>for</a:t>
            </a:r>
          </a:p>
          <a:p>
            <a:pPr algn="ctr"/>
            <a:r>
              <a:rPr lang="en-US" altLang="zh-CN" sz="2400" dirty="0" smtClean="0"/>
              <a:t> </a:t>
            </a:r>
            <a:r>
              <a:rPr lang="en-US" altLang="zh-CN" sz="2400" dirty="0"/>
              <a:t>Markov arrivals and </a:t>
            </a:r>
            <a:r>
              <a:rPr lang="en-US" altLang="zh-CN" sz="2400" dirty="0" smtClean="0"/>
              <a:t>services;</a:t>
            </a:r>
            <a:endParaRPr lang="en-US" altLang="zh-CN" sz="2400" dirty="0"/>
          </a:p>
          <a:p>
            <a:pPr algn="ctr"/>
            <a:r>
              <a:rPr lang="en-US" altLang="zh-CN" sz="2400" dirty="0" smtClean="0"/>
              <a:t>Exponential </a:t>
            </a:r>
            <a:r>
              <a:rPr lang="en-US" altLang="zh-CN" sz="2400" dirty="0"/>
              <a:t>transform determines </a:t>
            </a:r>
            <a:endParaRPr lang="en-US" altLang="zh-CN" sz="2400" dirty="0" smtClean="0"/>
          </a:p>
          <a:p>
            <a:pPr algn="ctr"/>
            <a:r>
              <a:rPr lang="en-US" altLang="zh-CN" sz="2400" dirty="0" smtClean="0"/>
              <a:t>the </a:t>
            </a:r>
            <a:r>
              <a:rPr lang="en-US" altLang="zh-CN" sz="2400" dirty="0"/>
              <a:t>decay rate of queuing </a:t>
            </a:r>
            <a:r>
              <a:rPr lang="en-US" altLang="zh-CN" sz="2400" dirty="0" smtClean="0"/>
              <a:t>metrics;</a:t>
            </a:r>
          </a:p>
          <a:p>
            <a:pPr algn="ctr"/>
            <a:r>
              <a:rPr lang="en-US" altLang="zh-CN" sz="2400" b="1" u="sng" dirty="0" smtClean="0">
                <a:solidFill>
                  <a:srgbClr val="FF0000"/>
                </a:solidFill>
              </a:rPr>
              <a:t>Very flexible analysis for arrival process and service process</a:t>
            </a:r>
          </a:p>
        </p:txBody>
      </p:sp>
    </p:spTree>
    <p:extLst>
      <p:ext uri="{BB962C8B-B14F-4D97-AF65-F5344CB8AC3E}">
        <p14:creationId xmlns:p14="http://schemas.microsoft.com/office/powerpoint/2010/main" val="30488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err="1"/>
              <a:t>Bursty</a:t>
            </a:r>
            <a:r>
              <a:rPr lang="en-US" altLang="zh-CN" sz="2800" dirty="0"/>
              <a:t> source is modelled by a Markov-Modulated On-Off (MMOO) process</a:t>
            </a:r>
          </a:p>
          <a:p>
            <a:r>
              <a:rPr lang="en-US" altLang="zh-CN" sz="2800" dirty="0"/>
              <a:t>        is a Markov chain with state space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
        <p:nvSpPr>
          <p:cNvPr id="5" name="标题 4"/>
          <p:cNvSpPr>
            <a:spLocks noGrp="1"/>
          </p:cNvSpPr>
          <p:nvPr>
            <p:ph type="title"/>
          </p:nvPr>
        </p:nvSpPr>
        <p:spPr/>
        <p:txBody>
          <a:bodyPr/>
          <a:lstStyle/>
          <a:p>
            <a:r>
              <a:rPr lang="en-US" altLang="zh-CN" dirty="0"/>
              <a:t>Arrival Process Model</a:t>
            </a:r>
            <a:endParaRPr lang="zh-CN" altLang="en-US" dirty="0"/>
          </a:p>
        </p:txBody>
      </p:sp>
      <p:graphicFrame>
        <p:nvGraphicFramePr>
          <p:cNvPr id="6" name="对象 5"/>
          <p:cNvGraphicFramePr>
            <a:graphicFrameLocks noChangeAspect="1"/>
          </p:cNvGraphicFramePr>
          <p:nvPr>
            <p:extLst/>
          </p:nvPr>
        </p:nvGraphicFramePr>
        <p:xfrm>
          <a:off x="755576" y="2801814"/>
          <a:ext cx="576263" cy="411162"/>
        </p:xfrm>
        <a:graphic>
          <a:graphicData uri="http://schemas.openxmlformats.org/presentationml/2006/ole">
            <mc:AlternateContent xmlns:mc="http://schemas.openxmlformats.org/markup-compatibility/2006">
              <mc:Choice xmlns:v="urn:schemas-microsoft-com:vml" Requires="v">
                <p:oleObj spid="_x0000_s218797" name="Equation" r:id="rId3" imgW="355320" imgH="253800" progId="Equation.DSMT4">
                  <p:embed/>
                </p:oleObj>
              </mc:Choice>
              <mc:Fallback>
                <p:oleObj name="Equation" r:id="rId3" imgW="355320" imgH="253800" progId="Equation.DSMT4">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01814"/>
                        <a:ext cx="576263"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文本框 9"/>
          <p:cNvSpPr txBox="1"/>
          <p:nvPr/>
        </p:nvSpPr>
        <p:spPr>
          <a:xfrm>
            <a:off x="107504" y="3323495"/>
            <a:ext cx="3430562" cy="369332"/>
          </a:xfrm>
          <a:prstGeom prst="rect">
            <a:avLst/>
          </a:prstGeom>
          <a:noFill/>
          <a:ln>
            <a:solidFill>
              <a:schemeClr val="accent1"/>
            </a:solidFill>
          </a:ln>
        </p:spPr>
        <p:txBody>
          <a:bodyPr wrap="square" rtlCol="0">
            <a:spAutoFit/>
          </a:bodyPr>
          <a:lstStyle/>
          <a:p>
            <a:r>
              <a:rPr lang="en-US" altLang="zh-CN" dirty="0"/>
              <a:t>successful transmission probability</a:t>
            </a:r>
            <a:endParaRPr lang="zh-CN" altLang="en-US" dirty="0"/>
          </a:p>
        </p:txBody>
      </p:sp>
      <p:cxnSp>
        <p:nvCxnSpPr>
          <p:cNvPr id="13" name="直接箭头连接符 12"/>
          <p:cNvCxnSpPr/>
          <p:nvPr/>
        </p:nvCxnSpPr>
        <p:spPr>
          <a:xfrm flipV="1">
            <a:off x="2133070" y="3752295"/>
            <a:ext cx="75577" cy="2160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5496" y="6021288"/>
            <a:ext cx="3065509" cy="369332"/>
          </a:xfrm>
          <a:prstGeom prst="rect">
            <a:avLst/>
          </a:prstGeom>
          <a:noFill/>
          <a:ln>
            <a:solidFill>
              <a:schemeClr val="accent1"/>
            </a:solidFill>
          </a:ln>
        </p:spPr>
        <p:txBody>
          <a:bodyPr wrap="square" rtlCol="0">
            <a:spAutoFit/>
          </a:bodyPr>
          <a:lstStyle/>
          <a:p>
            <a:r>
              <a:rPr lang="en-US" altLang="zh-CN" dirty="0"/>
              <a:t>failure transmission probability</a:t>
            </a:r>
            <a:endParaRPr lang="zh-CN" altLang="en-US" dirty="0"/>
          </a:p>
        </p:txBody>
      </p:sp>
      <p:cxnSp>
        <p:nvCxnSpPr>
          <p:cNvPr id="18" name="直接箭头连接符 17"/>
          <p:cNvCxnSpPr/>
          <p:nvPr/>
        </p:nvCxnSpPr>
        <p:spPr>
          <a:xfrm flipH="1">
            <a:off x="1925267" y="5733256"/>
            <a:ext cx="148135" cy="1985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3707904" y="3356992"/>
            <a:ext cx="5220072" cy="461665"/>
          </a:xfrm>
          <a:prstGeom prst="rect">
            <a:avLst/>
          </a:prstGeom>
          <a:noFill/>
        </p:spPr>
        <p:txBody>
          <a:bodyPr wrap="square" rtlCol="0">
            <a:spAutoFit/>
          </a:bodyPr>
          <a:lstStyle/>
          <a:p>
            <a:pPr marL="342900" indent="-342900">
              <a:buFont typeface="Arial" pitchFamily="34" charset="0"/>
              <a:buChar char="•"/>
            </a:pPr>
            <a:r>
              <a:rPr lang="en-US" altLang="zh-CN" sz="2400" dirty="0">
                <a:latin typeface="Calibri" pitchFamily="34" charset="0"/>
              </a:rPr>
              <a:t>Transition matrix of the Markov chain </a:t>
            </a:r>
            <a:endParaRPr lang="zh-CN" altLang="en-US" sz="2400" dirty="0">
              <a:latin typeface="Calibri" pitchFamily="34" charset="0"/>
            </a:endParaRPr>
          </a:p>
        </p:txBody>
      </p:sp>
      <p:graphicFrame>
        <p:nvGraphicFramePr>
          <p:cNvPr id="22" name="对象 21"/>
          <p:cNvGraphicFramePr>
            <a:graphicFrameLocks noChangeAspect="1"/>
          </p:cNvGraphicFramePr>
          <p:nvPr>
            <p:extLst/>
          </p:nvPr>
        </p:nvGraphicFramePr>
        <p:xfrm>
          <a:off x="4939619" y="3717032"/>
          <a:ext cx="2800733" cy="1053741"/>
        </p:xfrm>
        <a:graphic>
          <a:graphicData uri="http://schemas.openxmlformats.org/presentationml/2006/ole">
            <mc:AlternateContent xmlns:mc="http://schemas.openxmlformats.org/markup-compatibility/2006">
              <mc:Choice xmlns:v="urn:schemas-microsoft-com:vml" Requires="v">
                <p:oleObj spid="_x0000_s218798" name="Equation" r:id="rId5" imgW="1282680" imgH="482400" progId="Equation.DSMT4">
                  <p:embed/>
                </p:oleObj>
              </mc:Choice>
              <mc:Fallback>
                <p:oleObj name="Equation" r:id="rId5" imgW="1282680" imgH="482400" progId="Equation.DSMT4">
                  <p:embed/>
                  <p:pic>
                    <p:nvPicPr>
                      <p:cNvPr id="22" name="对象 21"/>
                      <p:cNvPicPr/>
                      <p:nvPr/>
                    </p:nvPicPr>
                    <p:blipFill>
                      <a:blip r:embed="rId6"/>
                      <a:stretch>
                        <a:fillRect/>
                      </a:stretch>
                    </p:blipFill>
                    <p:spPr>
                      <a:xfrm>
                        <a:off x="4939619" y="3717032"/>
                        <a:ext cx="2800733" cy="1053741"/>
                      </a:xfrm>
                      <a:prstGeom prst="rect">
                        <a:avLst/>
                      </a:prstGeom>
                    </p:spPr>
                  </p:pic>
                </p:oleObj>
              </mc:Fallback>
            </mc:AlternateContent>
          </a:graphicData>
        </a:graphic>
      </p:graphicFrame>
      <p:cxnSp>
        <p:nvCxnSpPr>
          <p:cNvPr id="23" name="直接箭头连接符 22"/>
          <p:cNvCxnSpPr/>
          <p:nvPr/>
        </p:nvCxnSpPr>
        <p:spPr>
          <a:xfrm>
            <a:off x="3280148" y="5670540"/>
            <a:ext cx="355748" cy="2067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203848" y="6011996"/>
            <a:ext cx="3209525" cy="369332"/>
          </a:xfrm>
          <a:prstGeom prst="rect">
            <a:avLst/>
          </a:prstGeom>
          <a:noFill/>
          <a:ln>
            <a:solidFill>
              <a:schemeClr val="accent1"/>
            </a:solidFill>
          </a:ln>
        </p:spPr>
        <p:txBody>
          <a:bodyPr wrap="square" rtlCol="0">
            <a:spAutoFit/>
          </a:bodyPr>
          <a:lstStyle/>
          <a:p>
            <a:r>
              <a:rPr lang="en-US" altLang="zh-CN" dirty="0"/>
              <a:t>Peak transmission rate in state 1</a:t>
            </a:r>
            <a:endParaRPr lang="zh-CN" altLang="en-US" dirty="0"/>
          </a:p>
        </p:txBody>
      </p:sp>
      <p:graphicFrame>
        <p:nvGraphicFramePr>
          <p:cNvPr id="17" name="对象 16"/>
          <p:cNvGraphicFramePr>
            <a:graphicFrameLocks noChangeAspect="1"/>
          </p:cNvGraphicFramePr>
          <p:nvPr>
            <p:extLst/>
          </p:nvPr>
        </p:nvGraphicFramePr>
        <p:xfrm>
          <a:off x="5796136" y="5086995"/>
          <a:ext cx="3106741" cy="1009027"/>
        </p:xfrm>
        <a:graphic>
          <a:graphicData uri="http://schemas.openxmlformats.org/presentationml/2006/ole">
            <mc:AlternateContent xmlns:mc="http://schemas.openxmlformats.org/markup-compatibility/2006">
              <mc:Choice xmlns:v="urn:schemas-microsoft-com:vml" Requires="v">
                <p:oleObj spid="_x0000_s218799" name="Equation" r:id="rId7" imgW="1485720" imgH="482400" progId="Equation.DSMT4">
                  <p:embed/>
                </p:oleObj>
              </mc:Choice>
              <mc:Fallback>
                <p:oleObj name="Equation" r:id="rId7" imgW="1485720" imgH="482400" progId="Equation.DSMT4">
                  <p:embed/>
                  <p:pic>
                    <p:nvPicPr>
                      <p:cNvPr id="17" name="对象 16"/>
                      <p:cNvPicPr/>
                      <p:nvPr/>
                    </p:nvPicPr>
                    <p:blipFill>
                      <a:blip r:embed="rId8"/>
                      <a:stretch>
                        <a:fillRect/>
                      </a:stretch>
                    </p:blipFill>
                    <p:spPr>
                      <a:xfrm>
                        <a:off x="5796136" y="5086995"/>
                        <a:ext cx="3106741" cy="1009027"/>
                      </a:xfrm>
                      <a:prstGeom prst="rect">
                        <a:avLst/>
                      </a:prstGeom>
                    </p:spPr>
                  </p:pic>
                </p:oleObj>
              </mc:Fallback>
            </mc:AlternateContent>
          </a:graphicData>
        </a:graphic>
      </p:graphicFrame>
      <p:sp>
        <p:nvSpPr>
          <p:cNvPr id="19" name="TextBox 8"/>
          <p:cNvSpPr txBox="1"/>
          <p:nvPr/>
        </p:nvSpPr>
        <p:spPr>
          <a:xfrm>
            <a:off x="3744416" y="4725144"/>
            <a:ext cx="3707904" cy="430887"/>
          </a:xfrm>
          <a:prstGeom prst="rect">
            <a:avLst/>
          </a:prstGeom>
          <a:noFill/>
        </p:spPr>
        <p:txBody>
          <a:bodyPr wrap="square" rtlCol="0">
            <a:spAutoFit/>
          </a:bodyPr>
          <a:lstStyle>
            <a:defPPr>
              <a:defRPr lang="zh-CN"/>
            </a:defPPr>
            <a:lvl1pPr marL="342900" indent="-342900">
              <a:buFont typeface="Arial" pitchFamily="34" charset="0"/>
              <a:buChar char="•"/>
              <a:defRPr sz="2200">
                <a:latin typeface="Calibri" pitchFamily="34" charset="0"/>
              </a:defRPr>
            </a:lvl1pPr>
          </a:lstStyle>
          <a:p>
            <a:r>
              <a:rPr lang="en-US" altLang="zh-CN" dirty="0"/>
              <a:t>Steady-state distribution</a:t>
            </a:r>
            <a:endParaRPr lang="zh-CN" altLang="en-US" dirty="0"/>
          </a:p>
        </p:txBody>
      </p:sp>
      <p:grpSp>
        <p:nvGrpSpPr>
          <p:cNvPr id="9" name="Group 8"/>
          <p:cNvGrpSpPr/>
          <p:nvPr/>
        </p:nvGrpSpPr>
        <p:grpSpPr>
          <a:xfrm>
            <a:off x="645598" y="3913212"/>
            <a:ext cx="2990298" cy="2324100"/>
            <a:chOff x="645598" y="3913212"/>
            <a:chExt cx="2990298" cy="2324100"/>
          </a:xfrm>
        </p:grpSpPr>
        <p:graphicFrame>
          <p:nvGraphicFramePr>
            <p:cNvPr id="8" name="对象 7"/>
            <p:cNvGraphicFramePr>
              <a:graphicFrameLocks noChangeAspect="1"/>
            </p:cNvGraphicFramePr>
            <p:nvPr>
              <p:extLst/>
            </p:nvPr>
          </p:nvGraphicFramePr>
          <p:xfrm>
            <a:off x="927535" y="3913212"/>
            <a:ext cx="2562225" cy="2324100"/>
          </p:xfrm>
          <a:graphic>
            <a:graphicData uri="http://schemas.openxmlformats.org/presentationml/2006/ole">
              <mc:AlternateContent xmlns:mc="http://schemas.openxmlformats.org/markup-compatibility/2006">
                <mc:Choice xmlns:v="urn:schemas-microsoft-com:vml" Requires="v">
                  <p:oleObj spid="_x0000_s218800" name="Visio" r:id="rId9" imgW="2562228" imgH="2324047" progId="Visio.Drawing.11">
                    <p:embed/>
                  </p:oleObj>
                </mc:Choice>
                <mc:Fallback>
                  <p:oleObj name="Visio" r:id="rId9" imgW="2562228" imgH="2324047" progId="Visio.Drawing.11">
                    <p:embed/>
                    <p:pic>
                      <p:nvPicPr>
                        <p:cNvPr id="8" name="对象 7"/>
                        <p:cNvPicPr/>
                        <p:nvPr/>
                      </p:nvPicPr>
                      <p:blipFill>
                        <a:blip r:embed="rId10"/>
                        <a:stretch>
                          <a:fillRect/>
                        </a:stretch>
                      </p:blipFill>
                      <p:spPr>
                        <a:xfrm>
                          <a:off x="927535" y="3913212"/>
                          <a:ext cx="2562225" cy="2324100"/>
                        </a:xfrm>
                        <a:prstGeom prst="rect">
                          <a:avLst/>
                        </a:prstGeom>
                      </p:spPr>
                    </p:pic>
                  </p:oleObj>
                </mc:Fallback>
              </mc:AlternateContent>
            </a:graphicData>
          </a:graphic>
        </p:graphicFrame>
        <p:sp>
          <p:nvSpPr>
            <p:cNvPr id="24" name="Freeform 23"/>
            <p:cNvSpPr/>
            <p:nvPr/>
          </p:nvSpPr>
          <p:spPr>
            <a:xfrm>
              <a:off x="3179302" y="4558873"/>
              <a:ext cx="456594" cy="670327"/>
            </a:xfrm>
            <a:custGeom>
              <a:avLst/>
              <a:gdLst>
                <a:gd name="connsiteX0" fmla="*/ 0 w 456594"/>
                <a:gd name="connsiteY0" fmla="*/ 124251 h 775594"/>
                <a:gd name="connsiteX1" fmla="*/ 207073 w 456594"/>
                <a:gd name="connsiteY1" fmla="*/ 0 h 775594"/>
                <a:gd name="connsiteX2" fmla="*/ 414146 w 456594"/>
                <a:gd name="connsiteY2" fmla="*/ 124251 h 775594"/>
                <a:gd name="connsiteX3" fmla="*/ 441756 w 456594"/>
                <a:gd name="connsiteY3" fmla="*/ 635064 h 775594"/>
                <a:gd name="connsiteX4" fmla="*/ 234683 w 456594"/>
                <a:gd name="connsiteY4" fmla="*/ 773121 h 775594"/>
                <a:gd name="connsiteX5" fmla="*/ 13805 w 456594"/>
                <a:gd name="connsiteY5" fmla="*/ 552229 h 7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594" h="775594">
                  <a:moveTo>
                    <a:pt x="0" y="124251"/>
                  </a:moveTo>
                  <a:cubicBezTo>
                    <a:pt x="69024" y="62125"/>
                    <a:pt x="138049" y="0"/>
                    <a:pt x="207073" y="0"/>
                  </a:cubicBezTo>
                  <a:cubicBezTo>
                    <a:pt x="276097" y="0"/>
                    <a:pt x="375032" y="18407"/>
                    <a:pt x="414146" y="124251"/>
                  </a:cubicBezTo>
                  <a:cubicBezTo>
                    <a:pt x="453260" y="230095"/>
                    <a:pt x="471666" y="526919"/>
                    <a:pt x="441756" y="635064"/>
                  </a:cubicBezTo>
                  <a:cubicBezTo>
                    <a:pt x="411846" y="743209"/>
                    <a:pt x="306008" y="786927"/>
                    <a:pt x="234683" y="773121"/>
                  </a:cubicBezTo>
                  <a:cubicBezTo>
                    <a:pt x="163358" y="759315"/>
                    <a:pt x="39114" y="556831"/>
                    <a:pt x="13805" y="552229"/>
                  </a:cubicBez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645598" y="4458239"/>
              <a:ext cx="403572" cy="763680"/>
            </a:xfrm>
            <a:custGeom>
              <a:avLst/>
              <a:gdLst>
                <a:gd name="connsiteX0" fmla="*/ 403572 w 403572"/>
                <a:gd name="connsiteY0" fmla="*/ 139072 h 763680"/>
                <a:gd name="connsiteX1" fmla="*/ 196499 w 403572"/>
                <a:gd name="connsiteY1" fmla="*/ 1014 h 763680"/>
                <a:gd name="connsiteX2" fmla="*/ 17036 w 403572"/>
                <a:gd name="connsiteY2" fmla="*/ 111460 h 763680"/>
                <a:gd name="connsiteX3" fmla="*/ 30841 w 403572"/>
                <a:gd name="connsiteY3" fmla="*/ 649884 h 763680"/>
                <a:gd name="connsiteX4" fmla="*/ 224109 w 403572"/>
                <a:gd name="connsiteY4" fmla="*/ 760330 h 763680"/>
                <a:gd name="connsiteX5" fmla="*/ 375962 w 403572"/>
                <a:gd name="connsiteY5" fmla="*/ 580855 h 76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72" h="763680">
                  <a:moveTo>
                    <a:pt x="403572" y="139072"/>
                  </a:moveTo>
                  <a:cubicBezTo>
                    <a:pt x="332247" y="72344"/>
                    <a:pt x="260922" y="5616"/>
                    <a:pt x="196499" y="1014"/>
                  </a:cubicBezTo>
                  <a:cubicBezTo>
                    <a:pt x="132076" y="-3588"/>
                    <a:pt x="44646" y="3315"/>
                    <a:pt x="17036" y="111460"/>
                  </a:cubicBezTo>
                  <a:cubicBezTo>
                    <a:pt x="-10574" y="219605"/>
                    <a:pt x="-3671" y="541739"/>
                    <a:pt x="30841" y="649884"/>
                  </a:cubicBezTo>
                  <a:cubicBezTo>
                    <a:pt x="65353" y="758029"/>
                    <a:pt x="166589" y="771835"/>
                    <a:pt x="224109" y="760330"/>
                  </a:cubicBezTo>
                  <a:cubicBezTo>
                    <a:pt x="281629" y="748825"/>
                    <a:pt x="375962" y="580855"/>
                    <a:pt x="375962" y="580855"/>
                  </a:cubicBez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7" name="对象 26"/>
          <p:cNvGraphicFramePr>
            <a:graphicFrameLocks noChangeAspect="1"/>
          </p:cNvGraphicFramePr>
          <p:nvPr>
            <p:extLst>
              <p:ext uri="{D42A27DB-BD31-4B8C-83A1-F6EECF244321}">
                <p14:modId xmlns:p14="http://schemas.microsoft.com/office/powerpoint/2010/main" val="3599507022"/>
              </p:ext>
            </p:extLst>
          </p:nvPr>
        </p:nvGraphicFramePr>
        <p:xfrm>
          <a:off x="6314529" y="2759320"/>
          <a:ext cx="1137791" cy="494376"/>
        </p:xfrm>
        <a:graphic>
          <a:graphicData uri="http://schemas.openxmlformats.org/presentationml/2006/ole">
            <mc:AlternateContent xmlns:mc="http://schemas.openxmlformats.org/markup-compatibility/2006">
              <mc:Choice xmlns:v="urn:schemas-microsoft-com:vml" Requires="v">
                <p:oleObj spid="_x0000_s218801" name="Equation" r:id="rId11" imgW="583920" imgH="253800" progId="Equation.DSMT4">
                  <p:embed/>
                </p:oleObj>
              </mc:Choice>
              <mc:Fallback>
                <p:oleObj name="Equation" r:id="rId11" imgW="583920" imgH="253800" progId="Equation.DSMT4">
                  <p:embed/>
                  <p:pic>
                    <p:nvPicPr>
                      <p:cNvPr id="7" name="对象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4529" y="2759320"/>
                        <a:ext cx="1137791" cy="494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9628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4786346"/>
          </a:xfrm>
        </p:spPr>
        <p:txBody>
          <a:bodyPr>
            <a:normAutofit/>
          </a:bodyPr>
          <a:lstStyle/>
          <a:p>
            <a:r>
              <a:rPr lang="en-US" altLang="zh-CN" sz="2600" dirty="0"/>
              <a:t>CSMA/CA channel: Carrier sense and collision avoidance by transmitting only when the channel is sensed to be ‘‘idle’’</a:t>
            </a:r>
          </a:p>
          <a:p>
            <a:r>
              <a:rPr lang="en-US" altLang="zh-CN" sz="2600" dirty="0"/>
              <a:t>Service process: Markov chain        with state space</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
        <p:nvSpPr>
          <p:cNvPr id="5" name="标题 4"/>
          <p:cNvSpPr>
            <a:spLocks noGrp="1"/>
          </p:cNvSpPr>
          <p:nvPr>
            <p:ph type="title"/>
          </p:nvPr>
        </p:nvSpPr>
        <p:spPr/>
        <p:txBody>
          <a:bodyPr/>
          <a:lstStyle/>
          <a:p>
            <a:r>
              <a:rPr lang="en-US" altLang="zh-CN" dirty="0"/>
              <a:t>Service Process Model</a:t>
            </a:r>
            <a:endParaRPr lang="zh-CN" altLang="en-US" dirty="0"/>
          </a:p>
        </p:txBody>
      </p:sp>
      <p:graphicFrame>
        <p:nvGraphicFramePr>
          <p:cNvPr id="6" name="对象 5"/>
          <p:cNvGraphicFramePr>
            <a:graphicFrameLocks noChangeAspect="1"/>
          </p:cNvGraphicFramePr>
          <p:nvPr>
            <p:extLst/>
          </p:nvPr>
        </p:nvGraphicFramePr>
        <p:xfrm>
          <a:off x="4788024" y="2551794"/>
          <a:ext cx="612204" cy="453117"/>
        </p:xfrm>
        <a:graphic>
          <a:graphicData uri="http://schemas.openxmlformats.org/presentationml/2006/ole">
            <mc:AlternateContent xmlns:mc="http://schemas.openxmlformats.org/markup-compatibility/2006">
              <mc:Choice xmlns:v="urn:schemas-microsoft-com:vml" Requires="v">
                <p:oleObj spid="_x0000_s219897" name="Equation" r:id="rId3" imgW="342720" imgH="253800" progId="Equation.DSMT4">
                  <p:embed/>
                </p:oleObj>
              </mc:Choice>
              <mc:Fallback>
                <p:oleObj name="Equation" r:id="rId3" imgW="342720" imgH="253800" progId="Equation.DSMT4">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551794"/>
                        <a:ext cx="612204" cy="453117"/>
                      </a:xfrm>
                      <a:prstGeom prst="rect">
                        <a:avLst/>
                      </a:prstGeom>
                      <a:noFill/>
                      <a:ln>
                        <a:noFill/>
                      </a:ln>
                    </p:spPr>
                  </p:pic>
                </p:oleObj>
              </mc:Fallback>
            </mc:AlternateContent>
          </a:graphicData>
        </a:graphic>
      </p:graphicFrame>
      <p:graphicFrame>
        <p:nvGraphicFramePr>
          <p:cNvPr id="7" name="对象 6"/>
          <p:cNvGraphicFramePr>
            <a:graphicFrameLocks noChangeAspect="1"/>
          </p:cNvGraphicFramePr>
          <p:nvPr>
            <p:extLst/>
          </p:nvPr>
        </p:nvGraphicFramePr>
        <p:xfrm>
          <a:off x="7542213" y="2516188"/>
          <a:ext cx="1579562" cy="542925"/>
        </p:xfrm>
        <a:graphic>
          <a:graphicData uri="http://schemas.openxmlformats.org/presentationml/2006/ole">
            <mc:AlternateContent xmlns:mc="http://schemas.openxmlformats.org/markup-compatibility/2006">
              <mc:Choice xmlns:v="urn:schemas-microsoft-com:vml" Requires="v">
                <p:oleObj spid="_x0000_s219898" name="Equation" r:id="rId5" imgW="850900" imgH="292100" progId="Equation.3">
                  <p:embed/>
                </p:oleObj>
              </mc:Choice>
              <mc:Fallback>
                <p:oleObj name="Equation" r:id="rId5" imgW="850900" imgH="292100" progId="Equation.3">
                  <p:embed/>
                  <p:pic>
                    <p:nvPicPr>
                      <p:cNvPr id="7" name="对象 6"/>
                      <p:cNvPicPr/>
                      <p:nvPr/>
                    </p:nvPicPr>
                    <p:blipFill>
                      <a:blip r:embed="rId6"/>
                      <a:stretch>
                        <a:fillRect/>
                      </a:stretch>
                    </p:blipFill>
                    <p:spPr>
                      <a:xfrm>
                        <a:off x="7542213" y="2516188"/>
                        <a:ext cx="1579562" cy="542925"/>
                      </a:xfrm>
                      <a:prstGeom prst="rect">
                        <a:avLst/>
                      </a:prstGeom>
                    </p:spPr>
                  </p:pic>
                </p:oleObj>
              </mc:Fallback>
            </mc:AlternateContent>
          </a:graphicData>
        </a:graphic>
      </p:graphicFrame>
      <p:sp>
        <p:nvSpPr>
          <p:cNvPr id="9" name="文本框 8"/>
          <p:cNvSpPr txBox="1"/>
          <p:nvPr/>
        </p:nvSpPr>
        <p:spPr>
          <a:xfrm>
            <a:off x="493366" y="2983842"/>
            <a:ext cx="3790602" cy="369332"/>
          </a:xfrm>
          <a:prstGeom prst="rect">
            <a:avLst/>
          </a:prstGeom>
          <a:noFill/>
          <a:ln>
            <a:solidFill>
              <a:schemeClr val="accent1"/>
            </a:solidFill>
          </a:ln>
        </p:spPr>
        <p:txBody>
          <a:bodyPr wrap="square" rtlCol="0">
            <a:spAutoFit/>
          </a:bodyPr>
          <a:lstStyle/>
          <a:p>
            <a:r>
              <a:rPr lang="en-US" altLang="zh-CN" dirty="0"/>
              <a:t>probability of a successful transmission</a:t>
            </a:r>
            <a:endParaRPr lang="zh-CN" altLang="en-US" dirty="0"/>
          </a:p>
        </p:txBody>
      </p:sp>
      <p:cxnSp>
        <p:nvCxnSpPr>
          <p:cNvPr id="10" name="直接箭头连接符 9"/>
          <p:cNvCxnSpPr>
            <a:stCxn id="23" idx="1"/>
          </p:cNvCxnSpPr>
          <p:nvPr/>
        </p:nvCxnSpPr>
        <p:spPr>
          <a:xfrm flipH="1" flipV="1">
            <a:off x="2171627" y="3364525"/>
            <a:ext cx="262603" cy="2531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3528" y="6070894"/>
            <a:ext cx="4104456" cy="369332"/>
          </a:xfrm>
          <a:prstGeom prst="rect">
            <a:avLst/>
          </a:prstGeom>
          <a:noFill/>
          <a:ln>
            <a:solidFill>
              <a:schemeClr val="accent1"/>
            </a:solidFill>
          </a:ln>
        </p:spPr>
        <p:txBody>
          <a:bodyPr wrap="square" rtlCol="0">
            <a:spAutoFit/>
          </a:bodyPr>
          <a:lstStyle/>
          <a:p>
            <a:r>
              <a:rPr lang="en-US" altLang="zh-CN" dirty="0"/>
              <a:t>probability of a unsuccessful transmission</a:t>
            </a:r>
            <a:endParaRPr lang="zh-CN" altLang="en-US" dirty="0"/>
          </a:p>
        </p:txBody>
      </p:sp>
      <p:cxnSp>
        <p:nvCxnSpPr>
          <p:cNvPr id="13" name="直接箭头连接符 12"/>
          <p:cNvCxnSpPr>
            <a:stCxn id="24" idx="2"/>
          </p:cNvCxnSpPr>
          <p:nvPr/>
        </p:nvCxnSpPr>
        <p:spPr>
          <a:xfrm flipH="1">
            <a:off x="2181122" y="5868808"/>
            <a:ext cx="351561" cy="1524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对象 16"/>
          <p:cNvGraphicFramePr>
            <a:graphicFrameLocks noChangeAspect="1"/>
          </p:cNvGraphicFramePr>
          <p:nvPr>
            <p:extLst/>
          </p:nvPr>
        </p:nvGraphicFramePr>
        <p:xfrm>
          <a:off x="4394200" y="2205074"/>
          <a:ext cx="914400" cy="198438"/>
        </p:xfrm>
        <a:graphic>
          <a:graphicData uri="http://schemas.openxmlformats.org/presentationml/2006/ole">
            <mc:AlternateContent xmlns:mc="http://schemas.openxmlformats.org/markup-compatibility/2006">
              <mc:Choice xmlns:v="urn:schemas-microsoft-com:vml" Requires="v">
                <p:oleObj spid="_x0000_s219899" name="Equation" r:id="rId7" imgW="914400" imgH="198720" progId="Equation.DSMT4">
                  <p:embed/>
                </p:oleObj>
              </mc:Choice>
              <mc:Fallback>
                <p:oleObj name="Equation" r:id="rId7" imgW="914400" imgH="198720" progId="Equation.DSMT4">
                  <p:embed/>
                  <p:pic>
                    <p:nvPicPr>
                      <p:cNvPr id="17" name="对象 16"/>
                      <p:cNvPicPr/>
                      <p:nvPr/>
                    </p:nvPicPr>
                    <p:blipFill>
                      <a:blip r:embed="rId8"/>
                      <a:stretch>
                        <a:fillRect/>
                      </a:stretch>
                    </p:blipFill>
                    <p:spPr>
                      <a:xfrm>
                        <a:off x="4394200" y="2205074"/>
                        <a:ext cx="914400" cy="198438"/>
                      </a:xfrm>
                      <a:prstGeom prst="rect">
                        <a:avLst/>
                      </a:prstGeom>
                    </p:spPr>
                  </p:pic>
                </p:oleObj>
              </mc:Fallback>
            </mc:AlternateContent>
          </a:graphicData>
        </a:graphic>
      </p:graphicFrame>
      <p:sp>
        <p:nvSpPr>
          <p:cNvPr id="20" name="TextBox 6"/>
          <p:cNvSpPr txBox="1"/>
          <p:nvPr/>
        </p:nvSpPr>
        <p:spPr>
          <a:xfrm>
            <a:off x="4501008" y="3212976"/>
            <a:ext cx="4895528" cy="430887"/>
          </a:xfrm>
          <a:prstGeom prst="rect">
            <a:avLst/>
          </a:prstGeom>
          <a:noFill/>
        </p:spPr>
        <p:txBody>
          <a:bodyPr wrap="square" rtlCol="0">
            <a:spAutoFit/>
          </a:bodyPr>
          <a:lstStyle/>
          <a:p>
            <a:pPr marL="342900" indent="-342900">
              <a:buFont typeface="Arial" pitchFamily="34" charset="0"/>
              <a:buChar char="•"/>
            </a:pPr>
            <a:r>
              <a:rPr lang="en-US" altLang="zh-CN" sz="2200" dirty="0">
                <a:latin typeface="Calibri" pitchFamily="34" charset="0"/>
              </a:rPr>
              <a:t>Transition matrix of service process </a:t>
            </a:r>
            <a:endParaRPr lang="zh-CN" altLang="en-US" sz="2200" dirty="0">
              <a:latin typeface="Calibri" pitchFamily="34" charset="0"/>
            </a:endParaRPr>
          </a:p>
        </p:txBody>
      </p:sp>
      <p:graphicFrame>
        <p:nvGraphicFramePr>
          <p:cNvPr id="16" name="对象 15"/>
          <p:cNvGraphicFramePr>
            <a:graphicFrameLocks noChangeAspect="1"/>
          </p:cNvGraphicFramePr>
          <p:nvPr>
            <p:extLst/>
          </p:nvPr>
        </p:nvGraphicFramePr>
        <p:xfrm>
          <a:off x="193983" y="3529668"/>
          <a:ext cx="4716447" cy="2563628"/>
        </p:xfrm>
        <a:graphic>
          <a:graphicData uri="http://schemas.openxmlformats.org/presentationml/2006/ole">
            <mc:AlternateContent xmlns:mc="http://schemas.openxmlformats.org/markup-compatibility/2006">
              <mc:Choice xmlns:v="urn:schemas-microsoft-com:vml" Requires="v">
                <p:oleObj spid="_x0000_s219900" name="Visio" r:id="rId9" imgW="5230644" imgH="2843750" progId="Visio.Drawing.11">
                  <p:embed/>
                </p:oleObj>
              </mc:Choice>
              <mc:Fallback>
                <p:oleObj name="Visio" r:id="rId9" imgW="5230644" imgH="2843750" progId="Visio.Drawing.11">
                  <p:embed/>
                  <p:pic>
                    <p:nvPicPr>
                      <p:cNvPr id="16" name="对象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983" y="3529668"/>
                        <a:ext cx="4716447" cy="2563628"/>
                      </a:xfrm>
                      <a:prstGeom prst="rect">
                        <a:avLst/>
                      </a:prstGeom>
                      <a:noFill/>
                      <a:ln>
                        <a:noFill/>
                      </a:ln>
                      <a:extLst/>
                    </p:spPr>
                  </p:pic>
                </p:oleObj>
              </mc:Fallback>
            </mc:AlternateContent>
          </a:graphicData>
        </a:graphic>
      </p:graphicFrame>
      <p:graphicFrame>
        <p:nvGraphicFramePr>
          <p:cNvPr id="18" name="对象 17"/>
          <p:cNvGraphicFramePr>
            <a:graphicFrameLocks noChangeAspect="1"/>
          </p:cNvGraphicFramePr>
          <p:nvPr>
            <p:extLst/>
          </p:nvPr>
        </p:nvGraphicFramePr>
        <p:xfrm>
          <a:off x="5132388" y="3475038"/>
          <a:ext cx="3314700" cy="2141537"/>
        </p:xfrm>
        <a:graphic>
          <a:graphicData uri="http://schemas.openxmlformats.org/presentationml/2006/ole">
            <mc:AlternateContent xmlns:mc="http://schemas.openxmlformats.org/markup-compatibility/2006">
              <mc:Choice xmlns:v="urn:schemas-microsoft-com:vml" Requires="v">
                <p:oleObj spid="_x0000_s219901" name="Equation" r:id="rId11" imgW="1905000" imgH="1231900" progId="Equation.3">
                  <p:embed/>
                </p:oleObj>
              </mc:Choice>
              <mc:Fallback>
                <p:oleObj name="Equation" r:id="rId11" imgW="1905000" imgH="1231900" progId="Equation.3">
                  <p:embed/>
                  <p:pic>
                    <p:nvPicPr>
                      <p:cNvPr id="18" name="对象 17"/>
                      <p:cNvPicPr/>
                      <p:nvPr/>
                    </p:nvPicPr>
                    <p:blipFill>
                      <a:blip r:embed="rId12"/>
                      <a:stretch>
                        <a:fillRect/>
                      </a:stretch>
                    </p:blipFill>
                    <p:spPr>
                      <a:xfrm>
                        <a:off x="5132388" y="3475038"/>
                        <a:ext cx="3314700" cy="2141537"/>
                      </a:xfrm>
                      <a:prstGeom prst="rect">
                        <a:avLst/>
                      </a:prstGeom>
                    </p:spPr>
                  </p:pic>
                </p:oleObj>
              </mc:Fallback>
            </mc:AlternateContent>
          </a:graphicData>
        </a:graphic>
      </p:graphicFrame>
      <p:sp>
        <p:nvSpPr>
          <p:cNvPr id="21" name="TextBox 8"/>
          <p:cNvSpPr txBox="1"/>
          <p:nvPr/>
        </p:nvSpPr>
        <p:spPr>
          <a:xfrm>
            <a:off x="5148064" y="5517232"/>
            <a:ext cx="3707904" cy="430887"/>
          </a:xfrm>
          <a:prstGeom prst="rect">
            <a:avLst/>
          </a:prstGeom>
          <a:noFill/>
        </p:spPr>
        <p:txBody>
          <a:bodyPr wrap="square" rtlCol="0">
            <a:spAutoFit/>
          </a:bodyPr>
          <a:lstStyle>
            <a:defPPr>
              <a:defRPr lang="zh-CN"/>
            </a:defPPr>
            <a:lvl1pPr marL="342900" indent="-342900">
              <a:buFont typeface="Arial" pitchFamily="34" charset="0"/>
              <a:buChar char="•"/>
              <a:defRPr sz="2200">
                <a:latin typeface="Calibri" pitchFamily="34" charset="0"/>
              </a:defRPr>
            </a:lvl1pPr>
          </a:lstStyle>
          <a:p>
            <a:r>
              <a:rPr lang="en-US" altLang="zh-CN" dirty="0"/>
              <a:t>Steady-state distribution</a:t>
            </a:r>
            <a:endParaRPr lang="zh-CN" altLang="en-US" dirty="0"/>
          </a:p>
        </p:txBody>
      </p:sp>
      <p:graphicFrame>
        <p:nvGraphicFramePr>
          <p:cNvPr id="22" name="对象 21"/>
          <p:cNvGraphicFramePr>
            <a:graphicFrameLocks noChangeAspect="1"/>
          </p:cNvGraphicFramePr>
          <p:nvPr>
            <p:extLst/>
          </p:nvPr>
        </p:nvGraphicFramePr>
        <p:xfrm>
          <a:off x="4849813" y="5834063"/>
          <a:ext cx="4033837" cy="884237"/>
        </p:xfrm>
        <a:graphic>
          <a:graphicData uri="http://schemas.openxmlformats.org/presentationml/2006/ole">
            <mc:AlternateContent xmlns:mc="http://schemas.openxmlformats.org/markup-compatibility/2006">
              <mc:Choice xmlns:v="urn:schemas-microsoft-com:vml" Requires="v">
                <p:oleObj spid="_x0000_s219902" name="Equation" r:id="rId13" imgW="2603500" imgH="571500" progId="Equation.3">
                  <p:embed/>
                </p:oleObj>
              </mc:Choice>
              <mc:Fallback>
                <p:oleObj name="Equation" r:id="rId13" imgW="2603500" imgH="571500" progId="Equation.3">
                  <p:embed/>
                  <p:pic>
                    <p:nvPicPr>
                      <p:cNvPr id="22" name="对象 21"/>
                      <p:cNvPicPr/>
                      <p:nvPr/>
                    </p:nvPicPr>
                    <p:blipFill>
                      <a:blip r:embed="rId14"/>
                      <a:stretch>
                        <a:fillRect/>
                      </a:stretch>
                    </p:blipFill>
                    <p:spPr>
                      <a:xfrm>
                        <a:off x="4849813" y="5834063"/>
                        <a:ext cx="4033837" cy="884237"/>
                      </a:xfrm>
                      <a:prstGeom prst="rect">
                        <a:avLst/>
                      </a:prstGeom>
                    </p:spPr>
                  </p:pic>
                </p:oleObj>
              </mc:Fallback>
            </mc:AlternateContent>
          </a:graphicData>
        </a:graphic>
      </p:graphicFrame>
      <p:sp>
        <p:nvSpPr>
          <p:cNvPr id="23" name="椭圆 22"/>
          <p:cNvSpPr/>
          <p:nvPr/>
        </p:nvSpPr>
        <p:spPr>
          <a:xfrm>
            <a:off x="2388667" y="3573016"/>
            <a:ext cx="311125" cy="30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32683" y="5716328"/>
            <a:ext cx="311125" cy="30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83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p:bldP spid="21" grpId="0"/>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a:xfrm>
            <a:off x="8786842" y="6008054"/>
            <a:ext cx="457200" cy="476250"/>
          </a:xfrm>
        </p:spPr>
        <p:txBody>
          <a:bodyPr/>
          <a:lstStyle/>
          <a:p>
            <a:fld id="{0C913308-F349-4B6D-A68A-DD1791B4A57B}" type="slidenum">
              <a:rPr lang="zh-CN" altLang="en-US" smtClean="0"/>
              <a:pPr/>
              <a:t>29</a:t>
            </a:fld>
            <a:endParaRPr lang="zh-CN" altLang="en-US" dirty="0"/>
          </a:p>
        </p:txBody>
      </p:sp>
      <p:sp>
        <p:nvSpPr>
          <p:cNvPr id="5" name="标题 4"/>
          <p:cNvSpPr>
            <a:spLocks noGrp="1"/>
          </p:cNvSpPr>
          <p:nvPr>
            <p:ph type="title"/>
          </p:nvPr>
        </p:nvSpPr>
        <p:spPr/>
        <p:txBody>
          <a:bodyPr/>
          <a:lstStyle/>
          <a:p>
            <a:r>
              <a:rPr lang="en-US" altLang="zh-CN" dirty="0"/>
              <a:t>Martingale Envelope Parameters</a:t>
            </a:r>
            <a:endParaRPr lang="zh-CN" altLang="en-US" dirty="0"/>
          </a:p>
        </p:txBody>
      </p:sp>
      <p:graphicFrame>
        <p:nvGraphicFramePr>
          <p:cNvPr id="6" name="对象 5"/>
          <p:cNvGraphicFramePr>
            <a:graphicFrameLocks noChangeAspect="1"/>
          </p:cNvGraphicFramePr>
          <p:nvPr>
            <p:extLst/>
          </p:nvPr>
        </p:nvGraphicFramePr>
        <p:xfrm>
          <a:off x="755576" y="1959614"/>
          <a:ext cx="3851845" cy="605290"/>
        </p:xfrm>
        <a:graphic>
          <a:graphicData uri="http://schemas.openxmlformats.org/presentationml/2006/ole">
            <mc:AlternateContent xmlns:mc="http://schemas.openxmlformats.org/markup-compatibility/2006">
              <mc:Choice xmlns:v="urn:schemas-microsoft-com:vml" Requires="v">
                <p:oleObj spid="_x0000_s228034" name="Equation" r:id="rId3" imgW="1777680" imgH="279360" progId="Equation.DSMT4">
                  <p:embed/>
                </p:oleObj>
              </mc:Choice>
              <mc:Fallback>
                <p:oleObj name="Equation" r:id="rId3" imgW="1777680" imgH="279360" progId="Equation.DSMT4">
                  <p:embed/>
                  <p:pic>
                    <p:nvPicPr>
                      <p:cNvPr id="6" name="对象 5"/>
                      <p:cNvPicPr/>
                      <p:nvPr/>
                    </p:nvPicPr>
                    <p:blipFill>
                      <a:blip r:embed="rId4"/>
                      <a:stretch>
                        <a:fillRect/>
                      </a:stretch>
                    </p:blipFill>
                    <p:spPr>
                      <a:xfrm>
                        <a:off x="755576" y="1959614"/>
                        <a:ext cx="3851845" cy="605290"/>
                      </a:xfrm>
                      <a:prstGeom prst="rect">
                        <a:avLst/>
                      </a:prstGeom>
                    </p:spPr>
                  </p:pic>
                </p:oleObj>
              </mc:Fallback>
            </mc:AlternateContent>
          </a:graphicData>
        </a:graphic>
      </p:graphicFrame>
      <p:sp>
        <p:nvSpPr>
          <p:cNvPr id="7" name="文本框 6"/>
          <p:cNvSpPr txBox="1"/>
          <p:nvPr/>
        </p:nvSpPr>
        <p:spPr>
          <a:xfrm>
            <a:off x="4634520" y="1844824"/>
            <a:ext cx="4329968" cy="769441"/>
          </a:xfrm>
          <a:prstGeom prst="rect">
            <a:avLst/>
          </a:prstGeom>
          <a:noFill/>
        </p:spPr>
        <p:txBody>
          <a:bodyPr wrap="square" rtlCol="0">
            <a:spAutoFit/>
          </a:bodyPr>
          <a:lstStyle/>
          <a:p>
            <a:r>
              <a:rPr lang="en-US" altLang="zh-CN" sz="2200" dirty="0">
                <a:latin typeface="Calibri" panose="020F0502020204030204" pitchFamily="34" charset="0"/>
              </a:rPr>
              <a:t>exponential transition matrix for Markov process X(n</a:t>
            </a:r>
            <a:r>
              <a:rPr lang="en-US" altLang="zh-CN" sz="2200" dirty="0" smtClean="0">
                <a:latin typeface="Calibri" panose="020F0502020204030204" pitchFamily="34" charset="0"/>
              </a:rPr>
              <a:t>) as A(n) or S(n)</a:t>
            </a:r>
            <a:endParaRPr lang="zh-CN" altLang="en-US" sz="2200" dirty="0">
              <a:latin typeface="Calibri" panose="020F0502020204030204" pitchFamily="34" charset="0"/>
            </a:endParaRPr>
          </a:p>
        </p:txBody>
      </p:sp>
      <p:graphicFrame>
        <p:nvGraphicFramePr>
          <p:cNvPr id="8" name="对象 7"/>
          <p:cNvGraphicFramePr>
            <a:graphicFrameLocks noChangeAspect="1"/>
          </p:cNvGraphicFramePr>
          <p:nvPr>
            <p:extLst/>
          </p:nvPr>
        </p:nvGraphicFramePr>
        <p:xfrm>
          <a:off x="755650" y="2650828"/>
          <a:ext cx="1008063" cy="531812"/>
        </p:xfrm>
        <a:graphic>
          <a:graphicData uri="http://schemas.openxmlformats.org/presentationml/2006/ole">
            <mc:AlternateContent xmlns:mc="http://schemas.openxmlformats.org/markup-compatibility/2006">
              <mc:Choice xmlns:v="urn:schemas-microsoft-com:vml" Requires="v">
                <p:oleObj spid="_x0000_s228035" name="Equation" r:id="rId5" imgW="457200" imgH="241200" progId="Equation.DSMT4">
                  <p:embed/>
                </p:oleObj>
              </mc:Choice>
              <mc:Fallback>
                <p:oleObj name="Equation" r:id="rId5" imgW="457200" imgH="241200" progId="Equation.DSMT4">
                  <p:embed/>
                  <p:pic>
                    <p:nvPicPr>
                      <p:cNvPr id="8" name="对象 7"/>
                      <p:cNvPicPr/>
                      <p:nvPr/>
                    </p:nvPicPr>
                    <p:blipFill>
                      <a:blip r:embed="rId6"/>
                      <a:stretch>
                        <a:fillRect/>
                      </a:stretch>
                    </p:blipFill>
                    <p:spPr>
                      <a:xfrm>
                        <a:off x="755650" y="2650828"/>
                        <a:ext cx="1008063" cy="531812"/>
                      </a:xfrm>
                      <a:prstGeom prst="rect">
                        <a:avLst/>
                      </a:prstGeom>
                    </p:spPr>
                  </p:pic>
                </p:oleObj>
              </mc:Fallback>
            </mc:AlternateContent>
          </a:graphicData>
        </a:graphic>
      </p:graphicFrame>
      <p:sp>
        <p:nvSpPr>
          <p:cNvPr id="9" name="文本框 8"/>
          <p:cNvSpPr txBox="1"/>
          <p:nvPr/>
        </p:nvSpPr>
        <p:spPr>
          <a:xfrm>
            <a:off x="1835697" y="2710081"/>
            <a:ext cx="5040560" cy="430887"/>
          </a:xfrm>
          <a:prstGeom prst="rect">
            <a:avLst/>
          </a:prstGeom>
          <a:noFill/>
        </p:spPr>
        <p:txBody>
          <a:bodyPr wrap="square" rtlCol="0">
            <a:spAutoFit/>
          </a:bodyPr>
          <a:lstStyle/>
          <a:p>
            <a:r>
              <a:rPr lang="fr-FR" altLang="zh-CN" sz="2200" dirty="0">
                <a:latin typeface="Calibri" panose="020F0502020204030204" pitchFamily="34" charset="0"/>
              </a:rPr>
              <a:t>spectral radius, largest positive eigenvalue</a:t>
            </a:r>
          </a:p>
        </p:txBody>
      </p:sp>
      <p:graphicFrame>
        <p:nvGraphicFramePr>
          <p:cNvPr id="10" name="对象 9"/>
          <p:cNvGraphicFramePr>
            <a:graphicFrameLocks noChangeAspect="1"/>
          </p:cNvGraphicFramePr>
          <p:nvPr>
            <p:extLst/>
          </p:nvPr>
        </p:nvGraphicFramePr>
        <p:xfrm>
          <a:off x="770483" y="3257253"/>
          <a:ext cx="1065213" cy="560387"/>
        </p:xfrm>
        <a:graphic>
          <a:graphicData uri="http://schemas.openxmlformats.org/presentationml/2006/ole">
            <mc:AlternateContent xmlns:mc="http://schemas.openxmlformats.org/markup-compatibility/2006">
              <mc:Choice xmlns:v="urn:schemas-microsoft-com:vml" Requires="v">
                <p:oleObj spid="_x0000_s228036" name="Equation" r:id="rId7" imgW="482400" imgH="253800" progId="Equation.DSMT4">
                  <p:embed/>
                </p:oleObj>
              </mc:Choice>
              <mc:Fallback>
                <p:oleObj name="Equation" r:id="rId7" imgW="482400" imgH="253800" progId="Equation.DSMT4">
                  <p:embed/>
                  <p:pic>
                    <p:nvPicPr>
                      <p:cNvPr id="10" name="对象 9"/>
                      <p:cNvPicPr/>
                      <p:nvPr/>
                    </p:nvPicPr>
                    <p:blipFill>
                      <a:blip r:embed="rId8"/>
                      <a:stretch>
                        <a:fillRect/>
                      </a:stretch>
                    </p:blipFill>
                    <p:spPr>
                      <a:xfrm>
                        <a:off x="770483" y="3257253"/>
                        <a:ext cx="1065213" cy="560387"/>
                      </a:xfrm>
                      <a:prstGeom prst="rect">
                        <a:avLst/>
                      </a:prstGeom>
                    </p:spPr>
                  </p:pic>
                </p:oleObj>
              </mc:Fallback>
            </mc:AlternateContent>
          </a:graphicData>
        </a:graphic>
      </p:graphicFrame>
      <p:sp>
        <p:nvSpPr>
          <p:cNvPr id="11" name="文本框 10"/>
          <p:cNvSpPr txBox="1"/>
          <p:nvPr/>
        </p:nvSpPr>
        <p:spPr>
          <a:xfrm>
            <a:off x="1835696" y="3286145"/>
            <a:ext cx="5256585" cy="430887"/>
          </a:xfrm>
          <a:prstGeom prst="rect">
            <a:avLst/>
          </a:prstGeom>
          <a:noFill/>
        </p:spPr>
        <p:txBody>
          <a:bodyPr wrap="square" rtlCol="0">
            <a:spAutoFit/>
          </a:bodyPr>
          <a:lstStyle/>
          <a:p>
            <a:r>
              <a:rPr lang="fr-FR" altLang="zh-CN" sz="2200" dirty="0">
                <a:latin typeface="Calibri" panose="020F0502020204030204" pitchFamily="34" charset="0"/>
              </a:rPr>
              <a:t>corresponding right eigenvector</a:t>
            </a:r>
          </a:p>
        </p:txBody>
      </p:sp>
      <p:graphicFrame>
        <p:nvGraphicFramePr>
          <p:cNvPr id="13" name="对象 12"/>
          <p:cNvGraphicFramePr>
            <a:graphicFrameLocks noChangeAspect="1"/>
          </p:cNvGraphicFramePr>
          <p:nvPr>
            <p:extLst/>
          </p:nvPr>
        </p:nvGraphicFramePr>
        <p:xfrm>
          <a:off x="769938" y="3781662"/>
          <a:ext cx="2578100" cy="868362"/>
        </p:xfrm>
        <a:graphic>
          <a:graphicData uri="http://schemas.openxmlformats.org/presentationml/2006/ole">
            <mc:AlternateContent xmlns:mc="http://schemas.openxmlformats.org/markup-compatibility/2006">
              <mc:Choice xmlns:v="urn:schemas-microsoft-com:vml" Requires="v">
                <p:oleObj spid="_x0000_s228037" name="Equation" r:id="rId9" imgW="1168200" imgH="393480" progId="Equation.DSMT4">
                  <p:embed/>
                </p:oleObj>
              </mc:Choice>
              <mc:Fallback>
                <p:oleObj name="Equation" r:id="rId9" imgW="1168200" imgH="393480" progId="Equation.DSMT4">
                  <p:embed/>
                  <p:pic>
                    <p:nvPicPr>
                      <p:cNvPr id="13" name="对象 12"/>
                      <p:cNvPicPr/>
                      <p:nvPr/>
                    </p:nvPicPr>
                    <p:blipFill>
                      <a:blip r:embed="rId10"/>
                      <a:stretch>
                        <a:fillRect/>
                      </a:stretch>
                    </p:blipFill>
                    <p:spPr>
                      <a:xfrm>
                        <a:off x="769938" y="3781662"/>
                        <a:ext cx="2578100" cy="868362"/>
                      </a:xfrm>
                      <a:prstGeom prst="rect">
                        <a:avLst/>
                      </a:prstGeom>
                    </p:spPr>
                  </p:pic>
                </p:oleObj>
              </mc:Fallback>
            </mc:AlternateContent>
          </a:graphicData>
        </a:graphic>
      </p:graphicFrame>
      <p:sp>
        <p:nvSpPr>
          <p:cNvPr id="14" name="文本框 13"/>
          <p:cNvSpPr txBox="1"/>
          <p:nvPr/>
        </p:nvSpPr>
        <p:spPr>
          <a:xfrm>
            <a:off x="3419872" y="4006225"/>
            <a:ext cx="5256585" cy="430887"/>
          </a:xfrm>
          <a:prstGeom prst="rect">
            <a:avLst/>
          </a:prstGeom>
          <a:noFill/>
        </p:spPr>
        <p:txBody>
          <a:bodyPr wrap="square" rtlCol="0">
            <a:spAutoFit/>
          </a:bodyPr>
          <a:lstStyle/>
          <a:p>
            <a:r>
              <a:rPr lang="fr-FR" altLang="zh-CN" sz="2200" dirty="0">
                <a:latin typeface="Calibri" panose="020F0502020204030204" pitchFamily="34" charset="0"/>
              </a:rPr>
              <a:t>for arrival supermartingale envelope </a:t>
            </a:r>
          </a:p>
        </p:txBody>
      </p:sp>
      <p:graphicFrame>
        <p:nvGraphicFramePr>
          <p:cNvPr id="15" name="对象 14"/>
          <p:cNvGraphicFramePr>
            <a:graphicFrameLocks noChangeAspect="1"/>
          </p:cNvGraphicFramePr>
          <p:nvPr>
            <p:extLst/>
          </p:nvPr>
        </p:nvGraphicFramePr>
        <p:xfrm>
          <a:off x="755576" y="4594238"/>
          <a:ext cx="3559175" cy="868363"/>
        </p:xfrm>
        <a:graphic>
          <a:graphicData uri="http://schemas.openxmlformats.org/presentationml/2006/ole">
            <mc:AlternateContent xmlns:mc="http://schemas.openxmlformats.org/markup-compatibility/2006">
              <mc:Choice xmlns:v="urn:schemas-microsoft-com:vml" Requires="v">
                <p:oleObj spid="_x0000_s228038" name="Equation" r:id="rId11" imgW="1612800" imgH="393480" progId="Equation.DSMT4">
                  <p:embed/>
                </p:oleObj>
              </mc:Choice>
              <mc:Fallback>
                <p:oleObj name="Equation" r:id="rId11" imgW="1612800" imgH="393480" progId="Equation.DSMT4">
                  <p:embed/>
                  <p:pic>
                    <p:nvPicPr>
                      <p:cNvPr id="15" name="对象 14"/>
                      <p:cNvPicPr/>
                      <p:nvPr/>
                    </p:nvPicPr>
                    <p:blipFill>
                      <a:blip r:embed="rId12"/>
                      <a:stretch>
                        <a:fillRect/>
                      </a:stretch>
                    </p:blipFill>
                    <p:spPr>
                      <a:xfrm>
                        <a:off x="755576" y="4594238"/>
                        <a:ext cx="3559175" cy="868363"/>
                      </a:xfrm>
                      <a:prstGeom prst="rect">
                        <a:avLst/>
                      </a:prstGeom>
                    </p:spPr>
                  </p:pic>
                </p:oleObj>
              </mc:Fallback>
            </mc:AlternateContent>
          </a:graphicData>
        </a:graphic>
      </p:graphicFrame>
      <p:sp>
        <p:nvSpPr>
          <p:cNvPr id="16" name="文本框 15"/>
          <p:cNvSpPr txBox="1"/>
          <p:nvPr/>
        </p:nvSpPr>
        <p:spPr>
          <a:xfrm>
            <a:off x="4427983" y="4811423"/>
            <a:ext cx="4430297" cy="430887"/>
          </a:xfrm>
          <a:prstGeom prst="rect">
            <a:avLst/>
          </a:prstGeom>
          <a:noFill/>
        </p:spPr>
        <p:txBody>
          <a:bodyPr wrap="square" rtlCol="0">
            <a:spAutoFit/>
          </a:bodyPr>
          <a:lstStyle/>
          <a:p>
            <a:r>
              <a:rPr lang="fr-FR" altLang="zh-CN" sz="2200" dirty="0">
                <a:latin typeface="Calibri" panose="020F0502020204030204" pitchFamily="34" charset="0"/>
              </a:rPr>
              <a:t>for service supermartingale envelope </a:t>
            </a:r>
          </a:p>
        </p:txBody>
      </p:sp>
      <p:graphicFrame>
        <p:nvGraphicFramePr>
          <p:cNvPr id="17" name="对象 16"/>
          <p:cNvGraphicFramePr>
            <a:graphicFrameLocks noChangeAspect="1"/>
          </p:cNvGraphicFramePr>
          <p:nvPr>
            <p:extLst/>
          </p:nvPr>
        </p:nvGraphicFramePr>
        <p:xfrm>
          <a:off x="725420" y="5487916"/>
          <a:ext cx="5994400" cy="671513"/>
        </p:xfrm>
        <a:graphic>
          <a:graphicData uri="http://schemas.openxmlformats.org/presentationml/2006/ole">
            <mc:AlternateContent xmlns:mc="http://schemas.openxmlformats.org/markup-compatibility/2006">
              <mc:Choice xmlns:v="urn:schemas-microsoft-com:vml" Requires="v">
                <p:oleObj spid="_x0000_s228039" name="Equation" r:id="rId13" imgW="2717640" imgH="304560" progId="Equation.DSMT4">
                  <p:embed/>
                </p:oleObj>
              </mc:Choice>
              <mc:Fallback>
                <p:oleObj name="Equation" r:id="rId13" imgW="2717640" imgH="304560" progId="Equation.DSMT4">
                  <p:embed/>
                  <p:pic>
                    <p:nvPicPr>
                      <p:cNvPr id="17" name="对象 16"/>
                      <p:cNvPicPr/>
                      <p:nvPr/>
                    </p:nvPicPr>
                    <p:blipFill>
                      <a:blip r:embed="rId14"/>
                      <a:stretch>
                        <a:fillRect/>
                      </a:stretch>
                    </p:blipFill>
                    <p:spPr>
                      <a:xfrm>
                        <a:off x="725420" y="5487916"/>
                        <a:ext cx="5994400" cy="671513"/>
                      </a:xfrm>
                      <a:prstGeom prst="rect">
                        <a:avLst/>
                      </a:prstGeom>
                    </p:spPr>
                  </p:pic>
                </p:oleObj>
              </mc:Fallback>
            </mc:AlternateContent>
          </a:graphicData>
        </a:graphic>
      </p:graphicFrame>
      <p:sp>
        <p:nvSpPr>
          <p:cNvPr id="21" name="文本框 20"/>
          <p:cNvSpPr txBox="1"/>
          <p:nvPr/>
        </p:nvSpPr>
        <p:spPr>
          <a:xfrm>
            <a:off x="6816110" y="5600410"/>
            <a:ext cx="1982023" cy="430887"/>
          </a:xfrm>
          <a:prstGeom prst="rect">
            <a:avLst/>
          </a:prstGeom>
          <a:noFill/>
        </p:spPr>
        <p:txBody>
          <a:bodyPr wrap="square" rtlCol="0">
            <a:spAutoFit/>
          </a:bodyPr>
          <a:lstStyle/>
          <a:p>
            <a:r>
              <a:rPr lang="en-US" altLang="zh-CN" sz="2200" dirty="0">
                <a:latin typeface="Calibri" panose="020F0502020204030204" pitchFamily="34" charset="0"/>
              </a:rPr>
              <a:t>threshold</a:t>
            </a:r>
            <a:endParaRPr lang="zh-CN" altLang="en-US" sz="2200" dirty="0">
              <a:latin typeface="Calibri" panose="020F0502020204030204" pitchFamily="34"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389204963"/>
              </p:ext>
            </p:extLst>
          </p:nvPr>
        </p:nvGraphicFramePr>
        <p:xfrm>
          <a:off x="419100" y="1343025"/>
          <a:ext cx="8380413" cy="1373188"/>
        </p:xfrm>
        <a:graphic>
          <a:graphicData uri="http://schemas.openxmlformats.org/presentationml/2006/ole">
            <mc:AlternateContent xmlns:mc="http://schemas.openxmlformats.org/markup-compatibility/2006">
              <mc:Choice xmlns:v="urn:schemas-microsoft-com:vml" Requires="v">
                <p:oleObj spid="_x0000_s228040" name="Equation" r:id="rId15" imgW="4521200" imgH="736600" progId="Equation.3">
                  <p:embed/>
                </p:oleObj>
              </mc:Choice>
              <mc:Fallback>
                <p:oleObj name="Equation" r:id="rId15" imgW="4521200" imgH="736600" progId="Equation.3">
                  <p:embed/>
                  <p:pic>
                    <p:nvPicPr>
                      <p:cNvPr id="18" name="对象 17"/>
                      <p:cNvPicPr>
                        <a:picLocks noChangeAspect="1" noChangeArrowheads="1"/>
                      </p:cNvPicPr>
                      <p:nvPr/>
                    </p:nvPicPr>
                    <p:blipFill>
                      <a:blip r:embed="rId16"/>
                      <a:srcRect/>
                      <a:stretch>
                        <a:fillRect/>
                      </a:stretch>
                    </p:blipFill>
                    <p:spPr bwMode="auto">
                      <a:xfrm>
                        <a:off x="419100" y="1343025"/>
                        <a:ext cx="8380413" cy="1373188"/>
                      </a:xfrm>
                      <a:prstGeom prst="rect">
                        <a:avLst/>
                      </a:prstGeom>
                      <a:solidFill>
                        <a:schemeClr val="accent1">
                          <a:lumMod val="60000"/>
                          <a:lumOff val="40000"/>
                        </a:schemeClr>
                      </a:solidFill>
                      <a:ln>
                        <a:noFill/>
                      </a:ln>
                      <a:extLst/>
                    </p:spPr>
                  </p:pic>
                </p:oleObj>
              </mc:Fallback>
            </mc:AlternateContent>
          </a:graphicData>
        </a:graphic>
      </p:graphicFrame>
      <p:cxnSp>
        <p:nvCxnSpPr>
          <p:cNvPr id="19" name="直接连接符 18"/>
          <p:cNvCxnSpPr/>
          <p:nvPr/>
        </p:nvCxnSpPr>
        <p:spPr>
          <a:xfrm>
            <a:off x="5840175" y="2063938"/>
            <a:ext cx="2259398"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a:off x="1534411" y="2598330"/>
            <a:ext cx="1308578"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5" name="直接连接符 24"/>
          <p:cNvCxnSpPr/>
          <p:nvPr/>
        </p:nvCxnSpPr>
        <p:spPr>
          <a:xfrm>
            <a:off x="4751437" y="2598330"/>
            <a:ext cx="1764779" cy="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sp>
        <p:nvSpPr>
          <p:cNvPr id="27" name="矩形 26"/>
          <p:cNvSpPr/>
          <p:nvPr/>
        </p:nvSpPr>
        <p:spPr>
          <a:xfrm>
            <a:off x="5614986" y="2138550"/>
            <a:ext cx="1477294" cy="510083"/>
          </a:xfrm>
          <a:prstGeom prst="rect">
            <a:avLst/>
          </a:prstGeom>
          <a:noFill/>
          <a:ln w="254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灯片编号占位符 3"/>
          <p:cNvSpPr txBox="1">
            <a:spLocks/>
          </p:cNvSpPr>
          <p:nvPr/>
        </p:nvSpPr>
        <p:spPr>
          <a:xfrm>
            <a:off x="8786842" y="6453212"/>
            <a:ext cx="457200" cy="476250"/>
          </a:xfrm>
          <a:prstGeom prst="rect">
            <a:avLst/>
          </a:prstGeom>
        </p:spPr>
        <p:txBody>
          <a:bodyPr anchor="b"/>
          <a:lstStyle>
            <a:defPPr>
              <a:defRPr lang="zh-CN"/>
            </a:defPPr>
            <a:lvl1pPr marL="0" algn="ctr" defTabSz="914400" rtl="0" eaLnBrk="1" latinLnBrk="0" hangingPunct="1">
              <a:defRPr kumimoji="0" sz="12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29</a:t>
            </a:fld>
            <a:endParaRPr lang="zh-CN" altLang="en-US" dirty="0"/>
          </a:p>
        </p:txBody>
      </p:sp>
    </p:spTree>
    <p:extLst>
      <p:ext uri="{BB962C8B-B14F-4D97-AF65-F5344CB8AC3E}">
        <p14:creationId xmlns:p14="http://schemas.microsoft.com/office/powerpoint/2010/main" val="21685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83" r="83"/>
          <a:stretch>
            <a:fillRect/>
          </a:stretch>
        </p:blipFill>
        <p:spPr>
          <a:xfrm>
            <a:off x="179511" y="1484784"/>
            <a:ext cx="8766953" cy="4896544"/>
          </a:xfrm>
        </p:spPr>
      </p:pic>
      <p:sp>
        <p:nvSpPr>
          <p:cNvPr id="3" name="Date Placeholder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
        <p:nvSpPr>
          <p:cNvPr id="5" name="Title 4"/>
          <p:cNvSpPr>
            <a:spLocks noGrp="1"/>
          </p:cNvSpPr>
          <p:nvPr>
            <p:ph type="title"/>
          </p:nvPr>
        </p:nvSpPr>
        <p:spPr/>
        <p:txBody>
          <a:bodyPr>
            <a:noAutofit/>
          </a:bodyPr>
          <a:lstStyle/>
          <a:p>
            <a:r>
              <a:rPr lang="en-US" sz="3600" dirty="0" smtClean="0"/>
              <a:t>Future Heterogeneous Networks (</a:t>
            </a:r>
            <a:r>
              <a:rPr lang="en-US" sz="3600" dirty="0" err="1" smtClean="0"/>
              <a:t>HetNets</a:t>
            </a:r>
            <a:r>
              <a:rPr lang="en-US" sz="3600" dirty="0" smtClean="0"/>
              <a:t>) </a:t>
            </a:r>
            <a:endParaRPr lang="en-US" sz="3600" dirty="0"/>
          </a:p>
        </p:txBody>
      </p:sp>
    </p:spTree>
    <p:extLst>
      <p:ext uri="{BB962C8B-B14F-4D97-AF65-F5344CB8AC3E}">
        <p14:creationId xmlns:p14="http://schemas.microsoft.com/office/powerpoint/2010/main" val="20527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Theorem 1. (Martingale Delay Bound for FIFO). The FIFO server schedules the arrival data units of A</a:t>
            </a:r>
            <a:r>
              <a:rPr lang="en-US" altLang="zh-CN" sz="2800" baseline="-25000" dirty="0"/>
              <a:t>a</a:t>
            </a:r>
            <a:r>
              <a:rPr lang="en-US" altLang="zh-CN" sz="2800" dirty="0"/>
              <a:t> (n) and A</a:t>
            </a:r>
            <a:r>
              <a:rPr lang="en-US" altLang="zh-CN" sz="2800" baseline="-25000" dirty="0"/>
              <a:t>b</a:t>
            </a:r>
            <a:r>
              <a:rPr lang="en-US" altLang="zh-CN" sz="2800" dirty="0"/>
              <a:t> (n) according to their coming times. The extended bivariate stochastic service process for FIFO scheduling algorithm can be presented as</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
        <p:nvSpPr>
          <p:cNvPr id="5" name="标题 4"/>
          <p:cNvSpPr>
            <a:spLocks noGrp="1"/>
          </p:cNvSpPr>
          <p:nvPr>
            <p:ph type="title"/>
          </p:nvPr>
        </p:nvSpPr>
        <p:spPr/>
        <p:txBody>
          <a:bodyPr>
            <a:normAutofit/>
          </a:bodyPr>
          <a:lstStyle/>
          <a:p>
            <a:r>
              <a:rPr lang="en-US" altLang="zh-CN" dirty="0"/>
              <a:t>Per-Flow Delay </a:t>
            </a:r>
            <a:r>
              <a:rPr lang="en-US" altLang="zh-CN" dirty="0" smtClean="0"/>
              <a:t>Analysis</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209578720"/>
              </p:ext>
            </p:extLst>
          </p:nvPr>
        </p:nvGraphicFramePr>
        <p:xfrm>
          <a:off x="1691680" y="4149080"/>
          <a:ext cx="5865885" cy="1224136"/>
        </p:xfrm>
        <a:graphic>
          <a:graphicData uri="http://schemas.openxmlformats.org/presentationml/2006/ole">
            <mc:AlternateContent xmlns:mc="http://schemas.openxmlformats.org/markup-compatibility/2006">
              <mc:Choice xmlns:v="urn:schemas-microsoft-com:vml" Requires="v">
                <p:oleObj spid="_x0000_s130530" name="Equation" r:id="rId3" imgW="2793960" imgH="583920" progId="Equation.DSMT4">
                  <p:embed/>
                </p:oleObj>
              </mc:Choice>
              <mc:Fallback>
                <p:oleObj name="Equation" r:id="rId3" imgW="2793960" imgH="583920" progId="Equation.DSMT4">
                  <p:embed/>
                  <p:pic>
                    <p:nvPicPr>
                      <p:cNvPr id="0" name=""/>
                      <p:cNvPicPr/>
                      <p:nvPr/>
                    </p:nvPicPr>
                    <p:blipFill>
                      <a:blip r:embed="rId4"/>
                      <a:stretch>
                        <a:fillRect/>
                      </a:stretch>
                    </p:blipFill>
                    <p:spPr>
                      <a:xfrm>
                        <a:off x="1691680" y="4149080"/>
                        <a:ext cx="5865885" cy="1224136"/>
                      </a:xfrm>
                      <a:prstGeom prst="rect">
                        <a:avLst/>
                      </a:prstGeom>
                    </p:spPr>
                  </p:pic>
                </p:oleObj>
              </mc:Fallback>
            </mc:AlternateContent>
          </a:graphicData>
        </a:graphic>
      </p:graphicFrame>
    </p:spTree>
    <p:extLst>
      <p:ext uri="{BB962C8B-B14F-4D97-AF65-F5344CB8AC3E}">
        <p14:creationId xmlns:p14="http://schemas.microsoft.com/office/powerpoint/2010/main" val="2530036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2" y="1785926"/>
            <a:ext cx="8569650" cy="4786346"/>
          </a:xfrm>
        </p:spPr>
        <p:txBody>
          <a:bodyPr>
            <a:normAutofit/>
          </a:bodyPr>
          <a:lstStyle/>
          <a:p>
            <a:r>
              <a:rPr lang="en-US" altLang="zh-CN" sz="2800" dirty="0"/>
              <a:t>Arrival processes bounded by</a:t>
            </a:r>
          </a:p>
          <a:p>
            <a:pPr marL="82296" indent="0">
              <a:buNone/>
            </a:pPr>
            <a:r>
              <a:rPr lang="en-US" altLang="zh-CN" sz="2800" dirty="0"/>
              <a:t>   Service process bounded by</a:t>
            </a:r>
          </a:p>
          <a:p>
            <a:pPr marL="82296" indent="0">
              <a:buNone/>
            </a:pPr>
            <a:endParaRPr lang="en-US" altLang="zh-CN" sz="2800" dirty="0"/>
          </a:p>
          <a:p>
            <a:pPr marL="82296" indent="0">
              <a:buNone/>
            </a:pPr>
            <a:endParaRPr lang="en-US" altLang="zh-CN" sz="2800" dirty="0"/>
          </a:p>
          <a:p>
            <a:pPr marL="82296" indent="0">
              <a:buNone/>
            </a:pPr>
            <a:endParaRPr lang="en-US" altLang="zh-CN" sz="2800" dirty="0"/>
          </a:p>
          <a:p>
            <a:pPr marL="82296" indent="0">
              <a:buNone/>
            </a:pPr>
            <a:endParaRPr lang="en-US" altLang="zh-CN" sz="2800" dirty="0"/>
          </a:p>
          <a:p>
            <a:r>
              <a:rPr lang="en-US" altLang="zh-CN" sz="2800" dirty="0"/>
              <a:t>According to independence assumption, for  </a:t>
            </a:r>
          </a:p>
          <a:p>
            <a:pPr marL="82296" indent="0">
              <a:buNone/>
            </a:pPr>
            <a:endParaRPr lang="en-US" altLang="zh-CN" sz="2800" dirty="0"/>
          </a:p>
          <a:p>
            <a:pPr marL="82296" indent="0">
              <a:buNone/>
            </a:pPr>
            <a:r>
              <a:rPr lang="en-US" altLang="zh-CN" sz="2800" dirty="0"/>
              <a:t>    is a newly constructed </a:t>
            </a:r>
            <a:r>
              <a:rPr lang="en-US" altLang="zh-CN" sz="2800" dirty="0" err="1"/>
              <a:t>supermartingale</a:t>
            </a:r>
            <a:r>
              <a:rPr lang="en-US" altLang="zh-CN" sz="2800" dirty="0"/>
              <a:t>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sp>
        <p:nvSpPr>
          <p:cNvPr id="5" name="标题 4"/>
          <p:cNvSpPr>
            <a:spLocks noGrp="1"/>
          </p:cNvSpPr>
          <p:nvPr>
            <p:ph type="title"/>
          </p:nvPr>
        </p:nvSpPr>
        <p:spPr/>
        <p:txBody>
          <a:bodyPr/>
          <a:lstStyle/>
          <a:p>
            <a:r>
              <a:rPr lang="en-US" altLang="zh-CN" sz="44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654050" y="2841625"/>
          <a:ext cx="5338763" cy="1873250"/>
        </p:xfrm>
        <a:graphic>
          <a:graphicData uri="http://schemas.openxmlformats.org/presentationml/2006/ole">
            <mc:AlternateContent xmlns:mc="http://schemas.openxmlformats.org/markup-compatibility/2006">
              <mc:Choice xmlns:v="urn:schemas-microsoft-com:vml" Requires="v">
                <p:oleObj spid="_x0000_s243923" name="Equation" r:id="rId3" imgW="2679480" imgH="939600" progId="Equation.DSMT4">
                  <p:embed/>
                </p:oleObj>
              </mc:Choice>
              <mc:Fallback>
                <p:oleObj name="Equation" r:id="rId3" imgW="2679480" imgH="939600" progId="Equation.DSMT4">
                  <p:embed/>
                  <p:pic>
                    <p:nvPicPr>
                      <p:cNvPr id="6" name="对象 5"/>
                      <p:cNvPicPr/>
                      <p:nvPr/>
                    </p:nvPicPr>
                    <p:blipFill>
                      <a:blip r:embed="rId4"/>
                      <a:stretch>
                        <a:fillRect/>
                      </a:stretch>
                    </p:blipFill>
                    <p:spPr>
                      <a:xfrm>
                        <a:off x="654050" y="2841625"/>
                        <a:ext cx="5338763" cy="1873250"/>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5004048" y="1785927"/>
          <a:ext cx="2360936" cy="562954"/>
        </p:xfrm>
        <a:graphic>
          <a:graphicData uri="http://schemas.openxmlformats.org/presentationml/2006/ole">
            <mc:AlternateContent xmlns:mc="http://schemas.openxmlformats.org/markup-compatibility/2006">
              <mc:Choice xmlns:v="urn:schemas-microsoft-com:vml" Requires="v">
                <p:oleObj spid="_x0000_s243924" name="Equation" r:id="rId5" imgW="1066680" imgH="253800" progId="Equation.DSMT4">
                  <p:embed/>
                </p:oleObj>
              </mc:Choice>
              <mc:Fallback>
                <p:oleObj name="Equation" r:id="rId5" imgW="1066680" imgH="253800" progId="Equation.DSMT4">
                  <p:embed/>
                  <p:pic>
                    <p:nvPicPr>
                      <p:cNvPr id="7" name="对象 6"/>
                      <p:cNvPicPr/>
                      <p:nvPr/>
                    </p:nvPicPr>
                    <p:blipFill>
                      <a:blip r:embed="rId6"/>
                      <a:stretch>
                        <a:fillRect/>
                      </a:stretch>
                    </p:blipFill>
                    <p:spPr>
                      <a:xfrm>
                        <a:off x="5004048" y="1785927"/>
                        <a:ext cx="2360936" cy="562954"/>
                      </a:xfrm>
                      <a:prstGeom prst="rect">
                        <a:avLst/>
                      </a:prstGeom>
                    </p:spPr>
                  </p:pic>
                </p:oleObj>
              </mc:Fallback>
            </mc:AlternateContent>
          </a:graphicData>
        </a:graphic>
      </p:graphicFrame>
      <p:graphicFrame>
        <p:nvGraphicFramePr>
          <p:cNvPr id="8" name="对象 7"/>
          <p:cNvGraphicFramePr>
            <a:graphicFrameLocks noChangeAspect="1"/>
          </p:cNvGraphicFramePr>
          <p:nvPr>
            <p:extLst/>
          </p:nvPr>
        </p:nvGraphicFramePr>
        <p:xfrm>
          <a:off x="4716016" y="2290763"/>
          <a:ext cx="1068387" cy="561975"/>
        </p:xfrm>
        <a:graphic>
          <a:graphicData uri="http://schemas.openxmlformats.org/presentationml/2006/ole">
            <mc:AlternateContent xmlns:mc="http://schemas.openxmlformats.org/markup-compatibility/2006">
              <mc:Choice xmlns:v="urn:schemas-microsoft-com:vml" Requires="v">
                <p:oleObj spid="_x0000_s243925" name="Equation" r:id="rId7" imgW="482400" imgH="253800" progId="Equation.DSMT4">
                  <p:embed/>
                </p:oleObj>
              </mc:Choice>
              <mc:Fallback>
                <p:oleObj name="Equation" r:id="rId7" imgW="482400" imgH="253800" progId="Equation.DSMT4">
                  <p:embed/>
                  <p:pic>
                    <p:nvPicPr>
                      <p:cNvPr id="8" name="对象 7"/>
                      <p:cNvPicPr/>
                      <p:nvPr/>
                    </p:nvPicPr>
                    <p:blipFill>
                      <a:blip r:embed="rId8"/>
                      <a:stretch>
                        <a:fillRect/>
                      </a:stretch>
                    </p:blipFill>
                    <p:spPr>
                      <a:xfrm>
                        <a:off x="4716016" y="2290763"/>
                        <a:ext cx="1068387" cy="561975"/>
                      </a:xfrm>
                      <a:prstGeom prst="rect">
                        <a:avLst/>
                      </a:prstGeom>
                    </p:spPr>
                  </p:pic>
                </p:oleObj>
              </mc:Fallback>
            </mc:AlternateContent>
          </a:graphicData>
        </a:graphic>
      </p:graphicFrame>
      <p:graphicFrame>
        <p:nvGraphicFramePr>
          <p:cNvPr id="9" name="对象 8"/>
          <p:cNvGraphicFramePr>
            <a:graphicFrameLocks noChangeAspect="1"/>
          </p:cNvGraphicFramePr>
          <p:nvPr>
            <p:extLst/>
          </p:nvPr>
        </p:nvGraphicFramePr>
        <p:xfrm>
          <a:off x="323528" y="5290429"/>
          <a:ext cx="8509222" cy="586843"/>
        </p:xfrm>
        <a:graphic>
          <a:graphicData uri="http://schemas.openxmlformats.org/presentationml/2006/ole">
            <mc:AlternateContent xmlns:mc="http://schemas.openxmlformats.org/markup-compatibility/2006">
              <mc:Choice xmlns:v="urn:schemas-microsoft-com:vml" Requires="v">
                <p:oleObj spid="_x0000_s243926" name="Equation" r:id="rId9" imgW="4419360" imgH="304560" progId="Equation.DSMT4">
                  <p:embed/>
                </p:oleObj>
              </mc:Choice>
              <mc:Fallback>
                <p:oleObj name="Equation" r:id="rId9" imgW="4419360" imgH="304560" progId="Equation.DSMT4">
                  <p:embed/>
                  <p:pic>
                    <p:nvPicPr>
                      <p:cNvPr id="9" name="对象 8"/>
                      <p:cNvPicPr/>
                      <p:nvPr/>
                    </p:nvPicPr>
                    <p:blipFill>
                      <a:blip r:embed="rId10"/>
                      <a:stretch>
                        <a:fillRect/>
                      </a:stretch>
                    </p:blipFill>
                    <p:spPr>
                      <a:xfrm>
                        <a:off x="323528" y="5290429"/>
                        <a:ext cx="8509222" cy="58684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28260390"/>
              </p:ext>
            </p:extLst>
          </p:nvPr>
        </p:nvGraphicFramePr>
        <p:xfrm>
          <a:off x="6991350" y="4738688"/>
          <a:ext cx="1725613" cy="652462"/>
        </p:xfrm>
        <a:graphic>
          <a:graphicData uri="http://schemas.openxmlformats.org/presentationml/2006/ole">
            <mc:AlternateContent xmlns:mc="http://schemas.openxmlformats.org/markup-compatibility/2006">
              <mc:Choice xmlns:v="urn:schemas-microsoft-com:vml" Requires="v">
                <p:oleObj spid="_x0000_s243927" name="Equation" r:id="rId11" imgW="774700" imgH="292100" progId="Equation.3">
                  <p:embed/>
                </p:oleObj>
              </mc:Choice>
              <mc:Fallback>
                <p:oleObj name="Equation" r:id="rId11" imgW="774700" imgH="292100" progId="Equation.3">
                  <p:embed/>
                  <p:pic>
                    <p:nvPicPr>
                      <p:cNvPr id="10" name="对象 9"/>
                      <p:cNvPicPr/>
                      <p:nvPr/>
                    </p:nvPicPr>
                    <p:blipFill>
                      <a:blip r:embed="rId12"/>
                      <a:stretch>
                        <a:fillRect/>
                      </a:stretch>
                    </p:blipFill>
                    <p:spPr>
                      <a:xfrm>
                        <a:off x="6991350" y="4738688"/>
                        <a:ext cx="1725613" cy="652462"/>
                      </a:xfrm>
                      <a:prstGeom prst="rect">
                        <a:avLst/>
                      </a:prstGeom>
                    </p:spPr>
                  </p:pic>
                </p:oleObj>
              </mc:Fallback>
            </mc:AlternateContent>
          </a:graphicData>
        </a:graphic>
      </p:graphicFrame>
      <p:cxnSp>
        <p:nvCxnSpPr>
          <p:cNvPr id="12" name="直接连接符 11"/>
          <p:cNvCxnSpPr/>
          <p:nvPr/>
        </p:nvCxnSpPr>
        <p:spPr>
          <a:xfrm>
            <a:off x="2699792" y="5661248"/>
            <a:ext cx="15121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52120" y="5661248"/>
            <a:ext cx="9201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56376" y="5661248"/>
            <a:ext cx="732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898608" y="3452920"/>
            <a:ext cx="2959671" cy="1015663"/>
          </a:xfrm>
          <a:prstGeom prst="rect">
            <a:avLst/>
          </a:prstGeom>
          <a:noFill/>
          <a:ln>
            <a:solidFill>
              <a:schemeClr val="accent1"/>
            </a:solidFill>
          </a:ln>
        </p:spPr>
        <p:txBody>
          <a:bodyPr wrap="square" rtlCol="0">
            <a:spAutoFit/>
          </a:bodyPr>
          <a:lstStyle/>
          <a:p>
            <a:r>
              <a:rPr lang="en-US" altLang="zh-CN" sz="2000" dirty="0"/>
              <a:t>By stationary, time-shifted </a:t>
            </a:r>
            <a:r>
              <a:rPr lang="en-US" altLang="zh-CN" sz="2000" dirty="0" err="1"/>
              <a:t>supermartingale</a:t>
            </a:r>
            <a:r>
              <a:rPr lang="en-US" altLang="zh-CN" sz="2000" dirty="0"/>
              <a:t> process is also a </a:t>
            </a:r>
            <a:r>
              <a:rPr lang="en-US" altLang="zh-CN" sz="2000" dirty="0" err="1"/>
              <a:t>supermartingale</a:t>
            </a:r>
            <a:endParaRPr lang="zh-CN" altLang="en-US" sz="2000" dirty="0"/>
          </a:p>
        </p:txBody>
      </p:sp>
    </p:spTree>
    <p:extLst>
      <p:ext uri="{BB962C8B-B14F-4D97-AF65-F5344CB8AC3E}">
        <p14:creationId xmlns:p14="http://schemas.microsoft.com/office/powerpoint/2010/main" val="28686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a:t>
            </a:r>
          </a:p>
          <a:p>
            <a:endParaRPr lang="en-US" altLang="zh-CN" dirty="0"/>
          </a:p>
          <a:p>
            <a:r>
              <a:rPr lang="en-US" altLang="zh-CN" sz="2800" dirty="0"/>
              <a:t>Define a stopping time </a:t>
            </a:r>
            <a:r>
              <a:rPr lang="en-US" altLang="zh-CN" sz="2800" i="1" dirty="0"/>
              <a:t>N</a:t>
            </a:r>
            <a:r>
              <a:rPr lang="en-US" altLang="zh-CN" sz="2800" dirty="0"/>
              <a:t> for</a:t>
            </a:r>
          </a:p>
          <a:p>
            <a:endParaRPr lang="en-US" altLang="zh-CN" dirty="0"/>
          </a:p>
          <a:p>
            <a:r>
              <a:rPr lang="en-US" altLang="zh-CN" sz="2800" dirty="0"/>
              <a:t>Applying optimal stopping theorem</a:t>
            </a:r>
          </a:p>
          <a:p>
            <a:pPr marL="82296" indent="0">
              <a:buNone/>
            </a:pPr>
            <a:endParaRPr lang="en-US" altLang="zh-CN" sz="2800" dirty="0"/>
          </a:p>
          <a:p>
            <a:pPr marL="82296" indent="0">
              <a:buNone/>
            </a:pPr>
            <a:endParaRPr lang="en-US" altLang="zh-CN" sz="2800" dirty="0"/>
          </a:p>
          <a:p>
            <a:r>
              <a:rPr lang="en-US" altLang="zh-CN" sz="2800" dirty="0"/>
              <a:t>Expectation of a </a:t>
            </a:r>
            <a:r>
              <a:rPr lang="en-US" altLang="zh-CN" sz="2800" dirty="0" err="1"/>
              <a:t>supermartingale</a:t>
            </a:r>
            <a:r>
              <a:rPr lang="en-US" altLang="zh-CN" sz="2800" dirty="0"/>
              <a:t> is non-increasing</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sp>
        <p:nvSpPr>
          <p:cNvPr id="5" name="标题 4"/>
          <p:cNvSpPr>
            <a:spLocks noGrp="1"/>
          </p:cNvSpPr>
          <p:nvPr>
            <p:ph type="title"/>
          </p:nvPr>
        </p:nvSpPr>
        <p:spPr/>
        <p:txBody>
          <a:bodyPr/>
          <a:lstStyle/>
          <a:p>
            <a:r>
              <a:rPr lang="en-US" altLang="zh-CN" sz="40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1799692" y="5949280"/>
          <a:ext cx="5544616" cy="504056"/>
        </p:xfrm>
        <a:graphic>
          <a:graphicData uri="http://schemas.openxmlformats.org/presentationml/2006/ole">
            <mc:AlternateContent xmlns:mc="http://schemas.openxmlformats.org/markup-compatibility/2006">
              <mc:Choice xmlns:v="urn:schemas-microsoft-com:vml" Requires="v">
                <p:oleObj spid="_x0000_s229051" name="Equation" r:id="rId3" imgW="3073320" imgH="279360" progId="Equation.DSMT4">
                  <p:embed/>
                </p:oleObj>
              </mc:Choice>
              <mc:Fallback>
                <p:oleObj name="Equation" r:id="rId3" imgW="3073320" imgH="279360" progId="Equation.DSMT4">
                  <p:embed/>
                  <p:pic>
                    <p:nvPicPr>
                      <p:cNvPr id="6" name="对象 5"/>
                      <p:cNvPicPr/>
                      <p:nvPr/>
                    </p:nvPicPr>
                    <p:blipFill>
                      <a:blip r:embed="rId4"/>
                      <a:stretch>
                        <a:fillRect/>
                      </a:stretch>
                    </p:blipFill>
                    <p:spPr>
                      <a:xfrm>
                        <a:off x="1799692" y="5949280"/>
                        <a:ext cx="5544616" cy="504056"/>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4860032" y="2852936"/>
          <a:ext cx="1041400" cy="561975"/>
        </p:xfrm>
        <a:graphic>
          <a:graphicData uri="http://schemas.openxmlformats.org/presentationml/2006/ole">
            <mc:AlternateContent xmlns:mc="http://schemas.openxmlformats.org/markup-compatibility/2006">
              <mc:Choice xmlns:v="urn:schemas-microsoft-com:vml" Requires="v">
                <p:oleObj spid="_x0000_s229052" name="Equation" r:id="rId5" imgW="469800" imgH="253800" progId="Equation.DSMT4">
                  <p:embed/>
                </p:oleObj>
              </mc:Choice>
              <mc:Fallback>
                <p:oleObj name="Equation" r:id="rId5" imgW="469800" imgH="253800" progId="Equation.DSMT4">
                  <p:embed/>
                  <p:pic>
                    <p:nvPicPr>
                      <p:cNvPr id="7" name="对象 6"/>
                      <p:cNvPicPr/>
                      <p:nvPr/>
                    </p:nvPicPr>
                    <p:blipFill>
                      <a:blip r:embed="rId6"/>
                      <a:stretch>
                        <a:fillRect/>
                      </a:stretch>
                    </p:blipFill>
                    <p:spPr>
                      <a:xfrm>
                        <a:off x="4860032" y="2852936"/>
                        <a:ext cx="1041400" cy="561975"/>
                      </a:xfrm>
                      <a:prstGeom prst="rect">
                        <a:avLst/>
                      </a:prstGeom>
                    </p:spPr>
                  </p:pic>
                </p:oleObj>
              </mc:Fallback>
            </mc:AlternateContent>
          </a:graphicData>
        </a:graphic>
      </p:graphicFrame>
      <p:graphicFrame>
        <p:nvGraphicFramePr>
          <p:cNvPr id="8" name="对象 7"/>
          <p:cNvGraphicFramePr>
            <a:graphicFrameLocks noChangeAspect="1"/>
          </p:cNvGraphicFramePr>
          <p:nvPr>
            <p:extLst/>
          </p:nvPr>
        </p:nvGraphicFramePr>
        <p:xfrm>
          <a:off x="396875" y="3348038"/>
          <a:ext cx="8448675" cy="585787"/>
        </p:xfrm>
        <a:graphic>
          <a:graphicData uri="http://schemas.openxmlformats.org/presentationml/2006/ole">
            <mc:AlternateContent xmlns:mc="http://schemas.openxmlformats.org/markup-compatibility/2006">
              <mc:Choice xmlns:v="urn:schemas-microsoft-com:vml" Requires="v">
                <p:oleObj spid="_x0000_s229053" name="Equation" r:id="rId7" imgW="4406760" imgH="304560" progId="Equation.DSMT4">
                  <p:embed/>
                </p:oleObj>
              </mc:Choice>
              <mc:Fallback>
                <p:oleObj name="Equation" r:id="rId7" imgW="4406760" imgH="304560" progId="Equation.DSMT4">
                  <p:embed/>
                  <p:pic>
                    <p:nvPicPr>
                      <p:cNvPr id="8" name="对象 7"/>
                      <p:cNvPicPr/>
                      <p:nvPr/>
                    </p:nvPicPr>
                    <p:blipFill>
                      <a:blip r:embed="rId8"/>
                      <a:stretch>
                        <a:fillRect/>
                      </a:stretch>
                    </p:blipFill>
                    <p:spPr>
                      <a:xfrm>
                        <a:off x="396875" y="3348038"/>
                        <a:ext cx="8448675" cy="585787"/>
                      </a:xfrm>
                      <a:prstGeom prst="rect">
                        <a:avLst/>
                      </a:prstGeom>
                    </p:spPr>
                  </p:pic>
                </p:oleObj>
              </mc:Fallback>
            </mc:AlternateContent>
          </a:graphicData>
        </a:graphic>
      </p:graphicFrame>
      <p:graphicFrame>
        <p:nvGraphicFramePr>
          <p:cNvPr id="9" name="对象 8"/>
          <p:cNvGraphicFramePr>
            <a:graphicFrameLocks noChangeAspect="1"/>
          </p:cNvGraphicFramePr>
          <p:nvPr>
            <p:extLst/>
          </p:nvPr>
        </p:nvGraphicFramePr>
        <p:xfrm>
          <a:off x="373063" y="2276475"/>
          <a:ext cx="7777162" cy="661988"/>
        </p:xfrm>
        <a:graphic>
          <a:graphicData uri="http://schemas.openxmlformats.org/presentationml/2006/ole">
            <mc:AlternateContent xmlns:mc="http://schemas.openxmlformats.org/markup-compatibility/2006">
              <mc:Choice xmlns:v="urn:schemas-microsoft-com:vml" Requires="v">
                <p:oleObj spid="_x0000_s229054" name="Equation" r:id="rId9" imgW="4025880" imgH="342720" progId="Equation.DSMT4">
                  <p:embed/>
                </p:oleObj>
              </mc:Choice>
              <mc:Fallback>
                <p:oleObj name="Equation" r:id="rId9" imgW="4025880" imgH="342720" progId="Equation.DSMT4">
                  <p:embed/>
                  <p:pic>
                    <p:nvPicPr>
                      <p:cNvPr id="9" name="对象 8"/>
                      <p:cNvPicPr/>
                      <p:nvPr/>
                    </p:nvPicPr>
                    <p:blipFill>
                      <a:blip r:embed="rId10"/>
                      <a:stretch>
                        <a:fillRect/>
                      </a:stretch>
                    </p:blipFill>
                    <p:spPr>
                      <a:xfrm>
                        <a:off x="373063" y="2276475"/>
                        <a:ext cx="7777162" cy="661988"/>
                      </a:xfrm>
                      <a:prstGeom prst="rect">
                        <a:avLst/>
                      </a:prstGeom>
                    </p:spPr>
                  </p:pic>
                </p:oleObj>
              </mc:Fallback>
            </mc:AlternateContent>
          </a:graphicData>
        </a:graphic>
      </p:graphicFrame>
      <p:graphicFrame>
        <p:nvGraphicFramePr>
          <p:cNvPr id="10" name="对象 9"/>
          <p:cNvGraphicFramePr>
            <a:graphicFrameLocks noChangeAspect="1"/>
          </p:cNvGraphicFramePr>
          <p:nvPr>
            <p:extLst/>
          </p:nvPr>
        </p:nvGraphicFramePr>
        <p:xfrm>
          <a:off x="1763713" y="4403725"/>
          <a:ext cx="6005512" cy="1112838"/>
        </p:xfrm>
        <a:graphic>
          <a:graphicData uri="http://schemas.openxmlformats.org/presentationml/2006/ole">
            <mc:AlternateContent xmlns:mc="http://schemas.openxmlformats.org/markup-compatibility/2006">
              <mc:Choice xmlns:v="urn:schemas-microsoft-com:vml" Requires="v">
                <p:oleObj spid="_x0000_s229055" name="Equation" r:id="rId11" imgW="3288960" imgH="609480" progId="Equation.3">
                  <p:embed/>
                </p:oleObj>
              </mc:Choice>
              <mc:Fallback>
                <p:oleObj name="Equation" r:id="rId11" imgW="3288960" imgH="609480" progId="Equation.3">
                  <p:embed/>
                  <p:pic>
                    <p:nvPicPr>
                      <p:cNvPr id="10" name="对象 9"/>
                      <p:cNvPicPr/>
                      <p:nvPr/>
                    </p:nvPicPr>
                    <p:blipFill>
                      <a:blip r:embed="rId12"/>
                      <a:stretch>
                        <a:fillRect/>
                      </a:stretch>
                    </p:blipFill>
                    <p:spPr>
                      <a:xfrm>
                        <a:off x="1763713" y="4403725"/>
                        <a:ext cx="6005512" cy="1112838"/>
                      </a:xfrm>
                      <a:prstGeom prst="rect">
                        <a:avLst/>
                      </a:prstGeom>
                    </p:spPr>
                  </p:pic>
                </p:oleObj>
              </mc:Fallback>
            </mc:AlternateContent>
          </a:graphicData>
        </a:graphic>
      </p:graphicFrame>
      <p:graphicFrame>
        <p:nvGraphicFramePr>
          <p:cNvPr id="11" name="对象 10"/>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29056" name="Equation" r:id="rId13" imgW="914400" imgH="198720" progId="Equation.DSMT4">
                  <p:embed/>
                </p:oleObj>
              </mc:Choice>
              <mc:Fallback>
                <p:oleObj name="Equation" r:id="rId13" imgW="914400" imgH="198720" progId="Equation.DSMT4">
                  <p:embed/>
                  <p:pic>
                    <p:nvPicPr>
                      <p:cNvPr id="11" name="对象 10"/>
                      <p:cNvPicPr/>
                      <p:nvPr/>
                    </p:nvPicPr>
                    <p:blipFill>
                      <a:blip r:embed="rId14"/>
                      <a:stretch>
                        <a:fillRect/>
                      </a:stretch>
                    </p:blipFill>
                    <p:spPr>
                      <a:xfrm>
                        <a:off x="4394200" y="2362200"/>
                        <a:ext cx="914400" cy="198438"/>
                      </a:xfrm>
                      <a:prstGeom prst="rect">
                        <a:avLst/>
                      </a:prstGeom>
                    </p:spPr>
                  </p:pic>
                </p:oleObj>
              </mc:Fallback>
            </mc:AlternateContent>
          </a:graphicData>
        </a:graphic>
      </p:graphicFrame>
      <p:sp>
        <p:nvSpPr>
          <p:cNvPr id="13" name="矩形 12"/>
          <p:cNvSpPr/>
          <p:nvPr/>
        </p:nvSpPr>
        <p:spPr>
          <a:xfrm>
            <a:off x="1814116" y="4452730"/>
            <a:ext cx="5926236" cy="10517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对象 11"/>
          <p:cNvGraphicFramePr>
            <a:graphicFrameLocks noChangeAspect="1"/>
          </p:cNvGraphicFramePr>
          <p:nvPr>
            <p:extLst/>
          </p:nvPr>
        </p:nvGraphicFramePr>
        <p:xfrm>
          <a:off x="2779713" y="4545013"/>
          <a:ext cx="3462337" cy="884237"/>
        </p:xfrm>
        <a:graphic>
          <a:graphicData uri="http://schemas.openxmlformats.org/presentationml/2006/ole">
            <mc:AlternateContent xmlns:mc="http://schemas.openxmlformats.org/markup-compatibility/2006">
              <mc:Choice xmlns:v="urn:schemas-microsoft-com:vml" Requires="v">
                <p:oleObj spid="_x0000_s229057" name="Equation" r:id="rId15" imgW="1739880" imgH="444240" progId="Equation.3">
                  <p:embed/>
                </p:oleObj>
              </mc:Choice>
              <mc:Fallback>
                <p:oleObj name="Equation" r:id="rId15" imgW="1739880" imgH="444240" progId="Equation.3">
                  <p:embed/>
                  <p:pic>
                    <p:nvPicPr>
                      <p:cNvPr id="12" name="对象 11"/>
                      <p:cNvPicPr/>
                      <p:nvPr/>
                    </p:nvPicPr>
                    <p:blipFill>
                      <a:blip r:embed="rId16"/>
                      <a:stretch>
                        <a:fillRect/>
                      </a:stretch>
                    </p:blipFill>
                    <p:spPr>
                      <a:xfrm>
                        <a:off x="2779713" y="4545013"/>
                        <a:ext cx="3462337" cy="884237"/>
                      </a:xfrm>
                      <a:prstGeom prst="rect">
                        <a:avLst/>
                      </a:prstGeom>
                    </p:spPr>
                  </p:pic>
                </p:oleObj>
              </mc:Fallback>
            </mc:AlternateContent>
          </a:graphicData>
        </a:graphic>
      </p:graphicFrame>
      <p:cxnSp>
        <p:nvCxnSpPr>
          <p:cNvPr id="14" name="直接箭头连接符 13"/>
          <p:cNvCxnSpPr/>
          <p:nvPr/>
        </p:nvCxnSpPr>
        <p:spPr>
          <a:xfrm flipH="1" flipV="1">
            <a:off x="8323658" y="3289815"/>
            <a:ext cx="208782" cy="2593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204396" y="2849045"/>
            <a:ext cx="2587761" cy="369332"/>
          </a:xfrm>
          <a:prstGeom prst="rect">
            <a:avLst/>
          </a:prstGeom>
          <a:noFill/>
          <a:ln>
            <a:solidFill>
              <a:schemeClr val="accent1"/>
            </a:solidFill>
          </a:ln>
        </p:spPr>
        <p:txBody>
          <a:bodyPr wrap="square" rtlCol="0">
            <a:spAutoFit/>
          </a:bodyPr>
          <a:lstStyle/>
          <a:p>
            <a:r>
              <a:rPr lang="en-US" altLang="zh-CN" dirty="0"/>
              <a:t>violation value of backlog</a:t>
            </a:r>
            <a:endParaRPr lang="zh-CN" altLang="en-US" dirty="0"/>
          </a:p>
        </p:txBody>
      </p:sp>
    </p:spTree>
    <p:extLst>
      <p:ext uri="{BB962C8B-B14F-4D97-AF65-F5344CB8AC3E}">
        <p14:creationId xmlns:p14="http://schemas.microsoft.com/office/powerpoint/2010/main" val="11892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 distribution for A</a:t>
            </a:r>
            <a:r>
              <a:rPr lang="en-US" altLang="zh-CN" sz="2800" baseline="-25000" dirty="0"/>
              <a:t>a</a:t>
            </a:r>
            <a:r>
              <a:rPr lang="en-US" altLang="zh-CN" sz="2800" dirty="0"/>
              <a:t> (n)</a:t>
            </a:r>
          </a:p>
          <a:p>
            <a:endParaRPr lang="en-US" altLang="zh-CN" sz="2800" dirty="0"/>
          </a:p>
          <a:p>
            <a:endParaRPr lang="en-US" altLang="zh-CN" sz="2800" dirty="0"/>
          </a:p>
          <a:p>
            <a:endParaRPr lang="en-US" altLang="zh-CN" sz="2800" dirty="0"/>
          </a:p>
          <a:p>
            <a:r>
              <a:rPr lang="en-US" altLang="zh-CN" sz="2800" dirty="0"/>
              <a:t>Delay process distribution for A</a:t>
            </a:r>
            <a:r>
              <a:rPr lang="en-US" altLang="zh-CN" sz="2800" baseline="-25000" dirty="0"/>
              <a:t>a</a:t>
            </a:r>
            <a:r>
              <a:rPr lang="en-US" altLang="zh-CN" sz="2800" dirty="0"/>
              <a:t> (n)</a:t>
            </a:r>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33</a:t>
            </a:fld>
            <a:endParaRPr lang="zh-CN" altLang="en-US" dirty="0"/>
          </a:p>
        </p:txBody>
      </p:sp>
      <p:sp>
        <p:nvSpPr>
          <p:cNvPr id="5" name="标题 4"/>
          <p:cNvSpPr>
            <a:spLocks noGrp="1"/>
          </p:cNvSpPr>
          <p:nvPr>
            <p:ph type="title"/>
          </p:nvPr>
        </p:nvSpPr>
        <p:spPr/>
        <p:txBody>
          <a:bodyPr/>
          <a:lstStyle/>
          <a:p>
            <a:r>
              <a:rPr lang="en-US" altLang="zh-CN" sz="4400" dirty="0"/>
              <a:t>Martingale Delay Bound for FIFO</a:t>
            </a:r>
            <a:endParaRPr lang="zh-CN" altLang="en-US" dirty="0"/>
          </a:p>
        </p:txBody>
      </p:sp>
      <p:graphicFrame>
        <p:nvGraphicFramePr>
          <p:cNvPr id="6" name="对象 5"/>
          <p:cNvGraphicFramePr>
            <a:graphicFrameLocks noChangeAspect="1"/>
          </p:cNvGraphicFramePr>
          <p:nvPr>
            <p:extLst/>
          </p:nvPr>
        </p:nvGraphicFramePr>
        <p:xfrm>
          <a:off x="683569" y="2348880"/>
          <a:ext cx="7488832" cy="1436591"/>
        </p:xfrm>
        <a:graphic>
          <a:graphicData uri="http://schemas.openxmlformats.org/presentationml/2006/ole">
            <mc:AlternateContent xmlns:mc="http://schemas.openxmlformats.org/markup-compatibility/2006">
              <mc:Choice xmlns:v="urn:schemas-microsoft-com:vml" Requires="v">
                <p:oleObj spid="_x0000_s167415" name="Equation" r:id="rId3" imgW="3835080" imgH="736560" progId="Equation.DSMT4">
                  <p:embed/>
                </p:oleObj>
              </mc:Choice>
              <mc:Fallback>
                <p:oleObj name="Equation" r:id="rId3" imgW="3835080" imgH="736560" progId="Equation.DSMT4">
                  <p:embed/>
                  <p:pic>
                    <p:nvPicPr>
                      <p:cNvPr id="6" name="对象 5"/>
                      <p:cNvPicPr/>
                      <p:nvPr/>
                    </p:nvPicPr>
                    <p:blipFill>
                      <a:blip r:embed="rId4"/>
                      <a:stretch>
                        <a:fillRect/>
                      </a:stretch>
                    </p:blipFill>
                    <p:spPr>
                      <a:xfrm>
                        <a:off x="683569" y="2348880"/>
                        <a:ext cx="7488832" cy="1436591"/>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1832138" y="4365104"/>
          <a:ext cx="5585668" cy="1692627"/>
        </p:xfrm>
        <a:graphic>
          <a:graphicData uri="http://schemas.openxmlformats.org/presentationml/2006/ole">
            <mc:AlternateContent xmlns:mc="http://schemas.openxmlformats.org/markup-compatibility/2006">
              <mc:Choice xmlns:v="urn:schemas-microsoft-com:vml" Requires="v">
                <p:oleObj spid="_x0000_s167416" name="Equation" r:id="rId5" imgW="2933640" imgH="888840" progId="Equation.DSMT4">
                  <p:embed/>
                </p:oleObj>
              </mc:Choice>
              <mc:Fallback>
                <p:oleObj name="Equation" r:id="rId5" imgW="2933640" imgH="888840" progId="Equation.DSMT4">
                  <p:embed/>
                  <p:pic>
                    <p:nvPicPr>
                      <p:cNvPr id="7" name="对象 6"/>
                      <p:cNvPicPr/>
                      <p:nvPr/>
                    </p:nvPicPr>
                    <p:blipFill>
                      <a:blip r:embed="rId6"/>
                      <a:stretch>
                        <a:fillRect/>
                      </a:stretch>
                    </p:blipFill>
                    <p:spPr>
                      <a:xfrm>
                        <a:off x="1832138" y="4365104"/>
                        <a:ext cx="5585668" cy="1692627"/>
                      </a:xfrm>
                      <a:prstGeom prst="rect">
                        <a:avLst/>
                      </a:prstGeom>
                    </p:spPr>
                  </p:pic>
                </p:oleObj>
              </mc:Fallback>
            </mc:AlternateContent>
          </a:graphicData>
        </a:graphic>
      </p:graphicFrame>
      <p:cxnSp>
        <p:nvCxnSpPr>
          <p:cNvPr id="9" name="直接箭头连接符 8"/>
          <p:cNvCxnSpPr/>
          <p:nvPr/>
        </p:nvCxnSpPr>
        <p:spPr>
          <a:xfrm flipH="1">
            <a:off x="2339752" y="5639996"/>
            <a:ext cx="441104" cy="3935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32683" y="6129169"/>
            <a:ext cx="3051285" cy="369332"/>
          </a:xfrm>
          <a:prstGeom prst="rect">
            <a:avLst/>
          </a:prstGeom>
          <a:noFill/>
          <a:ln>
            <a:solidFill>
              <a:schemeClr val="accent1"/>
            </a:solidFill>
          </a:ln>
        </p:spPr>
        <p:txBody>
          <a:bodyPr wrap="square" rtlCol="0">
            <a:spAutoFit/>
          </a:bodyPr>
          <a:lstStyle/>
          <a:p>
            <a:r>
              <a:rPr lang="en-US" altLang="zh-CN" dirty="0"/>
              <a:t>initial value of </a:t>
            </a:r>
            <a:r>
              <a:rPr lang="en-US" altLang="zh-CN" dirty="0" err="1"/>
              <a:t>supermartingale</a:t>
            </a:r>
            <a:endParaRPr lang="zh-CN" altLang="en-US" dirty="0"/>
          </a:p>
        </p:txBody>
      </p:sp>
    </p:spTree>
    <p:extLst>
      <p:ext uri="{BB962C8B-B14F-4D97-AF65-F5344CB8AC3E}">
        <p14:creationId xmlns:p14="http://schemas.microsoft.com/office/powerpoint/2010/main" val="32988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400" dirty="0"/>
              <a:t>Theorem 2. (Martingale Delay Bound for EDF). An EDF server process is constructed by combing the relative deadlines and the arriving process. In EDF scheduling, all data units are transmitted in the order of their remaining deadlines. Here we use the definition of the extended bivariate stochastic service process for EDF scheduling algorithm from</a:t>
            </a:r>
          </a:p>
          <a:p>
            <a:endParaRPr lang="en-US" altLang="zh-CN" sz="2400" dirty="0"/>
          </a:p>
          <a:p>
            <a:endParaRPr lang="en-US" altLang="zh-CN" sz="2400" dirty="0"/>
          </a:p>
          <a:p>
            <a:endParaRPr lang="en-US" altLang="zh-CN" sz="2400" dirty="0"/>
          </a:p>
          <a:p>
            <a:pPr marL="82296" indent="0">
              <a:buNone/>
            </a:pPr>
            <a:endParaRPr lang="en-US" altLang="zh-CN" sz="1050" dirty="0"/>
          </a:p>
          <a:p>
            <a:pPr marL="82296" indent="0">
              <a:buNone/>
            </a:pPr>
            <a:r>
              <a:rPr lang="en-US" altLang="zh-CN" sz="2400" dirty="0"/>
              <a:t>    where y denotes the difference of two arrivals’ deadlines.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
        <p:nvSpPr>
          <p:cNvPr id="5" name="标题 4"/>
          <p:cNvSpPr>
            <a:spLocks noGrp="1"/>
          </p:cNvSpPr>
          <p:nvPr>
            <p:ph type="title"/>
          </p:nvPr>
        </p:nvSpPr>
        <p:spPr/>
        <p:txBody>
          <a:bodyPr>
            <a:normAutofit fontScale="90000"/>
          </a:bodyPr>
          <a:lstStyle/>
          <a:p>
            <a:r>
              <a:rPr lang="en-US" altLang="zh-CN" dirty="0"/>
              <a:t>Per-Flow Delay Analysis by Martingale</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354970842"/>
              </p:ext>
            </p:extLst>
          </p:nvPr>
        </p:nvGraphicFramePr>
        <p:xfrm>
          <a:off x="1193384" y="4221088"/>
          <a:ext cx="6757231" cy="1224136"/>
        </p:xfrm>
        <a:graphic>
          <a:graphicData uri="http://schemas.openxmlformats.org/presentationml/2006/ole">
            <mc:AlternateContent xmlns:mc="http://schemas.openxmlformats.org/markup-compatibility/2006">
              <mc:Choice xmlns:v="urn:schemas-microsoft-com:vml" Requires="v">
                <p:oleObj spid="_x0000_s135632" name="Equation" r:id="rId3" imgW="3504960" imgH="634680" progId="Equation.DSMT4">
                  <p:embed/>
                </p:oleObj>
              </mc:Choice>
              <mc:Fallback>
                <p:oleObj name="Equation" r:id="rId3" imgW="3504960" imgH="634680" progId="Equation.DSMT4">
                  <p:embed/>
                  <p:pic>
                    <p:nvPicPr>
                      <p:cNvPr id="0" name=""/>
                      <p:cNvPicPr/>
                      <p:nvPr/>
                    </p:nvPicPr>
                    <p:blipFill>
                      <a:blip r:embed="rId4"/>
                      <a:stretch>
                        <a:fillRect/>
                      </a:stretch>
                    </p:blipFill>
                    <p:spPr>
                      <a:xfrm>
                        <a:off x="1193384" y="4221088"/>
                        <a:ext cx="6757231" cy="1224136"/>
                      </a:xfrm>
                      <a:prstGeom prst="rect">
                        <a:avLst/>
                      </a:prstGeom>
                    </p:spPr>
                  </p:pic>
                </p:oleObj>
              </mc:Fallback>
            </mc:AlternateContent>
          </a:graphicData>
        </a:graphic>
      </p:graphicFrame>
    </p:spTree>
    <p:extLst>
      <p:ext uri="{BB962C8B-B14F-4D97-AF65-F5344CB8AC3E}">
        <p14:creationId xmlns:p14="http://schemas.microsoft.com/office/powerpoint/2010/main" val="3214742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Delay process distribution for A</a:t>
            </a:r>
            <a:r>
              <a:rPr lang="en-US" altLang="zh-CN" baseline="-25000" dirty="0"/>
              <a:t>a</a:t>
            </a:r>
            <a:r>
              <a:rPr lang="en-US" altLang="zh-CN" dirty="0"/>
              <a:t> (n):</a:t>
            </a:r>
          </a:p>
          <a:p>
            <a:pPr marL="82296" indent="0">
              <a:buNone/>
            </a:pPr>
            <a:r>
              <a:rPr lang="en-US" altLang="zh-CN" dirty="0"/>
              <a:t>   for y&gt;0,</a:t>
            </a:r>
          </a:p>
          <a:p>
            <a:pPr marL="82296" indent="0">
              <a:buNone/>
            </a:pPr>
            <a:endParaRPr lang="en-US" altLang="zh-CN" dirty="0"/>
          </a:p>
          <a:p>
            <a:pPr marL="82296" indent="0">
              <a:buNone/>
            </a:pPr>
            <a:endParaRPr lang="en-US" altLang="zh-CN" sz="1800" dirty="0"/>
          </a:p>
          <a:p>
            <a:pPr marL="82296" indent="0">
              <a:buNone/>
            </a:pPr>
            <a:r>
              <a:rPr lang="en-US" altLang="zh-CN" dirty="0"/>
              <a:t>   for y&lt;0,</a:t>
            </a: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sp>
        <p:nvSpPr>
          <p:cNvPr id="5" name="标题 4"/>
          <p:cNvSpPr>
            <a:spLocks noGrp="1"/>
          </p:cNvSpPr>
          <p:nvPr>
            <p:ph type="title"/>
          </p:nvPr>
        </p:nvSpPr>
        <p:spPr/>
        <p:txBody>
          <a:bodyPr/>
          <a:lstStyle/>
          <a:p>
            <a:r>
              <a:rPr lang="en-US" altLang="zh-CN" sz="4000" dirty="0"/>
              <a:t>Martingale Delay Bound for EDF</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444524454"/>
              </p:ext>
            </p:extLst>
          </p:nvPr>
        </p:nvGraphicFramePr>
        <p:xfrm>
          <a:off x="683568" y="2847521"/>
          <a:ext cx="7992888" cy="912768"/>
        </p:xfrm>
        <a:graphic>
          <a:graphicData uri="http://schemas.openxmlformats.org/presentationml/2006/ole">
            <mc:AlternateContent xmlns:mc="http://schemas.openxmlformats.org/markup-compatibility/2006">
              <mc:Choice xmlns:v="urn:schemas-microsoft-com:vml" Requires="v">
                <p:oleObj spid="_x0000_s137097" name="Equation" r:id="rId3" imgW="4114800" imgH="469800" progId="Equation.DSMT4">
                  <p:embed/>
                </p:oleObj>
              </mc:Choice>
              <mc:Fallback>
                <p:oleObj name="Equation" r:id="rId3" imgW="4114800" imgH="469800" progId="Equation.DSMT4">
                  <p:embed/>
                  <p:pic>
                    <p:nvPicPr>
                      <p:cNvPr id="0" name=""/>
                      <p:cNvPicPr/>
                      <p:nvPr/>
                    </p:nvPicPr>
                    <p:blipFill>
                      <a:blip r:embed="rId4"/>
                      <a:stretch>
                        <a:fillRect/>
                      </a:stretch>
                    </p:blipFill>
                    <p:spPr>
                      <a:xfrm>
                        <a:off x="683568" y="2847521"/>
                        <a:ext cx="7992888" cy="91276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75288147"/>
              </p:ext>
            </p:extLst>
          </p:nvPr>
        </p:nvGraphicFramePr>
        <p:xfrm>
          <a:off x="683568" y="4407411"/>
          <a:ext cx="7637153" cy="1828962"/>
        </p:xfrm>
        <a:graphic>
          <a:graphicData uri="http://schemas.openxmlformats.org/presentationml/2006/ole">
            <mc:AlternateContent xmlns:mc="http://schemas.openxmlformats.org/markup-compatibility/2006">
              <mc:Choice xmlns:v="urn:schemas-microsoft-com:vml" Requires="v">
                <p:oleObj spid="_x0000_s137098" name="Equation" r:id="rId5" imgW="3924000" imgH="939600" progId="Equation.DSMT4">
                  <p:embed/>
                </p:oleObj>
              </mc:Choice>
              <mc:Fallback>
                <p:oleObj name="Equation" r:id="rId5" imgW="3924000" imgH="939600" progId="Equation.DSMT4">
                  <p:embed/>
                  <p:pic>
                    <p:nvPicPr>
                      <p:cNvPr id="0" name=""/>
                      <p:cNvPicPr/>
                      <p:nvPr/>
                    </p:nvPicPr>
                    <p:blipFill>
                      <a:blip r:embed="rId6"/>
                      <a:stretch>
                        <a:fillRect/>
                      </a:stretch>
                    </p:blipFill>
                    <p:spPr>
                      <a:xfrm>
                        <a:off x="683568" y="4407411"/>
                        <a:ext cx="7637153" cy="1828962"/>
                      </a:xfrm>
                      <a:prstGeom prst="rect">
                        <a:avLst/>
                      </a:prstGeom>
                    </p:spPr>
                  </p:pic>
                </p:oleObj>
              </mc:Fallback>
            </mc:AlternateContent>
          </a:graphicData>
        </a:graphic>
      </p:graphicFrame>
    </p:spTree>
    <p:extLst>
      <p:ext uri="{BB962C8B-B14F-4D97-AF65-F5344CB8AC3E}">
        <p14:creationId xmlns:p14="http://schemas.microsoft.com/office/powerpoint/2010/main" val="114385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636413"/>
            <a:ext cx="8569650" cy="935859"/>
          </a:xfrm>
        </p:spPr>
        <p:txBody>
          <a:bodyPr>
            <a:noAutofit/>
          </a:bodyPr>
          <a:lstStyle/>
          <a:p>
            <a:r>
              <a:rPr lang="en-US" altLang="zh-CN" sz="2200" dirty="0"/>
              <a:t>Complementary cumulative distribution function (CCDF) of end-to-end delay for FIFO with VoIP and multimedia data sets</a:t>
            </a:r>
            <a:endParaRPr lang="zh-CN" altLang="en-US" sz="22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Results—FIFO</a:t>
            </a:r>
            <a:endParaRPr lang="zh-CN" altLang="en-US" dirty="0"/>
          </a:p>
        </p:txBody>
      </p:sp>
      <p:pic>
        <p:nvPicPr>
          <p:cNvPr id="6" name="图片 5"/>
          <p:cNvPicPr>
            <a:picLocks noChangeAspect="1"/>
          </p:cNvPicPr>
          <p:nvPr/>
        </p:nvPicPr>
        <p:blipFill>
          <a:blip r:embed="rId2"/>
          <a:stretch>
            <a:fillRect/>
          </a:stretch>
        </p:blipFill>
        <p:spPr>
          <a:xfrm>
            <a:off x="539552" y="1718432"/>
            <a:ext cx="5092468" cy="3989313"/>
          </a:xfrm>
          <a:prstGeom prst="rect">
            <a:avLst/>
          </a:prstGeom>
        </p:spPr>
      </p:pic>
      <p:sp>
        <p:nvSpPr>
          <p:cNvPr id="7" name="文本框 6"/>
          <p:cNvSpPr txBox="1"/>
          <p:nvPr/>
        </p:nvSpPr>
        <p:spPr>
          <a:xfrm>
            <a:off x="5796136" y="3081734"/>
            <a:ext cx="2846690" cy="923330"/>
          </a:xfrm>
          <a:prstGeom prst="rect">
            <a:avLst/>
          </a:prstGeom>
          <a:noFill/>
          <a:ln w="25400">
            <a:solidFill>
              <a:schemeClr val="accent1"/>
            </a:solidFill>
          </a:ln>
        </p:spPr>
        <p:txBody>
          <a:bodyPr wrap="square" rtlCol="0">
            <a:spAutoFit/>
          </a:bodyPr>
          <a:lstStyle/>
          <a:p>
            <a:r>
              <a:rPr lang="en-US" altLang="zh-CN" dirty="0"/>
              <a:t>continuous line represents martingale bound, boxplot represents simulation result</a:t>
            </a:r>
            <a:endParaRPr lang="zh-CN" altLang="en-US" dirty="0"/>
          </a:p>
        </p:txBody>
      </p:sp>
    </p:spTree>
    <p:extLst>
      <p:ext uri="{BB962C8B-B14F-4D97-AF65-F5344CB8AC3E}">
        <p14:creationId xmlns:p14="http://schemas.microsoft.com/office/powerpoint/2010/main" val="3648585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805264"/>
            <a:ext cx="8569650" cy="767008"/>
          </a:xfrm>
        </p:spPr>
        <p:txBody>
          <a:bodyPr>
            <a:normAutofit lnSpcReduction="10000"/>
          </a:bodyPr>
          <a:lstStyle/>
          <a:p>
            <a:r>
              <a:rPr lang="en-US" altLang="zh-CN" sz="2000" dirty="0"/>
              <a:t>D</a:t>
            </a:r>
            <a:r>
              <a:rPr lang="en-US" altLang="zh-CN" sz="2000" dirty="0" smtClean="0"/>
              <a:t>eadline </a:t>
            </a:r>
            <a:r>
              <a:rPr lang="en-US" altLang="zh-CN" sz="2000" dirty="0"/>
              <a:t>of A</a:t>
            </a:r>
            <a:r>
              <a:rPr lang="en-US" altLang="zh-CN" sz="2000" baseline="-25000" dirty="0"/>
              <a:t>a</a:t>
            </a:r>
            <a:r>
              <a:rPr lang="en-US" altLang="zh-CN" sz="2000" dirty="0"/>
              <a:t> (VoIP) is set 50ms, deadline of A</a:t>
            </a:r>
            <a:r>
              <a:rPr lang="en-US" altLang="zh-CN" sz="2000" baseline="-25000" dirty="0"/>
              <a:t>b</a:t>
            </a:r>
            <a:r>
              <a:rPr lang="en-US" altLang="zh-CN" sz="2000" dirty="0"/>
              <a:t> (</a:t>
            </a:r>
            <a:r>
              <a:rPr lang="en-US" altLang="zh-CN" sz="2000" dirty="0" smtClean="0"/>
              <a:t>multimedia</a:t>
            </a:r>
            <a:r>
              <a:rPr lang="en-US" altLang="zh-CN" sz="2000" dirty="0"/>
              <a:t>) is set 500ms</a:t>
            </a:r>
          </a:p>
          <a:p>
            <a:r>
              <a:rPr lang="en-US" altLang="zh-CN" sz="2000" dirty="0"/>
              <a:t>CCDF of end-to-end delay for EDF1 /EDF2 with VoIP and multimedia data sets</a:t>
            </a:r>
            <a:endParaRPr lang="zh-CN" altLang="en-US" sz="20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Results—EDF</a:t>
            </a:r>
            <a:endParaRPr lang="zh-CN" altLang="en-US" dirty="0"/>
          </a:p>
        </p:txBody>
      </p:sp>
      <p:pic>
        <p:nvPicPr>
          <p:cNvPr id="7" name="图片 6"/>
          <p:cNvPicPr>
            <a:picLocks noChangeAspect="1"/>
          </p:cNvPicPr>
          <p:nvPr/>
        </p:nvPicPr>
        <p:blipFill>
          <a:blip r:embed="rId2"/>
          <a:stretch>
            <a:fillRect/>
          </a:stretch>
        </p:blipFill>
        <p:spPr>
          <a:xfrm>
            <a:off x="25205" y="1993477"/>
            <a:ext cx="4474787" cy="3575216"/>
          </a:xfrm>
          <a:prstGeom prst="rect">
            <a:avLst/>
          </a:prstGeom>
        </p:spPr>
      </p:pic>
      <p:pic>
        <p:nvPicPr>
          <p:cNvPr id="8" name="图片 7"/>
          <p:cNvPicPr>
            <a:picLocks noChangeAspect="1"/>
          </p:cNvPicPr>
          <p:nvPr/>
        </p:nvPicPr>
        <p:blipFill>
          <a:blip r:embed="rId3"/>
          <a:stretch>
            <a:fillRect/>
          </a:stretch>
        </p:blipFill>
        <p:spPr>
          <a:xfrm>
            <a:off x="4452341" y="1993478"/>
            <a:ext cx="4538667" cy="3575215"/>
          </a:xfrm>
          <a:prstGeom prst="rect">
            <a:avLst/>
          </a:prstGeom>
        </p:spPr>
      </p:pic>
    </p:spTree>
    <p:extLst>
      <p:ext uri="{BB962C8B-B14F-4D97-AF65-F5344CB8AC3E}">
        <p14:creationId xmlns:p14="http://schemas.microsoft.com/office/powerpoint/2010/main" val="882713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fontScale="92500" lnSpcReduction="10000"/>
          </a:bodyPr>
          <a:lstStyle/>
          <a:p>
            <a:r>
              <a:rPr lang="en-US" dirty="0" smtClean="0"/>
              <a:t>Motivations</a:t>
            </a:r>
          </a:p>
          <a:p>
            <a:r>
              <a:rPr lang="en-US" dirty="0" smtClean="0"/>
              <a:t>Martingale Theory</a:t>
            </a:r>
          </a:p>
          <a:p>
            <a:r>
              <a:rPr lang="en-US" dirty="0" smtClean="0">
                <a:solidFill>
                  <a:srgbClr val="FF0000"/>
                </a:solidFill>
              </a:rPr>
              <a:t>Martingale in High-Speed Train System</a:t>
            </a:r>
            <a:endParaRPr lang="en-US" dirty="0">
              <a:solidFill>
                <a:srgbClr val="FF0000"/>
              </a:solidFill>
            </a:endParaRPr>
          </a:p>
          <a:p>
            <a:pPr lvl="1"/>
            <a:r>
              <a:rPr lang="en-US" altLang="zh-CN" dirty="0" smtClean="0"/>
              <a:t>Delay </a:t>
            </a:r>
            <a:r>
              <a:rPr lang="en-US" altLang="zh-CN" dirty="0"/>
              <a:t>Bound Analysis Using Martingale Theory under Heterogeneous Network for High-Speed </a:t>
            </a:r>
            <a:r>
              <a:rPr lang="en-US" altLang="zh-CN" dirty="0" smtClean="0"/>
              <a:t>Trains</a:t>
            </a:r>
          </a:p>
          <a:p>
            <a:pPr lvl="1"/>
            <a:r>
              <a:rPr lang="en-US" altLang="zh-CN" dirty="0" smtClean="0">
                <a:solidFill>
                  <a:srgbClr val="FF0000"/>
                </a:solidFill>
              </a:rPr>
              <a:t>Delay Bound Analysis Using Martingale Theory for Satellite Communications Systems</a:t>
            </a:r>
            <a:endParaRPr lang="en-US" altLang="zh-CN" dirty="0">
              <a:solidFill>
                <a:srgbClr val="FF0000"/>
              </a:solidFill>
            </a:endParaRPr>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spTree>
    <p:extLst>
      <p:ext uri="{BB962C8B-B14F-4D97-AF65-F5344CB8AC3E}">
        <p14:creationId xmlns:p14="http://schemas.microsoft.com/office/powerpoint/2010/main" val="391085380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sp>
        <p:nvSpPr>
          <p:cNvPr id="5" name="标题 4"/>
          <p:cNvSpPr>
            <a:spLocks noGrp="1"/>
          </p:cNvSpPr>
          <p:nvPr>
            <p:ph type="title"/>
          </p:nvPr>
        </p:nvSpPr>
        <p:spPr/>
        <p:txBody>
          <a:bodyPr/>
          <a:lstStyle/>
          <a:p>
            <a:r>
              <a:rPr lang="en-US" altLang="zh-CN" dirty="0" smtClean="0"/>
              <a:t>Satellite Communications System</a:t>
            </a:r>
            <a:endParaRPr lang="zh-CN" altLang="en-US" dirty="0"/>
          </a:p>
        </p:txBody>
      </p:sp>
      <p:sp>
        <p:nvSpPr>
          <p:cNvPr id="2" name="文本框 1"/>
          <p:cNvSpPr txBox="1"/>
          <p:nvPr/>
        </p:nvSpPr>
        <p:spPr>
          <a:xfrm>
            <a:off x="4985002" y="4892967"/>
            <a:ext cx="4051494" cy="1569660"/>
          </a:xfrm>
          <a:prstGeom prst="rect">
            <a:avLst/>
          </a:prstGeom>
          <a:noFill/>
        </p:spPr>
        <p:txBody>
          <a:bodyPr wrap="square" rtlCol="0">
            <a:spAutoFit/>
          </a:bodyPr>
          <a:lstStyle/>
          <a:p>
            <a:r>
              <a:rPr lang="en-US" altLang="zh-CN" sz="2400" dirty="0">
                <a:latin typeface="Calibri" panose="020F0502020204030204" pitchFamily="34" charset="0"/>
              </a:rPr>
              <a:t>For a </a:t>
            </a:r>
            <a:r>
              <a:rPr lang="en-US" altLang="zh-CN" sz="2400" dirty="0" smtClean="0">
                <a:latin typeface="Calibri" panose="020F0502020204030204" pitchFamily="34" charset="0"/>
              </a:rPr>
              <a:t>high-dynamic satellite </a:t>
            </a:r>
            <a:r>
              <a:rPr lang="en-US" altLang="zh-CN" sz="2400" dirty="0">
                <a:latin typeface="Calibri" panose="020F0502020204030204" pitchFamily="34" charset="0"/>
              </a:rPr>
              <a:t>system, an accurate and adaptive delay bound analysis is necessary!</a:t>
            </a:r>
          </a:p>
        </p:txBody>
      </p:sp>
      <p:sp>
        <p:nvSpPr>
          <p:cNvPr id="6" name="文本框 5"/>
          <p:cNvSpPr txBox="1"/>
          <p:nvPr/>
        </p:nvSpPr>
        <p:spPr>
          <a:xfrm>
            <a:off x="4806483" y="1923797"/>
            <a:ext cx="4051797" cy="1754326"/>
          </a:xfrm>
          <a:prstGeom prst="rect">
            <a:avLst/>
          </a:prstGeom>
          <a:noFill/>
        </p:spPr>
        <p:txBody>
          <a:bodyPr wrap="square" rtlCol="0">
            <a:spAutoFit/>
          </a:bodyPr>
          <a:lstStyle/>
          <a:p>
            <a:r>
              <a:rPr lang="en-US" altLang="zh-CN" dirty="0"/>
              <a:t>1</a:t>
            </a:r>
            <a:r>
              <a:rPr lang="en-US" altLang="zh-CN" dirty="0" smtClean="0"/>
              <a:t>.  </a:t>
            </a:r>
            <a:r>
              <a:rPr lang="en-US" altLang="zh-CN" dirty="0"/>
              <a:t>Multimedia </a:t>
            </a:r>
            <a:r>
              <a:rPr lang="en-US" altLang="zh-CN" dirty="0" smtClean="0"/>
              <a:t>(VoIP, image, video): </a:t>
            </a:r>
            <a:r>
              <a:rPr lang="en-US" altLang="zh-CN" dirty="0"/>
              <a:t>delay insensitive, different delay requirements</a:t>
            </a:r>
          </a:p>
          <a:p>
            <a:r>
              <a:rPr lang="en-US" altLang="zh-CN" dirty="0"/>
              <a:t>2</a:t>
            </a:r>
            <a:r>
              <a:rPr lang="en-US" altLang="zh-CN" dirty="0" smtClean="0"/>
              <a:t>.  Ground Stations (GSs</a:t>
            </a:r>
            <a:r>
              <a:rPr lang="en-US" altLang="zh-CN" dirty="0"/>
              <a:t>): </a:t>
            </a:r>
            <a:r>
              <a:rPr lang="en-US" altLang="zh-CN" dirty="0" smtClean="0"/>
              <a:t>time varying, </a:t>
            </a:r>
            <a:r>
              <a:rPr lang="en-US" altLang="zh-CN" dirty="0"/>
              <a:t>fast </a:t>
            </a:r>
            <a:r>
              <a:rPr lang="en-US" altLang="zh-CN" dirty="0" smtClean="0"/>
              <a:t>speed intermittent channel</a:t>
            </a:r>
            <a:endParaRPr lang="en-US" altLang="zh-CN" dirty="0"/>
          </a:p>
          <a:p>
            <a:r>
              <a:rPr lang="en-US" altLang="zh-CN" dirty="0"/>
              <a:t>3</a:t>
            </a:r>
            <a:r>
              <a:rPr lang="en-US" altLang="zh-CN" dirty="0" smtClean="0"/>
              <a:t>.  Relay </a:t>
            </a:r>
            <a:r>
              <a:rPr lang="en-US" altLang="zh-CN" dirty="0"/>
              <a:t>S</a:t>
            </a:r>
            <a:r>
              <a:rPr lang="en-US" altLang="zh-CN" dirty="0" smtClean="0"/>
              <a:t>atellites (RSs</a:t>
            </a:r>
            <a:r>
              <a:rPr lang="en-US" altLang="zh-CN" dirty="0"/>
              <a:t>): comparative slow </a:t>
            </a:r>
            <a:r>
              <a:rPr lang="en-US" altLang="zh-CN" dirty="0" smtClean="0"/>
              <a:t>speed channel </a:t>
            </a:r>
            <a:endParaRPr lang="zh-CN" altLang="en-US" dirty="0"/>
          </a:p>
        </p:txBody>
      </p:sp>
      <p:pic>
        <p:nvPicPr>
          <p:cNvPr id="9" name="图片 8"/>
          <p:cNvPicPr>
            <a:picLocks noChangeAspect="1"/>
          </p:cNvPicPr>
          <p:nvPr/>
        </p:nvPicPr>
        <p:blipFill>
          <a:blip r:embed="rId2"/>
          <a:stretch>
            <a:fillRect/>
          </a:stretch>
        </p:blipFill>
        <p:spPr>
          <a:xfrm>
            <a:off x="611560" y="1780425"/>
            <a:ext cx="3595202" cy="2957181"/>
          </a:xfrm>
          <a:prstGeom prst="rect">
            <a:avLst/>
          </a:prstGeom>
        </p:spPr>
      </p:pic>
      <p:pic>
        <p:nvPicPr>
          <p:cNvPr id="10" name="图片 9"/>
          <p:cNvPicPr>
            <a:picLocks noChangeAspect="1"/>
          </p:cNvPicPr>
          <p:nvPr/>
        </p:nvPicPr>
        <p:blipFill>
          <a:blip r:embed="rId3"/>
          <a:stretch>
            <a:fillRect/>
          </a:stretch>
        </p:blipFill>
        <p:spPr>
          <a:xfrm>
            <a:off x="580203" y="4960688"/>
            <a:ext cx="648072" cy="345750"/>
          </a:xfrm>
          <a:prstGeom prst="rect">
            <a:avLst/>
          </a:prstGeom>
        </p:spPr>
      </p:pic>
      <p:pic>
        <p:nvPicPr>
          <p:cNvPr id="11" name="图片 10"/>
          <p:cNvPicPr>
            <a:picLocks noChangeAspect="1"/>
          </p:cNvPicPr>
          <p:nvPr/>
        </p:nvPicPr>
        <p:blipFill>
          <a:blip r:embed="rId4"/>
          <a:stretch>
            <a:fillRect/>
          </a:stretch>
        </p:blipFill>
        <p:spPr>
          <a:xfrm>
            <a:off x="2722933" y="6123149"/>
            <a:ext cx="519960" cy="443725"/>
          </a:xfrm>
          <a:prstGeom prst="rect">
            <a:avLst/>
          </a:prstGeom>
        </p:spPr>
      </p:pic>
      <p:pic>
        <p:nvPicPr>
          <p:cNvPr id="13" name="图片 12"/>
          <p:cNvPicPr>
            <a:picLocks noChangeAspect="1"/>
          </p:cNvPicPr>
          <p:nvPr/>
        </p:nvPicPr>
        <p:blipFill>
          <a:blip r:embed="rId5"/>
          <a:stretch>
            <a:fillRect/>
          </a:stretch>
        </p:blipFill>
        <p:spPr>
          <a:xfrm>
            <a:off x="2895800" y="4834375"/>
            <a:ext cx="184049" cy="537594"/>
          </a:xfrm>
          <a:prstGeom prst="rect">
            <a:avLst/>
          </a:prstGeom>
        </p:spPr>
      </p:pic>
      <p:cxnSp>
        <p:nvCxnSpPr>
          <p:cNvPr id="15" name="直接箭头连接符 14"/>
          <p:cNvCxnSpPr/>
          <p:nvPr/>
        </p:nvCxnSpPr>
        <p:spPr>
          <a:xfrm>
            <a:off x="539552" y="5744032"/>
            <a:ext cx="86409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2555776" y="5733256"/>
            <a:ext cx="864096" cy="0"/>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6"/>
          <a:stretch>
            <a:fillRect/>
          </a:stretch>
        </p:blipFill>
        <p:spPr>
          <a:xfrm>
            <a:off x="735111" y="6049235"/>
            <a:ext cx="329616" cy="453409"/>
          </a:xfrm>
          <a:prstGeom prst="rect">
            <a:avLst/>
          </a:prstGeom>
        </p:spPr>
      </p:pic>
      <p:sp>
        <p:nvSpPr>
          <p:cNvPr id="18" name="矩形 17"/>
          <p:cNvSpPr/>
          <p:nvPr/>
        </p:nvSpPr>
        <p:spPr>
          <a:xfrm>
            <a:off x="1308798" y="5052794"/>
            <a:ext cx="1140953" cy="307777"/>
          </a:xfrm>
          <a:prstGeom prst="rect">
            <a:avLst/>
          </a:prstGeom>
        </p:spPr>
        <p:txBody>
          <a:bodyPr wrap="none">
            <a:spAutoFit/>
          </a:bodyPr>
          <a:lstStyle/>
          <a:p>
            <a:r>
              <a:rPr lang="en-US" altLang="zh-CN" sz="1400" dirty="0" smtClean="0">
                <a:latin typeface="Calibri" panose="020F0502020204030204" pitchFamily="34" charset="0"/>
              </a:rPr>
              <a:t>User satellite</a:t>
            </a:r>
            <a:endParaRPr lang="en-US" sz="1400" dirty="0"/>
          </a:p>
        </p:txBody>
      </p:sp>
      <p:sp>
        <p:nvSpPr>
          <p:cNvPr id="19" name="矩形 18"/>
          <p:cNvSpPr/>
          <p:nvPr/>
        </p:nvSpPr>
        <p:spPr>
          <a:xfrm>
            <a:off x="3256443" y="5064192"/>
            <a:ext cx="1056764" cy="307777"/>
          </a:xfrm>
          <a:prstGeom prst="rect">
            <a:avLst/>
          </a:prstGeom>
        </p:spPr>
        <p:txBody>
          <a:bodyPr wrap="none">
            <a:spAutoFit/>
          </a:bodyPr>
          <a:lstStyle/>
          <a:p>
            <a:r>
              <a:rPr lang="en-US" altLang="zh-CN" sz="1400" dirty="0" smtClean="0">
                <a:latin typeface="Calibri" panose="020F0502020204030204" pitchFamily="34" charset="0"/>
              </a:rPr>
              <a:t>Traffic input</a:t>
            </a:r>
            <a:endParaRPr lang="en-US" sz="1400" dirty="0"/>
          </a:p>
        </p:txBody>
      </p:sp>
      <p:sp>
        <p:nvSpPr>
          <p:cNvPr id="20" name="矩形 19"/>
          <p:cNvSpPr/>
          <p:nvPr/>
        </p:nvSpPr>
        <p:spPr>
          <a:xfrm>
            <a:off x="1314501" y="5445224"/>
            <a:ext cx="1019766" cy="523220"/>
          </a:xfrm>
          <a:prstGeom prst="rect">
            <a:avLst/>
          </a:prstGeom>
        </p:spPr>
        <p:txBody>
          <a:bodyPr wrap="none">
            <a:spAutoFit/>
          </a:bodyPr>
          <a:lstStyle/>
          <a:p>
            <a:pPr algn="ctr"/>
            <a:r>
              <a:rPr lang="en-US" altLang="zh-CN" sz="1400" dirty="0" smtClean="0">
                <a:latin typeface="Calibri" panose="020F0502020204030204" pitchFamily="34" charset="0"/>
              </a:rPr>
              <a:t>Continuous</a:t>
            </a:r>
          </a:p>
          <a:p>
            <a:pPr algn="ctr"/>
            <a:r>
              <a:rPr lang="en-US" altLang="zh-CN" sz="1400" dirty="0">
                <a:latin typeface="Calibri" panose="020F0502020204030204" pitchFamily="34" charset="0"/>
              </a:rPr>
              <a:t>link</a:t>
            </a:r>
            <a:endParaRPr lang="en-US" sz="1400" dirty="0"/>
          </a:p>
        </p:txBody>
      </p:sp>
      <p:sp>
        <p:nvSpPr>
          <p:cNvPr id="21" name="矩形 20"/>
          <p:cNvSpPr/>
          <p:nvPr/>
        </p:nvSpPr>
        <p:spPr>
          <a:xfrm>
            <a:off x="3327243" y="5445224"/>
            <a:ext cx="1079013" cy="523220"/>
          </a:xfrm>
          <a:prstGeom prst="rect">
            <a:avLst/>
          </a:prstGeom>
        </p:spPr>
        <p:txBody>
          <a:bodyPr wrap="none">
            <a:spAutoFit/>
          </a:bodyPr>
          <a:lstStyle/>
          <a:p>
            <a:pPr algn="ctr"/>
            <a:r>
              <a:rPr lang="en-US" altLang="zh-CN" sz="1400" dirty="0" smtClean="0">
                <a:latin typeface="Calibri" panose="020F0502020204030204" pitchFamily="34" charset="0"/>
              </a:rPr>
              <a:t>Intermittent</a:t>
            </a:r>
          </a:p>
          <a:p>
            <a:pPr algn="ctr"/>
            <a:r>
              <a:rPr lang="en-US" altLang="zh-CN" sz="1400" dirty="0">
                <a:latin typeface="Calibri" panose="020F0502020204030204" pitchFamily="34" charset="0"/>
              </a:rPr>
              <a:t>link</a:t>
            </a:r>
            <a:endParaRPr lang="en-US" sz="1400" dirty="0"/>
          </a:p>
        </p:txBody>
      </p:sp>
      <p:sp>
        <p:nvSpPr>
          <p:cNvPr id="22" name="矩形 21"/>
          <p:cNvSpPr/>
          <p:nvPr/>
        </p:nvSpPr>
        <p:spPr>
          <a:xfrm>
            <a:off x="1400771" y="6065694"/>
            <a:ext cx="803745" cy="523220"/>
          </a:xfrm>
          <a:prstGeom prst="rect">
            <a:avLst/>
          </a:prstGeom>
        </p:spPr>
        <p:txBody>
          <a:bodyPr wrap="none">
            <a:spAutoFit/>
          </a:bodyPr>
          <a:lstStyle/>
          <a:p>
            <a:pPr algn="ctr"/>
            <a:r>
              <a:rPr lang="en-US" altLang="zh-CN" sz="1400" dirty="0">
                <a:latin typeface="Calibri" panose="020F0502020204030204" pitchFamily="34" charset="0"/>
              </a:rPr>
              <a:t>Ground </a:t>
            </a:r>
          </a:p>
          <a:p>
            <a:pPr algn="ctr"/>
            <a:r>
              <a:rPr lang="en-US" altLang="zh-CN" sz="1400" dirty="0">
                <a:latin typeface="Calibri" panose="020F0502020204030204" pitchFamily="34" charset="0"/>
              </a:rPr>
              <a:t>station</a:t>
            </a:r>
            <a:endParaRPr lang="en-US" sz="1400" dirty="0">
              <a:latin typeface="Calibri" panose="020F0502020204030204" pitchFamily="34" charset="0"/>
            </a:endParaRPr>
          </a:p>
        </p:txBody>
      </p:sp>
      <p:sp>
        <p:nvSpPr>
          <p:cNvPr id="23" name="矩形 22"/>
          <p:cNvSpPr/>
          <p:nvPr/>
        </p:nvSpPr>
        <p:spPr>
          <a:xfrm>
            <a:off x="3461448" y="6104573"/>
            <a:ext cx="762645" cy="523220"/>
          </a:xfrm>
          <a:prstGeom prst="rect">
            <a:avLst/>
          </a:prstGeom>
        </p:spPr>
        <p:txBody>
          <a:bodyPr wrap="none">
            <a:spAutoFit/>
          </a:bodyPr>
          <a:lstStyle/>
          <a:p>
            <a:pPr algn="ctr"/>
            <a:r>
              <a:rPr lang="en-US" sz="1400" dirty="0" smtClean="0">
                <a:latin typeface="Calibri" panose="020F0502020204030204" pitchFamily="34" charset="0"/>
              </a:rPr>
              <a:t>Relay </a:t>
            </a:r>
          </a:p>
          <a:p>
            <a:pPr algn="ctr"/>
            <a:r>
              <a:rPr lang="en-US" sz="1400" dirty="0" smtClean="0">
                <a:latin typeface="Calibri" panose="020F0502020204030204" pitchFamily="34" charset="0"/>
              </a:rPr>
              <a:t>satellite</a:t>
            </a:r>
            <a:endParaRPr lang="en-US" sz="1400" dirty="0">
              <a:latin typeface="Calibri" panose="020F0502020204030204" pitchFamily="34" charset="0"/>
            </a:endParaRPr>
          </a:p>
        </p:txBody>
      </p:sp>
      <p:pic>
        <p:nvPicPr>
          <p:cNvPr id="7" name="图片 6"/>
          <p:cNvPicPr>
            <a:picLocks noChangeAspect="1"/>
          </p:cNvPicPr>
          <p:nvPr/>
        </p:nvPicPr>
        <p:blipFill>
          <a:blip r:embed="rId7"/>
          <a:stretch>
            <a:fillRect/>
          </a:stretch>
        </p:blipFill>
        <p:spPr>
          <a:xfrm>
            <a:off x="4806483" y="1714488"/>
            <a:ext cx="3887826" cy="3076263"/>
          </a:xfrm>
          <a:prstGeom prst="rect">
            <a:avLst/>
          </a:prstGeom>
        </p:spPr>
      </p:pic>
      <p:sp>
        <p:nvSpPr>
          <p:cNvPr id="24" name="文本框 23"/>
          <p:cNvSpPr txBox="1"/>
          <p:nvPr/>
        </p:nvSpPr>
        <p:spPr>
          <a:xfrm>
            <a:off x="5563748" y="4764231"/>
            <a:ext cx="4051494" cy="369332"/>
          </a:xfrm>
          <a:prstGeom prst="rect">
            <a:avLst/>
          </a:prstGeom>
          <a:noFill/>
        </p:spPr>
        <p:txBody>
          <a:bodyPr wrap="square" rtlCol="0">
            <a:spAutoFit/>
          </a:bodyPr>
          <a:lstStyle/>
          <a:p>
            <a:r>
              <a:rPr lang="en-US" altLang="zh-CN" dirty="0" smtClean="0">
                <a:latin typeface="Calibri" panose="020F0502020204030204" pitchFamily="34" charset="0"/>
              </a:rPr>
              <a:t>Fig. Intermittent link feature</a:t>
            </a:r>
            <a:endParaRPr lang="en-US" altLang="zh-CN" dirty="0">
              <a:latin typeface="Calibri" panose="020F0502020204030204" pitchFamily="34" charset="0"/>
            </a:endParaRPr>
          </a:p>
        </p:txBody>
      </p:sp>
    </p:spTree>
    <p:extLst>
      <p:ext uri="{BB962C8B-B14F-4D97-AF65-F5344CB8AC3E}">
        <p14:creationId xmlns:p14="http://schemas.microsoft.com/office/powerpoint/2010/main" val="4020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Very high Doppler effect </a:t>
            </a:r>
          </a:p>
          <a:p>
            <a:r>
              <a:rPr lang="en-US" sz="2400" dirty="0" smtClean="0"/>
              <a:t>Short, </a:t>
            </a:r>
            <a:r>
              <a:rPr lang="en-US" sz="2400" smtClean="0"/>
              <a:t>bursty </a:t>
            </a:r>
            <a:r>
              <a:rPr lang="en-US" sz="2400" dirty="0" smtClean="0"/>
              <a:t>and periodic </a:t>
            </a:r>
            <a:r>
              <a:rPr lang="en-US" sz="2400" dirty="0"/>
              <a:t>time for access point</a:t>
            </a:r>
          </a:p>
        </p:txBody>
      </p:sp>
      <p:sp>
        <p:nvSpPr>
          <p:cNvPr id="3" name="Date Placeholder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sp>
        <p:nvSpPr>
          <p:cNvPr id="5" name="Title 4"/>
          <p:cNvSpPr>
            <a:spLocks noGrp="1"/>
          </p:cNvSpPr>
          <p:nvPr>
            <p:ph type="title"/>
          </p:nvPr>
        </p:nvSpPr>
        <p:spPr/>
        <p:txBody>
          <a:bodyPr>
            <a:normAutofit fontScale="90000"/>
          </a:bodyPr>
          <a:lstStyle/>
          <a:p>
            <a:r>
              <a:rPr lang="en-US" dirty="0" smtClean="0"/>
              <a:t>High Speed Train Communication System</a:t>
            </a:r>
            <a:endParaRPr lang="en-US" dirty="0"/>
          </a:p>
        </p:txBody>
      </p:sp>
      <p:pic>
        <p:nvPicPr>
          <p:cNvPr id="8" name="highspeed_trai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60032" y="2906942"/>
            <a:ext cx="4248472" cy="3186354"/>
          </a:xfrm>
          <a:prstGeom prst="rect">
            <a:avLst/>
          </a:prstGeom>
        </p:spPr>
      </p:pic>
      <p:pic>
        <p:nvPicPr>
          <p:cNvPr id="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852936"/>
            <a:ext cx="4718307" cy="3552860"/>
          </a:xfrm>
          <a:prstGeom prst="rect">
            <a:avLst/>
          </a:prstGeom>
        </p:spPr>
      </p:pic>
    </p:spTree>
    <p:extLst>
      <p:ext uri="{BB962C8B-B14F-4D97-AF65-F5344CB8AC3E}">
        <p14:creationId xmlns:p14="http://schemas.microsoft.com/office/powerpoint/2010/main" val="903263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99592" y="5013176"/>
            <a:ext cx="7379714" cy="1440160"/>
          </a:xfrm>
        </p:spPr>
        <p:txBody>
          <a:bodyPr>
            <a:noAutofit/>
          </a:bodyPr>
          <a:lstStyle/>
          <a:p>
            <a:r>
              <a:rPr lang="en-US" altLang="zh-CN" sz="2400" dirty="0"/>
              <a:t>What is the end-to-end delay bound of </a:t>
            </a:r>
            <a:r>
              <a:rPr lang="en-US" altLang="zh-CN" sz="2400" dirty="0" smtClean="0"/>
              <a:t>traffic 1 </a:t>
            </a:r>
            <a:r>
              <a:rPr lang="en-US" altLang="zh-CN" sz="2400" dirty="0"/>
              <a:t>and t</a:t>
            </a:r>
            <a:r>
              <a:rPr lang="en-US" altLang="zh-CN" sz="2400" dirty="0" smtClean="0"/>
              <a:t>raffic 2 </a:t>
            </a:r>
            <a:r>
              <a:rPr lang="en-US" altLang="zh-CN" sz="2400" dirty="0"/>
              <a:t>when traversing the servers </a:t>
            </a:r>
            <a:r>
              <a:rPr lang="en-US" altLang="zh-CN" sz="2400" dirty="0" smtClean="0"/>
              <a:t>RS </a:t>
            </a:r>
            <a:r>
              <a:rPr lang="en-US" altLang="zh-CN" sz="2400" dirty="0"/>
              <a:t>or </a:t>
            </a:r>
            <a:r>
              <a:rPr lang="en-US" altLang="zh-CN" sz="2400" dirty="0" smtClean="0"/>
              <a:t>GS with a specific distribution ratio?</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
        <p:nvSpPr>
          <p:cNvPr id="5" name="标题 4"/>
          <p:cNvSpPr>
            <a:spLocks noGrp="1"/>
          </p:cNvSpPr>
          <p:nvPr>
            <p:ph type="title"/>
          </p:nvPr>
        </p:nvSpPr>
        <p:spPr/>
        <p:txBody>
          <a:bodyPr/>
          <a:lstStyle/>
          <a:p>
            <a:r>
              <a:rPr lang="en-US" altLang="zh-CN" dirty="0" smtClean="0"/>
              <a:t>Network Topology</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2937756402"/>
              </p:ext>
            </p:extLst>
          </p:nvPr>
        </p:nvGraphicFramePr>
        <p:xfrm>
          <a:off x="1187450" y="2420938"/>
          <a:ext cx="6919913" cy="1801812"/>
        </p:xfrm>
        <a:graphic>
          <a:graphicData uri="http://schemas.openxmlformats.org/presentationml/2006/ole">
            <mc:AlternateContent xmlns:mc="http://schemas.openxmlformats.org/markup-compatibility/2006">
              <mc:Choice xmlns:v="urn:schemas-microsoft-com:vml" Requires="v">
                <p:oleObj spid="_x0000_s229479" name="Visio" r:id="rId3" imgW="5821538" imgH="1516537" progId="Visio.Drawing.11">
                  <p:embed/>
                </p:oleObj>
              </mc:Choice>
              <mc:Fallback>
                <p:oleObj name="Visio" r:id="rId3" imgW="5821538" imgH="1516537" progId="Visio.Drawing.11">
                  <p:embed/>
                  <p:pic>
                    <p:nvPicPr>
                      <p:cNvPr id="8" name="对象 7"/>
                      <p:cNvPicPr/>
                      <p:nvPr/>
                    </p:nvPicPr>
                    <p:blipFill>
                      <a:blip r:embed="rId4"/>
                      <a:stretch>
                        <a:fillRect/>
                      </a:stretch>
                    </p:blipFill>
                    <p:spPr>
                      <a:xfrm>
                        <a:off x="1187450" y="2420938"/>
                        <a:ext cx="6919913" cy="1801812"/>
                      </a:xfrm>
                      <a:prstGeom prst="rect">
                        <a:avLst/>
                      </a:prstGeom>
                    </p:spPr>
                  </p:pic>
                </p:oleObj>
              </mc:Fallback>
            </mc:AlternateContent>
          </a:graphicData>
        </a:graphic>
      </p:graphicFrame>
      <p:sp>
        <p:nvSpPr>
          <p:cNvPr id="9" name="椭圆 8"/>
          <p:cNvSpPr/>
          <p:nvPr/>
        </p:nvSpPr>
        <p:spPr>
          <a:xfrm>
            <a:off x="7092280" y="2762616"/>
            <a:ext cx="914400" cy="1026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4932040" y="3933056"/>
            <a:ext cx="2376264"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3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err="1"/>
              <a:t>Bursty</a:t>
            </a:r>
            <a:r>
              <a:rPr lang="en-US" altLang="zh-CN" sz="2800" dirty="0"/>
              <a:t> source is modelled by a Markov-Modulated On-Off (MMOO) process</a:t>
            </a:r>
          </a:p>
          <a:p>
            <a:r>
              <a:rPr lang="en-US" altLang="zh-CN" sz="2800" dirty="0"/>
              <a:t>        is a Markov chain with state space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41</a:t>
            </a:fld>
            <a:endParaRPr lang="zh-CN" altLang="en-US" dirty="0"/>
          </a:p>
        </p:txBody>
      </p:sp>
      <p:sp>
        <p:nvSpPr>
          <p:cNvPr id="5" name="标题 4"/>
          <p:cNvSpPr>
            <a:spLocks noGrp="1"/>
          </p:cNvSpPr>
          <p:nvPr>
            <p:ph type="title"/>
          </p:nvPr>
        </p:nvSpPr>
        <p:spPr/>
        <p:txBody>
          <a:bodyPr/>
          <a:lstStyle/>
          <a:p>
            <a:r>
              <a:rPr lang="en-US" altLang="zh-CN" dirty="0"/>
              <a:t>Arrival Process Model</a:t>
            </a:r>
            <a:endParaRPr lang="zh-CN" altLang="en-US" dirty="0"/>
          </a:p>
        </p:txBody>
      </p:sp>
      <p:graphicFrame>
        <p:nvGraphicFramePr>
          <p:cNvPr id="6" name="对象 5"/>
          <p:cNvGraphicFramePr>
            <a:graphicFrameLocks noChangeAspect="1"/>
          </p:cNvGraphicFramePr>
          <p:nvPr>
            <p:extLst/>
          </p:nvPr>
        </p:nvGraphicFramePr>
        <p:xfrm>
          <a:off x="755576" y="2801814"/>
          <a:ext cx="576263" cy="411162"/>
        </p:xfrm>
        <a:graphic>
          <a:graphicData uri="http://schemas.openxmlformats.org/presentationml/2006/ole">
            <mc:AlternateContent xmlns:mc="http://schemas.openxmlformats.org/markup-compatibility/2006">
              <mc:Choice xmlns:v="urn:schemas-microsoft-com:vml" Requires="v">
                <p:oleObj spid="_x0000_s233673" name="Equation" r:id="rId3" imgW="355320" imgH="253800" progId="Equation.DSMT4">
                  <p:embed/>
                </p:oleObj>
              </mc:Choice>
              <mc:Fallback>
                <p:oleObj name="Equation" r:id="rId3" imgW="355320" imgH="253800" progId="Equation.DSMT4">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01814"/>
                        <a:ext cx="576263"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文本框 9"/>
          <p:cNvSpPr txBox="1"/>
          <p:nvPr/>
        </p:nvSpPr>
        <p:spPr>
          <a:xfrm>
            <a:off x="724741" y="3303719"/>
            <a:ext cx="2376264" cy="369332"/>
          </a:xfrm>
          <a:prstGeom prst="rect">
            <a:avLst/>
          </a:prstGeom>
          <a:noFill/>
          <a:ln>
            <a:solidFill>
              <a:schemeClr val="accent1"/>
            </a:solidFill>
          </a:ln>
        </p:spPr>
        <p:txBody>
          <a:bodyPr wrap="square" rtlCol="0">
            <a:spAutoFit/>
          </a:bodyPr>
          <a:lstStyle/>
          <a:p>
            <a:pPr algn="ctr"/>
            <a:r>
              <a:rPr lang="en-US" altLang="zh-CN" dirty="0" smtClean="0"/>
              <a:t>Traffic 1 is generating  </a:t>
            </a:r>
            <a:endParaRPr lang="zh-CN" altLang="en-US" dirty="0"/>
          </a:p>
        </p:txBody>
      </p:sp>
      <p:sp>
        <p:nvSpPr>
          <p:cNvPr id="14" name="文本框 13"/>
          <p:cNvSpPr txBox="1"/>
          <p:nvPr/>
        </p:nvSpPr>
        <p:spPr>
          <a:xfrm>
            <a:off x="506687" y="6011996"/>
            <a:ext cx="2376263" cy="369332"/>
          </a:xfrm>
          <a:prstGeom prst="rect">
            <a:avLst/>
          </a:prstGeom>
          <a:noFill/>
          <a:ln>
            <a:solidFill>
              <a:schemeClr val="accent1"/>
            </a:solidFill>
          </a:ln>
        </p:spPr>
        <p:txBody>
          <a:bodyPr wrap="square" rtlCol="0">
            <a:spAutoFit/>
          </a:bodyPr>
          <a:lstStyle/>
          <a:p>
            <a:pPr algn="ctr"/>
            <a:r>
              <a:rPr lang="en-US" altLang="zh-CN" dirty="0" smtClean="0"/>
              <a:t>Traffic II is generating </a:t>
            </a:r>
            <a:endParaRPr lang="zh-CN" altLang="en-US" dirty="0"/>
          </a:p>
        </p:txBody>
      </p:sp>
      <p:sp>
        <p:nvSpPr>
          <p:cNvPr id="21" name="TextBox 10"/>
          <p:cNvSpPr txBox="1"/>
          <p:nvPr/>
        </p:nvSpPr>
        <p:spPr>
          <a:xfrm>
            <a:off x="3707904" y="3356992"/>
            <a:ext cx="5220072" cy="461665"/>
          </a:xfrm>
          <a:prstGeom prst="rect">
            <a:avLst/>
          </a:prstGeom>
          <a:noFill/>
        </p:spPr>
        <p:txBody>
          <a:bodyPr wrap="square" rtlCol="0">
            <a:spAutoFit/>
          </a:bodyPr>
          <a:lstStyle/>
          <a:p>
            <a:pPr marL="342900" indent="-342900">
              <a:buFont typeface="Arial" pitchFamily="34" charset="0"/>
              <a:buChar char="•"/>
            </a:pPr>
            <a:r>
              <a:rPr lang="en-US" altLang="zh-CN" sz="2400" dirty="0">
                <a:latin typeface="Calibri" pitchFamily="34" charset="0"/>
              </a:rPr>
              <a:t>Transition matrix of the Markov chain </a:t>
            </a:r>
            <a:endParaRPr lang="zh-CN" altLang="en-US" sz="2400" dirty="0">
              <a:latin typeface="Calibri" pitchFamily="34" charset="0"/>
            </a:endParaRPr>
          </a:p>
        </p:txBody>
      </p:sp>
      <p:sp>
        <p:nvSpPr>
          <p:cNvPr id="26" name="文本框 25"/>
          <p:cNvSpPr txBox="1"/>
          <p:nvPr/>
        </p:nvSpPr>
        <p:spPr>
          <a:xfrm>
            <a:off x="3101006" y="6011996"/>
            <a:ext cx="3312368" cy="369332"/>
          </a:xfrm>
          <a:prstGeom prst="rect">
            <a:avLst/>
          </a:prstGeom>
          <a:noFill/>
          <a:ln>
            <a:solidFill>
              <a:schemeClr val="accent1"/>
            </a:solidFill>
          </a:ln>
        </p:spPr>
        <p:txBody>
          <a:bodyPr wrap="square" rtlCol="0">
            <a:spAutoFit/>
          </a:bodyPr>
          <a:lstStyle/>
          <a:p>
            <a:r>
              <a:rPr lang="en-US" altLang="zh-CN" dirty="0" smtClean="0"/>
              <a:t>Traffic I and II are both generating</a:t>
            </a:r>
            <a:endParaRPr lang="zh-CN" altLang="en-US" dirty="0"/>
          </a:p>
        </p:txBody>
      </p:sp>
      <p:pic>
        <p:nvPicPr>
          <p:cNvPr id="27" name="图片 26"/>
          <p:cNvPicPr>
            <a:picLocks noChangeAspect="1"/>
          </p:cNvPicPr>
          <p:nvPr/>
        </p:nvPicPr>
        <p:blipFill>
          <a:blip r:embed="rId5"/>
          <a:stretch>
            <a:fillRect/>
          </a:stretch>
        </p:blipFill>
        <p:spPr>
          <a:xfrm>
            <a:off x="472936" y="3716959"/>
            <a:ext cx="2924509" cy="2280197"/>
          </a:xfrm>
          <a:prstGeom prst="rect">
            <a:avLst/>
          </a:prstGeom>
        </p:spPr>
      </p:pic>
      <p:cxnSp>
        <p:nvCxnSpPr>
          <p:cNvPr id="23" name="直接箭头连接符 22"/>
          <p:cNvCxnSpPr/>
          <p:nvPr/>
        </p:nvCxnSpPr>
        <p:spPr>
          <a:xfrm>
            <a:off x="3254419" y="5156031"/>
            <a:ext cx="381477" cy="7212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6"/>
          <a:stretch>
            <a:fillRect/>
          </a:stretch>
        </p:blipFill>
        <p:spPr>
          <a:xfrm>
            <a:off x="3492220" y="4176302"/>
            <a:ext cx="5509737" cy="1150720"/>
          </a:xfrm>
          <a:prstGeom prst="rect">
            <a:avLst/>
          </a:prstGeom>
        </p:spPr>
      </p:pic>
      <p:graphicFrame>
        <p:nvGraphicFramePr>
          <p:cNvPr id="15" name="对象 14"/>
          <p:cNvGraphicFramePr>
            <a:graphicFrameLocks noChangeAspect="1"/>
          </p:cNvGraphicFramePr>
          <p:nvPr>
            <p:extLst/>
          </p:nvPr>
        </p:nvGraphicFramePr>
        <p:xfrm>
          <a:off x="6344375" y="2788955"/>
          <a:ext cx="1630362" cy="495300"/>
        </p:xfrm>
        <a:graphic>
          <a:graphicData uri="http://schemas.openxmlformats.org/presentationml/2006/ole">
            <mc:AlternateContent xmlns:mc="http://schemas.openxmlformats.org/markup-compatibility/2006">
              <mc:Choice xmlns:v="urn:schemas-microsoft-com:vml" Requires="v">
                <p:oleObj spid="_x0000_s233674" name="Equation" r:id="rId7" imgW="838080" imgH="253800" progId="Equation.DSMT4">
                  <p:embed/>
                </p:oleObj>
              </mc:Choice>
              <mc:Fallback>
                <p:oleObj name="Equation" r:id="rId7" imgW="838080" imgH="253800" progId="Equation.DSMT4">
                  <p:embed/>
                  <p:pic>
                    <p:nvPicPr>
                      <p:cNvPr id="15" name="对象 14"/>
                      <p:cNvPicPr>
                        <a:picLocks noChangeAspect="1" noChangeArrowheads="1"/>
                      </p:cNvPicPr>
                      <p:nvPr/>
                    </p:nvPicPr>
                    <p:blipFill>
                      <a:blip r:embed="rId8"/>
                      <a:srcRect/>
                      <a:stretch>
                        <a:fillRect/>
                      </a:stretch>
                    </p:blipFill>
                    <p:spPr bwMode="auto">
                      <a:xfrm>
                        <a:off x="6344375" y="2788955"/>
                        <a:ext cx="1630362" cy="495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901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up)">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628800"/>
            <a:ext cx="8569650" cy="4786346"/>
          </a:xfrm>
        </p:spPr>
        <p:txBody>
          <a:bodyPr>
            <a:normAutofit/>
          </a:bodyPr>
          <a:lstStyle/>
          <a:p>
            <a:r>
              <a:rPr lang="en-US" altLang="zh-CN" sz="2600" dirty="0" smtClean="0"/>
              <a:t>Tandem link: User satellite transmits the data to the relay satellite, then the relay satellite forwards the data to the ground station</a:t>
            </a:r>
            <a:endParaRPr lang="en-US" altLang="zh-CN" sz="2600" dirty="0"/>
          </a:p>
          <a:p>
            <a:endParaRPr lang="en-US" altLang="zh-CN" sz="2600" dirty="0" smtClean="0"/>
          </a:p>
          <a:p>
            <a:endParaRPr lang="en-US" altLang="zh-CN" sz="2600" dirty="0"/>
          </a:p>
          <a:p>
            <a:r>
              <a:rPr lang="en-US" altLang="zh-CN" sz="2600" dirty="0" smtClean="0"/>
              <a:t>Intermittent link: User satellite directly transmits the data to the relay satellite. </a:t>
            </a:r>
            <a:endParaRPr lang="en-US" altLang="zh-CN" sz="26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
        <p:nvSpPr>
          <p:cNvPr id="5" name="标题 4"/>
          <p:cNvSpPr>
            <a:spLocks noGrp="1"/>
          </p:cNvSpPr>
          <p:nvPr>
            <p:ph type="title"/>
          </p:nvPr>
        </p:nvSpPr>
        <p:spPr/>
        <p:txBody>
          <a:bodyPr/>
          <a:lstStyle/>
          <a:p>
            <a:r>
              <a:rPr lang="en-US" altLang="zh-CN" dirty="0"/>
              <a:t>Service Process Model</a:t>
            </a:r>
            <a:endParaRPr lang="zh-CN" altLang="en-US" dirty="0"/>
          </a:p>
        </p:txBody>
      </p:sp>
      <p:graphicFrame>
        <p:nvGraphicFramePr>
          <p:cNvPr id="17" name="对象 16"/>
          <p:cNvGraphicFramePr>
            <a:graphicFrameLocks noChangeAspect="1"/>
          </p:cNvGraphicFramePr>
          <p:nvPr>
            <p:extLst/>
          </p:nvPr>
        </p:nvGraphicFramePr>
        <p:xfrm>
          <a:off x="4394200" y="2205074"/>
          <a:ext cx="914400" cy="198438"/>
        </p:xfrm>
        <a:graphic>
          <a:graphicData uri="http://schemas.openxmlformats.org/presentationml/2006/ole">
            <mc:AlternateContent xmlns:mc="http://schemas.openxmlformats.org/markup-compatibility/2006">
              <mc:Choice xmlns:v="urn:schemas-microsoft-com:vml" Requires="v">
                <p:oleObj spid="_x0000_s234599" name="Equation" r:id="rId3" imgW="914400" imgH="198720" progId="Equation.DSMT4">
                  <p:embed/>
                </p:oleObj>
              </mc:Choice>
              <mc:Fallback>
                <p:oleObj name="Equation" r:id="rId3" imgW="914400" imgH="198720" progId="Equation.DSMT4">
                  <p:embed/>
                  <p:pic>
                    <p:nvPicPr>
                      <p:cNvPr id="17" name="对象 16"/>
                      <p:cNvPicPr/>
                      <p:nvPr/>
                    </p:nvPicPr>
                    <p:blipFill>
                      <a:blip r:embed="rId4"/>
                      <a:stretch>
                        <a:fillRect/>
                      </a:stretch>
                    </p:blipFill>
                    <p:spPr>
                      <a:xfrm>
                        <a:off x="4394200" y="2205074"/>
                        <a:ext cx="914400" cy="198438"/>
                      </a:xfrm>
                      <a:prstGeom prst="rect">
                        <a:avLst/>
                      </a:prstGeom>
                    </p:spPr>
                  </p:pic>
                </p:oleObj>
              </mc:Fallback>
            </mc:AlternateContent>
          </a:graphicData>
        </a:graphic>
      </p:graphicFrame>
      <p:grpSp>
        <p:nvGrpSpPr>
          <p:cNvPr id="25" name="组合 24"/>
          <p:cNvGrpSpPr/>
          <p:nvPr/>
        </p:nvGrpSpPr>
        <p:grpSpPr>
          <a:xfrm>
            <a:off x="3559976" y="3039477"/>
            <a:ext cx="3430810" cy="324065"/>
            <a:chOff x="1093368" y="2041883"/>
            <a:chExt cx="4435679" cy="449619"/>
          </a:xfrm>
        </p:grpSpPr>
        <p:pic>
          <p:nvPicPr>
            <p:cNvPr id="26" name="图片 25"/>
            <p:cNvPicPr>
              <a:picLocks noChangeAspect="1"/>
            </p:cNvPicPr>
            <p:nvPr/>
          </p:nvPicPr>
          <p:blipFill>
            <a:blip r:embed="rId5"/>
            <a:stretch>
              <a:fillRect/>
            </a:stretch>
          </p:blipFill>
          <p:spPr>
            <a:xfrm>
              <a:off x="1093368" y="2041883"/>
              <a:ext cx="1173582" cy="449619"/>
            </a:xfrm>
            <a:prstGeom prst="rect">
              <a:avLst/>
            </a:prstGeom>
          </p:spPr>
        </p:pic>
        <p:pic>
          <p:nvPicPr>
            <p:cNvPr id="27" name="图片 26"/>
            <p:cNvPicPr>
              <a:picLocks noChangeAspect="1"/>
            </p:cNvPicPr>
            <p:nvPr/>
          </p:nvPicPr>
          <p:blipFill rotWithShape="1">
            <a:blip r:embed="rId6"/>
            <a:srcRect l="10921" t="1094"/>
            <a:stretch/>
          </p:blipFill>
          <p:spPr>
            <a:xfrm>
              <a:off x="2270619" y="2084486"/>
              <a:ext cx="3258428" cy="407016"/>
            </a:xfrm>
            <a:prstGeom prst="rect">
              <a:avLst/>
            </a:prstGeom>
          </p:spPr>
        </p:pic>
      </p:grpSp>
      <p:sp>
        <p:nvSpPr>
          <p:cNvPr id="8" name="矩形 7"/>
          <p:cNvSpPr/>
          <p:nvPr/>
        </p:nvSpPr>
        <p:spPr>
          <a:xfrm>
            <a:off x="395536" y="3429000"/>
            <a:ext cx="1071319" cy="369332"/>
          </a:xfrm>
          <a:prstGeom prst="rect">
            <a:avLst/>
          </a:prstGeom>
        </p:spPr>
        <p:txBody>
          <a:bodyPr wrap="none">
            <a:spAutoFit/>
          </a:bodyPr>
          <a:lstStyle/>
          <a:p>
            <a:pPr marL="288925"/>
            <a:r>
              <a:rPr lang="en-US" altLang="zh-CN" dirty="0">
                <a:latin typeface="Calibri" panose="020F0502020204030204" pitchFamily="34" charset="0"/>
                <a:cs typeface="Calibri" panose="020F0502020204030204" pitchFamily="34" charset="0"/>
              </a:rPr>
              <a:t>where</a:t>
            </a:r>
          </a:p>
        </p:txBody>
      </p:sp>
      <p:pic>
        <p:nvPicPr>
          <p:cNvPr id="28" name="图片 27"/>
          <p:cNvPicPr>
            <a:picLocks noChangeAspect="1"/>
          </p:cNvPicPr>
          <p:nvPr/>
        </p:nvPicPr>
        <p:blipFill rotWithShape="1">
          <a:blip r:embed="rId7"/>
          <a:srcRect l="10191" t="-21881" b="-1"/>
          <a:stretch/>
        </p:blipFill>
        <p:spPr>
          <a:xfrm>
            <a:off x="1573761" y="3405920"/>
            <a:ext cx="6299715" cy="363664"/>
          </a:xfrm>
          <a:prstGeom prst="rect">
            <a:avLst/>
          </a:prstGeom>
        </p:spPr>
      </p:pic>
      <p:sp>
        <p:nvSpPr>
          <p:cNvPr id="29" name="文本框 28"/>
          <p:cNvSpPr txBox="1"/>
          <p:nvPr/>
        </p:nvSpPr>
        <p:spPr>
          <a:xfrm>
            <a:off x="755576" y="2987660"/>
            <a:ext cx="1997669" cy="369332"/>
          </a:xfrm>
          <a:prstGeom prst="rect">
            <a:avLst/>
          </a:prstGeom>
          <a:noFill/>
          <a:ln>
            <a:solidFill>
              <a:schemeClr val="accent1"/>
            </a:solidFill>
          </a:ln>
        </p:spPr>
        <p:txBody>
          <a:bodyPr wrap="square" rtlCol="0">
            <a:spAutoFit/>
          </a:bodyPr>
          <a:lstStyle/>
          <a:p>
            <a:pPr algn="ctr"/>
            <a:r>
              <a:rPr lang="en-US" altLang="zh-CN" dirty="0" smtClean="0"/>
              <a:t>Departure process</a:t>
            </a:r>
            <a:endParaRPr lang="zh-CN" altLang="en-US" dirty="0"/>
          </a:p>
        </p:txBody>
      </p:sp>
      <p:cxnSp>
        <p:nvCxnSpPr>
          <p:cNvPr id="30" name="直接箭头连接符 29"/>
          <p:cNvCxnSpPr/>
          <p:nvPr/>
        </p:nvCxnSpPr>
        <p:spPr>
          <a:xfrm flipH="1">
            <a:off x="2843808" y="3212976"/>
            <a:ext cx="64807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a:blip r:embed="rId8"/>
          <a:stretch>
            <a:fillRect/>
          </a:stretch>
        </p:blipFill>
        <p:spPr>
          <a:xfrm>
            <a:off x="1754410" y="4622945"/>
            <a:ext cx="5685332" cy="1902399"/>
          </a:xfrm>
          <a:prstGeom prst="rect">
            <a:avLst/>
          </a:prstGeom>
        </p:spPr>
      </p:pic>
      <mc:AlternateContent xmlns:mc="http://schemas.openxmlformats.org/markup-compatibility/2006" xmlns:a14="http://schemas.microsoft.com/office/drawing/2010/main">
        <mc:Choice Requires="a14">
          <p:sp>
            <p:nvSpPr>
              <p:cNvPr id="15" name="矩形 14"/>
              <p:cNvSpPr/>
              <p:nvPr/>
            </p:nvSpPr>
            <p:spPr>
              <a:xfrm>
                <a:off x="292470" y="6309320"/>
                <a:ext cx="8888042" cy="369332"/>
              </a:xfrm>
              <a:prstGeom prst="rect">
                <a:avLst/>
              </a:prstGeom>
            </p:spPr>
            <p:txBody>
              <a:bodyPr wrap="square">
                <a:spAutoFit/>
              </a:bodyPr>
              <a:lstStyle/>
              <a:p>
                <a:pPr marL="288925"/>
                <a:r>
                  <a:rPr lang="en-US" altLang="zh-CN" dirty="0" smtClean="0">
                    <a:latin typeface="Calibri" panose="020F0502020204030204" pitchFamily="34" charset="0"/>
                    <a:cs typeface="Calibri" panose="020F0502020204030204" pitchFamily="34" charset="0"/>
                  </a:rPr>
                  <a:t>With MCMC, we can obtain service transition probability matrix        of service process </a:t>
                </a:r>
                <a14:m>
                  <m:oMath xmlns:m="http://schemas.openxmlformats.org/officeDocument/2006/math">
                    <m:sSub>
                      <m:sSubPr>
                        <m:ctrlPr>
                          <a:rPr lang="en-US" altLang="zh-CN" i="1" smtClean="0">
                            <a:latin typeface="Cambria Math" charset="0"/>
                            <a:cs typeface="Calibri" panose="020F0502020204030204" pitchFamily="34" charset="0"/>
                          </a:rPr>
                        </m:ctrlPr>
                      </m:sSubPr>
                      <m:e>
                        <m:r>
                          <a:rPr lang="en-US" altLang="zh-CN" b="0" i="1" smtClean="0">
                            <a:latin typeface="Cambria Math" panose="02040503050406030204" pitchFamily="18" charset="0"/>
                            <a:cs typeface="Calibri" panose="020F0502020204030204" pitchFamily="34" charset="0"/>
                          </a:rPr>
                          <m:t>𝑆</m:t>
                        </m:r>
                      </m:e>
                      <m:sub>
                        <m:r>
                          <a:rPr lang="en-US" altLang="zh-CN" b="0" i="1" smtClean="0">
                            <a:latin typeface="Cambria Math" panose="02040503050406030204" pitchFamily="18" charset="0"/>
                            <a:cs typeface="Calibri" panose="020F0502020204030204" pitchFamily="34" charset="0"/>
                          </a:rPr>
                          <m:t>𝐺</m:t>
                        </m:r>
                      </m:sub>
                    </m:sSub>
                  </m:oMath>
                </a14:m>
                <a:r>
                  <a:rPr lang="en-US" altLang="zh-CN" dirty="0" smtClean="0">
                    <a:latin typeface="Calibri" panose="020F0502020204030204" pitchFamily="34" charset="0"/>
                    <a:cs typeface="Calibri" panose="020F0502020204030204" pitchFamily="34" charset="0"/>
                  </a:rPr>
                  <a:t> </a:t>
                </a:r>
                <a:endParaRPr lang="en-US" altLang="zh-CN" dirty="0">
                  <a:latin typeface="Calibri" panose="020F0502020204030204" pitchFamily="34" charset="0"/>
                  <a:cs typeface="Calibri" panose="020F0502020204030204" pitchFamily="34"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292470" y="6309320"/>
                <a:ext cx="8888042" cy="369332"/>
              </a:xfrm>
              <a:prstGeom prst="rect">
                <a:avLst/>
              </a:prstGeom>
              <a:blipFill>
                <a:blip r:embed="rId9"/>
                <a:stretch>
                  <a:fillRect t="-9836" b="-24590"/>
                </a:stretch>
              </a:blipFill>
            </p:spPr>
            <p:txBody>
              <a:bodyPr/>
              <a:lstStyle/>
              <a:p>
                <a:r>
                  <a:rPr lang="en-US">
                    <a:noFill/>
                  </a:rPr>
                  <a:t> </a:t>
                </a:r>
              </a:p>
            </p:txBody>
          </p:sp>
        </mc:Fallback>
      </mc:AlternateContent>
      <p:pic>
        <p:nvPicPr>
          <p:cNvPr id="32" name="图片 31"/>
          <p:cNvPicPr>
            <a:picLocks noChangeAspect="1"/>
          </p:cNvPicPr>
          <p:nvPr/>
        </p:nvPicPr>
        <p:blipFill>
          <a:blip r:embed="rId10"/>
          <a:stretch>
            <a:fillRect/>
          </a:stretch>
        </p:blipFill>
        <p:spPr>
          <a:xfrm>
            <a:off x="6660232" y="6381328"/>
            <a:ext cx="275810" cy="258785"/>
          </a:xfrm>
          <a:prstGeom prst="rect">
            <a:avLst/>
          </a:prstGeom>
        </p:spPr>
      </p:pic>
      <p:sp>
        <p:nvSpPr>
          <p:cNvPr id="6" name="矩形 5"/>
          <p:cNvSpPr/>
          <p:nvPr/>
        </p:nvSpPr>
        <p:spPr>
          <a:xfrm>
            <a:off x="6266844" y="3050439"/>
            <a:ext cx="609412" cy="335737"/>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直接箭头连接符 17"/>
          <p:cNvCxnSpPr/>
          <p:nvPr/>
        </p:nvCxnSpPr>
        <p:spPr>
          <a:xfrm flipV="1">
            <a:off x="6990786" y="2916875"/>
            <a:ext cx="389526" cy="1306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502064" y="2552559"/>
            <a:ext cx="1318408" cy="646331"/>
          </a:xfrm>
          <a:prstGeom prst="rect">
            <a:avLst/>
          </a:prstGeom>
          <a:noFill/>
          <a:ln>
            <a:solidFill>
              <a:schemeClr val="accent1"/>
            </a:solidFill>
          </a:ln>
        </p:spPr>
        <p:txBody>
          <a:bodyPr wrap="square" rtlCol="0">
            <a:spAutoFit/>
          </a:bodyPr>
          <a:lstStyle/>
          <a:p>
            <a:pPr algn="ctr"/>
            <a:r>
              <a:rPr lang="en-US" altLang="zh-CN" dirty="0" smtClean="0"/>
              <a:t>Propagation </a:t>
            </a:r>
          </a:p>
          <a:p>
            <a:pPr algn="ctr"/>
            <a:r>
              <a:rPr lang="en-US" altLang="zh-CN" dirty="0" smtClean="0"/>
              <a:t>delay</a:t>
            </a:r>
            <a:endParaRPr lang="zh-CN" altLang="en-US" dirty="0"/>
          </a:p>
        </p:txBody>
      </p:sp>
      <p:pic>
        <p:nvPicPr>
          <p:cNvPr id="23" name="图片 22"/>
          <p:cNvPicPr>
            <a:picLocks noChangeAspect="1"/>
          </p:cNvPicPr>
          <p:nvPr/>
        </p:nvPicPr>
        <p:blipFill>
          <a:blip r:embed="rId11"/>
          <a:stretch>
            <a:fillRect/>
          </a:stretch>
        </p:blipFill>
        <p:spPr>
          <a:xfrm>
            <a:off x="4982232" y="4400806"/>
            <a:ext cx="2457510" cy="1944518"/>
          </a:xfrm>
          <a:prstGeom prst="rect">
            <a:avLst/>
          </a:prstGeom>
        </p:spPr>
      </p:pic>
    </p:spTree>
    <p:extLst>
      <p:ext uri="{BB962C8B-B14F-4D97-AF65-F5344CB8AC3E}">
        <p14:creationId xmlns:p14="http://schemas.microsoft.com/office/powerpoint/2010/main" val="34880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wipe(up)">
                                      <p:cBhvr>
                                        <p:cTn id="44" dur="5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15" grpId="0"/>
      <p:bldP spid="6"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a:xfrm>
            <a:off x="8786842" y="6008054"/>
            <a:ext cx="457200" cy="476250"/>
          </a:xfrm>
        </p:spPr>
        <p:txBody>
          <a:bodyPr/>
          <a:lstStyle/>
          <a:p>
            <a:fld id="{0C913308-F349-4B6D-A68A-DD1791B4A57B}" type="slidenum">
              <a:rPr lang="zh-CN" altLang="en-US" smtClean="0"/>
              <a:pPr/>
              <a:t>43</a:t>
            </a:fld>
            <a:endParaRPr lang="zh-CN" altLang="en-US" dirty="0"/>
          </a:p>
        </p:txBody>
      </p:sp>
      <p:sp>
        <p:nvSpPr>
          <p:cNvPr id="5" name="标题 4"/>
          <p:cNvSpPr>
            <a:spLocks noGrp="1"/>
          </p:cNvSpPr>
          <p:nvPr>
            <p:ph type="title"/>
          </p:nvPr>
        </p:nvSpPr>
        <p:spPr/>
        <p:txBody>
          <a:bodyPr/>
          <a:lstStyle/>
          <a:p>
            <a:r>
              <a:rPr lang="en-US" altLang="zh-CN" dirty="0" smtClean="0"/>
              <a:t>Martingale </a:t>
            </a:r>
            <a:r>
              <a:rPr lang="en-US" altLang="zh-CN" dirty="0"/>
              <a:t>Parameters</a:t>
            </a:r>
            <a:endParaRPr lang="zh-CN" altLang="en-US" dirty="0"/>
          </a:p>
        </p:txBody>
      </p:sp>
      <p:graphicFrame>
        <p:nvGraphicFramePr>
          <p:cNvPr id="6" name="对象 5"/>
          <p:cNvGraphicFramePr>
            <a:graphicFrameLocks noChangeAspect="1"/>
          </p:cNvGraphicFramePr>
          <p:nvPr>
            <p:extLst/>
          </p:nvPr>
        </p:nvGraphicFramePr>
        <p:xfrm>
          <a:off x="755576" y="1959614"/>
          <a:ext cx="3851845" cy="605290"/>
        </p:xfrm>
        <a:graphic>
          <a:graphicData uri="http://schemas.openxmlformats.org/presentationml/2006/ole">
            <mc:AlternateContent xmlns:mc="http://schemas.openxmlformats.org/markup-compatibility/2006">
              <mc:Choice xmlns:v="urn:schemas-microsoft-com:vml" Requires="v">
                <p:oleObj spid="_x0000_s236126" name="Equation" r:id="rId3" imgW="1777680" imgH="279360" progId="Equation.DSMT4">
                  <p:embed/>
                </p:oleObj>
              </mc:Choice>
              <mc:Fallback>
                <p:oleObj name="Equation" r:id="rId3" imgW="1777680" imgH="279360" progId="Equation.DSMT4">
                  <p:embed/>
                  <p:pic>
                    <p:nvPicPr>
                      <p:cNvPr id="6" name="对象 5"/>
                      <p:cNvPicPr/>
                      <p:nvPr/>
                    </p:nvPicPr>
                    <p:blipFill>
                      <a:blip r:embed="rId4"/>
                      <a:stretch>
                        <a:fillRect/>
                      </a:stretch>
                    </p:blipFill>
                    <p:spPr>
                      <a:xfrm>
                        <a:off x="755576" y="1959614"/>
                        <a:ext cx="3851845" cy="605290"/>
                      </a:xfrm>
                      <a:prstGeom prst="rect">
                        <a:avLst/>
                      </a:prstGeom>
                    </p:spPr>
                  </p:pic>
                </p:oleObj>
              </mc:Fallback>
            </mc:AlternateContent>
          </a:graphicData>
        </a:graphic>
      </p:graphicFrame>
      <p:sp>
        <p:nvSpPr>
          <p:cNvPr id="7" name="文本框 6"/>
          <p:cNvSpPr txBox="1"/>
          <p:nvPr/>
        </p:nvSpPr>
        <p:spPr>
          <a:xfrm>
            <a:off x="4634520" y="1844824"/>
            <a:ext cx="4329968" cy="769441"/>
          </a:xfrm>
          <a:prstGeom prst="rect">
            <a:avLst/>
          </a:prstGeom>
          <a:noFill/>
        </p:spPr>
        <p:txBody>
          <a:bodyPr wrap="square" rtlCol="0">
            <a:spAutoFit/>
          </a:bodyPr>
          <a:lstStyle/>
          <a:p>
            <a:r>
              <a:rPr lang="en-US" altLang="zh-CN" sz="2200" dirty="0">
                <a:latin typeface="Calibri" panose="020F0502020204030204" pitchFamily="34" charset="0"/>
              </a:rPr>
              <a:t>exponential transition matrix for Markov process X(n</a:t>
            </a:r>
            <a:r>
              <a:rPr lang="en-US" altLang="zh-CN" sz="2200" dirty="0" smtClean="0">
                <a:latin typeface="Calibri" panose="020F0502020204030204" pitchFamily="34" charset="0"/>
              </a:rPr>
              <a:t>) as A(n) or S(n)</a:t>
            </a:r>
            <a:endParaRPr lang="zh-CN" altLang="en-US" sz="2200" dirty="0">
              <a:latin typeface="Calibri" panose="020F0502020204030204" pitchFamily="34" charset="0"/>
            </a:endParaRPr>
          </a:p>
        </p:txBody>
      </p:sp>
      <p:graphicFrame>
        <p:nvGraphicFramePr>
          <p:cNvPr id="8" name="对象 7"/>
          <p:cNvGraphicFramePr>
            <a:graphicFrameLocks noChangeAspect="1"/>
          </p:cNvGraphicFramePr>
          <p:nvPr>
            <p:extLst/>
          </p:nvPr>
        </p:nvGraphicFramePr>
        <p:xfrm>
          <a:off x="755650" y="2650828"/>
          <a:ext cx="1008063" cy="531812"/>
        </p:xfrm>
        <a:graphic>
          <a:graphicData uri="http://schemas.openxmlformats.org/presentationml/2006/ole">
            <mc:AlternateContent xmlns:mc="http://schemas.openxmlformats.org/markup-compatibility/2006">
              <mc:Choice xmlns:v="urn:schemas-microsoft-com:vml" Requires="v">
                <p:oleObj spid="_x0000_s236127" name="Equation" r:id="rId5" imgW="457200" imgH="241200" progId="Equation.DSMT4">
                  <p:embed/>
                </p:oleObj>
              </mc:Choice>
              <mc:Fallback>
                <p:oleObj name="Equation" r:id="rId5" imgW="457200" imgH="241200" progId="Equation.DSMT4">
                  <p:embed/>
                  <p:pic>
                    <p:nvPicPr>
                      <p:cNvPr id="8" name="对象 7"/>
                      <p:cNvPicPr/>
                      <p:nvPr/>
                    </p:nvPicPr>
                    <p:blipFill>
                      <a:blip r:embed="rId6"/>
                      <a:stretch>
                        <a:fillRect/>
                      </a:stretch>
                    </p:blipFill>
                    <p:spPr>
                      <a:xfrm>
                        <a:off x="755650" y="2650828"/>
                        <a:ext cx="1008063" cy="531812"/>
                      </a:xfrm>
                      <a:prstGeom prst="rect">
                        <a:avLst/>
                      </a:prstGeom>
                    </p:spPr>
                  </p:pic>
                </p:oleObj>
              </mc:Fallback>
            </mc:AlternateContent>
          </a:graphicData>
        </a:graphic>
      </p:graphicFrame>
      <p:sp>
        <p:nvSpPr>
          <p:cNvPr id="9" name="文本框 8"/>
          <p:cNvSpPr txBox="1"/>
          <p:nvPr/>
        </p:nvSpPr>
        <p:spPr>
          <a:xfrm>
            <a:off x="1835697" y="2710081"/>
            <a:ext cx="5040560" cy="430887"/>
          </a:xfrm>
          <a:prstGeom prst="rect">
            <a:avLst/>
          </a:prstGeom>
          <a:noFill/>
        </p:spPr>
        <p:txBody>
          <a:bodyPr wrap="square" rtlCol="0">
            <a:spAutoFit/>
          </a:bodyPr>
          <a:lstStyle/>
          <a:p>
            <a:r>
              <a:rPr lang="fr-FR" altLang="zh-CN" sz="2200" dirty="0">
                <a:latin typeface="Calibri" panose="020F0502020204030204" pitchFamily="34" charset="0"/>
              </a:rPr>
              <a:t>spectral radius, largest positive eigenvalue</a:t>
            </a:r>
          </a:p>
        </p:txBody>
      </p:sp>
      <p:graphicFrame>
        <p:nvGraphicFramePr>
          <p:cNvPr id="10" name="对象 9"/>
          <p:cNvGraphicFramePr>
            <a:graphicFrameLocks noChangeAspect="1"/>
          </p:cNvGraphicFramePr>
          <p:nvPr>
            <p:extLst/>
          </p:nvPr>
        </p:nvGraphicFramePr>
        <p:xfrm>
          <a:off x="770483" y="3257253"/>
          <a:ext cx="1065213" cy="560387"/>
        </p:xfrm>
        <a:graphic>
          <a:graphicData uri="http://schemas.openxmlformats.org/presentationml/2006/ole">
            <mc:AlternateContent xmlns:mc="http://schemas.openxmlformats.org/markup-compatibility/2006">
              <mc:Choice xmlns:v="urn:schemas-microsoft-com:vml" Requires="v">
                <p:oleObj spid="_x0000_s236128" name="Equation" r:id="rId7" imgW="482400" imgH="253800" progId="Equation.DSMT4">
                  <p:embed/>
                </p:oleObj>
              </mc:Choice>
              <mc:Fallback>
                <p:oleObj name="Equation" r:id="rId7" imgW="482400" imgH="253800" progId="Equation.DSMT4">
                  <p:embed/>
                  <p:pic>
                    <p:nvPicPr>
                      <p:cNvPr id="10" name="对象 9"/>
                      <p:cNvPicPr/>
                      <p:nvPr/>
                    </p:nvPicPr>
                    <p:blipFill>
                      <a:blip r:embed="rId8"/>
                      <a:stretch>
                        <a:fillRect/>
                      </a:stretch>
                    </p:blipFill>
                    <p:spPr>
                      <a:xfrm>
                        <a:off x="770483" y="3257253"/>
                        <a:ext cx="1065213" cy="560387"/>
                      </a:xfrm>
                      <a:prstGeom prst="rect">
                        <a:avLst/>
                      </a:prstGeom>
                    </p:spPr>
                  </p:pic>
                </p:oleObj>
              </mc:Fallback>
            </mc:AlternateContent>
          </a:graphicData>
        </a:graphic>
      </p:graphicFrame>
      <p:sp>
        <p:nvSpPr>
          <p:cNvPr id="11" name="文本框 10"/>
          <p:cNvSpPr txBox="1"/>
          <p:nvPr/>
        </p:nvSpPr>
        <p:spPr>
          <a:xfrm>
            <a:off x="1835696" y="3286145"/>
            <a:ext cx="5256585" cy="430887"/>
          </a:xfrm>
          <a:prstGeom prst="rect">
            <a:avLst/>
          </a:prstGeom>
          <a:noFill/>
        </p:spPr>
        <p:txBody>
          <a:bodyPr wrap="square" rtlCol="0">
            <a:spAutoFit/>
          </a:bodyPr>
          <a:lstStyle/>
          <a:p>
            <a:r>
              <a:rPr lang="fr-FR" altLang="zh-CN" sz="2200" dirty="0">
                <a:latin typeface="Calibri" panose="020F0502020204030204" pitchFamily="34" charset="0"/>
              </a:rPr>
              <a:t>corresponding right eigenvector</a:t>
            </a:r>
          </a:p>
        </p:txBody>
      </p:sp>
      <p:graphicFrame>
        <p:nvGraphicFramePr>
          <p:cNvPr id="13" name="对象 12"/>
          <p:cNvGraphicFramePr>
            <a:graphicFrameLocks noChangeAspect="1"/>
          </p:cNvGraphicFramePr>
          <p:nvPr>
            <p:extLst/>
          </p:nvPr>
        </p:nvGraphicFramePr>
        <p:xfrm>
          <a:off x="769938" y="3781662"/>
          <a:ext cx="2578100" cy="868362"/>
        </p:xfrm>
        <a:graphic>
          <a:graphicData uri="http://schemas.openxmlformats.org/presentationml/2006/ole">
            <mc:AlternateContent xmlns:mc="http://schemas.openxmlformats.org/markup-compatibility/2006">
              <mc:Choice xmlns:v="urn:schemas-microsoft-com:vml" Requires="v">
                <p:oleObj spid="_x0000_s236129" name="Equation" r:id="rId9" imgW="1168200" imgH="393480" progId="Equation.DSMT4">
                  <p:embed/>
                </p:oleObj>
              </mc:Choice>
              <mc:Fallback>
                <p:oleObj name="Equation" r:id="rId9" imgW="1168200" imgH="393480" progId="Equation.DSMT4">
                  <p:embed/>
                  <p:pic>
                    <p:nvPicPr>
                      <p:cNvPr id="13" name="对象 12"/>
                      <p:cNvPicPr/>
                      <p:nvPr/>
                    </p:nvPicPr>
                    <p:blipFill>
                      <a:blip r:embed="rId10"/>
                      <a:stretch>
                        <a:fillRect/>
                      </a:stretch>
                    </p:blipFill>
                    <p:spPr>
                      <a:xfrm>
                        <a:off x="769938" y="3781662"/>
                        <a:ext cx="2578100" cy="868362"/>
                      </a:xfrm>
                      <a:prstGeom prst="rect">
                        <a:avLst/>
                      </a:prstGeom>
                    </p:spPr>
                  </p:pic>
                </p:oleObj>
              </mc:Fallback>
            </mc:AlternateContent>
          </a:graphicData>
        </a:graphic>
      </p:graphicFrame>
      <p:sp>
        <p:nvSpPr>
          <p:cNvPr id="14" name="文本框 13"/>
          <p:cNvSpPr txBox="1"/>
          <p:nvPr/>
        </p:nvSpPr>
        <p:spPr>
          <a:xfrm>
            <a:off x="3419872" y="4006225"/>
            <a:ext cx="5256585" cy="430887"/>
          </a:xfrm>
          <a:prstGeom prst="rect">
            <a:avLst/>
          </a:prstGeom>
          <a:noFill/>
        </p:spPr>
        <p:txBody>
          <a:bodyPr wrap="square" rtlCol="0">
            <a:spAutoFit/>
          </a:bodyPr>
          <a:lstStyle/>
          <a:p>
            <a:r>
              <a:rPr lang="fr-FR" altLang="zh-CN" sz="2200" dirty="0">
                <a:latin typeface="Calibri" panose="020F0502020204030204" pitchFamily="34" charset="0"/>
              </a:rPr>
              <a:t>for arrival supermartingale envelope </a:t>
            </a:r>
          </a:p>
        </p:txBody>
      </p:sp>
      <p:graphicFrame>
        <p:nvGraphicFramePr>
          <p:cNvPr id="15" name="对象 14"/>
          <p:cNvGraphicFramePr>
            <a:graphicFrameLocks noChangeAspect="1"/>
          </p:cNvGraphicFramePr>
          <p:nvPr>
            <p:extLst/>
          </p:nvPr>
        </p:nvGraphicFramePr>
        <p:xfrm>
          <a:off x="755576" y="4594238"/>
          <a:ext cx="3559175" cy="868363"/>
        </p:xfrm>
        <a:graphic>
          <a:graphicData uri="http://schemas.openxmlformats.org/presentationml/2006/ole">
            <mc:AlternateContent xmlns:mc="http://schemas.openxmlformats.org/markup-compatibility/2006">
              <mc:Choice xmlns:v="urn:schemas-microsoft-com:vml" Requires="v">
                <p:oleObj spid="_x0000_s236130" name="Equation" r:id="rId11" imgW="1612800" imgH="393480" progId="Equation.DSMT4">
                  <p:embed/>
                </p:oleObj>
              </mc:Choice>
              <mc:Fallback>
                <p:oleObj name="Equation" r:id="rId11" imgW="1612800" imgH="393480" progId="Equation.DSMT4">
                  <p:embed/>
                  <p:pic>
                    <p:nvPicPr>
                      <p:cNvPr id="15" name="对象 14"/>
                      <p:cNvPicPr/>
                      <p:nvPr/>
                    </p:nvPicPr>
                    <p:blipFill>
                      <a:blip r:embed="rId12"/>
                      <a:stretch>
                        <a:fillRect/>
                      </a:stretch>
                    </p:blipFill>
                    <p:spPr>
                      <a:xfrm>
                        <a:off x="755576" y="4594238"/>
                        <a:ext cx="3559175" cy="868363"/>
                      </a:xfrm>
                      <a:prstGeom prst="rect">
                        <a:avLst/>
                      </a:prstGeom>
                    </p:spPr>
                  </p:pic>
                </p:oleObj>
              </mc:Fallback>
            </mc:AlternateContent>
          </a:graphicData>
        </a:graphic>
      </p:graphicFrame>
      <p:sp>
        <p:nvSpPr>
          <p:cNvPr id="16" name="文本框 15"/>
          <p:cNvSpPr txBox="1"/>
          <p:nvPr/>
        </p:nvSpPr>
        <p:spPr>
          <a:xfrm>
            <a:off x="4427983" y="4811423"/>
            <a:ext cx="4430297" cy="430887"/>
          </a:xfrm>
          <a:prstGeom prst="rect">
            <a:avLst/>
          </a:prstGeom>
          <a:noFill/>
        </p:spPr>
        <p:txBody>
          <a:bodyPr wrap="square" rtlCol="0">
            <a:spAutoFit/>
          </a:bodyPr>
          <a:lstStyle/>
          <a:p>
            <a:r>
              <a:rPr lang="fr-FR" altLang="zh-CN" sz="2200" dirty="0">
                <a:latin typeface="Calibri" panose="020F0502020204030204" pitchFamily="34" charset="0"/>
              </a:rPr>
              <a:t>for service supermartingale envelope </a:t>
            </a:r>
          </a:p>
        </p:txBody>
      </p:sp>
      <p:graphicFrame>
        <p:nvGraphicFramePr>
          <p:cNvPr id="17" name="对象 16"/>
          <p:cNvGraphicFramePr>
            <a:graphicFrameLocks noChangeAspect="1"/>
          </p:cNvGraphicFramePr>
          <p:nvPr>
            <p:extLst>
              <p:ext uri="{D42A27DB-BD31-4B8C-83A1-F6EECF244321}">
                <p14:modId xmlns:p14="http://schemas.microsoft.com/office/powerpoint/2010/main" val="2194790892"/>
              </p:ext>
            </p:extLst>
          </p:nvPr>
        </p:nvGraphicFramePr>
        <p:xfrm>
          <a:off x="725420" y="5487916"/>
          <a:ext cx="5994400" cy="671513"/>
        </p:xfrm>
        <a:graphic>
          <a:graphicData uri="http://schemas.openxmlformats.org/presentationml/2006/ole">
            <mc:AlternateContent xmlns:mc="http://schemas.openxmlformats.org/markup-compatibility/2006">
              <mc:Choice xmlns:v="urn:schemas-microsoft-com:vml" Requires="v">
                <p:oleObj spid="_x0000_s236131" name="Equation" r:id="rId13" imgW="2717640" imgH="304560" progId="Equation.DSMT4">
                  <p:embed/>
                </p:oleObj>
              </mc:Choice>
              <mc:Fallback>
                <p:oleObj name="Equation" r:id="rId13" imgW="2717640" imgH="304560" progId="Equation.DSMT4">
                  <p:embed/>
                  <p:pic>
                    <p:nvPicPr>
                      <p:cNvPr id="17" name="对象 16"/>
                      <p:cNvPicPr/>
                      <p:nvPr/>
                    </p:nvPicPr>
                    <p:blipFill>
                      <a:blip r:embed="rId14"/>
                      <a:stretch>
                        <a:fillRect/>
                      </a:stretch>
                    </p:blipFill>
                    <p:spPr>
                      <a:xfrm>
                        <a:off x="725420" y="5487916"/>
                        <a:ext cx="5994400" cy="671513"/>
                      </a:xfrm>
                      <a:prstGeom prst="rect">
                        <a:avLst/>
                      </a:prstGeom>
                    </p:spPr>
                  </p:pic>
                </p:oleObj>
              </mc:Fallback>
            </mc:AlternateContent>
          </a:graphicData>
        </a:graphic>
      </p:graphicFrame>
      <p:sp>
        <p:nvSpPr>
          <p:cNvPr id="21" name="文本框 20"/>
          <p:cNvSpPr txBox="1"/>
          <p:nvPr/>
        </p:nvSpPr>
        <p:spPr>
          <a:xfrm>
            <a:off x="6816110" y="5600410"/>
            <a:ext cx="1982023" cy="430887"/>
          </a:xfrm>
          <a:prstGeom prst="rect">
            <a:avLst/>
          </a:prstGeom>
          <a:noFill/>
        </p:spPr>
        <p:txBody>
          <a:bodyPr wrap="square" rtlCol="0">
            <a:spAutoFit/>
          </a:bodyPr>
          <a:lstStyle/>
          <a:p>
            <a:r>
              <a:rPr lang="en-US" altLang="zh-CN" sz="2200" dirty="0">
                <a:latin typeface="Calibri" panose="020F0502020204030204" pitchFamily="34" charset="0"/>
              </a:rPr>
              <a:t>threshold</a:t>
            </a:r>
            <a:endParaRPr lang="zh-CN" altLang="en-US" sz="2200" dirty="0">
              <a:latin typeface="Calibri" panose="020F0502020204030204" pitchFamily="34" charset="0"/>
            </a:endParaRPr>
          </a:p>
        </p:txBody>
      </p:sp>
      <p:sp>
        <p:nvSpPr>
          <p:cNvPr id="22" name="灯片编号占位符 3"/>
          <p:cNvSpPr txBox="1">
            <a:spLocks/>
          </p:cNvSpPr>
          <p:nvPr/>
        </p:nvSpPr>
        <p:spPr>
          <a:xfrm>
            <a:off x="8786842" y="6453212"/>
            <a:ext cx="457200" cy="476250"/>
          </a:xfrm>
          <a:prstGeom prst="rect">
            <a:avLst/>
          </a:prstGeom>
        </p:spPr>
        <p:txBody>
          <a:bodyPr anchor="b"/>
          <a:lstStyle>
            <a:defPPr>
              <a:defRPr lang="zh-CN"/>
            </a:defPPr>
            <a:lvl1pPr marL="0" algn="ctr" defTabSz="914400" rtl="0" eaLnBrk="1" latinLnBrk="0" hangingPunct="1">
              <a:defRPr kumimoji="0" sz="12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43</a:t>
            </a:fld>
            <a:endParaRPr lang="zh-CN" altLang="en-US" dirty="0"/>
          </a:p>
        </p:txBody>
      </p:sp>
    </p:spTree>
    <p:extLst>
      <p:ext uri="{BB962C8B-B14F-4D97-AF65-F5344CB8AC3E}">
        <p14:creationId xmlns:p14="http://schemas.microsoft.com/office/powerpoint/2010/main" val="5297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2" y="1785926"/>
            <a:ext cx="8569650" cy="4786346"/>
          </a:xfrm>
        </p:spPr>
        <p:txBody>
          <a:bodyPr>
            <a:normAutofit/>
          </a:bodyPr>
          <a:lstStyle/>
          <a:p>
            <a:r>
              <a:rPr lang="en-US" altLang="zh-CN" sz="2800" dirty="0" smtClean="0"/>
              <a:t>Arrival-Martingales</a:t>
            </a:r>
          </a:p>
          <a:p>
            <a:endParaRPr lang="en-US" altLang="zh-CN" sz="2800" dirty="0" smtClean="0"/>
          </a:p>
          <a:p>
            <a:endParaRPr lang="en-US" altLang="zh-CN" sz="2800" dirty="0" smtClean="0"/>
          </a:p>
          <a:p>
            <a:endParaRPr lang="en-US" altLang="zh-CN" sz="2800" dirty="0" smtClean="0"/>
          </a:p>
          <a:p>
            <a:r>
              <a:rPr lang="en-US" altLang="zh-CN" sz="2800" dirty="0" smtClean="0"/>
              <a:t>Service-Martingales</a:t>
            </a:r>
            <a:endParaRPr lang="en-US" altLang="zh-CN" sz="2800" dirty="0"/>
          </a:p>
          <a:p>
            <a:pPr marL="82296" indent="0">
              <a:buNone/>
            </a:pPr>
            <a:endParaRPr lang="en-US" altLang="zh-CN" sz="2800" dirty="0"/>
          </a:p>
          <a:p>
            <a:pPr marL="82296" indent="0">
              <a:buNone/>
            </a:pPr>
            <a:endParaRPr lang="en-US" altLang="zh-CN" sz="2800" dirty="0"/>
          </a:p>
          <a:p>
            <a:pPr marL="82296" indent="0">
              <a:buNone/>
            </a:pPr>
            <a:r>
              <a:rPr lang="en-US" altLang="zh-CN" sz="2800" dirty="0" smtClean="0"/>
              <a:t>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sp>
        <p:nvSpPr>
          <p:cNvPr id="5" name="标题 4"/>
          <p:cNvSpPr>
            <a:spLocks noGrp="1"/>
          </p:cNvSpPr>
          <p:nvPr>
            <p:ph type="title"/>
          </p:nvPr>
        </p:nvSpPr>
        <p:spPr/>
        <p:txBody>
          <a:bodyPr>
            <a:normAutofit fontScale="90000"/>
          </a:bodyPr>
          <a:lstStyle/>
          <a:p>
            <a:r>
              <a:rPr lang="en-US" altLang="zh-CN" sz="4400" dirty="0"/>
              <a:t>Martingale Delay Bound for </a:t>
            </a:r>
            <a:r>
              <a:rPr lang="en-US" altLang="zh-CN" sz="4400" dirty="0" smtClean="0"/>
              <a:t>relay link</a:t>
            </a:r>
            <a:endParaRPr lang="zh-CN" altLang="en-US" dirty="0"/>
          </a:p>
        </p:txBody>
      </p:sp>
      <p:graphicFrame>
        <p:nvGraphicFramePr>
          <p:cNvPr id="6" name="对象 5"/>
          <p:cNvGraphicFramePr>
            <a:graphicFrameLocks noChangeAspect="1"/>
          </p:cNvGraphicFramePr>
          <p:nvPr>
            <p:extLst/>
          </p:nvPr>
        </p:nvGraphicFramePr>
        <p:xfrm>
          <a:off x="2657128" y="2389188"/>
          <a:ext cx="4075112" cy="1266825"/>
        </p:xfrm>
        <a:graphic>
          <a:graphicData uri="http://schemas.openxmlformats.org/presentationml/2006/ole">
            <mc:AlternateContent xmlns:mc="http://schemas.openxmlformats.org/markup-compatibility/2006">
              <mc:Choice xmlns:v="urn:schemas-microsoft-com:vml" Requires="v">
                <p:oleObj spid="_x0000_s236843" name="Equation" r:id="rId3" imgW="2044440" imgH="634680" progId="Equation.DSMT4">
                  <p:embed/>
                </p:oleObj>
              </mc:Choice>
              <mc:Fallback>
                <p:oleObj name="Equation" r:id="rId3" imgW="2044440" imgH="634680" progId="Equation.DSMT4">
                  <p:embed/>
                  <p:pic>
                    <p:nvPicPr>
                      <p:cNvPr id="6" name="对象 5"/>
                      <p:cNvPicPr/>
                      <p:nvPr/>
                    </p:nvPicPr>
                    <p:blipFill>
                      <a:blip r:embed="rId4"/>
                      <a:stretch>
                        <a:fillRect/>
                      </a:stretch>
                    </p:blipFill>
                    <p:spPr>
                      <a:xfrm>
                        <a:off x="2657128" y="2389188"/>
                        <a:ext cx="4075112" cy="1266825"/>
                      </a:xfrm>
                      <a:prstGeom prst="rect">
                        <a:avLst/>
                      </a:prstGeom>
                    </p:spPr>
                  </p:pic>
                </p:oleObj>
              </mc:Fallback>
            </mc:AlternateContent>
          </a:graphicData>
        </a:graphic>
      </p:graphicFrame>
      <p:sp>
        <p:nvSpPr>
          <p:cNvPr id="24" name="文本框 23"/>
          <p:cNvSpPr txBox="1"/>
          <p:nvPr/>
        </p:nvSpPr>
        <p:spPr>
          <a:xfrm>
            <a:off x="1851513" y="5864386"/>
            <a:ext cx="5368267" cy="707886"/>
          </a:xfrm>
          <a:prstGeom prst="rect">
            <a:avLst/>
          </a:prstGeom>
          <a:noFill/>
          <a:ln>
            <a:solidFill>
              <a:schemeClr val="accent1"/>
            </a:solidFill>
          </a:ln>
        </p:spPr>
        <p:txBody>
          <a:bodyPr wrap="square" rtlCol="0">
            <a:spAutoFit/>
          </a:bodyPr>
          <a:lstStyle/>
          <a:p>
            <a:r>
              <a:rPr lang="en-US" altLang="zh-CN" sz="2000" dirty="0"/>
              <a:t>By stationary, time-shifted </a:t>
            </a:r>
            <a:r>
              <a:rPr lang="en-US" altLang="zh-CN" sz="2000" dirty="0" err="1"/>
              <a:t>supermartingale</a:t>
            </a:r>
            <a:r>
              <a:rPr lang="en-US" altLang="zh-CN" sz="2000" dirty="0"/>
              <a:t> process is also a </a:t>
            </a:r>
            <a:r>
              <a:rPr lang="en-US" altLang="zh-CN" sz="2000" dirty="0" err="1"/>
              <a:t>supermartingale</a:t>
            </a:r>
            <a:endParaRPr lang="zh-CN" altLang="en-US" sz="2000" dirty="0"/>
          </a:p>
        </p:txBody>
      </p:sp>
      <p:graphicFrame>
        <p:nvGraphicFramePr>
          <p:cNvPr id="11" name="对象 10"/>
          <p:cNvGraphicFramePr>
            <a:graphicFrameLocks noChangeAspect="1"/>
          </p:cNvGraphicFramePr>
          <p:nvPr>
            <p:extLst>
              <p:ext uri="{D42A27DB-BD31-4B8C-83A1-F6EECF244321}">
                <p14:modId xmlns:p14="http://schemas.microsoft.com/office/powerpoint/2010/main" val="2773977883"/>
              </p:ext>
            </p:extLst>
          </p:nvPr>
        </p:nvGraphicFramePr>
        <p:xfrm>
          <a:off x="2657128" y="4509120"/>
          <a:ext cx="3492500" cy="608013"/>
        </p:xfrm>
        <a:graphic>
          <a:graphicData uri="http://schemas.openxmlformats.org/presentationml/2006/ole">
            <mc:AlternateContent xmlns:mc="http://schemas.openxmlformats.org/markup-compatibility/2006">
              <mc:Choice xmlns:v="urn:schemas-microsoft-com:vml" Requires="v">
                <p:oleObj spid="_x0000_s236844" name="Equation" r:id="rId5" imgW="1752480" imgH="304560" progId="Equation.DSMT4">
                  <p:embed/>
                </p:oleObj>
              </mc:Choice>
              <mc:Fallback>
                <p:oleObj name="Equation" r:id="rId5" imgW="1752480" imgH="304560" progId="Equation.DSMT4">
                  <p:embed/>
                  <p:pic>
                    <p:nvPicPr>
                      <p:cNvPr id="11" name="对象 10"/>
                      <p:cNvPicPr/>
                      <p:nvPr/>
                    </p:nvPicPr>
                    <p:blipFill>
                      <a:blip r:embed="rId6"/>
                      <a:stretch>
                        <a:fillRect/>
                      </a:stretch>
                    </p:blipFill>
                    <p:spPr>
                      <a:xfrm>
                        <a:off x="2657128" y="4509120"/>
                        <a:ext cx="3492500" cy="6080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75995523"/>
              </p:ext>
            </p:extLst>
          </p:nvPr>
        </p:nvGraphicFramePr>
        <p:xfrm>
          <a:off x="2695228" y="5106020"/>
          <a:ext cx="3416300" cy="608013"/>
        </p:xfrm>
        <a:graphic>
          <a:graphicData uri="http://schemas.openxmlformats.org/presentationml/2006/ole">
            <mc:AlternateContent xmlns:mc="http://schemas.openxmlformats.org/markup-compatibility/2006">
              <mc:Choice xmlns:v="urn:schemas-microsoft-com:vml" Requires="v">
                <p:oleObj spid="_x0000_s236845" name="Equation" r:id="rId7" imgW="1714320" imgH="304560" progId="Equation.DSMT4">
                  <p:embed/>
                </p:oleObj>
              </mc:Choice>
              <mc:Fallback>
                <p:oleObj name="Equation" r:id="rId7" imgW="1714320" imgH="304560" progId="Equation.DSMT4">
                  <p:embed/>
                  <p:pic>
                    <p:nvPicPr>
                      <p:cNvPr id="9" name="对象 8"/>
                      <p:cNvPicPr/>
                      <p:nvPr/>
                    </p:nvPicPr>
                    <p:blipFill>
                      <a:blip r:embed="rId8"/>
                      <a:stretch>
                        <a:fillRect/>
                      </a:stretch>
                    </p:blipFill>
                    <p:spPr>
                      <a:xfrm>
                        <a:off x="2695228" y="5106020"/>
                        <a:ext cx="3416300" cy="608013"/>
                      </a:xfrm>
                      <a:prstGeom prst="rect">
                        <a:avLst/>
                      </a:prstGeom>
                    </p:spPr>
                  </p:pic>
                </p:oleObj>
              </mc:Fallback>
            </mc:AlternateContent>
          </a:graphicData>
        </a:graphic>
      </p:graphicFrame>
      <p:sp>
        <p:nvSpPr>
          <p:cNvPr id="7" name="矩形 6"/>
          <p:cNvSpPr/>
          <p:nvPr/>
        </p:nvSpPr>
        <p:spPr>
          <a:xfrm>
            <a:off x="2627784" y="4651756"/>
            <a:ext cx="978768" cy="45288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2627784" y="5213302"/>
            <a:ext cx="978768" cy="45288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接箭头连接符 9"/>
          <p:cNvCxnSpPr/>
          <p:nvPr/>
        </p:nvCxnSpPr>
        <p:spPr>
          <a:xfrm flipH="1" flipV="1">
            <a:off x="1851512" y="4791367"/>
            <a:ext cx="632257" cy="217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1889126" y="5439744"/>
            <a:ext cx="594642" cy="658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66273" y="4622090"/>
            <a:ext cx="1213922" cy="338554"/>
          </a:xfrm>
          <a:prstGeom prst="rect">
            <a:avLst/>
          </a:prstGeom>
        </p:spPr>
        <p:txBody>
          <a:bodyPr wrap="none">
            <a:spAutoFit/>
          </a:bodyPr>
          <a:lstStyle/>
          <a:p>
            <a:r>
              <a:rPr lang="en-US" altLang="zh-CN" sz="1600" dirty="0" smtClean="0"/>
              <a:t>For U-T link</a:t>
            </a:r>
            <a:endParaRPr lang="en-US" sz="1600" dirty="0"/>
          </a:p>
        </p:txBody>
      </p:sp>
      <p:sp>
        <p:nvSpPr>
          <p:cNvPr id="19" name="矩形 18"/>
          <p:cNvSpPr/>
          <p:nvPr/>
        </p:nvSpPr>
        <p:spPr>
          <a:xfrm>
            <a:off x="466273" y="5336285"/>
            <a:ext cx="1159805" cy="338554"/>
          </a:xfrm>
          <a:prstGeom prst="rect">
            <a:avLst/>
          </a:prstGeom>
        </p:spPr>
        <p:txBody>
          <a:bodyPr wrap="none">
            <a:spAutoFit/>
          </a:bodyPr>
          <a:lstStyle/>
          <a:p>
            <a:r>
              <a:rPr lang="en-US" altLang="zh-CN" sz="1600" dirty="0" smtClean="0"/>
              <a:t>For T-G link</a:t>
            </a:r>
            <a:endParaRPr lang="en-US" sz="1600" dirty="0"/>
          </a:p>
        </p:txBody>
      </p:sp>
    </p:spTree>
    <p:extLst>
      <p:ext uri="{BB962C8B-B14F-4D97-AF65-F5344CB8AC3E}">
        <p14:creationId xmlns:p14="http://schemas.microsoft.com/office/powerpoint/2010/main" val="23935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up)">
                                      <p:cBhvr>
                                        <p:cTn id="16" dur="500"/>
                                        <p:tgtEl>
                                          <p:spTgt spid="2">
                                            <p:txEl>
                                              <p:pRg st="4" end="4"/>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2" grpId="0" animBg="1"/>
      <p:bldP spid="15"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 distribution </a:t>
            </a:r>
            <a:r>
              <a:rPr lang="en-US" altLang="zh-CN" sz="2800" dirty="0" smtClean="0"/>
              <a:t>for relay link </a:t>
            </a:r>
            <a:endParaRPr lang="en-US" altLang="zh-CN" sz="2800" dirty="0"/>
          </a:p>
          <a:p>
            <a:endParaRPr lang="en-US" altLang="zh-CN" sz="2800" dirty="0"/>
          </a:p>
          <a:p>
            <a:endParaRPr lang="en-US" altLang="zh-CN" sz="2800" dirty="0"/>
          </a:p>
          <a:p>
            <a:r>
              <a:rPr lang="en-US" altLang="zh-CN" sz="2800" dirty="0"/>
              <a:t>Delay process distribution for </a:t>
            </a:r>
            <a:r>
              <a:rPr lang="en-US" altLang="zh-CN" sz="2800" dirty="0" smtClean="0"/>
              <a:t>relay link </a:t>
            </a:r>
            <a:endParaRPr lang="en-US" altLang="zh-CN" sz="2800" dirty="0"/>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
        <p:nvSpPr>
          <p:cNvPr id="5" name="标题 4"/>
          <p:cNvSpPr>
            <a:spLocks noGrp="1"/>
          </p:cNvSpPr>
          <p:nvPr>
            <p:ph type="title"/>
          </p:nvPr>
        </p:nvSpPr>
        <p:spPr/>
        <p:txBody>
          <a:bodyPr>
            <a:normAutofit fontScale="90000"/>
          </a:bodyPr>
          <a:lstStyle/>
          <a:p>
            <a:r>
              <a:rPr lang="en-US" altLang="zh-CN" sz="4400" dirty="0"/>
              <a:t>Martingale Delay Bound for </a:t>
            </a:r>
            <a:r>
              <a:rPr lang="en-US" altLang="zh-CN" sz="4400" dirty="0" smtClean="0"/>
              <a:t>relay link</a:t>
            </a:r>
            <a:endParaRPr lang="zh-CN" altLang="en-US" dirty="0"/>
          </a:p>
        </p:txBody>
      </p:sp>
      <p:graphicFrame>
        <p:nvGraphicFramePr>
          <p:cNvPr id="6" name="对象 5"/>
          <p:cNvGraphicFramePr>
            <a:graphicFrameLocks noChangeAspect="1"/>
          </p:cNvGraphicFramePr>
          <p:nvPr>
            <p:extLst/>
          </p:nvPr>
        </p:nvGraphicFramePr>
        <p:xfrm>
          <a:off x="642938" y="2354263"/>
          <a:ext cx="7859712" cy="915987"/>
        </p:xfrm>
        <a:graphic>
          <a:graphicData uri="http://schemas.openxmlformats.org/presentationml/2006/ole">
            <mc:AlternateContent xmlns:mc="http://schemas.openxmlformats.org/markup-compatibility/2006">
              <mc:Choice xmlns:v="urn:schemas-microsoft-com:vml" Requires="v">
                <p:oleObj spid="_x0000_s237769" name="Equation" r:id="rId3" imgW="4025880" imgH="469800" progId="Equation.DSMT4">
                  <p:embed/>
                </p:oleObj>
              </mc:Choice>
              <mc:Fallback>
                <p:oleObj name="Equation" r:id="rId3" imgW="4025880" imgH="469800" progId="Equation.DSMT4">
                  <p:embed/>
                  <p:pic>
                    <p:nvPicPr>
                      <p:cNvPr id="6" name="对象 5"/>
                      <p:cNvPicPr/>
                      <p:nvPr/>
                    </p:nvPicPr>
                    <p:blipFill>
                      <a:blip r:embed="rId4"/>
                      <a:stretch>
                        <a:fillRect/>
                      </a:stretch>
                    </p:blipFill>
                    <p:spPr>
                      <a:xfrm>
                        <a:off x="642938" y="2354263"/>
                        <a:ext cx="7859712" cy="91598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7553763"/>
              </p:ext>
            </p:extLst>
          </p:nvPr>
        </p:nvGraphicFramePr>
        <p:xfrm>
          <a:off x="381000" y="4065588"/>
          <a:ext cx="8393113" cy="893762"/>
        </p:xfrm>
        <a:graphic>
          <a:graphicData uri="http://schemas.openxmlformats.org/presentationml/2006/ole">
            <mc:AlternateContent xmlns:mc="http://schemas.openxmlformats.org/markup-compatibility/2006">
              <mc:Choice xmlns:v="urn:schemas-microsoft-com:vml" Requires="v">
                <p:oleObj spid="_x0000_s237770" name="Equation" r:id="rId5" imgW="4406760" imgH="469800" progId="Equation.DSMT4">
                  <p:embed/>
                </p:oleObj>
              </mc:Choice>
              <mc:Fallback>
                <p:oleObj name="Equation" r:id="rId5" imgW="4406760" imgH="469800" progId="Equation.DSMT4">
                  <p:embed/>
                  <p:pic>
                    <p:nvPicPr>
                      <p:cNvPr id="7" name="对象 6"/>
                      <p:cNvPicPr/>
                      <p:nvPr/>
                    </p:nvPicPr>
                    <p:blipFill>
                      <a:blip r:embed="rId6"/>
                      <a:stretch>
                        <a:fillRect/>
                      </a:stretch>
                    </p:blipFill>
                    <p:spPr>
                      <a:xfrm>
                        <a:off x="381000" y="4065588"/>
                        <a:ext cx="8393113" cy="893762"/>
                      </a:xfrm>
                      <a:prstGeom prst="rect">
                        <a:avLst/>
                      </a:prstGeom>
                    </p:spPr>
                  </p:pic>
                </p:oleObj>
              </mc:Fallback>
            </mc:AlternateContent>
          </a:graphicData>
        </a:graphic>
      </p:graphicFrame>
      <p:cxnSp>
        <p:nvCxnSpPr>
          <p:cNvPr id="9" name="直接箭头连接符 8"/>
          <p:cNvCxnSpPr/>
          <p:nvPr/>
        </p:nvCxnSpPr>
        <p:spPr>
          <a:xfrm flipH="1">
            <a:off x="3419872" y="4725144"/>
            <a:ext cx="504056" cy="8242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763688" y="5618906"/>
            <a:ext cx="3051285" cy="369332"/>
          </a:xfrm>
          <a:prstGeom prst="rect">
            <a:avLst/>
          </a:prstGeom>
          <a:noFill/>
          <a:ln>
            <a:solidFill>
              <a:schemeClr val="accent1"/>
            </a:solidFill>
          </a:ln>
        </p:spPr>
        <p:txBody>
          <a:bodyPr wrap="square" rtlCol="0">
            <a:spAutoFit/>
          </a:bodyPr>
          <a:lstStyle/>
          <a:p>
            <a:r>
              <a:rPr lang="en-US" altLang="zh-CN" dirty="0"/>
              <a:t>initial value of </a:t>
            </a:r>
            <a:r>
              <a:rPr lang="en-US" altLang="zh-CN" dirty="0" err="1"/>
              <a:t>supermartingale</a:t>
            </a:r>
            <a:endParaRPr lang="zh-CN" altLang="en-US" dirty="0"/>
          </a:p>
        </p:txBody>
      </p:sp>
      <p:cxnSp>
        <p:nvCxnSpPr>
          <p:cNvPr id="10" name="直接箭头连接符 9"/>
          <p:cNvCxnSpPr/>
          <p:nvPr/>
        </p:nvCxnSpPr>
        <p:spPr>
          <a:xfrm>
            <a:off x="6613670" y="4758914"/>
            <a:ext cx="222956" cy="7905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084168" y="5618906"/>
            <a:ext cx="1748599" cy="369332"/>
          </a:xfrm>
          <a:prstGeom prst="rect">
            <a:avLst/>
          </a:prstGeom>
          <a:noFill/>
          <a:ln>
            <a:solidFill>
              <a:schemeClr val="accent1"/>
            </a:solidFill>
          </a:ln>
        </p:spPr>
        <p:txBody>
          <a:bodyPr wrap="square" rtlCol="0">
            <a:spAutoFit/>
          </a:bodyPr>
          <a:lstStyle/>
          <a:p>
            <a:pPr algn="ctr"/>
            <a:r>
              <a:rPr lang="en-US" altLang="zh-CN" dirty="0" smtClean="0"/>
              <a:t>Tandem service</a:t>
            </a:r>
            <a:endParaRPr lang="zh-CN" altLang="en-US" dirty="0"/>
          </a:p>
        </p:txBody>
      </p:sp>
    </p:spTree>
    <p:extLst>
      <p:ext uri="{BB962C8B-B14F-4D97-AF65-F5344CB8AC3E}">
        <p14:creationId xmlns:p14="http://schemas.microsoft.com/office/powerpoint/2010/main" val="205562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2" y="1785926"/>
            <a:ext cx="8569650" cy="4786346"/>
          </a:xfrm>
        </p:spPr>
        <p:txBody>
          <a:bodyPr>
            <a:normAutofit/>
          </a:bodyPr>
          <a:lstStyle/>
          <a:p>
            <a:r>
              <a:rPr lang="en-US" altLang="zh-CN" sz="2800" dirty="0" smtClean="0"/>
              <a:t>Arrival-Martingales</a:t>
            </a:r>
          </a:p>
          <a:p>
            <a:endParaRPr lang="en-US" altLang="zh-CN" sz="2800" dirty="0" smtClean="0"/>
          </a:p>
          <a:p>
            <a:endParaRPr lang="en-US" altLang="zh-CN" sz="2800" dirty="0" smtClean="0"/>
          </a:p>
          <a:p>
            <a:endParaRPr lang="en-US" altLang="zh-CN" sz="2800" dirty="0" smtClean="0"/>
          </a:p>
          <a:p>
            <a:r>
              <a:rPr lang="en-US" altLang="zh-CN" sz="2800" dirty="0" smtClean="0"/>
              <a:t>Service-Martingales</a:t>
            </a:r>
            <a:endParaRPr lang="en-US" altLang="zh-CN" sz="2800" dirty="0"/>
          </a:p>
          <a:p>
            <a:pPr marL="82296" indent="0">
              <a:buNone/>
            </a:pPr>
            <a:endParaRPr lang="en-US" altLang="zh-CN" sz="2800" dirty="0"/>
          </a:p>
          <a:p>
            <a:pPr marL="82296" indent="0">
              <a:buNone/>
            </a:pPr>
            <a:endParaRPr lang="en-US" altLang="zh-CN" sz="2800" dirty="0"/>
          </a:p>
          <a:p>
            <a:pPr marL="82296" indent="0">
              <a:buNone/>
            </a:pPr>
            <a:r>
              <a:rPr lang="en-US" altLang="zh-CN" sz="2800" dirty="0" smtClean="0"/>
              <a:t>    </a:t>
            </a:r>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sp>
        <p:nvSpPr>
          <p:cNvPr id="5" name="标题 4"/>
          <p:cNvSpPr>
            <a:spLocks noGrp="1"/>
          </p:cNvSpPr>
          <p:nvPr>
            <p:ph type="title"/>
          </p:nvPr>
        </p:nvSpPr>
        <p:spPr/>
        <p:txBody>
          <a:bodyPr>
            <a:normAutofit/>
          </a:bodyPr>
          <a:lstStyle/>
          <a:p>
            <a:r>
              <a:rPr lang="en-US" altLang="zh-CN" sz="4400" dirty="0"/>
              <a:t>Martingale Delay Bound for </a:t>
            </a:r>
            <a:r>
              <a:rPr lang="en-US" altLang="zh-CN" sz="4400" dirty="0" smtClean="0"/>
              <a:t>SGL</a:t>
            </a:r>
            <a:endParaRPr lang="zh-CN" altLang="en-US" dirty="0"/>
          </a:p>
        </p:txBody>
      </p:sp>
      <p:graphicFrame>
        <p:nvGraphicFramePr>
          <p:cNvPr id="6" name="对象 5"/>
          <p:cNvGraphicFramePr>
            <a:graphicFrameLocks noChangeAspect="1"/>
          </p:cNvGraphicFramePr>
          <p:nvPr>
            <p:extLst/>
          </p:nvPr>
        </p:nvGraphicFramePr>
        <p:xfrm>
          <a:off x="2657128" y="2389188"/>
          <a:ext cx="4075112" cy="1266825"/>
        </p:xfrm>
        <a:graphic>
          <a:graphicData uri="http://schemas.openxmlformats.org/presentationml/2006/ole">
            <mc:AlternateContent xmlns:mc="http://schemas.openxmlformats.org/markup-compatibility/2006">
              <mc:Choice xmlns:v="urn:schemas-microsoft-com:vml" Requires="v">
                <p:oleObj spid="_x0000_s238793" name="Equation" r:id="rId3" imgW="2044440" imgH="634680" progId="Equation.DSMT4">
                  <p:embed/>
                </p:oleObj>
              </mc:Choice>
              <mc:Fallback>
                <p:oleObj name="Equation" r:id="rId3" imgW="2044440" imgH="634680" progId="Equation.DSMT4">
                  <p:embed/>
                  <p:pic>
                    <p:nvPicPr>
                      <p:cNvPr id="6" name="对象 5"/>
                      <p:cNvPicPr/>
                      <p:nvPr/>
                    </p:nvPicPr>
                    <p:blipFill>
                      <a:blip r:embed="rId4"/>
                      <a:stretch>
                        <a:fillRect/>
                      </a:stretch>
                    </p:blipFill>
                    <p:spPr>
                      <a:xfrm>
                        <a:off x="2657128" y="2389188"/>
                        <a:ext cx="4075112" cy="1266825"/>
                      </a:xfrm>
                      <a:prstGeom prst="rect">
                        <a:avLst/>
                      </a:prstGeom>
                    </p:spPr>
                  </p:pic>
                </p:oleObj>
              </mc:Fallback>
            </mc:AlternateContent>
          </a:graphicData>
        </a:graphic>
      </p:graphicFrame>
      <p:graphicFrame>
        <p:nvGraphicFramePr>
          <p:cNvPr id="11" name="对象 10"/>
          <p:cNvGraphicFramePr>
            <a:graphicFrameLocks noChangeAspect="1"/>
          </p:cNvGraphicFramePr>
          <p:nvPr>
            <p:extLst/>
          </p:nvPr>
        </p:nvGraphicFramePr>
        <p:xfrm>
          <a:off x="2632075" y="4543425"/>
          <a:ext cx="3543300" cy="684213"/>
        </p:xfrm>
        <a:graphic>
          <a:graphicData uri="http://schemas.openxmlformats.org/presentationml/2006/ole">
            <mc:AlternateContent xmlns:mc="http://schemas.openxmlformats.org/markup-compatibility/2006">
              <mc:Choice xmlns:v="urn:schemas-microsoft-com:vml" Requires="v">
                <p:oleObj spid="_x0000_s238794" name="Equation" r:id="rId5" imgW="1777680" imgH="342720" progId="Equation.DSMT4">
                  <p:embed/>
                </p:oleObj>
              </mc:Choice>
              <mc:Fallback>
                <p:oleObj name="Equation" r:id="rId5" imgW="1777680" imgH="342720" progId="Equation.DSMT4">
                  <p:embed/>
                  <p:pic>
                    <p:nvPicPr>
                      <p:cNvPr id="11" name="对象 10"/>
                      <p:cNvPicPr/>
                      <p:nvPr/>
                    </p:nvPicPr>
                    <p:blipFill>
                      <a:blip r:embed="rId6"/>
                      <a:stretch>
                        <a:fillRect/>
                      </a:stretch>
                    </p:blipFill>
                    <p:spPr>
                      <a:xfrm>
                        <a:off x="2632075" y="4543425"/>
                        <a:ext cx="3543300" cy="684213"/>
                      </a:xfrm>
                      <a:prstGeom prst="rect">
                        <a:avLst/>
                      </a:prstGeom>
                    </p:spPr>
                  </p:pic>
                </p:oleObj>
              </mc:Fallback>
            </mc:AlternateContent>
          </a:graphicData>
        </a:graphic>
      </p:graphicFrame>
      <p:sp>
        <p:nvSpPr>
          <p:cNvPr id="8" name="矩形 7"/>
          <p:cNvSpPr/>
          <p:nvPr/>
        </p:nvSpPr>
        <p:spPr>
          <a:xfrm>
            <a:off x="2629055" y="4741258"/>
            <a:ext cx="978768" cy="45288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接箭头连接符 8"/>
          <p:cNvCxnSpPr/>
          <p:nvPr/>
        </p:nvCxnSpPr>
        <p:spPr>
          <a:xfrm flipH="1">
            <a:off x="2019990" y="5227638"/>
            <a:ext cx="533946" cy="2895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43608" y="5592558"/>
            <a:ext cx="1242776" cy="338554"/>
          </a:xfrm>
          <a:prstGeom prst="rect">
            <a:avLst/>
          </a:prstGeom>
        </p:spPr>
        <p:txBody>
          <a:bodyPr wrap="none">
            <a:spAutoFit/>
          </a:bodyPr>
          <a:lstStyle/>
          <a:p>
            <a:r>
              <a:rPr lang="en-US" altLang="zh-CN" sz="1600" dirty="0" smtClean="0"/>
              <a:t>For U-G link</a:t>
            </a:r>
            <a:endParaRPr lang="en-US" sz="1600" dirty="0"/>
          </a:p>
        </p:txBody>
      </p:sp>
    </p:spTree>
    <p:extLst>
      <p:ext uri="{BB962C8B-B14F-4D97-AF65-F5344CB8AC3E}">
        <p14:creationId xmlns:p14="http://schemas.microsoft.com/office/powerpoint/2010/main" val="29360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up)">
                                      <p:cBhvr>
                                        <p:cTn id="16" dur="500"/>
                                        <p:tgtEl>
                                          <p:spTgt spid="2">
                                            <p:txEl>
                                              <p:pRg st="4" end="4"/>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800" dirty="0"/>
              <a:t>Backlog process distribution </a:t>
            </a:r>
            <a:r>
              <a:rPr lang="en-US" altLang="zh-CN" sz="2800" dirty="0" smtClean="0"/>
              <a:t>for SGL</a:t>
            </a:r>
            <a:endParaRPr lang="en-US" altLang="zh-CN" sz="2800" dirty="0"/>
          </a:p>
          <a:p>
            <a:endParaRPr lang="en-US" altLang="zh-CN" sz="2800" dirty="0" smtClean="0"/>
          </a:p>
          <a:p>
            <a:endParaRPr lang="en-US" altLang="zh-CN" sz="2800" dirty="0"/>
          </a:p>
          <a:p>
            <a:r>
              <a:rPr lang="en-US" altLang="zh-CN" sz="2800" dirty="0" smtClean="0"/>
              <a:t>Delay </a:t>
            </a:r>
            <a:r>
              <a:rPr lang="en-US" altLang="zh-CN" sz="2800" dirty="0"/>
              <a:t>process distribution for </a:t>
            </a:r>
            <a:r>
              <a:rPr lang="en-US" altLang="zh-CN" sz="2800" dirty="0" smtClean="0"/>
              <a:t>SGL</a:t>
            </a:r>
            <a:endParaRPr lang="en-US" altLang="zh-CN" sz="2800" dirty="0"/>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47</a:t>
            </a:fld>
            <a:endParaRPr lang="zh-CN" altLang="en-US" dirty="0"/>
          </a:p>
        </p:txBody>
      </p:sp>
      <p:sp>
        <p:nvSpPr>
          <p:cNvPr id="5" name="标题 4"/>
          <p:cNvSpPr>
            <a:spLocks noGrp="1"/>
          </p:cNvSpPr>
          <p:nvPr>
            <p:ph type="title"/>
          </p:nvPr>
        </p:nvSpPr>
        <p:spPr/>
        <p:txBody>
          <a:bodyPr>
            <a:normAutofit/>
          </a:bodyPr>
          <a:lstStyle/>
          <a:p>
            <a:r>
              <a:rPr lang="en-US" altLang="zh-CN" sz="4400" dirty="0"/>
              <a:t>Martingale Delay Bound for </a:t>
            </a:r>
            <a:r>
              <a:rPr lang="en-US" altLang="zh-CN" sz="4400" dirty="0" smtClean="0"/>
              <a:t>SGL</a:t>
            </a:r>
            <a:endParaRPr lang="zh-CN" altLang="en-US" dirty="0"/>
          </a:p>
        </p:txBody>
      </p:sp>
      <p:graphicFrame>
        <p:nvGraphicFramePr>
          <p:cNvPr id="6" name="对象 5"/>
          <p:cNvGraphicFramePr>
            <a:graphicFrameLocks noChangeAspect="1"/>
          </p:cNvGraphicFramePr>
          <p:nvPr>
            <p:extLst/>
          </p:nvPr>
        </p:nvGraphicFramePr>
        <p:xfrm>
          <a:off x="1260475" y="2330450"/>
          <a:ext cx="6623050" cy="965200"/>
        </p:xfrm>
        <a:graphic>
          <a:graphicData uri="http://schemas.openxmlformats.org/presentationml/2006/ole">
            <mc:AlternateContent xmlns:mc="http://schemas.openxmlformats.org/markup-compatibility/2006">
              <mc:Choice xmlns:v="urn:schemas-microsoft-com:vml" Requires="v">
                <p:oleObj spid="_x0000_s239817" name="Equation" r:id="rId3" imgW="3390840" imgH="495000" progId="Equation.DSMT4">
                  <p:embed/>
                </p:oleObj>
              </mc:Choice>
              <mc:Fallback>
                <p:oleObj name="Equation" r:id="rId3" imgW="3390840" imgH="495000" progId="Equation.DSMT4">
                  <p:embed/>
                  <p:pic>
                    <p:nvPicPr>
                      <p:cNvPr id="6" name="对象 5"/>
                      <p:cNvPicPr/>
                      <p:nvPr/>
                    </p:nvPicPr>
                    <p:blipFill>
                      <a:blip r:embed="rId4"/>
                      <a:stretch>
                        <a:fillRect/>
                      </a:stretch>
                    </p:blipFill>
                    <p:spPr>
                      <a:xfrm>
                        <a:off x="1260475" y="2330450"/>
                        <a:ext cx="6623050" cy="965200"/>
                      </a:xfrm>
                      <a:prstGeom prst="rect">
                        <a:avLst/>
                      </a:prstGeom>
                    </p:spPr>
                  </p:pic>
                </p:oleObj>
              </mc:Fallback>
            </mc:AlternateContent>
          </a:graphicData>
        </a:graphic>
      </p:graphicFrame>
      <p:graphicFrame>
        <p:nvGraphicFramePr>
          <p:cNvPr id="7" name="对象 6"/>
          <p:cNvGraphicFramePr>
            <a:graphicFrameLocks noChangeAspect="1"/>
          </p:cNvGraphicFramePr>
          <p:nvPr>
            <p:extLst/>
          </p:nvPr>
        </p:nvGraphicFramePr>
        <p:xfrm>
          <a:off x="1241425" y="4041775"/>
          <a:ext cx="6675438" cy="942975"/>
        </p:xfrm>
        <a:graphic>
          <a:graphicData uri="http://schemas.openxmlformats.org/presentationml/2006/ole">
            <mc:AlternateContent xmlns:mc="http://schemas.openxmlformats.org/markup-compatibility/2006">
              <mc:Choice xmlns:v="urn:schemas-microsoft-com:vml" Requires="v">
                <p:oleObj spid="_x0000_s239818" name="Equation" r:id="rId5" imgW="3504960" imgH="495000" progId="Equation.DSMT4">
                  <p:embed/>
                </p:oleObj>
              </mc:Choice>
              <mc:Fallback>
                <p:oleObj name="Equation" r:id="rId5" imgW="3504960" imgH="495000" progId="Equation.DSMT4">
                  <p:embed/>
                  <p:pic>
                    <p:nvPicPr>
                      <p:cNvPr id="7" name="对象 6"/>
                      <p:cNvPicPr/>
                      <p:nvPr/>
                    </p:nvPicPr>
                    <p:blipFill>
                      <a:blip r:embed="rId6"/>
                      <a:stretch>
                        <a:fillRect/>
                      </a:stretch>
                    </p:blipFill>
                    <p:spPr>
                      <a:xfrm>
                        <a:off x="1241425" y="4041775"/>
                        <a:ext cx="6675438" cy="942975"/>
                      </a:xfrm>
                      <a:prstGeom prst="rect">
                        <a:avLst/>
                      </a:prstGeom>
                    </p:spPr>
                  </p:pic>
                </p:oleObj>
              </mc:Fallback>
            </mc:AlternateContent>
          </a:graphicData>
        </a:graphic>
      </p:graphicFrame>
      <p:cxnSp>
        <p:nvCxnSpPr>
          <p:cNvPr id="8" name="直接箭头连接符 7"/>
          <p:cNvCxnSpPr/>
          <p:nvPr/>
        </p:nvCxnSpPr>
        <p:spPr>
          <a:xfrm flipH="1">
            <a:off x="6561302" y="4758914"/>
            <a:ext cx="52368" cy="8303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254955" y="5721341"/>
            <a:ext cx="2612695" cy="369332"/>
          </a:xfrm>
          <a:prstGeom prst="rect">
            <a:avLst/>
          </a:prstGeom>
          <a:noFill/>
          <a:ln>
            <a:solidFill>
              <a:schemeClr val="accent1"/>
            </a:solidFill>
          </a:ln>
        </p:spPr>
        <p:txBody>
          <a:bodyPr wrap="square" rtlCol="0">
            <a:spAutoFit/>
          </a:bodyPr>
          <a:lstStyle/>
          <a:p>
            <a:pPr algn="ctr"/>
            <a:r>
              <a:rPr lang="en-US" altLang="zh-CN" dirty="0" smtClean="0"/>
              <a:t>Intermittent service</a:t>
            </a:r>
            <a:endParaRPr lang="zh-CN" altLang="en-US" dirty="0"/>
          </a:p>
        </p:txBody>
      </p:sp>
      <p:cxnSp>
        <p:nvCxnSpPr>
          <p:cNvPr id="10" name="直接箭头连接符 9"/>
          <p:cNvCxnSpPr/>
          <p:nvPr/>
        </p:nvCxnSpPr>
        <p:spPr>
          <a:xfrm flipH="1">
            <a:off x="3397308" y="4764967"/>
            <a:ext cx="504056" cy="82427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84461" y="5721341"/>
            <a:ext cx="3051285" cy="369332"/>
          </a:xfrm>
          <a:prstGeom prst="rect">
            <a:avLst/>
          </a:prstGeom>
          <a:noFill/>
          <a:ln>
            <a:solidFill>
              <a:schemeClr val="accent1"/>
            </a:solidFill>
          </a:ln>
        </p:spPr>
        <p:txBody>
          <a:bodyPr wrap="square" rtlCol="0">
            <a:spAutoFit/>
          </a:bodyPr>
          <a:lstStyle/>
          <a:p>
            <a:r>
              <a:rPr lang="en-US" altLang="zh-CN" dirty="0"/>
              <a:t>initial value of </a:t>
            </a:r>
            <a:r>
              <a:rPr lang="en-US" altLang="zh-CN" dirty="0" err="1"/>
              <a:t>supermartingale</a:t>
            </a:r>
            <a:endParaRPr lang="zh-CN" altLang="en-US" dirty="0"/>
          </a:p>
        </p:txBody>
      </p:sp>
    </p:spTree>
    <p:extLst>
      <p:ext uri="{BB962C8B-B14F-4D97-AF65-F5344CB8AC3E}">
        <p14:creationId xmlns:p14="http://schemas.microsoft.com/office/powerpoint/2010/main" val="41424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805264"/>
            <a:ext cx="8569650" cy="767008"/>
          </a:xfrm>
        </p:spPr>
        <p:txBody>
          <a:bodyPr>
            <a:normAutofit lnSpcReduction="10000"/>
          </a:bodyPr>
          <a:lstStyle/>
          <a:p>
            <a:r>
              <a:rPr lang="en-US" altLang="zh-CN" sz="2000" dirty="0" smtClean="0"/>
              <a:t>The distribution ratio of both traffic to the ISL is set as 80%. </a:t>
            </a:r>
          </a:p>
          <a:p>
            <a:r>
              <a:rPr lang="en-US" altLang="zh-CN" sz="2000" dirty="0" smtClean="0"/>
              <a:t>The traffic density of ISL is set as 88.62%. </a:t>
            </a:r>
            <a:endParaRPr lang="zh-CN" altLang="en-US" sz="20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Results—ISL</a:t>
            </a:r>
            <a:endParaRPr lang="zh-CN" altLang="en-US" dirty="0"/>
          </a:p>
        </p:txBody>
      </p:sp>
      <p:pic>
        <p:nvPicPr>
          <p:cNvPr id="6" name="图片 5"/>
          <p:cNvPicPr>
            <a:picLocks noChangeAspect="1"/>
          </p:cNvPicPr>
          <p:nvPr/>
        </p:nvPicPr>
        <p:blipFill>
          <a:blip r:embed="rId2"/>
          <a:stretch>
            <a:fillRect/>
          </a:stretch>
        </p:blipFill>
        <p:spPr>
          <a:xfrm>
            <a:off x="228003" y="1978017"/>
            <a:ext cx="4343997" cy="3470057"/>
          </a:xfrm>
          <a:prstGeom prst="rect">
            <a:avLst/>
          </a:prstGeom>
        </p:spPr>
      </p:pic>
      <p:pic>
        <p:nvPicPr>
          <p:cNvPr id="9" name="图片 8"/>
          <p:cNvPicPr>
            <a:picLocks noChangeAspect="1"/>
          </p:cNvPicPr>
          <p:nvPr/>
        </p:nvPicPr>
        <p:blipFill>
          <a:blip r:embed="rId3"/>
          <a:stretch>
            <a:fillRect/>
          </a:stretch>
        </p:blipFill>
        <p:spPr>
          <a:xfrm>
            <a:off x="4572000" y="1978017"/>
            <a:ext cx="4136060" cy="3308848"/>
          </a:xfrm>
          <a:prstGeom prst="rect">
            <a:avLst/>
          </a:prstGeom>
        </p:spPr>
      </p:pic>
    </p:spTree>
    <p:extLst>
      <p:ext uri="{BB962C8B-B14F-4D97-AF65-F5344CB8AC3E}">
        <p14:creationId xmlns:p14="http://schemas.microsoft.com/office/powerpoint/2010/main" val="32983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5805264"/>
            <a:ext cx="8569650" cy="767008"/>
          </a:xfrm>
        </p:spPr>
        <p:txBody>
          <a:bodyPr>
            <a:normAutofit lnSpcReduction="10000"/>
          </a:bodyPr>
          <a:lstStyle/>
          <a:p>
            <a:r>
              <a:rPr lang="en-US" altLang="zh-CN" sz="2000" dirty="0" smtClean="0"/>
              <a:t>The distribution ratio of both traffic to the SGL is set as 20%. </a:t>
            </a:r>
          </a:p>
          <a:p>
            <a:r>
              <a:rPr lang="en-US" altLang="zh-CN" sz="2000" dirty="0" smtClean="0"/>
              <a:t>The traffic density of SGL is set as 88.25%. </a:t>
            </a:r>
            <a:endParaRPr lang="zh-CN" altLang="en-US" sz="20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49</a:t>
            </a:fld>
            <a:endParaRPr lang="zh-CN" altLang="en-US" dirty="0"/>
          </a:p>
        </p:txBody>
      </p:sp>
      <p:sp>
        <p:nvSpPr>
          <p:cNvPr id="5" name="标题 4"/>
          <p:cNvSpPr>
            <a:spLocks noGrp="1"/>
          </p:cNvSpPr>
          <p:nvPr>
            <p:ph type="title"/>
          </p:nvPr>
        </p:nvSpPr>
        <p:spPr/>
        <p:txBody>
          <a:bodyPr/>
          <a:lstStyle/>
          <a:p>
            <a:r>
              <a:rPr lang="en-US" altLang="zh-CN" dirty="0"/>
              <a:t>Simulation </a:t>
            </a:r>
            <a:r>
              <a:rPr lang="en-US" altLang="zh-CN" dirty="0" smtClean="0"/>
              <a:t>Results—SGL</a:t>
            </a:r>
            <a:endParaRPr lang="zh-CN" altLang="en-US" dirty="0"/>
          </a:p>
        </p:txBody>
      </p:sp>
      <p:pic>
        <p:nvPicPr>
          <p:cNvPr id="7" name="图片 6"/>
          <p:cNvPicPr>
            <a:picLocks noChangeAspect="1"/>
          </p:cNvPicPr>
          <p:nvPr/>
        </p:nvPicPr>
        <p:blipFill>
          <a:blip r:embed="rId2"/>
          <a:stretch>
            <a:fillRect/>
          </a:stretch>
        </p:blipFill>
        <p:spPr>
          <a:xfrm>
            <a:off x="179512" y="1863222"/>
            <a:ext cx="4392488" cy="3511437"/>
          </a:xfrm>
          <a:prstGeom prst="rect">
            <a:avLst/>
          </a:prstGeom>
        </p:spPr>
      </p:pic>
      <p:pic>
        <p:nvPicPr>
          <p:cNvPr id="8" name="图片 7"/>
          <p:cNvPicPr>
            <a:picLocks noChangeAspect="1"/>
          </p:cNvPicPr>
          <p:nvPr/>
        </p:nvPicPr>
        <p:blipFill>
          <a:blip r:embed="rId3"/>
          <a:stretch>
            <a:fillRect/>
          </a:stretch>
        </p:blipFill>
        <p:spPr>
          <a:xfrm>
            <a:off x="4572000" y="1844069"/>
            <a:ext cx="4379720" cy="3530590"/>
          </a:xfrm>
          <a:prstGeom prst="rect">
            <a:avLst/>
          </a:prstGeom>
        </p:spPr>
      </p:pic>
    </p:spTree>
    <p:extLst>
      <p:ext uri="{BB962C8B-B14F-4D97-AF65-F5344CB8AC3E}">
        <p14:creationId xmlns:p14="http://schemas.microsoft.com/office/powerpoint/2010/main" val="35992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Different multimedia applications have different delay requirement</a:t>
            </a:r>
          </a:p>
          <a:p>
            <a:pPr lvl="1"/>
            <a:r>
              <a:rPr lang="en-US" dirty="0" smtClean="0"/>
              <a:t>Voice/gaming: strict</a:t>
            </a:r>
          </a:p>
          <a:p>
            <a:pPr lvl="1"/>
            <a:r>
              <a:rPr lang="en-US" dirty="0" smtClean="0"/>
              <a:t>Email/Twitter/</a:t>
            </a:r>
            <a:r>
              <a:rPr lang="en-US" dirty="0" err="1" smtClean="0"/>
              <a:t>Wechat</a:t>
            </a:r>
            <a:r>
              <a:rPr lang="en-US" dirty="0" smtClean="0"/>
              <a:t>: relatively low</a:t>
            </a:r>
          </a:p>
          <a:p>
            <a:pPr lvl="1"/>
            <a:r>
              <a:rPr lang="en-US" dirty="0" smtClean="0"/>
              <a:t>Video/multimedia has different requirement</a:t>
            </a:r>
            <a:endParaRPr lang="en-US" dirty="0"/>
          </a:p>
        </p:txBody>
      </p:sp>
      <p:sp>
        <p:nvSpPr>
          <p:cNvPr id="3" name="Date Placeholder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
        <p:nvSpPr>
          <p:cNvPr id="5" name="Title 4"/>
          <p:cNvSpPr>
            <a:spLocks noGrp="1"/>
          </p:cNvSpPr>
          <p:nvPr>
            <p:ph type="title"/>
          </p:nvPr>
        </p:nvSpPr>
        <p:spPr/>
        <p:txBody>
          <a:bodyPr/>
          <a:lstStyle/>
          <a:p>
            <a:r>
              <a:rPr lang="en-US" dirty="0" smtClean="0"/>
              <a:t>Delay Analysis</a:t>
            </a:r>
            <a:endParaRPr lang="en-US" dirty="0"/>
          </a:p>
        </p:txBody>
      </p:sp>
      <p:pic>
        <p:nvPicPr>
          <p:cNvPr id="7" name="Picture 6"/>
          <p:cNvPicPr>
            <a:picLocks noChangeAspect="1"/>
          </p:cNvPicPr>
          <p:nvPr/>
        </p:nvPicPr>
        <p:blipFill>
          <a:blip r:embed="rId2"/>
          <a:stretch>
            <a:fillRect/>
          </a:stretch>
        </p:blipFill>
        <p:spPr>
          <a:xfrm>
            <a:off x="6588224" y="2348880"/>
            <a:ext cx="2016224" cy="1614586"/>
          </a:xfrm>
          <a:prstGeom prst="rect">
            <a:avLst/>
          </a:prstGeom>
        </p:spPr>
      </p:pic>
      <p:pic>
        <p:nvPicPr>
          <p:cNvPr id="8" name="Picture 7"/>
          <p:cNvPicPr>
            <a:picLocks noChangeAspect="1"/>
          </p:cNvPicPr>
          <p:nvPr/>
        </p:nvPicPr>
        <p:blipFill>
          <a:blip r:embed="rId3"/>
          <a:stretch>
            <a:fillRect/>
          </a:stretch>
        </p:blipFill>
        <p:spPr>
          <a:xfrm>
            <a:off x="539552" y="4509120"/>
            <a:ext cx="1939156" cy="1939156"/>
          </a:xfrm>
          <a:prstGeom prst="rect">
            <a:avLst/>
          </a:prstGeom>
        </p:spPr>
      </p:pic>
      <p:pic>
        <p:nvPicPr>
          <p:cNvPr id="9" name="Picture 8"/>
          <p:cNvPicPr>
            <a:picLocks noChangeAspect="1"/>
          </p:cNvPicPr>
          <p:nvPr/>
        </p:nvPicPr>
        <p:blipFill>
          <a:blip r:embed="rId4"/>
          <a:stretch>
            <a:fillRect/>
          </a:stretch>
        </p:blipFill>
        <p:spPr>
          <a:xfrm>
            <a:off x="2699792" y="4509120"/>
            <a:ext cx="1944216" cy="1944216"/>
          </a:xfrm>
          <a:prstGeom prst="rect">
            <a:avLst/>
          </a:prstGeom>
        </p:spPr>
      </p:pic>
      <p:pic>
        <p:nvPicPr>
          <p:cNvPr id="10" name="Picture 9"/>
          <p:cNvPicPr>
            <a:picLocks noChangeAspect="1"/>
          </p:cNvPicPr>
          <p:nvPr/>
        </p:nvPicPr>
        <p:blipFill>
          <a:blip r:embed="rId5"/>
          <a:stretch>
            <a:fillRect/>
          </a:stretch>
        </p:blipFill>
        <p:spPr>
          <a:xfrm>
            <a:off x="4612804" y="4653136"/>
            <a:ext cx="2047428" cy="1527696"/>
          </a:xfrm>
          <a:prstGeom prst="rect">
            <a:avLst/>
          </a:prstGeom>
        </p:spPr>
      </p:pic>
      <p:pic>
        <p:nvPicPr>
          <p:cNvPr id="11" name="Picture 10"/>
          <p:cNvPicPr>
            <a:picLocks noChangeAspect="1"/>
          </p:cNvPicPr>
          <p:nvPr/>
        </p:nvPicPr>
        <p:blipFill>
          <a:blip r:embed="rId6"/>
          <a:stretch>
            <a:fillRect/>
          </a:stretch>
        </p:blipFill>
        <p:spPr>
          <a:xfrm>
            <a:off x="6804248" y="4581128"/>
            <a:ext cx="1800200" cy="1800200"/>
          </a:xfrm>
          <a:prstGeom prst="rect">
            <a:avLst/>
          </a:prstGeom>
        </p:spPr>
      </p:pic>
    </p:spTree>
    <p:extLst>
      <p:ext uri="{BB962C8B-B14F-4D97-AF65-F5344CB8AC3E}">
        <p14:creationId xmlns:p14="http://schemas.microsoft.com/office/powerpoint/2010/main" val="1915931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fontScale="92500" lnSpcReduction="10000"/>
          </a:bodyPr>
          <a:lstStyle/>
          <a:p>
            <a:r>
              <a:rPr lang="en-US" dirty="0" smtClean="0"/>
              <a:t>Motivations</a:t>
            </a:r>
          </a:p>
          <a:p>
            <a:r>
              <a:rPr lang="en-US" dirty="0" smtClean="0"/>
              <a:t>Martingale Theory</a:t>
            </a:r>
          </a:p>
          <a:p>
            <a:r>
              <a:rPr lang="en-US" dirty="0" smtClean="0"/>
              <a:t>Martingale in High-Speed Train System</a:t>
            </a:r>
            <a:endParaRPr lang="en-US" dirty="0"/>
          </a:p>
          <a:p>
            <a:pPr lvl="1"/>
            <a:r>
              <a:rPr lang="en-US" altLang="zh-CN" dirty="0" smtClean="0"/>
              <a:t>Delay </a:t>
            </a:r>
            <a:r>
              <a:rPr lang="en-US" altLang="zh-CN" dirty="0"/>
              <a:t>Bound Analysis Using Martingale Theory under Heterogeneous Network for High-Speed </a:t>
            </a:r>
            <a:r>
              <a:rPr lang="en-US" altLang="zh-CN" dirty="0" smtClean="0"/>
              <a:t>Trains</a:t>
            </a:r>
          </a:p>
          <a:p>
            <a:pPr lvl="1"/>
            <a:r>
              <a:rPr lang="en-US" altLang="zh-CN" dirty="0"/>
              <a:t>Delay Bound Analysis Using Martingale Theory for Satellite Communications </a:t>
            </a:r>
            <a:r>
              <a:rPr lang="en-US" altLang="zh-CN" dirty="0" smtClean="0"/>
              <a:t>Systems</a:t>
            </a:r>
            <a:endParaRPr lang="en-US" altLang="zh-CN" dirty="0"/>
          </a:p>
          <a:p>
            <a:r>
              <a:rPr lang="en-US" dirty="0" smtClean="0">
                <a:solidFill>
                  <a:srgbClr val="FF0000"/>
                </a:solidFill>
              </a:rPr>
              <a:t>Other Applications</a:t>
            </a:r>
            <a:endParaRPr lang="en-US" dirty="0">
              <a:solidFill>
                <a:srgbClr val="FF0000"/>
              </a:solidFill>
            </a:endParaRPr>
          </a:p>
          <a:p>
            <a:r>
              <a:rPr lang="en-US" dirty="0" smtClean="0">
                <a:solidFill>
                  <a:srgbClr val="FF0000"/>
                </a:solidFill>
              </a:rPr>
              <a:t>Summary</a:t>
            </a:r>
          </a:p>
          <a:p>
            <a:r>
              <a:rPr lang="en-US" dirty="0" smtClean="0">
                <a:solidFill>
                  <a:srgbClr val="FF0000"/>
                </a:solidFill>
              </a:rPr>
              <a:t>Overview of Our Research Lab</a:t>
            </a:r>
            <a:endParaRPr lang="en-US"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50</a:t>
            </a:fld>
            <a:endParaRPr lang="zh-CN" altLang="en-US" dirty="0"/>
          </a:p>
        </p:txBody>
      </p:sp>
    </p:spTree>
    <p:extLst>
      <p:ext uri="{BB962C8B-B14F-4D97-AF65-F5344CB8AC3E}">
        <p14:creationId xmlns:p14="http://schemas.microsoft.com/office/powerpoint/2010/main" val="314937490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4838" y="4797152"/>
            <a:ext cx="8569650" cy="1872208"/>
          </a:xfrm>
        </p:spPr>
        <p:txBody>
          <a:bodyPr>
            <a:normAutofit fontScale="92500" lnSpcReduction="10000"/>
          </a:bodyPr>
          <a:lstStyle/>
          <a:p>
            <a:r>
              <a:rPr lang="en-US" altLang="zh-CN" sz="2600" dirty="0"/>
              <a:t>Third Generation Partnership Project (3GPP) approves LTE support for vehicle-to-everything (V2X) services</a:t>
            </a:r>
          </a:p>
          <a:p>
            <a:r>
              <a:rPr lang="en-US" altLang="zh-CN" sz="2600" dirty="0"/>
              <a:t>V2X service covers LTE-based communication for vehicle-to-vehicle (V2V), vehicle-to-infrastructure (V2I), and vehicle-to-pedestrian (V2P) service</a:t>
            </a:r>
            <a:endParaRPr lang="zh-CN" altLang="en-US" sz="26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51</a:t>
            </a:fld>
            <a:endParaRPr lang="zh-CN" altLang="en-US" dirty="0"/>
          </a:p>
        </p:txBody>
      </p:sp>
      <p:sp>
        <p:nvSpPr>
          <p:cNvPr id="5" name="标题 4"/>
          <p:cNvSpPr>
            <a:spLocks noGrp="1"/>
          </p:cNvSpPr>
          <p:nvPr>
            <p:ph type="title"/>
          </p:nvPr>
        </p:nvSpPr>
        <p:spPr/>
        <p:txBody>
          <a:bodyPr>
            <a:normAutofit/>
          </a:bodyPr>
          <a:lstStyle/>
          <a:p>
            <a:r>
              <a:rPr lang="en-US" altLang="zh-CN" dirty="0" smtClean="0"/>
              <a:t>VANETS</a:t>
            </a:r>
            <a:endParaRPr lang="zh-CN" altLang="en-US" dirty="0"/>
          </a:p>
        </p:txBody>
      </p:sp>
      <p:pic>
        <p:nvPicPr>
          <p:cNvPr id="6" name="图片 5"/>
          <p:cNvPicPr>
            <a:picLocks noChangeAspect="1"/>
          </p:cNvPicPr>
          <p:nvPr/>
        </p:nvPicPr>
        <p:blipFill>
          <a:blip r:embed="rId2"/>
          <a:stretch>
            <a:fillRect/>
          </a:stretch>
        </p:blipFill>
        <p:spPr>
          <a:xfrm>
            <a:off x="1619672" y="1714488"/>
            <a:ext cx="5664175" cy="2907466"/>
          </a:xfrm>
          <a:prstGeom prst="rect">
            <a:avLst/>
          </a:prstGeom>
        </p:spPr>
      </p:pic>
      <p:sp>
        <p:nvSpPr>
          <p:cNvPr id="7" name="椭圆 6"/>
          <p:cNvSpPr/>
          <p:nvPr/>
        </p:nvSpPr>
        <p:spPr>
          <a:xfrm>
            <a:off x="1547664" y="3429000"/>
            <a:ext cx="40324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8988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52</a:t>
            </a:fld>
            <a:endParaRPr lang="zh-CN" altLang="en-US" dirty="0"/>
          </a:p>
        </p:txBody>
      </p:sp>
      <p:sp>
        <p:nvSpPr>
          <p:cNvPr id="5" name="标题 4"/>
          <p:cNvSpPr>
            <a:spLocks noGrp="1"/>
          </p:cNvSpPr>
          <p:nvPr>
            <p:ph type="title"/>
          </p:nvPr>
        </p:nvSpPr>
        <p:spPr/>
        <p:txBody>
          <a:bodyPr/>
          <a:lstStyle/>
          <a:p>
            <a:r>
              <a:rPr lang="en-US" altLang="zh-CN" dirty="0" smtClean="0"/>
              <a:t>VANETs</a:t>
            </a:r>
            <a:endParaRPr lang="zh-CN" altLang="en-US" dirty="0"/>
          </a:p>
        </p:txBody>
      </p:sp>
      <p:sp>
        <p:nvSpPr>
          <p:cNvPr id="7" name="内容占位符 6"/>
          <p:cNvSpPr>
            <a:spLocks noGrp="1"/>
          </p:cNvSpPr>
          <p:nvPr>
            <p:ph idx="1"/>
          </p:nvPr>
        </p:nvSpPr>
        <p:spPr>
          <a:xfrm>
            <a:off x="144016" y="4941168"/>
            <a:ext cx="8964488" cy="1872208"/>
          </a:xfrm>
        </p:spPr>
        <p:txBody>
          <a:bodyPr>
            <a:normAutofit/>
          </a:bodyPr>
          <a:lstStyle/>
          <a:p>
            <a:r>
              <a:rPr lang="en-US" altLang="zh-CN" sz="2200" dirty="0"/>
              <a:t>Vehicles today are equipped with wireless communication functions</a:t>
            </a:r>
          </a:p>
          <a:p>
            <a:r>
              <a:rPr lang="en-US" altLang="zh-CN" sz="2200" dirty="0"/>
              <a:t>Federal Communications Commission (FCC) allocated 5.850 − 5.925 GHz band for Dedicated Short-Range Communications (DSRC) to promote wireless communications for safe and efficient highways</a:t>
            </a:r>
          </a:p>
          <a:p>
            <a:endParaRPr lang="zh-CN" altLang="en-US" sz="2200" dirty="0"/>
          </a:p>
        </p:txBody>
      </p:sp>
      <p:graphicFrame>
        <p:nvGraphicFramePr>
          <p:cNvPr id="8" name="对象 7"/>
          <p:cNvGraphicFramePr>
            <a:graphicFrameLocks noChangeAspect="1"/>
          </p:cNvGraphicFramePr>
          <p:nvPr>
            <p:extLst>
              <p:ext uri="{D42A27DB-BD31-4B8C-83A1-F6EECF244321}">
                <p14:modId xmlns:p14="http://schemas.microsoft.com/office/powerpoint/2010/main" val="1831547328"/>
              </p:ext>
            </p:extLst>
          </p:nvPr>
        </p:nvGraphicFramePr>
        <p:xfrm>
          <a:off x="1619672" y="1484784"/>
          <a:ext cx="5932477" cy="3600400"/>
        </p:xfrm>
        <a:graphic>
          <a:graphicData uri="http://schemas.openxmlformats.org/presentationml/2006/ole">
            <mc:AlternateContent xmlns:mc="http://schemas.openxmlformats.org/markup-compatibility/2006">
              <mc:Choice xmlns:v="urn:schemas-microsoft-com:vml" Requires="v">
                <p:oleObj spid="_x0000_s138679" name="Visio" r:id="rId3" imgW="6905594" imgH="4191105" progId="Visio.Drawing.15">
                  <p:embed/>
                </p:oleObj>
              </mc:Choice>
              <mc:Fallback>
                <p:oleObj name="Visio" r:id="rId3" imgW="6905594" imgH="4191105" progId="Visio.Drawing.15">
                  <p:embed/>
                  <p:pic>
                    <p:nvPicPr>
                      <p:cNvPr id="0" name=""/>
                      <p:cNvPicPr/>
                      <p:nvPr/>
                    </p:nvPicPr>
                    <p:blipFill>
                      <a:blip r:embed="rId4"/>
                      <a:stretch>
                        <a:fillRect/>
                      </a:stretch>
                    </p:blipFill>
                    <p:spPr>
                      <a:xfrm>
                        <a:off x="1619672" y="1484784"/>
                        <a:ext cx="5932477" cy="3600400"/>
                      </a:xfrm>
                      <a:prstGeom prst="rect">
                        <a:avLst/>
                      </a:prstGeom>
                    </p:spPr>
                  </p:pic>
                </p:oleObj>
              </mc:Fallback>
            </mc:AlternateContent>
          </a:graphicData>
        </a:graphic>
      </p:graphicFrame>
    </p:spTree>
    <p:extLst>
      <p:ext uri="{BB962C8B-B14F-4D97-AF65-F5344CB8AC3E}">
        <p14:creationId xmlns:p14="http://schemas.microsoft.com/office/powerpoint/2010/main" val="1801661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496" y="3449290"/>
            <a:ext cx="8569650" cy="3292078"/>
          </a:xfrm>
        </p:spPr>
        <p:txBody>
          <a:bodyPr>
            <a:normAutofit/>
          </a:bodyPr>
          <a:lstStyle/>
          <a:p>
            <a:r>
              <a:rPr lang="en-US" altLang="zh-CN" sz="2400" dirty="0"/>
              <a:t>For service curve            ,</a:t>
            </a:r>
          </a:p>
          <a:p>
            <a:pPr marL="82296" indent="0">
              <a:buNone/>
            </a:pPr>
            <a:endParaRPr lang="en-US" altLang="zh-CN" sz="800" dirty="0"/>
          </a:p>
          <a:p>
            <a:r>
              <a:rPr lang="en-US" altLang="zh-CN" sz="2400" dirty="0"/>
              <a:t>For service curve            ,</a:t>
            </a:r>
          </a:p>
          <a:p>
            <a:endParaRPr lang="en-US" altLang="zh-CN" sz="800" dirty="0"/>
          </a:p>
          <a:p>
            <a:r>
              <a:rPr lang="en-US" altLang="zh-CN" sz="2400" dirty="0"/>
              <a:t>Summing the above,  </a:t>
            </a:r>
            <a:endParaRPr lang="en-US" altLang="zh-CN" sz="2400" dirty="0" smtClean="0"/>
          </a:p>
          <a:p>
            <a:endParaRPr lang="en-US" altLang="zh-CN" sz="2400" baseline="-25000" dirty="0"/>
          </a:p>
          <a:p>
            <a:endParaRPr lang="en-US" altLang="zh-CN" sz="2400" baseline="-25000" dirty="0" smtClean="0"/>
          </a:p>
          <a:p>
            <a:r>
              <a:rPr lang="en-US" altLang="zh-CN" sz="2400" dirty="0"/>
              <a:t>Thus,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a:xfrm>
            <a:off x="8714834" y="6453212"/>
            <a:ext cx="457200" cy="476250"/>
          </a:xfrm>
        </p:spPr>
        <p:txBody>
          <a:bodyPr/>
          <a:lstStyle/>
          <a:p>
            <a:fld id="{0C913308-F349-4B6D-A68A-DD1791B4A57B}" type="slidenum">
              <a:rPr lang="zh-CN" altLang="en-US" smtClean="0"/>
              <a:pPr/>
              <a:t>53</a:t>
            </a:fld>
            <a:endParaRPr lang="zh-CN" altLang="en-US" dirty="0"/>
          </a:p>
        </p:txBody>
      </p:sp>
      <p:sp>
        <p:nvSpPr>
          <p:cNvPr id="5" name="标题 4"/>
          <p:cNvSpPr>
            <a:spLocks noGrp="1"/>
          </p:cNvSpPr>
          <p:nvPr>
            <p:ph type="title"/>
          </p:nvPr>
        </p:nvSpPr>
        <p:spPr/>
        <p:txBody>
          <a:bodyPr>
            <a:normAutofit/>
          </a:bodyPr>
          <a:lstStyle/>
          <a:p>
            <a:r>
              <a:rPr lang="en-US" altLang="zh-CN" dirty="0">
                <a:effectLst>
                  <a:outerShdw blurRad="38100" dist="38100" dir="2700000" algn="tl">
                    <a:srgbClr val="000000">
                      <a:alpha val="43137"/>
                    </a:srgbClr>
                  </a:outerShdw>
                </a:effectLst>
              </a:rPr>
              <a:t>Two-Hop Relaying System</a:t>
            </a:r>
            <a:endParaRPr lang="zh-CN" altLang="en-US" dirty="0">
              <a:effectLst>
                <a:outerShdw blurRad="38100" dist="38100" dir="2700000" algn="tl">
                  <a:srgbClr val="000000">
                    <a:alpha val="43137"/>
                  </a:srgbClr>
                </a:outerShdw>
              </a:effectLst>
            </a:endParaRPr>
          </a:p>
        </p:txBody>
      </p:sp>
      <p:pic>
        <p:nvPicPr>
          <p:cNvPr id="6" name="图片 5"/>
          <p:cNvPicPr>
            <a:picLocks noChangeAspect="1"/>
          </p:cNvPicPr>
          <p:nvPr/>
        </p:nvPicPr>
        <p:blipFill>
          <a:blip r:embed="rId3"/>
          <a:stretch>
            <a:fillRect/>
          </a:stretch>
        </p:blipFill>
        <p:spPr>
          <a:xfrm>
            <a:off x="1907704" y="1653880"/>
            <a:ext cx="5256584" cy="1579386"/>
          </a:xfrm>
          <a:prstGeom prst="rect">
            <a:avLst/>
          </a:prstGeom>
        </p:spPr>
      </p:pic>
      <p:graphicFrame>
        <p:nvGraphicFramePr>
          <p:cNvPr id="7" name="对象 6"/>
          <p:cNvGraphicFramePr>
            <a:graphicFrameLocks noChangeAspect="1"/>
          </p:cNvGraphicFramePr>
          <p:nvPr>
            <p:extLst>
              <p:ext uri="{D42A27DB-BD31-4B8C-83A1-F6EECF244321}">
                <p14:modId xmlns:p14="http://schemas.microsoft.com/office/powerpoint/2010/main" val="904164162"/>
              </p:ext>
            </p:extLst>
          </p:nvPr>
        </p:nvGraphicFramePr>
        <p:xfrm>
          <a:off x="2627784" y="3478942"/>
          <a:ext cx="749289" cy="454114"/>
        </p:xfrm>
        <a:graphic>
          <a:graphicData uri="http://schemas.openxmlformats.org/presentationml/2006/ole">
            <mc:AlternateContent xmlns:mc="http://schemas.openxmlformats.org/markup-compatibility/2006">
              <mc:Choice xmlns:v="urn:schemas-microsoft-com:vml" Requires="v">
                <p:oleObj spid="_x0000_s214004" name="Equation" r:id="rId4" imgW="419040" imgH="253800" progId="Equation.DSMT4">
                  <p:embed/>
                </p:oleObj>
              </mc:Choice>
              <mc:Fallback>
                <p:oleObj name="Equation" r:id="rId4" imgW="419040" imgH="253800" progId="Equation.DSMT4">
                  <p:embed/>
                  <p:pic>
                    <p:nvPicPr>
                      <p:cNvPr id="0" name=""/>
                      <p:cNvPicPr/>
                      <p:nvPr/>
                    </p:nvPicPr>
                    <p:blipFill>
                      <a:blip r:embed="rId5"/>
                      <a:stretch>
                        <a:fillRect/>
                      </a:stretch>
                    </p:blipFill>
                    <p:spPr>
                      <a:xfrm>
                        <a:off x="2627784" y="3478942"/>
                        <a:ext cx="749289" cy="454114"/>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36996302"/>
              </p:ext>
            </p:extLst>
          </p:nvPr>
        </p:nvGraphicFramePr>
        <p:xfrm>
          <a:off x="3525113" y="3454400"/>
          <a:ext cx="5367367" cy="503617"/>
        </p:xfrm>
        <a:graphic>
          <a:graphicData uri="http://schemas.openxmlformats.org/presentationml/2006/ole">
            <mc:AlternateContent xmlns:mc="http://schemas.openxmlformats.org/markup-compatibility/2006">
              <mc:Choice xmlns:v="urn:schemas-microsoft-com:vml" Requires="v">
                <p:oleObj spid="_x0000_s214005" name="Equation" r:id="rId6" imgW="2971800" imgH="279360" progId="Equation.DSMT4">
                  <p:embed/>
                </p:oleObj>
              </mc:Choice>
              <mc:Fallback>
                <p:oleObj name="Equation" r:id="rId6" imgW="2971800" imgH="279360" progId="Equation.DSMT4">
                  <p:embed/>
                  <p:pic>
                    <p:nvPicPr>
                      <p:cNvPr id="0" name=""/>
                      <p:cNvPicPr/>
                      <p:nvPr/>
                    </p:nvPicPr>
                    <p:blipFill>
                      <a:blip r:embed="rId7"/>
                      <a:stretch>
                        <a:fillRect/>
                      </a:stretch>
                    </p:blipFill>
                    <p:spPr>
                      <a:xfrm>
                        <a:off x="3525113" y="3454400"/>
                        <a:ext cx="5367367" cy="50361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52705413"/>
              </p:ext>
            </p:extLst>
          </p:nvPr>
        </p:nvGraphicFramePr>
        <p:xfrm>
          <a:off x="2627784" y="4124831"/>
          <a:ext cx="740692" cy="463662"/>
        </p:xfrm>
        <a:graphic>
          <a:graphicData uri="http://schemas.openxmlformats.org/presentationml/2006/ole">
            <mc:AlternateContent xmlns:mc="http://schemas.openxmlformats.org/markup-compatibility/2006">
              <mc:Choice xmlns:v="urn:schemas-microsoft-com:vml" Requires="v">
                <p:oleObj spid="_x0000_s214006" name="Equation" r:id="rId8" imgW="406080" imgH="253800" progId="Equation.DSMT4">
                  <p:embed/>
                </p:oleObj>
              </mc:Choice>
              <mc:Fallback>
                <p:oleObj name="Equation" r:id="rId8" imgW="406080" imgH="253800" progId="Equation.DSMT4">
                  <p:embed/>
                  <p:pic>
                    <p:nvPicPr>
                      <p:cNvPr id="0" name=""/>
                      <p:cNvPicPr/>
                      <p:nvPr/>
                    </p:nvPicPr>
                    <p:blipFill>
                      <a:blip r:embed="rId9"/>
                      <a:stretch>
                        <a:fillRect/>
                      </a:stretch>
                    </p:blipFill>
                    <p:spPr>
                      <a:xfrm>
                        <a:off x="2627784" y="4124831"/>
                        <a:ext cx="740692" cy="46366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62154899"/>
              </p:ext>
            </p:extLst>
          </p:nvPr>
        </p:nvGraphicFramePr>
        <p:xfrm>
          <a:off x="3522857" y="4141788"/>
          <a:ext cx="5225607" cy="516071"/>
        </p:xfrm>
        <a:graphic>
          <a:graphicData uri="http://schemas.openxmlformats.org/presentationml/2006/ole">
            <mc:AlternateContent xmlns:mc="http://schemas.openxmlformats.org/markup-compatibility/2006">
              <mc:Choice xmlns:v="urn:schemas-microsoft-com:vml" Requires="v">
                <p:oleObj spid="_x0000_s214007" name="Equation" r:id="rId10" imgW="2831760" imgH="279360" progId="Equation.DSMT4">
                  <p:embed/>
                </p:oleObj>
              </mc:Choice>
              <mc:Fallback>
                <p:oleObj name="Equation" r:id="rId10" imgW="2831760" imgH="279360" progId="Equation.DSMT4">
                  <p:embed/>
                  <p:pic>
                    <p:nvPicPr>
                      <p:cNvPr id="0" name=""/>
                      <p:cNvPicPr/>
                      <p:nvPr/>
                    </p:nvPicPr>
                    <p:blipFill>
                      <a:blip r:embed="rId11"/>
                      <a:stretch>
                        <a:fillRect/>
                      </a:stretch>
                    </p:blipFill>
                    <p:spPr>
                      <a:xfrm>
                        <a:off x="3522857" y="4141788"/>
                        <a:ext cx="5225607" cy="5160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27814782"/>
              </p:ext>
            </p:extLst>
          </p:nvPr>
        </p:nvGraphicFramePr>
        <p:xfrm>
          <a:off x="286767" y="5229200"/>
          <a:ext cx="8428038" cy="576262"/>
        </p:xfrm>
        <a:graphic>
          <a:graphicData uri="http://schemas.openxmlformats.org/presentationml/2006/ole">
            <mc:AlternateContent xmlns:mc="http://schemas.openxmlformats.org/markup-compatibility/2006">
              <mc:Choice xmlns:v="urn:schemas-microsoft-com:vml" Requires="v">
                <p:oleObj spid="_x0000_s214008" name="Equation" r:id="rId12" imgW="4444920" imgH="304560" progId="Equation.DSMT4">
                  <p:embed/>
                </p:oleObj>
              </mc:Choice>
              <mc:Fallback>
                <p:oleObj name="Equation" r:id="rId12" imgW="4444920" imgH="304560" progId="Equation.DSMT4">
                  <p:embed/>
                  <p:pic>
                    <p:nvPicPr>
                      <p:cNvPr id="0" name=""/>
                      <p:cNvPicPr/>
                      <p:nvPr/>
                    </p:nvPicPr>
                    <p:blipFill>
                      <a:blip r:embed="rId13"/>
                      <a:stretch>
                        <a:fillRect/>
                      </a:stretch>
                    </p:blipFill>
                    <p:spPr>
                      <a:xfrm>
                        <a:off x="286767" y="5229200"/>
                        <a:ext cx="8428038" cy="576262"/>
                      </a:xfrm>
                      <a:prstGeom prst="rect">
                        <a:avLst/>
                      </a:prstGeom>
                    </p:spPr>
                  </p:pic>
                </p:oleObj>
              </mc:Fallback>
            </mc:AlternateContent>
          </a:graphicData>
        </a:graphic>
      </p:graphicFrame>
      <p:graphicFrame>
        <p:nvGraphicFramePr>
          <p:cNvPr id="12" name="对象 11"/>
          <p:cNvGraphicFramePr>
            <a:graphicFrameLocks noChangeAspect="1"/>
          </p:cNvGraphicFramePr>
          <p:nvPr>
            <p:extLst/>
          </p:nvPr>
        </p:nvGraphicFramePr>
        <p:xfrm>
          <a:off x="366733" y="2708920"/>
          <a:ext cx="2621091" cy="504056"/>
        </p:xfrm>
        <a:graphic>
          <a:graphicData uri="http://schemas.openxmlformats.org/presentationml/2006/ole">
            <mc:AlternateContent xmlns:mc="http://schemas.openxmlformats.org/markup-compatibility/2006">
              <mc:Choice xmlns:v="urn:schemas-microsoft-com:vml" Requires="v">
                <p:oleObj spid="_x0000_s214009" name="Equation" r:id="rId14" imgW="1320480" imgH="253800" progId="Equation.DSMT4">
                  <p:embed/>
                </p:oleObj>
              </mc:Choice>
              <mc:Fallback>
                <p:oleObj name="Equation" r:id="rId14" imgW="1320480" imgH="253800" progId="Equation.DSMT4">
                  <p:embed/>
                  <p:pic>
                    <p:nvPicPr>
                      <p:cNvPr id="0" name=""/>
                      <p:cNvPicPr/>
                      <p:nvPr/>
                    </p:nvPicPr>
                    <p:blipFill>
                      <a:blip r:embed="rId15"/>
                      <a:stretch>
                        <a:fillRect/>
                      </a:stretch>
                    </p:blipFill>
                    <p:spPr>
                      <a:xfrm>
                        <a:off x="366733" y="2708920"/>
                        <a:ext cx="2621091" cy="504056"/>
                      </a:xfrm>
                      <a:prstGeom prst="rect">
                        <a:avLst/>
                      </a:prstGeom>
                    </p:spPr>
                  </p:pic>
                </p:oleObj>
              </mc:Fallback>
            </mc:AlternateContent>
          </a:graphicData>
        </a:graphic>
      </p:graphicFrame>
      <p:sp>
        <p:nvSpPr>
          <p:cNvPr id="13" name="矩形 12"/>
          <p:cNvSpPr/>
          <p:nvPr/>
        </p:nvSpPr>
        <p:spPr>
          <a:xfrm>
            <a:off x="3059832" y="1844824"/>
            <a:ext cx="3024336" cy="108012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676409" y="2579313"/>
            <a:ext cx="360040"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31840" y="5214979"/>
            <a:ext cx="576064" cy="518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44008" y="5214979"/>
            <a:ext cx="576064" cy="518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对象 19"/>
          <p:cNvGraphicFramePr>
            <a:graphicFrameLocks noChangeAspect="1"/>
          </p:cNvGraphicFramePr>
          <p:nvPr>
            <p:extLst>
              <p:ext uri="{D42A27DB-BD31-4B8C-83A1-F6EECF244321}">
                <p14:modId xmlns:p14="http://schemas.microsoft.com/office/powerpoint/2010/main" val="3158841810"/>
              </p:ext>
            </p:extLst>
          </p:nvPr>
        </p:nvGraphicFramePr>
        <p:xfrm>
          <a:off x="1187624" y="5805264"/>
          <a:ext cx="7887339" cy="522244"/>
        </p:xfrm>
        <a:graphic>
          <a:graphicData uri="http://schemas.openxmlformats.org/presentationml/2006/ole">
            <mc:AlternateContent xmlns:mc="http://schemas.openxmlformats.org/markup-compatibility/2006">
              <mc:Choice xmlns:v="urn:schemas-microsoft-com:vml" Requires="v">
                <p:oleObj spid="_x0000_s214010" name="Equation" r:id="rId16" imgW="4216320" imgH="279360" progId="Equation.3">
                  <p:embed/>
                </p:oleObj>
              </mc:Choice>
              <mc:Fallback>
                <p:oleObj name="Equation" r:id="rId16" imgW="4216320" imgH="279360" progId="Equation.3">
                  <p:embed/>
                  <p:pic>
                    <p:nvPicPr>
                      <p:cNvPr id="0" name=""/>
                      <p:cNvPicPr/>
                      <p:nvPr/>
                    </p:nvPicPr>
                    <p:blipFill>
                      <a:blip r:embed="rId17"/>
                      <a:stretch>
                        <a:fillRect/>
                      </a:stretch>
                    </p:blipFill>
                    <p:spPr>
                      <a:xfrm>
                        <a:off x="1187624" y="5805264"/>
                        <a:ext cx="7887339" cy="522244"/>
                      </a:xfrm>
                      <a:prstGeom prst="rect">
                        <a:avLst/>
                      </a:prstGeom>
                    </p:spPr>
                  </p:pic>
                </p:oleObj>
              </mc:Fallback>
            </mc:AlternateContent>
          </a:graphicData>
        </a:graphic>
      </p:graphicFrame>
    </p:spTree>
    <p:extLst>
      <p:ext uri="{BB962C8B-B14F-4D97-AF65-F5344CB8AC3E}">
        <p14:creationId xmlns:p14="http://schemas.microsoft.com/office/powerpoint/2010/main" val="12798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82296" indent="0">
              <a:buNone/>
            </a:pPr>
            <a:endParaRPr lang="en-US" altLang="zh-CN" sz="1400" dirty="0"/>
          </a:p>
          <a:p>
            <a:pPr marL="82296" indent="0">
              <a:buNone/>
            </a:pPr>
            <a:endParaRPr lang="en-US" altLang="zh-CN" sz="1600" dirty="0"/>
          </a:p>
          <a:p>
            <a:r>
              <a:rPr lang="en-US" altLang="zh-CN" sz="2800" dirty="0"/>
              <a:t>Multi-hop relaying systems with L service curves:</a:t>
            </a:r>
          </a:p>
          <a:p>
            <a:endParaRPr lang="en-US" altLang="zh-CN" sz="2800" dirty="0"/>
          </a:p>
          <a:p>
            <a:endParaRPr lang="en-US" altLang="zh-CN" sz="2800" dirty="0"/>
          </a:p>
          <a:p>
            <a:endParaRPr lang="en-US" altLang="zh-CN" sz="2800" dirty="0"/>
          </a:p>
          <a:p>
            <a:endParaRPr lang="en-US" altLang="zh-CN" sz="2800" dirty="0"/>
          </a:p>
          <a:p>
            <a:endParaRPr lang="zh-CN" altLang="en-US" sz="28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54</a:t>
            </a:fld>
            <a:endParaRPr lang="zh-CN" altLang="en-US" dirty="0"/>
          </a:p>
        </p:txBody>
      </p:sp>
      <p:sp>
        <p:nvSpPr>
          <p:cNvPr id="5" name="标题 4"/>
          <p:cNvSpPr>
            <a:spLocks noGrp="1"/>
          </p:cNvSpPr>
          <p:nvPr>
            <p:ph type="title"/>
          </p:nvPr>
        </p:nvSpPr>
        <p:spPr/>
        <p:txBody>
          <a:bodyPr/>
          <a:lstStyle/>
          <a:p>
            <a:r>
              <a:rPr lang="en-US" altLang="zh-CN" dirty="0">
                <a:effectLst>
                  <a:outerShdw blurRad="38100" dist="38100" dir="2700000" algn="tl">
                    <a:srgbClr val="000000">
                      <a:alpha val="43137"/>
                    </a:srgbClr>
                  </a:outerShdw>
                </a:effectLst>
              </a:rPr>
              <a:t>Min-Plus Convolution Network</a:t>
            </a:r>
            <a:endParaRPr lang="zh-CN" altLang="en-US" dirty="0">
              <a:effectLst>
                <a:outerShdw blurRad="38100" dist="38100" dir="2700000" algn="tl">
                  <a:srgbClr val="000000">
                    <a:alpha val="43137"/>
                  </a:srgbClr>
                </a:outerShdw>
              </a:effectLst>
            </a:endParaRPr>
          </a:p>
        </p:txBody>
      </p:sp>
      <p:pic>
        <p:nvPicPr>
          <p:cNvPr id="11" name="图片 10"/>
          <p:cNvPicPr>
            <a:picLocks noChangeAspect="1"/>
          </p:cNvPicPr>
          <p:nvPr/>
        </p:nvPicPr>
        <p:blipFill>
          <a:blip r:embed="rId3"/>
          <a:stretch>
            <a:fillRect/>
          </a:stretch>
        </p:blipFill>
        <p:spPr>
          <a:xfrm>
            <a:off x="1080895" y="2996952"/>
            <a:ext cx="6659458" cy="1442882"/>
          </a:xfrm>
          <a:prstGeom prst="rect">
            <a:avLst/>
          </a:prstGeom>
        </p:spPr>
      </p:pic>
      <p:graphicFrame>
        <p:nvGraphicFramePr>
          <p:cNvPr id="12" name="对象 11"/>
          <p:cNvGraphicFramePr>
            <a:graphicFrameLocks noChangeAspect="1"/>
          </p:cNvGraphicFramePr>
          <p:nvPr>
            <p:extLst>
              <p:ext uri="{D42A27DB-BD31-4B8C-83A1-F6EECF244321}">
                <p14:modId xmlns:p14="http://schemas.microsoft.com/office/powerpoint/2010/main" val="2692331411"/>
              </p:ext>
            </p:extLst>
          </p:nvPr>
        </p:nvGraphicFramePr>
        <p:xfrm>
          <a:off x="1590675" y="4402138"/>
          <a:ext cx="6297613" cy="1225550"/>
        </p:xfrm>
        <a:graphic>
          <a:graphicData uri="http://schemas.openxmlformats.org/presentationml/2006/ole">
            <mc:AlternateContent xmlns:mc="http://schemas.openxmlformats.org/markup-compatibility/2006">
              <mc:Choice xmlns:v="urn:schemas-microsoft-com:vml" Requires="v">
                <p:oleObj spid="_x0000_s173302" name="Equation" r:id="rId4" imgW="3200400" imgH="622300" progId="Equation.3">
                  <p:embed/>
                </p:oleObj>
              </mc:Choice>
              <mc:Fallback>
                <p:oleObj name="Equation" r:id="rId4" imgW="3200400" imgH="622300" progId="Equation.3">
                  <p:embed/>
                  <p:pic>
                    <p:nvPicPr>
                      <p:cNvPr id="12" name="对象 11"/>
                      <p:cNvPicPr/>
                      <p:nvPr/>
                    </p:nvPicPr>
                    <p:blipFill>
                      <a:blip r:embed="rId5"/>
                      <a:stretch>
                        <a:fillRect/>
                      </a:stretch>
                    </p:blipFill>
                    <p:spPr>
                      <a:xfrm>
                        <a:off x="1590675" y="4402138"/>
                        <a:ext cx="6297613" cy="1225550"/>
                      </a:xfrm>
                      <a:prstGeom prst="rect">
                        <a:avLst/>
                      </a:prstGeom>
                    </p:spPr>
                  </p:pic>
                </p:oleObj>
              </mc:Fallback>
            </mc:AlternateContent>
          </a:graphicData>
        </a:graphic>
      </p:graphicFrame>
      <p:sp>
        <p:nvSpPr>
          <p:cNvPr id="7" name="矩形 6"/>
          <p:cNvSpPr/>
          <p:nvPr/>
        </p:nvSpPr>
        <p:spPr>
          <a:xfrm>
            <a:off x="1835696" y="3373600"/>
            <a:ext cx="5256584" cy="9021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2267744" y="4276487"/>
            <a:ext cx="360040" cy="216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8630" y="1785926"/>
            <a:ext cx="8569650" cy="5072074"/>
          </a:xfrm>
        </p:spPr>
        <p:txBody>
          <a:bodyPr>
            <a:normAutofit/>
          </a:bodyPr>
          <a:lstStyle/>
          <a:p>
            <a:r>
              <a:rPr lang="en-US" altLang="zh-CN" sz="2800" dirty="0" smtClean="0"/>
              <a:t>A very flexible tools for delay analysis</a:t>
            </a:r>
          </a:p>
          <a:p>
            <a:pPr lvl="1"/>
            <a:r>
              <a:rPr lang="en-US" altLang="zh-CN" sz="2400" dirty="0" smtClean="0"/>
              <a:t>Concept and properties of </a:t>
            </a:r>
            <a:r>
              <a:rPr lang="en-US" altLang="zh-CN" sz="2400" dirty="0"/>
              <a:t>martingale </a:t>
            </a:r>
            <a:r>
              <a:rPr lang="en-US" altLang="zh-CN" sz="2400" dirty="0" smtClean="0"/>
              <a:t>theory</a:t>
            </a:r>
          </a:p>
          <a:p>
            <a:pPr lvl="1"/>
            <a:r>
              <a:rPr lang="en-US" altLang="zh-CN" sz="2400" dirty="0"/>
              <a:t>Apply optimal stopping property and </a:t>
            </a:r>
            <a:r>
              <a:rPr lang="en-US" altLang="zh-CN" sz="2400" dirty="0" err="1"/>
              <a:t>supermartingale</a:t>
            </a:r>
            <a:r>
              <a:rPr lang="en-US" altLang="zh-CN" sz="2400" dirty="0"/>
              <a:t> characteristics to analyze queuing performance</a:t>
            </a:r>
          </a:p>
          <a:p>
            <a:pPr lvl="1"/>
            <a:r>
              <a:rPr lang="en-US" altLang="zh-CN" sz="2400" dirty="0"/>
              <a:t>Bound arrival and service processes by </a:t>
            </a:r>
            <a:r>
              <a:rPr lang="en-US" altLang="zh-CN" sz="2400" dirty="0" err="1"/>
              <a:t>supermartingale</a:t>
            </a:r>
            <a:r>
              <a:rPr lang="en-US" altLang="zh-CN" sz="2400" dirty="0"/>
              <a:t> </a:t>
            </a:r>
            <a:r>
              <a:rPr lang="en-US" altLang="zh-CN" sz="2400" dirty="0" smtClean="0"/>
              <a:t>envelopes</a:t>
            </a:r>
          </a:p>
          <a:p>
            <a:pPr lvl="1"/>
            <a:r>
              <a:rPr lang="en-US" altLang="zh-CN" sz="2400" dirty="0" smtClean="0"/>
              <a:t>MCMC as a bridge to any distribution</a:t>
            </a:r>
            <a:endParaRPr lang="en-US" altLang="zh-CN" sz="2400" dirty="0"/>
          </a:p>
          <a:p>
            <a:r>
              <a:rPr lang="en-US" altLang="zh-CN" sz="2800" dirty="0" smtClean="0"/>
              <a:t>Martingale applications:</a:t>
            </a:r>
          </a:p>
          <a:p>
            <a:pPr lvl="1"/>
            <a:r>
              <a:rPr lang="en-US" altLang="zh-CN" sz="2400" dirty="0" smtClean="0"/>
              <a:t>Delay </a:t>
            </a:r>
            <a:r>
              <a:rPr lang="en-US" altLang="zh-CN" sz="2400" dirty="0"/>
              <a:t>bound analysis for high-speed </a:t>
            </a:r>
            <a:r>
              <a:rPr lang="en-US" altLang="zh-CN" sz="2400" dirty="0" smtClean="0"/>
              <a:t>train networks</a:t>
            </a:r>
          </a:p>
          <a:p>
            <a:pPr lvl="1"/>
            <a:r>
              <a:rPr lang="en-US" altLang="zh-CN" sz="2400" dirty="0" smtClean="0"/>
              <a:t>Delay </a:t>
            </a:r>
            <a:r>
              <a:rPr lang="en-US" altLang="zh-CN" sz="2400" dirty="0"/>
              <a:t>bound analysis for </a:t>
            </a:r>
            <a:r>
              <a:rPr lang="en-US" altLang="zh-CN" sz="2400" dirty="0" smtClean="0"/>
              <a:t>Satellite networks</a:t>
            </a:r>
          </a:p>
          <a:p>
            <a:pPr lvl="1"/>
            <a:r>
              <a:rPr lang="en-US" altLang="zh-CN" sz="2400" dirty="0" smtClean="0"/>
              <a:t>Connection to stochastic network calculus?</a:t>
            </a:r>
            <a:endParaRPr lang="zh-CN" altLang="en-US" sz="2400" dirty="0"/>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55</a:t>
            </a:fld>
            <a:endParaRPr lang="zh-CN" altLang="en-US" dirty="0"/>
          </a:p>
        </p:txBody>
      </p:sp>
      <p:sp>
        <p:nvSpPr>
          <p:cNvPr id="5" name="标题 4"/>
          <p:cNvSpPr>
            <a:spLocks noGrp="1"/>
          </p:cNvSpPr>
          <p:nvPr>
            <p:ph type="title"/>
          </p:nvPr>
        </p:nvSpPr>
        <p:spPr/>
        <p:txBody>
          <a:bodyPr/>
          <a:lstStyle/>
          <a:p>
            <a:r>
              <a:rPr lang="en-US" altLang="zh-CN" dirty="0"/>
              <a:t>Summary</a:t>
            </a:r>
            <a:endParaRPr lang="zh-CN" altLang="en-US" dirty="0"/>
          </a:p>
        </p:txBody>
      </p:sp>
    </p:spTree>
    <p:extLst>
      <p:ext uri="{BB962C8B-B14F-4D97-AF65-F5344CB8AC3E}">
        <p14:creationId xmlns:p14="http://schemas.microsoft.com/office/powerpoint/2010/main" val="419330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normAutofit/>
          </a:bodyPr>
          <a:lstStyle/>
          <a:p>
            <a:r>
              <a:rPr lang="en-US" sz="5000" b="1" dirty="0">
                <a:solidFill>
                  <a:srgbClr val="C00000"/>
                </a:solidFill>
              </a:rPr>
              <a:t>Thank you!</a:t>
            </a:r>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56</a:t>
            </a:fld>
            <a:endParaRPr lang="zh-CN" altLang="en-US" dirty="0"/>
          </a:p>
        </p:txBody>
      </p:sp>
      <p:pic>
        <p:nvPicPr>
          <p:cNvPr id="134146" name="Picture 2" descr="http://www.allrmc.com/images/reverse_mortgage_question_answer.jpg"/>
          <p:cNvPicPr>
            <a:picLocks noChangeAspect="1" noChangeArrowheads="1"/>
          </p:cNvPicPr>
          <p:nvPr/>
        </p:nvPicPr>
        <p:blipFill>
          <a:blip r:embed="rId2" cstate="print"/>
          <a:srcRect/>
          <a:stretch>
            <a:fillRect/>
          </a:stretch>
        </p:blipFill>
        <p:spPr bwMode="auto">
          <a:xfrm>
            <a:off x="1015380" y="1691271"/>
            <a:ext cx="6771330" cy="4881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556792"/>
            <a:ext cx="8675858" cy="5372670"/>
          </a:xfrm>
        </p:spPr>
        <p:txBody>
          <a:bodyPr>
            <a:normAutofit/>
          </a:bodyPr>
          <a:lstStyle/>
          <a:p>
            <a:r>
              <a:rPr lang="en-US" altLang="zh-CN" sz="2400" dirty="0" smtClean="0"/>
              <a:t>Network calculus: deterministic network calculus (DNC) and stochastic network calculus (SNC)</a:t>
            </a:r>
          </a:p>
          <a:p>
            <a:r>
              <a:rPr lang="en-US" altLang="zh-CN" sz="2400" dirty="0" smtClean="0"/>
              <a:t>DNC: </a:t>
            </a:r>
            <a:r>
              <a:rPr lang="en-US" altLang="zh-CN" sz="2400" dirty="0"/>
              <a:t>deterministic arrival envelope and deterministic service envelope (work-conserving constant rate servers and leaky-bucket traffic regulators) —&gt; worst case quality of </a:t>
            </a:r>
            <a:r>
              <a:rPr lang="en-US" altLang="zh-CN" sz="2400" dirty="0" smtClean="0"/>
              <a:t>service</a:t>
            </a:r>
          </a:p>
          <a:p>
            <a:r>
              <a:rPr lang="en-US" altLang="zh-CN" sz="2400" dirty="0" smtClean="0"/>
              <a:t>SNC</a:t>
            </a:r>
            <a:r>
              <a:rPr lang="en-US" altLang="zh-CN" sz="2400" dirty="0"/>
              <a:t>: statistical envelopes follow from m</a:t>
            </a:r>
            <a:r>
              <a:rPr lang="en-US" altLang="zh-CN" sz="2400" dirty="0" smtClean="0"/>
              <a:t>oment generation functions (MGFs) </a:t>
            </a:r>
            <a:r>
              <a:rPr lang="en-US" altLang="zh-CN" sz="2400" dirty="0"/>
              <a:t>by use of </a:t>
            </a:r>
            <a:r>
              <a:rPr lang="en-US" altLang="zh-CN" sz="2400" dirty="0" err="1"/>
              <a:t>Chernoff’s</a:t>
            </a:r>
            <a:r>
              <a:rPr lang="en-US" altLang="zh-CN" sz="2400" dirty="0"/>
              <a:t> </a:t>
            </a:r>
            <a:r>
              <a:rPr lang="en-US" altLang="zh-CN" sz="2400" dirty="0" smtClean="0"/>
              <a:t>bound</a:t>
            </a:r>
          </a:p>
          <a:p>
            <a:pPr lvl="1"/>
            <a:r>
              <a:rPr lang="en-US" altLang="zh-CN" sz="2400" b="1" dirty="0"/>
              <a:t>E</a:t>
            </a:r>
            <a:r>
              <a:rPr lang="en-US" altLang="zh-CN" sz="2400" b="1" dirty="0" smtClean="0"/>
              <a:t>ffective bandwidths theory</a:t>
            </a:r>
            <a:r>
              <a:rPr lang="en-US" altLang="zh-CN" sz="2400" dirty="0" smtClean="0"/>
              <a:t>: end-to-end </a:t>
            </a:r>
            <a:r>
              <a:rPr lang="en-US" altLang="zh-CN" sz="2400" dirty="0"/>
              <a:t>probabilistic network </a:t>
            </a:r>
            <a:r>
              <a:rPr lang="en-US" altLang="zh-CN" sz="2400" dirty="0" smtClean="0"/>
              <a:t>calculus; </a:t>
            </a:r>
            <a:r>
              <a:rPr lang="en-US" altLang="zh-CN" sz="2400" dirty="0" smtClean="0">
                <a:cs typeface="Times New Roman" pitchFamily="18" charset="0"/>
              </a:rPr>
              <a:t>inaccurate </a:t>
            </a:r>
            <a:r>
              <a:rPr lang="en-US" altLang="zh-CN" sz="2400" dirty="0">
                <a:cs typeface="Times New Roman" pitchFamily="18" charset="0"/>
              </a:rPr>
              <a:t>results for </a:t>
            </a:r>
            <a:r>
              <a:rPr lang="en-US" altLang="zh-CN" sz="2400" dirty="0" err="1">
                <a:cs typeface="Times New Roman" pitchFamily="18" charset="0"/>
              </a:rPr>
              <a:t>bursty</a:t>
            </a:r>
            <a:r>
              <a:rPr lang="en-US" altLang="zh-CN" sz="2400" dirty="0">
                <a:cs typeface="Times New Roman" pitchFamily="18" charset="0"/>
              </a:rPr>
              <a:t> arrivals</a:t>
            </a:r>
            <a:r>
              <a:rPr lang="en-US" altLang="zh-CN" sz="2400" dirty="0" smtClean="0"/>
              <a:t> </a:t>
            </a:r>
          </a:p>
          <a:p>
            <a:pPr lvl="1"/>
            <a:r>
              <a:rPr lang="en-US" altLang="zh-CN" sz="2400" dirty="0">
                <a:solidFill>
                  <a:srgbClr val="FF0000"/>
                </a:solidFill>
              </a:rPr>
              <a:t>M</a:t>
            </a:r>
            <a:r>
              <a:rPr lang="en-US" altLang="zh-CN" sz="2400" dirty="0" smtClean="0">
                <a:solidFill>
                  <a:srgbClr val="FF0000"/>
                </a:solidFill>
              </a:rPr>
              <a:t>artingale theory: </a:t>
            </a:r>
            <a:r>
              <a:rPr lang="en-US" altLang="zh-CN" sz="2400" dirty="0"/>
              <a:t>i</a:t>
            </a:r>
            <a:r>
              <a:rPr lang="en-US" altLang="zh-CN" sz="2400" dirty="0" smtClean="0"/>
              <a:t>nvestigate end-to-end delay </a:t>
            </a:r>
            <a:r>
              <a:rPr lang="en-US" altLang="zh-CN" sz="2400" dirty="0"/>
              <a:t>performance of different data </a:t>
            </a:r>
            <a:r>
              <a:rPr lang="en-US" altLang="zh-CN" sz="2400"/>
              <a:t>services </a:t>
            </a:r>
            <a:endParaRPr lang="en-US" altLang="zh-CN" sz="2400" dirty="0">
              <a:solidFill>
                <a:srgbClr val="FF0000"/>
              </a:solidFill>
            </a:endParaRPr>
          </a:p>
        </p:txBody>
      </p:sp>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5" name="标题 4"/>
          <p:cNvSpPr>
            <a:spLocks noGrp="1"/>
          </p:cNvSpPr>
          <p:nvPr>
            <p:ph type="title"/>
          </p:nvPr>
        </p:nvSpPr>
        <p:spPr/>
        <p:txBody>
          <a:bodyPr/>
          <a:lstStyle/>
          <a:p>
            <a:r>
              <a:rPr lang="en-US" altLang="zh-CN" dirty="0" smtClean="0"/>
              <a:t>Network calculus for delay analysis </a:t>
            </a:r>
            <a:endParaRPr lang="zh-CN" altLang="en-US" dirty="0"/>
          </a:p>
        </p:txBody>
      </p:sp>
    </p:spTree>
    <p:extLst>
      <p:ext uri="{BB962C8B-B14F-4D97-AF65-F5344CB8AC3E}">
        <p14:creationId xmlns:p14="http://schemas.microsoft.com/office/powerpoint/2010/main" val="19364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572560" cy="1143000"/>
          </a:xfrm>
        </p:spPr>
        <p:txBody>
          <a:bodyPr/>
          <a:lstStyle/>
          <a:p>
            <a:r>
              <a:rPr lang="en-US" dirty="0"/>
              <a:t>Outline</a:t>
            </a:r>
          </a:p>
        </p:txBody>
      </p:sp>
      <p:sp>
        <p:nvSpPr>
          <p:cNvPr id="3" name="内容占位符 2"/>
          <p:cNvSpPr>
            <a:spLocks noGrp="1"/>
          </p:cNvSpPr>
          <p:nvPr>
            <p:ph idx="1"/>
          </p:nvPr>
        </p:nvSpPr>
        <p:spPr>
          <a:xfrm>
            <a:off x="288630" y="1785926"/>
            <a:ext cx="8675858" cy="4786346"/>
          </a:xfrm>
        </p:spPr>
        <p:txBody>
          <a:bodyPr>
            <a:normAutofit fontScale="92500" lnSpcReduction="10000"/>
          </a:bodyPr>
          <a:lstStyle/>
          <a:p>
            <a:r>
              <a:rPr lang="en-US" dirty="0" smtClean="0"/>
              <a:t>Motivations</a:t>
            </a:r>
          </a:p>
          <a:p>
            <a:r>
              <a:rPr lang="en-US" dirty="0" smtClean="0">
                <a:solidFill>
                  <a:srgbClr val="FF0000"/>
                </a:solidFill>
              </a:rPr>
              <a:t>Martingale Theory</a:t>
            </a:r>
          </a:p>
          <a:p>
            <a:r>
              <a:rPr lang="en-US" dirty="0" smtClean="0"/>
              <a:t>Martingale in High-Speed Train System</a:t>
            </a:r>
            <a:endParaRPr lang="en-US" dirty="0"/>
          </a:p>
          <a:p>
            <a:pPr lvl="1"/>
            <a:r>
              <a:rPr lang="en-US" altLang="zh-CN" dirty="0" smtClean="0"/>
              <a:t>Delay </a:t>
            </a:r>
            <a:r>
              <a:rPr lang="en-US" altLang="zh-CN" dirty="0"/>
              <a:t>Bound Analysis Using Martingale Theory under Heterogeneous Network for High-Speed </a:t>
            </a:r>
            <a:r>
              <a:rPr lang="en-US" altLang="zh-CN" dirty="0" smtClean="0"/>
              <a:t>Trains</a:t>
            </a:r>
          </a:p>
          <a:p>
            <a:pPr lvl="1"/>
            <a:r>
              <a:rPr lang="en-US" altLang="zh-CN" dirty="0"/>
              <a:t>Delay Bound Analysis Using Martingale Theory for Satellite Communications </a:t>
            </a:r>
            <a:r>
              <a:rPr lang="en-US" altLang="zh-CN" dirty="0" smtClean="0"/>
              <a:t>Systems</a:t>
            </a:r>
            <a:endParaRPr lang="en-US" altLang="zh-CN" dirty="0"/>
          </a:p>
          <a:p>
            <a:r>
              <a:rPr lang="en-US" dirty="0" smtClean="0"/>
              <a:t>Other Applications</a:t>
            </a:r>
            <a:endParaRPr lang="en-US" dirty="0"/>
          </a:p>
          <a:p>
            <a:r>
              <a:rPr lang="en-US" dirty="0" smtClean="0"/>
              <a:t>Summary</a:t>
            </a:r>
          </a:p>
          <a:p>
            <a:r>
              <a:rPr lang="en-US" dirty="0" smtClean="0"/>
              <a:t>Overview of Our Research Lab</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val="77882818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
        <p:nvSpPr>
          <p:cNvPr id="5" name="标题 4"/>
          <p:cNvSpPr>
            <a:spLocks noGrp="1"/>
          </p:cNvSpPr>
          <p:nvPr>
            <p:ph type="title"/>
          </p:nvPr>
        </p:nvSpPr>
        <p:spPr/>
        <p:txBody>
          <a:bodyPr/>
          <a:lstStyle/>
          <a:p>
            <a:r>
              <a:rPr lang="en-US" altLang="zh-CN" dirty="0" smtClean="0"/>
              <a:t>Martingale Concept</a:t>
            </a:r>
            <a:endParaRPr lang="zh-CN" altLang="en-US" dirty="0"/>
          </a:p>
        </p:txBody>
      </p:sp>
      <p:pic>
        <p:nvPicPr>
          <p:cNvPr id="6" name="Picture 2" descr="C:\Users\Administrator\Desktop\martingale\2031-DEFAUL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32" y="2434207"/>
            <a:ext cx="3686944" cy="368694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Administrator\Desktop\martingale\563_marting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312" y="2160711"/>
            <a:ext cx="3686944" cy="368694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矩形 7"/>
          <p:cNvSpPr/>
          <p:nvPr/>
        </p:nvSpPr>
        <p:spPr>
          <a:xfrm>
            <a:off x="5004312" y="3744887"/>
            <a:ext cx="3859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a:ln w="11430"/>
                <a:solidFill>
                  <a:srgbClr val="FF0000"/>
                </a:solidFill>
                <a:effectLst>
                  <a:outerShdw blurRad="50800" dist="39000" dir="5460000" algn="tl">
                    <a:srgbClr val="000000">
                      <a:alpha val="38000"/>
                    </a:srgbClr>
                  </a:outerShdw>
                </a:effectLst>
              </a:rPr>
              <a:t>Martingale!</a:t>
            </a:r>
            <a:endParaRPr lang="zh-CN" altLang="en-US" sz="5400" b="1" cap="none" spc="0" dirty="0">
              <a:ln w="11430"/>
              <a:solidFill>
                <a:srgbClr val="FF0000"/>
              </a:solidFill>
              <a:effectLst>
                <a:outerShdw blurRad="50800" dist="39000" dir="5460000" algn="tl">
                  <a:srgbClr val="000000">
                    <a:alpha val="38000"/>
                  </a:srgbClr>
                </a:outerShdw>
              </a:effectLst>
            </a:endParaRPr>
          </a:p>
        </p:txBody>
      </p:sp>
      <p:sp>
        <p:nvSpPr>
          <p:cNvPr id="9" name="TextBox 1"/>
          <p:cNvSpPr txBox="1"/>
          <p:nvPr/>
        </p:nvSpPr>
        <p:spPr>
          <a:xfrm>
            <a:off x="5796136" y="5847655"/>
            <a:ext cx="2448272" cy="461665"/>
          </a:xfrm>
          <a:prstGeom prst="rect">
            <a:avLst/>
          </a:prstGeom>
          <a:noFill/>
        </p:spPr>
        <p:txBody>
          <a:bodyPr wrap="square" rtlCol="0">
            <a:spAutoFit/>
          </a:bodyPr>
          <a:lstStyle/>
          <a:p>
            <a:r>
              <a:rPr lang="en-US" altLang="zh-CN" sz="2400" dirty="0"/>
              <a:t>Horse’s Cage Set</a:t>
            </a:r>
            <a:endParaRPr lang="zh-CN" altLang="en-US" sz="2400" dirty="0"/>
          </a:p>
        </p:txBody>
      </p:sp>
    </p:spTree>
    <p:extLst>
      <p:ext uri="{BB962C8B-B14F-4D97-AF65-F5344CB8AC3E}">
        <p14:creationId xmlns:p14="http://schemas.microsoft.com/office/powerpoint/2010/main" val="35650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F6E3A7A-2DD9-43B4-ADCA-84673324B610}" type="datetime1">
              <a:rPr lang="en-US" altLang="zh-CN" smtClean="0"/>
              <a:pPr/>
              <a:t>12/15/19</a:t>
            </a:fld>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
        <p:nvSpPr>
          <p:cNvPr id="5" name="标题 4"/>
          <p:cNvSpPr>
            <a:spLocks noGrp="1"/>
          </p:cNvSpPr>
          <p:nvPr>
            <p:ph type="title"/>
          </p:nvPr>
        </p:nvSpPr>
        <p:spPr/>
        <p:txBody>
          <a:bodyPr/>
          <a:lstStyle/>
          <a:p>
            <a:r>
              <a:rPr lang="en-US" altLang="zh-CN" dirty="0"/>
              <a:t>Martingale in Betting System</a:t>
            </a:r>
            <a:endParaRPr lang="zh-CN" altLang="en-US" dirty="0"/>
          </a:p>
        </p:txBody>
      </p:sp>
      <p:sp>
        <p:nvSpPr>
          <p:cNvPr id="6" name="TextBox 6"/>
          <p:cNvSpPr txBox="1"/>
          <p:nvPr/>
        </p:nvSpPr>
        <p:spPr>
          <a:xfrm>
            <a:off x="6876256" y="2788473"/>
            <a:ext cx="2088232" cy="2800767"/>
          </a:xfrm>
          <a:prstGeom prst="rect">
            <a:avLst/>
          </a:prstGeom>
          <a:noFill/>
        </p:spPr>
        <p:txBody>
          <a:bodyPr wrap="square" rtlCol="0">
            <a:spAutoFit/>
          </a:bodyPr>
          <a:lstStyle/>
          <a:p>
            <a:r>
              <a:rPr lang="en-US" altLang="zh-CN" sz="2200" dirty="0"/>
              <a:t>Betting strategy in 18th-century France: Gambler wins his stake if a coin comes up heads and loses it if the coin comes up tails</a:t>
            </a:r>
            <a:endParaRPr lang="zh-CN" altLang="en-US" sz="2200" dirty="0"/>
          </a:p>
        </p:txBody>
      </p:sp>
      <p:pic>
        <p:nvPicPr>
          <p:cNvPr id="8" name="Picture 2" descr="C:\Users\Administrator\Desktop\martingale\martingal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16" y="1675228"/>
            <a:ext cx="6516215" cy="49930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椭圆 1"/>
          <p:cNvSpPr/>
          <p:nvPr/>
        </p:nvSpPr>
        <p:spPr>
          <a:xfrm>
            <a:off x="3374562" y="3020506"/>
            <a:ext cx="1989526" cy="172734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9" name="椭圆 8"/>
          <p:cNvSpPr/>
          <p:nvPr/>
        </p:nvSpPr>
        <p:spPr>
          <a:xfrm>
            <a:off x="1691680" y="3224894"/>
            <a:ext cx="1368152" cy="157225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0" name="线形标注 2 9"/>
          <p:cNvSpPr/>
          <p:nvPr/>
        </p:nvSpPr>
        <p:spPr>
          <a:xfrm>
            <a:off x="971600" y="1873841"/>
            <a:ext cx="2402962" cy="784827"/>
          </a:xfrm>
          <a:prstGeom prst="borderCallout2">
            <a:avLst>
              <a:gd name="adj1" fmla="val 50648"/>
              <a:gd name="adj2" fmla="val 103303"/>
              <a:gd name="adj3" fmla="val 50648"/>
              <a:gd name="adj4" fmla="val 112831"/>
              <a:gd name="adj5" fmla="val 138486"/>
              <a:gd name="adj6" fmla="val 132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gambler double his bet after every loss</a:t>
            </a:r>
            <a:endParaRPr lang="zh-CN" altLang="en-US" sz="2000" dirty="0"/>
          </a:p>
        </p:txBody>
      </p:sp>
      <p:sp>
        <p:nvSpPr>
          <p:cNvPr id="13" name="线形标注 2 12"/>
          <p:cNvSpPr/>
          <p:nvPr/>
        </p:nvSpPr>
        <p:spPr>
          <a:xfrm>
            <a:off x="3374562" y="5009038"/>
            <a:ext cx="2264804" cy="1297402"/>
          </a:xfrm>
          <a:prstGeom prst="borderCallout2">
            <a:avLst>
              <a:gd name="adj1" fmla="val 62755"/>
              <a:gd name="adj2" fmla="val -2519"/>
              <a:gd name="adj3" fmla="val 62011"/>
              <a:gd name="adj4" fmla="val -11822"/>
              <a:gd name="adj5" fmla="val -15220"/>
              <a:gd name="adj6" fmla="val -41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first win recover all previous losses plus win a profit equal to the original stake</a:t>
            </a:r>
            <a:endParaRPr lang="zh-CN" altLang="en-US" sz="2000" dirty="0"/>
          </a:p>
        </p:txBody>
      </p:sp>
    </p:spTree>
    <p:extLst>
      <p:ext uri="{BB962C8B-B14F-4D97-AF65-F5344CB8AC3E}">
        <p14:creationId xmlns:p14="http://schemas.microsoft.com/office/powerpoint/2010/main" val="36403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P spid="10"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16599</TotalTime>
  <Words>2456</Words>
  <Application>Microsoft Macintosh PowerPoint</Application>
  <PresentationFormat>On-screen Show (4:3)</PresentationFormat>
  <Paragraphs>484</Paragraphs>
  <Slides>56</Slides>
  <Notes>1</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8" baseType="lpstr">
      <vt:lpstr>Calibri</vt:lpstr>
      <vt:lpstr>Cambria Math</vt:lpstr>
      <vt:lpstr>Gill Sans MT</vt:lpstr>
      <vt:lpstr>Times New Roman</vt:lpstr>
      <vt:lpstr>Verdana</vt:lpstr>
      <vt:lpstr>Wingdings 2</vt:lpstr>
      <vt:lpstr>华文中宋</vt:lpstr>
      <vt:lpstr>宋体</vt:lpstr>
      <vt:lpstr>Arial</vt:lpstr>
      <vt:lpstr>夏至</vt:lpstr>
      <vt:lpstr>Equation</vt:lpstr>
      <vt:lpstr>Visio</vt:lpstr>
      <vt:lpstr>Martingale Theory and Applications in Delay Analysis in High Speed Train HetNets</vt:lpstr>
      <vt:lpstr>Outline</vt:lpstr>
      <vt:lpstr>Future Heterogeneous Networks (HetNets) </vt:lpstr>
      <vt:lpstr>High Speed Train Communication System</vt:lpstr>
      <vt:lpstr>Delay Analysis</vt:lpstr>
      <vt:lpstr>Network calculus for delay analysis </vt:lpstr>
      <vt:lpstr>Outline</vt:lpstr>
      <vt:lpstr>Martingale Concept</vt:lpstr>
      <vt:lpstr>Martingale in Betting System</vt:lpstr>
      <vt:lpstr>Martingale in Betting System</vt:lpstr>
      <vt:lpstr>Martingale in Roulette</vt:lpstr>
      <vt:lpstr>Basic Definition of Martingale Process</vt:lpstr>
      <vt:lpstr>Martingale sequences with respect to another sequence</vt:lpstr>
      <vt:lpstr>Submartingales</vt:lpstr>
      <vt:lpstr>Supermartingales</vt:lpstr>
      <vt:lpstr>Stopping Time</vt:lpstr>
      <vt:lpstr>Stopping Time</vt:lpstr>
      <vt:lpstr>Stopping Time Process</vt:lpstr>
      <vt:lpstr>Optimal Stopping Theory</vt:lpstr>
      <vt:lpstr>Outline</vt:lpstr>
      <vt:lpstr>High-Speed Train System</vt:lpstr>
      <vt:lpstr>Network Topology</vt:lpstr>
      <vt:lpstr>Key Notations</vt:lpstr>
      <vt:lpstr>Physical Meaning</vt:lpstr>
      <vt:lpstr>Key Notations</vt:lpstr>
      <vt:lpstr>Some Definitions</vt:lpstr>
      <vt:lpstr>Arrival Process Model</vt:lpstr>
      <vt:lpstr>Service Process Model</vt:lpstr>
      <vt:lpstr>Martingale Envelope Parameters</vt:lpstr>
      <vt:lpstr>Per-Flow Delay Analysis</vt:lpstr>
      <vt:lpstr>Martingale Delay Bound for FIFO</vt:lpstr>
      <vt:lpstr>Martingale Delay Bound for FIFO</vt:lpstr>
      <vt:lpstr>Martingale Delay Bound for FIFO</vt:lpstr>
      <vt:lpstr>Per-Flow Delay Analysis by Martingale</vt:lpstr>
      <vt:lpstr>Martingale Delay Bound for EDF</vt:lpstr>
      <vt:lpstr>Simulation Results—FIFO</vt:lpstr>
      <vt:lpstr>Simulation Results—EDF</vt:lpstr>
      <vt:lpstr>Outline</vt:lpstr>
      <vt:lpstr>Satellite Communications System</vt:lpstr>
      <vt:lpstr>Network Topology</vt:lpstr>
      <vt:lpstr>Arrival Process Model</vt:lpstr>
      <vt:lpstr>Service Process Model</vt:lpstr>
      <vt:lpstr>Martingale Parameters</vt:lpstr>
      <vt:lpstr>Martingale Delay Bound for relay link</vt:lpstr>
      <vt:lpstr>Martingale Delay Bound for relay link</vt:lpstr>
      <vt:lpstr>Martingale Delay Bound for SGL</vt:lpstr>
      <vt:lpstr>Martingale Delay Bound for SGL</vt:lpstr>
      <vt:lpstr>Simulation Results—ISL</vt:lpstr>
      <vt:lpstr>Simulation Results—SGL</vt:lpstr>
      <vt:lpstr>Outline</vt:lpstr>
      <vt:lpstr>VANETS</vt:lpstr>
      <vt:lpstr>VANETs</vt:lpstr>
      <vt:lpstr>Two-Hop Relaying System</vt:lpstr>
      <vt:lpstr>Min-Plus Convolution Network</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Yun Hu</dc:creator>
  <cp:lastModifiedBy>Microsoft Office User</cp:lastModifiedBy>
  <cp:revision>851</cp:revision>
  <dcterms:modified xsi:type="dcterms:W3CDTF">2019-12-15T10:51:45Z</dcterms:modified>
</cp:coreProperties>
</file>