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gif" ContentType="image/gif"/>
  <Default Extension="png" ContentType="image/pn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2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8" r:id="rId1"/>
  </p:sldMasterIdLst>
  <p:notesMasterIdLst>
    <p:notesMasterId r:id="rId40"/>
  </p:notesMasterIdLst>
  <p:handoutMasterIdLst>
    <p:handoutMasterId r:id="rId41"/>
  </p:handoutMasterIdLst>
  <p:sldIdLst>
    <p:sldId id="390" r:id="rId2"/>
    <p:sldId id="727" r:id="rId3"/>
    <p:sldId id="745" r:id="rId4"/>
    <p:sldId id="739" r:id="rId5"/>
    <p:sldId id="746" r:id="rId6"/>
    <p:sldId id="742" r:id="rId7"/>
    <p:sldId id="744" r:id="rId8"/>
    <p:sldId id="747" r:id="rId9"/>
    <p:sldId id="748" r:id="rId10"/>
    <p:sldId id="749" r:id="rId11"/>
    <p:sldId id="704" r:id="rId12"/>
    <p:sldId id="728" r:id="rId13"/>
    <p:sldId id="788" r:id="rId14"/>
    <p:sldId id="729" r:id="rId15"/>
    <p:sldId id="762" r:id="rId16"/>
    <p:sldId id="763" r:id="rId17"/>
    <p:sldId id="764" r:id="rId18"/>
    <p:sldId id="789" r:id="rId19"/>
    <p:sldId id="730" r:id="rId20"/>
    <p:sldId id="765" r:id="rId21"/>
    <p:sldId id="766" r:id="rId22"/>
    <p:sldId id="767" r:id="rId23"/>
    <p:sldId id="790" r:id="rId24"/>
    <p:sldId id="750" r:id="rId25"/>
    <p:sldId id="770" r:id="rId26"/>
    <p:sldId id="771" r:id="rId27"/>
    <p:sldId id="786" r:id="rId28"/>
    <p:sldId id="791" r:id="rId29"/>
    <p:sldId id="780" r:id="rId30"/>
    <p:sldId id="781" r:id="rId31"/>
    <p:sldId id="782" r:id="rId32"/>
    <p:sldId id="783" r:id="rId33"/>
    <p:sldId id="792" r:id="rId34"/>
    <p:sldId id="784" r:id="rId35"/>
    <p:sldId id="785" r:id="rId36"/>
    <p:sldId id="793" r:id="rId37"/>
    <p:sldId id="787" r:id="rId38"/>
    <p:sldId id="424" r:id="rId3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33CC"/>
    <a:srgbClr val="FF5050"/>
    <a:srgbClr val="CC0000"/>
    <a:srgbClr val="FF00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53" autoAdjust="0"/>
    <p:restoredTop sz="80841" autoAdjust="0"/>
  </p:normalViewPr>
  <p:slideViewPr>
    <p:cSldViewPr>
      <p:cViewPr varScale="1">
        <p:scale>
          <a:sx n="56" d="100"/>
          <a:sy n="56" d="100"/>
        </p:scale>
        <p:origin x="86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874" y="4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Relationship Id="rId2" Type="http://schemas.openxmlformats.org/officeDocument/2006/relationships/image" Target="../media/image6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Relationship Id="rId2" Type="http://schemas.openxmlformats.org/officeDocument/2006/relationships/image" Target="../media/image7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3EF2892E-0C94-4D83-8EFC-B0203B0535CC}" type="datetimeFigureOut">
              <a:rPr lang="en-US" smtClean="0"/>
              <a:pPr/>
              <a:t>12/18/19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E4D0657F-EFDB-4985-B5BE-E687052C0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22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FC35BFB4-C268-4CA9-99C6-930D37DCED1E}" type="datetimeFigureOut">
              <a:rPr lang="en-US" smtClean="0"/>
              <a:pPr/>
              <a:t>12/18/19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5121E9D4-268A-4CA7-B4D1-699C3F6C5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39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615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service curve defines a lower bound on the service provided by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server. 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87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service curve defines a lower bound on the service provided by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server. 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831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service curve defines a lower bound on the service provided by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server. 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533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order to deterministically guarantee a certain level of </a:t>
            </a:r>
            <a:r>
              <a:rPr lang="en-US" altLang="zh-CN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QoS</a:t>
            </a: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a flow, the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traffic sent by the flow must be limited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19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Times New Roman" pitchFamily="18" charset="0"/>
                <a:cs typeface="Times New Roman" pitchFamily="18" charset="0"/>
              </a:rPr>
              <a:t>The initial arrival is denoted by </a:t>
            </a:r>
            <a:r>
              <a:rPr lang="en-US" altLang="zh-CN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200" dirty="0" smtClean="0">
                <a:latin typeface="Times New Roman" pitchFamily="18" charset="0"/>
                <a:cs typeface="Times New Roman" pitchFamily="18" charset="0"/>
              </a:rPr>
              <a:t>0 , n service elements and each departure </a:t>
            </a:r>
            <a:r>
              <a:rPr lang="en-US" altLang="zh-CN" sz="1200" i="1" dirty="0" smtClean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altLang="zh-CN" sz="1200" dirty="0" smtClean="0">
                <a:latin typeface="Times New Roman" pitchFamily="18" charset="0"/>
                <a:cs typeface="Times New Roman" pitchFamily="18" charset="0"/>
              </a:rPr>
              <a:t>of service element </a:t>
            </a:r>
            <a:r>
              <a:rPr lang="en-US" altLang="zh-CN" sz="12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altLang="zh-CN" sz="1200" dirty="0" smtClean="0">
                <a:latin typeface="Times New Roman" pitchFamily="18" charset="0"/>
                <a:cs typeface="Times New Roman" pitchFamily="18" charset="0"/>
              </a:rPr>
              <a:t>is fed directly into the next service element </a:t>
            </a:r>
            <a:r>
              <a:rPr lang="en-US" altLang="zh-CN" sz="12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altLang="zh-CN" sz="1200" dirty="0" smtClean="0">
                <a:latin typeface="Times New Roman" pitchFamily="18" charset="0"/>
                <a:cs typeface="Times New Roman" pitchFamily="18" charset="0"/>
              </a:rPr>
              <a:t>+1. If each service element has a service curve </a:t>
            </a:r>
            <a:r>
              <a:rPr lang="en-US" altLang="zh-CN" sz="1200" i="1" dirty="0" err="1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en-US" altLang="zh-CN" sz="1200" dirty="0" smtClean="0">
                <a:latin typeface="Times New Roman" pitchFamily="18" charset="0"/>
                <a:cs typeface="Times New Roman" pitchFamily="18" charset="0"/>
              </a:rPr>
              <a:t>, then the whole system has the service curve</a:t>
            </a:r>
            <a:endParaRPr lang="zh-CN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330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output of a system is bounded with the help of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158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output of a system is bounded with the help of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15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output of a system is bounded with the help of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670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output of a system is bounded with the help of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810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output of a system is bounded with the help of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00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dirty="0" err="1" smtClean="0"/>
              <a:t>Queueing</a:t>
            </a:r>
            <a:r>
              <a:rPr lang="en-US" altLang="zh-CN" baseline="0" dirty="0" smtClean="0"/>
              <a:t> theory: maximize the performance and minimize the risk.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101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79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convenient to describe data flows by means of the cumulative function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altLang="zh-CN" dirty="0" smtClean="0"/>
          </a:p>
          <a:p>
            <a:r>
              <a:rPr lang="en-US" altLang="zh-CN" dirty="0" smtClean="0"/>
              <a:t>A1:continuous function of continuous time</a:t>
            </a:r>
          </a:p>
          <a:p>
            <a:r>
              <a:rPr lang="en-US" altLang="zh-CN" dirty="0" smtClean="0"/>
              <a:t>A2:continuous time with discontinuities at packet arrival </a:t>
            </a:r>
            <a:r>
              <a:rPr lang="en-US" altLang="zh-CN" dirty="0" err="1" smtClean="0"/>
              <a:t>times,packet</a:t>
            </a:r>
            <a:r>
              <a:rPr lang="en-US" altLang="zh-CN" dirty="0" smtClean="0"/>
              <a:t> arrivals are </a:t>
            </a:r>
            <a:r>
              <a:rPr lang="en-US" altLang="zh-CN" dirty="0" err="1" smtClean="0"/>
              <a:t>ovserved</a:t>
            </a:r>
            <a:r>
              <a:rPr lang="en-US" altLang="zh-CN" dirty="0" smtClean="0"/>
              <a:t> when the packet has been fully received</a:t>
            </a:r>
          </a:p>
          <a:p>
            <a:r>
              <a:rPr lang="en-US" altLang="zh-CN" dirty="0" smtClean="0"/>
              <a:t>A3: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90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The second and last operator represent the point wise addition and subtraction of </a:t>
            </a:r>
            <a:r>
              <a:rPr lang="en-US" dirty="0" err="1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einvolved</a:t>
            </a:r>
            <a:r>
              <a:rPr lang="en-US" dirty="0" smtClean="0"/>
              <a:t>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77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dirty="0" smtClean="0"/>
              <a:t>b(t-1):</a:t>
            </a:r>
            <a:r>
              <a:rPr lang="en-US" altLang="zh-CN" baseline="0" dirty="0" smtClean="0"/>
              <a:t> backlog of the previous slot</a:t>
            </a:r>
          </a:p>
          <a:p>
            <a:r>
              <a:rPr lang="en-US" altLang="zh-CN" baseline="0" dirty="0" smtClean="0"/>
              <a:t>A(t): new arrivals</a:t>
            </a:r>
          </a:p>
          <a:p>
            <a:r>
              <a:rPr lang="en-US" altLang="zh-CN" baseline="0" dirty="0" smtClean="0"/>
              <a:t>U:processed data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19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order to deterministically guarantee a certain level of </a:t>
            </a:r>
            <a:r>
              <a:rPr lang="en-US" altLang="zh-CN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QoS</a:t>
            </a: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a flow, the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traffic sent by the flow must be limited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75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order to deterministically guarantee a certain level of </a:t>
            </a:r>
            <a:r>
              <a:rPr lang="en-US" altLang="zh-CN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QoS</a:t>
            </a: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a flow, the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traffic sent by the flow must be limited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28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order to deterministically guarantee a certain level of </a:t>
            </a:r>
            <a:r>
              <a:rPr lang="en-US" altLang="zh-CN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QoS</a:t>
            </a: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a flow, the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traffic sent by the flow must be limited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13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order to deterministically guarantee a certain level of </a:t>
            </a:r>
            <a:r>
              <a:rPr lang="en-US" altLang="zh-CN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QoS</a:t>
            </a: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a flow, the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traffic sent by the flow must be limited</a:t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altLang="zh-CN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1E9D4-268A-4CA7-B4D1-699C3F6C506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74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914400"/>
            <a:ext cx="9144000" cy="5943600"/>
          </a:xfrm>
          <a:prstGeom prst="rect">
            <a:avLst/>
          </a:prstGeom>
          <a:gradFill>
            <a:gsLst>
              <a:gs pos="50000">
                <a:srgbClr val="000000"/>
              </a:gs>
              <a:gs pos="100000">
                <a:srgbClr val="CC000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3733800" y="0"/>
            <a:ext cx="1627909" cy="923544"/>
            <a:chOff x="124691" y="0"/>
            <a:chExt cx="1627909" cy="923544"/>
          </a:xfrm>
        </p:grpSpPr>
        <p:pic>
          <p:nvPicPr>
            <p:cNvPr id="8" name="Picture 7" descr="a_w_b_200.gi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124691" y="0"/>
              <a:ext cx="1627909" cy="89535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 userDrawn="1"/>
          </p:nvSpPr>
          <p:spPr>
            <a:xfrm>
              <a:off x="152400" y="694944"/>
              <a:ext cx="1600200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Department of Electrical and Computer Engineering</a:t>
              </a:r>
            </a:p>
          </p:txBody>
        </p:sp>
      </p:grp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762000" y="1524000"/>
            <a:ext cx="7772400" cy="1371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200"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1295400" y="4038600"/>
            <a:ext cx="6553200" cy="16002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0292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gradFill>
            <a:gsLst>
              <a:gs pos="50000">
                <a:srgbClr val="000000"/>
              </a:gs>
              <a:gs pos="100000">
                <a:srgbClr val="CC000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0"/>
            <a:ext cx="9144000" cy="930474"/>
            <a:chOff x="0" y="526470"/>
            <a:chExt cx="9144000" cy="93047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533400"/>
              <a:ext cx="9144000" cy="914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21"/>
            <p:cNvGrpSpPr/>
            <p:nvPr userDrawn="1"/>
          </p:nvGrpSpPr>
          <p:grpSpPr>
            <a:xfrm>
              <a:off x="124691" y="533400"/>
              <a:ext cx="1627909" cy="923544"/>
              <a:chOff x="124691" y="0"/>
              <a:chExt cx="1627909" cy="923544"/>
            </a:xfrm>
          </p:grpSpPr>
          <p:pic>
            <p:nvPicPr>
              <p:cNvPr id="19" name="Picture 18" descr="a_w_b_200.gif"/>
              <p:cNvPicPr>
                <a:picLocks noChangeAspect="1"/>
              </p:cNvPicPr>
              <p:nvPr userDrawn="1"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24691" y="0"/>
                <a:ext cx="1627909" cy="895350"/>
              </a:xfrm>
              <a:prstGeom prst="rect">
                <a:avLst/>
              </a:prstGeom>
            </p:spPr>
          </p:pic>
          <p:sp>
            <p:nvSpPr>
              <p:cNvPr id="20" name="Rectangle 19"/>
              <p:cNvSpPr/>
              <p:nvPr userDrawn="1"/>
            </p:nvSpPr>
            <p:spPr>
              <a:xfrm>
                <a:off x="152400" y="694944"/>
                <a:ext cx="1600200" cy="2286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/>
                  <a:t>Department of Electrical and Computer Engineering</a:t>
                </a:r>
              </a:p>
            </p:txBody>
          </p:sp>
        </p:grpSp>
        <p:sp>
          <p:nvSpPr>
            <p:cNvPr id="18" name="Rectangle 17"/>
            <p:cNvSpPr/>
            <p:nvPr userDrawn="1"/>
          </p:nvSpPr>
          <p:spPr>
            <a:xfrm>
              <a:off x="1905000" y="526470"/>
              <a:ext cx="7239000" cy="8382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209800" y="152400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0873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8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5738B4F-57EC-4D07-96C5-4952286835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 userDrawn="1"/>
        </p:nvGrpSpPr>
        <p:grpSpPr>
          <a:xfrm>
            <a:off x="0" y="0"/>
            <a:ext cx="9144000" cy="930474"/>
            <a:chOff x="0" y="526470"/>
            <a:chExt cx="9144000" cy="930474"/>
          </a:xfrm>
        </p:grpSpPr>
        <p:sp>
          <p:nvSpPr>
            <p:cNvPr id="19" name="Rectangle 18"/>
            <p:cNvSpPr/>
            <p:nvPr userDrawn="1"/>
          </p:nvSpPr>
          <p:spPr>
            <a:xfrm>
              <a:off x="0" y="533400"/>
              <a:ext cx="9144000" cy="914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21"/>
            <p:cNvGrpSpPr/>
            <p:nvPr userDrawn="1"/>
          </p:nvGrpSpPr>
          <p:grpSpPr>
            <a:xfrm>
              <a:off x="124691" y="533400"/>
              <a:ext cx="1627909" cy="923544"/>
              <a:chOff x="124691" y="0"/>
              <a:chExt cx="1627909" cy="923544"/>
            </a:xfrm>
          </p:grpSpPr>
          <p:pic>
            <p:nvPicPr>
              <p:cNvPr id="22" name="Picture 21" descr="a_w_b_200.gif"/>
              <p:cNvPicPr>
                <a:picLocks noChangeAspect="1"/>
              </p:cNvPicPr>
              <p:nvPr userDrawn="1"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24691" y="0"/>
                <a:ext cx="1627909" cy="895350"/>
              </a:xfrm>
              <a:prstGeom prst="rect">
                <a:avLst/>
              </a:prstGeom>
            </p:spPr>
          </p:pic>
          <p:sp>
            <p:nvSpPr>
              <p:cNvPr id="23" name="Rectangle 22"/>
              <p:cNvSpPr/>
              <p:nvPr userDrawn="1"/>
            </p:nvSpPr>
            <p:spPr>
              <a:xfrm>
                <a:off x="152400" y="694944"/>
                <a:ext cx="1600200" cy="2286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b="1" dirty="0">
                    <a:solidFill>
                      <a:schemeClr val="bg1">
                        <a:lumMod val="6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Department of Electrical and Computer Engineering</a:t>
                </a:r>
              </a:p>
            </p:txBody>
          </p:sp>
        </p:grpSp>
        <p:sp>
          <p:nvSpPr>
            <p:cNvPr id="21" name="Rectangle 20"/>
            <p:cNvSpPr/>
            <p:nvPr userDrawn="1"/>
          </p:nvSpPr>
          <p:spPr>
            <a:xfrm>
              <a:off x="1905000" y="526470"/>
              <a:ext cx="7239000" cy="8382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066800"/>
            <a:ext cx="6781800" cy="50292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gradFill>
            <a:gsLst>
              <a:gs pos="50000">
                <a:srgbClr val="000000"/>
              </a:gs>
              <a:gs pos="100000">
                <a:srgbClr val="CC000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209800" y="152400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2" name="Rectangle 5"/>
          <p:cNvSpPr/>
          <p:nvPr userDrawn="1"/>
        </p:nvSpPr>
        <p:spPr>
          <a:xfrm>
            <a:off x="0" y="914400"/>
            <a:ext cx="1886989" cy="541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/>
          </a:p>
          <a:p>
            <a:pPr algn="l"/>
            <a:r>
              <a:rPr lang="en-US" sz="2000" b="1" dirty="0">
                <a:latin typeface="+mj-lt"/>
                <a:cs typeface="Times New Roman" pitchFamily="18" charset="0"/>
              </a:rPr>
              <a:t>Introduction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 smtClean="0"/>
              <a:t>Application</a:t>
            </a:r>
            <a:endParaRPr lang="en-US" sz="2000" b="1" dirty="0"/>
          </a:p>
          <a:p>
            <a:pPr algn="l"/>
            <a:endParaRPr lang="en-US" sz="2000" b="1" dirty="0"/>
          </a:p>
          <a:p>
            <a:pPr algn="l"/>
            <a:r>
              <a:rPr lang="en-US" sz="2000" b="1" dirty="0"/>
              <a:t>Challenges</a:t>
            </a:r>
          </a:p>
          <a:p>
            <a:pPr algn="l"/>
            <a:endParaRPr lang="en-US" sz="2000" b="1" dirty="0" smtClean="0"/>
          </a:p>
          <a:p>
            <a:pPr algn="l"/>
            <a:r>
              <a:rPr lang="en-US" sz="2000" b="1" dirty="0" smtClean="0"/>
              <a:t>Future focus</a:t>
            </a:r>
            <a:endParaRPr lang="en-US" sz="2000" b="1" dirty="0"/>
          </a:p>
          <a:p>
            <a:pPr algn="l"/>
            <a:endParaRPr lang="en-US" sz="2000" b="1" dirty="0"/>
          </a:p>
          <a:p>
            <a:pPr algn="ctr"/>
            <a:endParaRPr lang="en-US" sz="2000" b="1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8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5738B4F-57EC-4D07-96C5-4952286835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41148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724400" y="1143000"/>
            <a:ext cx="41148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gradFill>
            <a:gsLst>
              <a:gs pos="50000">
                <a:srgbClr val="000000"/>
              </a:gs>
              <a:gs pos="100000">
                <a:srgbClr val="CC000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0"/>
            <a:ext cx="9144000" cy="930474"/>
            <a:chOff x="0" y="526470"/>
            <a:chExt cx="9144000" cy="93047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533400"/>
              <a:ext cx="9144000" cy="914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21"/>
            <p:cNvGrpSpPr/>
            <p:nvPr userDrawn="1"/>
          </p:nvGrpSpPr>
          <p:grpSpPr>
            <a:xfrm>
              <a:off x="124691" y="533400"/>
              <a:ext cx="1627909" cy="923544"/>
              <a:chOff x="124691" y="0"/>
              <a:chExt cx="1627909" cy="923544"/>
            </a:xfrm>
          </p:grpSpPr>
          <p:pic>
            <p:nvPicPr>
              <p:cNvPr id="20" name="Picture 19" descr="a_w_b_200.gif"/>
              <p:cNvPicPr>
                <a:picLocks noChangeAspect="1"/>
              </p:cNvPicPr>
              <p:nvPr userDrawn="1"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24691" y="0"/>
                <a:ext cx="1627909" cy="895350"/>
              </a:xfrm>
              <a:prstGeom prst="rect">
                <a:avLst/>
              </a:prstGeom>
            </p:spPr>
          </p:pic>
          <p:sp>
            <p:nvSpPr>
              <p:cNvPr id="21" name="Rectangle 20"/>
              <p:cNvSpPr/>
              <p:nvPr userDrawn="1"/>
            </p:nvSpPr>
            <p:spPr>
              <a:xfrm>
                <a:off x="152400" y="694944"/>
                <a:ext cx="1600200" cy="2286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/>
                  <a:t>Department of Electrical and Computer Engineering</a:t>
                </a:r>
              </a:p>
            </p:txBody>
          </p:sp>
        </p:grpSp>
        <p:sp>
          <p:nvSpPr>
            <p:cNvPr id="19" name="Rectangle 18"/>
            <p:cNvSpPr/>
            <p:nvPr userDrawn="1"/>
          </p:nvSpPr>
          <p:spPr>
            <a:xfrm>
              <a:off x="1905000" y="526470"/>
              <a:ext cx="7239000" cy="8382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209800" y="152400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8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5738B4F-57EC-4D07-96C5-4952286835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gradFill>
            <a:gsLst>
              <a:gs pos="50000">
                <a:srgbClr val="000000"/>
              </a:gs>
              <a:gs pos="100000">
                <a:srgbClr val="CC000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0"/>
            <a:ext cx="9144000" cy="930474"/>
            <a:chOff x="0" y="526470"/>
            <a:chExt cx="9144000" cy="93047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533400"/>
              <a:ext cx="9144000" cy="914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21"/>
            <p:cNvGrpSpPr/>
            <p:nvPr userDrawn="1"/>
          </p:nvGrpSpPr>
          <p:grpSpPr>
            <a:xfrm>
              <a:off x="124691" y="533400"/>
              <a:ext cx="1627909" cy="923544"/>
              <a:chOff x="124691" y="0"/>
              <a:chExt cx="1627909" cy="923544"/>
            </a:xfrm>
          </p:grpSpPr>
          <p:pic>
            <p:nvPicPr>
              <p:cNvPr id="19" name="Picture 18" descr="a_w_b_200.gif"/>
              <p:cNvPicPr>
                <a:picLocks noChangeAspect="1"/>
              </p:cNvPicPr>
              <p:nvPr userDrawn="1"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24691" y="0"/>
                <a:ext cx="1627909" cy="895350"/>
              </a:xfrm>
              <a:prstGeom prst="rect">
                <a:avLst/>
              </a:prstGeom>
            </p:spPr>
          </p:pic>
          <p:sp>
            <p:nvSpPr>
              <p:cNvPr id="20" name="Rectangle 19"/>
              <p:cNvSpPr/>
              <p:nvPr userDrawn="1"/>
            </p:nvSpPr>
            <p:spPr>
              <a:xfrm>
                <a:off x="152400" y="694944"/>
                <a:ext cx="1600200" cy="2286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/>
                  <a:t>Department of Electrical and Computer Engineering</a:t>
                </a:r>
              </a:p>
            </p:txBody>
          </p:sp>
        </p:grpSp>
        <p:sp>
          <p:nvSpPr>
            <p:cNvPr id="18" name="Rectangle 17"/>
            <p:cNvSpPr/>
            <p:nvPr userDrawn="1"/>
          </p:nvSpPr>
          <p:spPr>
            <a:xfrm>
              <a:off x="1905000" y="526470"/>
              <a:ext cx="7239000" cy="8382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209800" y="152400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8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5738B4F-57EC-4D07-96C5-4952286835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2" r:id="rId2"/>
    <p:sldLayoutId id="2147483670" r:id="rId3"/>
    <p:sldLayoutId id="2147483671" r:id="rId4"/>
    <p:sldLayoutId id="2147483673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50800" dist="50800" dir="5400000" algn="ctr" rotWithShape="0">
              <a:schemeClr val="bg1">
                <a:lumMod val="65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8" Type="http://schemas.openxmlformats.org/officeDocument/2006/relationships/image" Target="../media/image17.png"/><Relationship Id="rId9" Type="http://schemas.openxmlformats.org/officeDocument/2006/relationships/image" Target="../media/image18.pn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Relationship Id="rId8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40.png"/><Relationship Id="rId8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4" Type="http://schemas.openxmlformats.org/officeDocument/2006/relationships/image" Target="../media/image28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image" Target="../media/image38.png"/><Relationship Id="rId5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4" Type="http://schemas.openxmlformats.org/officeDocument/2006/relationships/image" Target="../media/image23.png"/><Relationship Id="rId5" Type="http://schemas.openxmlformats.org/officeDocument/2006/relationships/image" Target="../media/image39.png"/><Relationship Id="rId7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4" Type="http://schemas.openxmlformats.org/officeDocument/2006/relationships/image" Target="../media/image43.png"/><Relationship Id="rId5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4" Type="http://schemas.openxmlformats.org/officeDocument/2006/relationships/image" Target="../media/image46.png"/><Relationship Id="rId5" Type="http://schemas.openxmlformats.org/officeDocument/2006/relationships/image" Target="../media/image47.png"/><Relationship Id="rId6" Type="http://schemas.openxmlformats.org/officeDocument/2006/relationships/image" Target="../media/image48.png"/><Relationship Id="rId7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9" Type="http://schemas.openxmlformats.org/officeDocument/2006/relationships/image" Target="../media/image52.png"/><Relationship Id="rId6" Type="http://schemas.openxmlformats.org/officeDocument/2006/relationships/image" Target="../media/image53.png"/><Relationship Id="rId7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4" Type="http://schemas.openxmlformats.org/officeDocument/2006/relationships/image" Target="../media/image40.png"/><Relationship Id="rId5" Type="http://schemas.openxmlformats.org/officeDocument/2006/relationships/image" Target="../media/image71.png"/><Relationship Id="rId6" Type="http://schemas.openxmlformats.org/officeDocument/2006/relationships/image" Target="../media/image72.png"/><Relationship Id="rId10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13" Type="http://schemas.openxmlformats.org/officeDocument/2006/relationships/image" Target="../media/image7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14" Type="http://schemas.openxmlformats.org/officeDocument/2006/relationships/image" Target="../media/image81.png"/><Relationship Id="rId15" Type="http://schemas.openxmlformats.org/officeDocument/2006/relationships/image" Target="../media/image56.png"/><Relationship Id="rId11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4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image" Target="../media/image60.png"/><Relationship Id="rId5" Type="http://schemas.openxmlformats.org/officeDocument/2006/relationships/image" Target="../media/image61.png"/><Relationship Id="rId6" Type="http://schemas.openxmlformats.org/officeDocument/2006/relationships/image" Target="../media/image62.png"/><Relationship Id="rId7" Type="http://schemas.openxmlformats.org/officeDocument/2006/relationships/image" Target="../media/image63.pn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4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0.png"/><Relationship Id="rId9" Type="http://schemas.openxmlformats.org/officeDocument/2006/relationships/image" Target="../media/image65.png"/><Relationship Id="rId10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4" Type="http://schemas.openxmlformats.org/officeDocument/2006/relationships/image" Target="../media/image68.png"/><Relationship Id="rId5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image" Target="../media/image70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64.wmf"/><Relationship Id="rId7" Type="http://schemas.openxmlformats.org/officeDocument/2006/relationships/image" Target="../media/image77.png"/><Relationship Id="rId8" Type="http://schemas.openxmlformats.org/officeDocument/2006/relationships/oleObject" Target="../embeddings/oleObject2.bin"/><Relationship Id="rId9" Type="http://schemas.openxmlformats.org/officeDocument/2006/relationships/image" Target="../media/image65.wmf"/><Relationship Id="rId10" Type="http://schemas.openxmlformats.org/officeDocument/2006/relationships/image" Target="../media/image1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71.wmf"/><Relationship Id="rId6" Type="http://schemas.openxmlformats.org/officeDocument/2006/relationships/oleObject" Target="../embeddings/oleObject4.bin"/><Relationship Id="rId7" Type="http://schemas.openxmlformats.org/officeDocument/2006/relationships/image" Target="../media/image72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71500" y="2667000"/>
            <a:ext cx="7962900" cy="1524000"/>
          </a:xfrm>
        </p:spPr>
        <p:txBody>
          <a:bodyPr/>
          <a:lstStyle/>
          <a:p>
            <a:pPr indent="0"/>
            <a:r>
              <a:rPr lang="en-US" sz="4000" dirty="0" smtClean="0">
                <a:solidFill>
                  <a:schemeClr val="bg1"/>
                </a:solidFill>
                <a:latin typeface="+mj-lt"/>
              </a:rPr>
              <a:t>An Guide to the Stochastic Network Calculus</a:t>
            </a:r>
            <a:endParaRPr lang="en-US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1676400" y="4724400"/>
            <a:ext cx="5867400" cy="457200"/>
          </a:xfrm>
        </p:spPr>
        <p:txBody>
          <a:bodyPr/>
          <a:lstStyle/>
          <a:p>
            <a:r>
              <a:rPr lang="en-US" sz="2400" dirty="0" smtClean="0"/>
              <a:t>Zhu Han</a:t>
            </a:r>
          </a:p>
          <a:p>
            <a:endParaRPr lang="en-US" sz="2400" dirty="0"/>
          </a:p>
          <a:p>
            <a:r>
              <a:rPr lang="en-US" sz="2400" dirty="0" smtClean="0"/>
              <a:t>Thanks  to Prof. </a:t>
            </a:r>
            <a:r>
              <a:rPr lang="en-US" sz="2400" dirty="0" err="1" smtClean="0"/>
              <a:t>Xuefang</a:t>
            </a:r>
            <a:r>
              <a:rPr lang="en-US" sz="2400" dirty="0" smtClean="0"/>
              <a:t> Liu and Dr. </a:t>
            </a:r>
            <a:r>
              <a:rPr lang="en-US" sz="2400" smtClean="0"/>
              <a:t>Yan Zhu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88"/>
    </mc:Choice>
    <mc:Fallback xmlns="">
      <p:transition spd="slow" advTm="10188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762000" y="2254785"/>
            <a:ext cx="7772400" cy="990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he delay that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would be experienced by a bit arriving at time </a:t>
            </a:r>
            <a:r>
              <a:rPr lang="en-US" altLang="zh-CN" sz="2400" i="1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if all bits received before it are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served.</a:t>
            </a:r>
            <a:r>
              <a:rPr lang="en-US" altLang="zh-CN" sz="2400" dirty="0"/>
              <a:t/>
            </a:r>
            <a:br>
              <a:rPr lang="en-US" altLang="zh-CN" sz="2400" dirty="0"/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zh-CN" altLang="en-US" sz="240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419225" y="141287"/>
            <a:ext cx="6553200" cy="609600"/>
          </a:xfrm>
        </p:spPr>
        <p:txBody>
          <a:bodyPr/>
          <a:lstStyle/>
          <a:p>
            <a:r>
              <a:rPr lang="en-US" altLang="zh-CN" dirty="0" err="1" smtClean="0"/>
              <a:t>QoS</a:t>
            </a:r>
            <a:r>
              <a:rPr lang="en-US" altLang="zh-CN" dirty="0" smtClean="0"/>
              <a:t> ---Delay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矩形 4"/>
          <p:cNvSpPr/>
          <p:nvPr/>
        </p:nvSpPr>
        <p:spPr>
          <a:xfrm>
            <a:off x="304800" y="1076980"/>
            <a:ext cx="807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zh-CN" sz="2800" b="1" dirty="0" smtClean="0">
                <a:solidFill>
                  <a:srgbClr val="0033CC"/>
                </a:solidFill>
              </a:rPr>
              <a:t>Definition</a:t>
            </a:r>
            <a:r>
              <a:rPr lang="en-US" altLang="zh-CN" sz="2800" i="1" dirty="0" smtClean="0"/>
              <a:t>: For </a:t>
            </a:r>
            <a:r>
              <a:rPr lang="en-US" altLang="zh-CN" sz="2800" i="1" dirty="0"/>
              <a:t>a lossless </a:t>
            </a:r>
            <a:r>
              <a:rPr lang="en-US" altLang="zh-CN" sz="2800" i="1" dirty="0" smtClean="0"/>
              <a:t>system, the virtual delay is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9014" y="1559884"/>
            <a:ext cx="1403986" cy="635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" y="3659364"/>
            <a:ext cx="8108950" cy="2581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椭圆形标注 7"/>
          <p:cNvSpPr/>
          <p:nvPr/>
        </p:nvSpPr>
        <p:spPr>
          <a:xfrm>
            <a:off x="4469130" y="3124200"/>
            <a:ext cx="3505200" cy="561945"/>
          </a:xfrm>
          <a:prstGeom prst="wedgeEllipseCallout">
            <a:avLst>
              <a:gd name="adj1" fmla="val -64922"/>
              <a:gd name="adj2" fmla="val 35002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4953000" y="3173298"/>
            <a:ext cx="3429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/>
              <a:t>Horizontal deviation</a:t>
            </a:r>
            <a:endParaRPr lang="zh-CN" altLang="en-US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6"/>
              <p:cNvSpPr/>
              <p:nvPr/>
            </p:nvSpPr>
            <p:spPr>
              <a:xfrm>
                <a:off x="2286000" y="1686083"/>
                <a:ext cx="4572000" cy="3693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en-US" altLang="zh-CN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altLang="zh-CN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altLang="zh-CN" i="1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zh-CN">
                          <a:latin typeface="Cambria Math"/>
                        </a:rPr>
                        <m:t>inf</m:t>
                      </m:r>
                      <m:r>
                        <a:rPr lang="en-US" altLang="zh-CN" i="1">
                          <a:latin typeface="Cambria Math"/>
                        </a:rPr>
                        <m:t>⁡{</m:t>
                      </m:r>
                      <m:r>
                        <a:rPr lang="zh-CN" altLang="en-US" i="1">
                          <a:latin typeface="Cambria Math"/>
                        </a:rPr>
                        <m:t>𝜏</m:t>
                      </m:r>
                      <m:r>
                        <a:rPr lang="zh-CN" altLang="en-US" i="1">
                          <a:latin typeface="Cambria Math"/>
                        </a:rPr>
                        <m:t>≥0:</m:t>
                      </m:r>
                      <m:r>
                        <a:rPr lang="en-US" altLang="zh-CN" i="1">
                          <a:latin typeface="Cambria Math"/>
                        </a:rPr>
                        <m:t>𝐴</m:t>
                      </m:r>
                      <m:r>
                        <a:rPr lang="en-US" altLang="zh-CN" i="1">
                          <a:latin typeface="Cambria Math"/>
                        </a:rPr>
                        <m:t>(</m:t>
                      </m:r>
                      <m:r>
                        <a:rPr lang="en-US" altLang="zh-CN" i="1">
                          <a:latin typeface="Cambria Math"/>
                        </a:rPr>
                        <m:t>𝑡</m:t>
                      </m:r>
                      <m:r>
                        <a:rPr lang="en-US" altLang="zh-CN" i="1">
                          <a:latin typeface="Cambria Math"/>
                        </a:rPr>
                        <m:t>)≤</m:t>
                      </m:r>
                      <m:r>
                        <a:rPr lang="en-US" altLang="zh-CN" i="1">
                          <a:latin typeface="Cambria Math"/>
                          <a:ea typeface="Cambria Math"/>
                        </a:rPr>
                        <m:t>𝐵</m:t>
                      </m:r>
                      <m:r>
                        <a:rPr lang="en-US" altLang="zh-CN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altLang="zh-CN" i="1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altLang="zh-CN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zh-CN" altLang="en-US" i="1">
                          <a:latin typeface="Cambria Math"/>
                          <a:ea typeface="Cambria Math"/>
                        </a:rPr>
                        <m:t>𝜏</m:t>
                      </m:r>
                      <m:r>
                        <a:rPr lang="en-US" altLang="zh-CN" i="1"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en-US" altLang="zh-CN" i="1">
                          <a:latin typeface="Cambria Math"/>
                        </a:rPr>
                        <m:t>}</m:t>
                      </m:r>
                    </m:oMath>
                  </m:oMathPara>
                </a14:m>
                <a:r>
                  <a:rPr lang="en-US" altLang="zh-CN" dirty="0"/>
                  <a:t/>
                </a:r>
                <a:br>
                  <a:rPr lang="en-US" altLang="zh-CN" dirty="0"/>
                </a:br>
                <a:endParaRPr lang="en-US" dirty="0"/>
              </a:p>
            </p:txBody>
          </p:sp>
        </mc:Choice>
        <mc:Fallback xmlns=""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1686083"/>
                <a:ext cx="4572000" cy="369397"/>
              </a:xfrm>
              <a:prstGeom prst="rect">
                <a:avLst/>
              </a:prstGeom>
              <a:blipFill>
                <a:blip r:embed="rId4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649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981200" y="114846"/>
            <a:ext cx="6553200" cy="609600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Mathematical basis for NC</a:t>
            </a:r>
            <a:endParaRPr lang="en-US" sz="36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Bold ITC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1098635"/>
            <a:ext cx="8314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zh-CN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Four network operations----reduce the complexity</a:t>
            </a:r>
            <a:endParaRPr lang="zh-CN" alt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725" y="1710093"/>
            <a:ext cx="5892284" cy="542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96" y="2227571"/>
            <a:ext cx="4803492" cy="43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96" y="2771053"/>
            <a:ext cx="5932313" cy="602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96" y="3392659"/>
            <a:ext cx="4696748" cy="415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191"/>
          <a:stretch/>
        </p:blipFill>
        <p:spPr bwMode="auto">
          <a:xfrm>
            <a:off x="1036696" y="4059883"/>
            <a:ext cx="2122868" cy="2245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435" y="3994323"/>
            <a:ext cx="2131763" cy="225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右大括号 5"/>
          <p:cNvSpPr/>
          <p:nvPr/>
        </p:nvSpPr>
        <p:spPr>
          <a:xfrm>
            <a:off x="7272279" y="1697246"/>
            <a:ext cx="271521" cy="1960354"/>
          </a:xfrm>
          <a:prstGeom prst="righ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578119" y="2445777"/>
            <a:ext cx="13131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Min-plus</a:t>
            </a:r>
          </a:p>
          <a:p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algebra</a:t>
            </a:r>
            <a:endParaRPr lang="zh-C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3" name="Picture 7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90"/>
          <a:stretch/>
        </p:blipFill>
        <p:spPr bwMode="auto">
          <a:xfrm>
            <a:off x="3666236" y="4038600"/>
            <a:ext cx="1811527" cy="2245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3473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661"/>
    </mc:Choice>
    <mc:Fallback xmlns="">
      <p:transition spd="slow" advTm="4266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2060085" y="116468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Ex: Why use convolution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79964" y="3178123"/>
            <a:ext cx="1840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zh-CN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Backlog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473541"/>
            <a:ext cx="16192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743" y="4533428"/>
            <a:ext cx="2964657" cy="458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81000" y="1201427"/>
            <a:ext cx="7343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zh-CN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Scenario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43828" y="1709109"/>
            <a:ext cx="5458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Service element has constant service rate u</a:t>
            </a:r>
            <a:endParaRPr lang="zh-C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2230363"/>
            <a:ext cx="2380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zh-CN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Assumption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3828" y="2742418"/>
            <a:ext cx="6766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No data is lost or produced inside the service element</a:t>
            </a:r>
            <a:endParaRPr lang="zh-C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530550" y="4433572"/>
            <a:ext cx="1985741" cy="916982"/>
            <a:chOff x="300259" y="3603903"/>
            <a:chExt cx="1985741" cy="916982"/>
          </a:xfrm>
        </p:grpSpPr>
        <p:cxnSp>
          <p:nvCxnSpPr>
            <p:cNvPr id="6" name="直接箭头连接符 5"/>
            <p:cNvCxnSpPr>
              <a:stCxn id="8" idx="0"/>
            </p:cNvCxnSpPr>
            <p:nvPr/>
          </p:nvCxnSpPr>
          <p:spPr>
            <a:xfrm flipV="1">
              <a:off x="1275847" y="3603903"/>
              <a:ext cx="1010153" cy="51687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00259" y="4120775"/>
              <a:ext cx="1951175" cy="400110"/>
            </a:xfrm>
            <a:prstGeom prst="rect">
              <a:avLst/>
            </a:prstGeom>
            <a:noFill/>
            <a:ln>
              <a:solidFill>
                <a:srgbClr val="FF33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Backlog at time t</a:t>
              </a:r>
              <a:endParaRPr lang="zh-CN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5336382" y="3581400"/>
            <a:ext cx="2584020" cy="949980"/>
            <a:chOff x="5717382" y="3648686"/>
            <a:chExt cx="2584020" cy="949980"/>
          </a:xfrm>
        </p:grpSpPr>
        <p:cxnSp>
          <p:nvCxnSpPr>
            <p:cNvPr id="15" name="直接箭头连接符 14"/>
            <p:cNvCxnSpPr>
              <a:stCxn id="16" idx="1"/>
            </p:cNvCxnSpPr>
            <p:nvPr/>
          </p:nvCxnSpPr>
          <p:spPr>
            <a:xfrm flipH="1">
              <a:off x="5717382" y="3848741"/>
              <a:ext cx="1068862" cy="749925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786244" y="3648686"/>
              <a:ext cx="1515158" cy="40011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New arrivals</a:t>
              </a:r>
              <a:endParaRPr lang="zh-CN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995988" y="4027681"/>
            <a:ext cx="2156895" cy="545734"/>
            <a:chOff x="6376988" y="4094967"/>
            <a:chExt cx="2156895" cy="545734"/>
          </a:xfrm>
        </p:grpSpPr>
        <p:cxnSp>
          <p:nvCxnSpPr>
            <p:cNvPr id="23" name="直接箭头连接符 22"/>
            <p:cNvCxnSpPr>
              <a:stCxn id="25" idx="1"/>
            </p:cNvCxnSpPr>
            <p:nvPr/>
          </p:nvCxnSpPr>
          <p:spPr>
            <a:xfrm flipH="1">
              <a:off x="6376988" y="4295022"/>
              <a:ext cx="404812" cy="345679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781800" y="4094967"/>
              <a:ext cx="1752083" cy="40011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Processed data</a:t>
              </a:r>
              <a:endParaRPr lang="zh-CN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6850297" y="4641353"/>
            <a:ext cx="1912703" cy="941545"/>
            <a:chOff x="7231297" y="4708639"/>
            <a:chExt cx="1912703" cy="941545"/>
          </a:xfrm>
        </p:grpSpPr>
        <p:cxnSp>
          <p:nvCxnSpPr>
            <p:cNvPr id="27" name="直接箭头连接符 26"/>
            <p:cNvCxnSpPr>
              <a:stCxn id="20" idx="2"/>
            </p:cNvCxnSpPr>
            <p:nvPr/>
          </p:nvCxnSpPr>
          <p:spPr>
            <a:xfrm flipH="1">
              <a:off x="7527056" y="5108749"/>
              <a:ext cx="660593" cy="541435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7231297" y="4708639"/>
              <a:ext cx="1912703" cy="40011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latin typeface="Times New Roman" pitchFamily="18" charset="0"/>
                  <a:cs typeface="Times New Roman" pitchFamily="18" charset="0"/>
                </a:rPr>
                <a:t>Service envelope</a:t>
              </a:r>
              <a:endParaRPr lang="zh-CN" altLang="en-US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矩形 11"/>
              <p:cNvSpPr/>
              <p:nvPr/>
            </p:nvSpPr>
            <p:spPr>
              <a:xfrm>
                <a:off x="2570510" y="5087634"/>
                <a:ext cx="5074751" cy="495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latin typeface="Cambria Math" panose="02040503050406030204" pitchFamily="18" charset="0"/>
                        </a:rPr>
                        <m:t>≤</m:t>
                      </m:r>
                      <m:limLow>
                        <m:limLow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0≤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lim>
                      </m:limLow>
                      <m:d>
                        <m:dPr>
                          <m:begChr m:val="{"/>
                          <m:endChr m:val="}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d>
                            <m:dPr>
                              <m:begChr m:val=""/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)−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)−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⋅(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矩形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510" y="5087634"/>
                <a:ext cx="5074751" cy="495264"/>
              </a:xfrm>
              <a:prstGeom prst="rect">
                <a:avLst/>
              </a:prstGeom>
              <a:blipFill>
                <a:blip r:embed="rId6"/>
                <a:stretch>
                  <a:fillRect t="-101235" b="-137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矩形 27"/>
              <p:cNvSpPr/>
              <p:nvPr/>
            </p:nvSpPr>
            <p:spPr>
              <a:xfrm>
                <a:off x="919248" y="5586993"/>
                <a:ext cx="6726013" cy="493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𝔟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smtClean="0">
                          <a:latin typeface="Cambria Math" panose="02040503050406030204" pitchFamily="18" charset="0"/>
                        </a:rPr>
                        <m:t>≥</m:t>
                      </m:r>
                      <m:limLow>
                        <m:limLow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00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in</m:t>
                          </m:r>
                        </m:e>
                        <m:lim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0≤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lim>
                      </m:limLow>
                      <m:d>
                        <m:dPr>
                          <m:begChr m:val="{"/>
                          <m:endChr m:val="}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d>
                            <m:dPr>
                              <m:begChr m:val=""/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⋅(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⨂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8" name="矩形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248" y="5586993"/>
                <a:ext cx="6726013" cy="493212"/>
              </a:xfrm>
              <a:prstGeom prst="rect">
                <a:avLst/>
              </a:prstGeom>
              <a:blipFill>
                <a:blip r:embed="rId7"/>
                <a:stretch>
                  <a:fillRect t="-102500" b="-14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4"/>
              <p:cNvSpPr txBox="1"/>
              <p:nvPr/>
            </p:nvSpPr>
            <p:spPr>
              <a:xfrm>
                <a:off x="2527945" y="4129107"/>
                <a:ext cx="387285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6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7945" y="4129107"/>
                <a:ext cx="3872855" cy="307777"/>
              </a:xfrm>
              <a:prstGeom prst="rect">
                <a:avLst/>
              </a:prstGeom>
              <a:blipFill rotWithShape="0">
                <a:blip r:embed="rId8"/>
                <a:stretch>
                  <a:fillRect l="-1260" t="-1961" r="-1890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645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830"/>
    </mc:Choice>
    <mc:Fallback xmlns="">
      <p:transition spd="slow" advTm="2408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  <p:bldP spid="12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371600" y="1562100"/>
            <a:ext cx="6644640" cy="43053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Stochastic Network Calculus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solidFill>
                  <a:srgbClr val="FF0000"/>
                </a:solidFill>
                <a:latin typeface="Eras Bold ITC" pitchFamily="34" charset="0"/>
                <a:cs typeface="Times New Roman" pitchFamily="18" charset="0"/>
              </a:rPr>
              <a:t>Arrival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Service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Backlog and Delay Bounds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Applications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Convolution-Form Networks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Statistical Multiplexing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Conclusion </a:t>
            </a:r>
            <a:endParaRPr lang="en-US" altLang="zh-CN" sz="2800" dirty="0">
              <a:latin typeface="Eras Bold ITC" pitchFamily="34" charset="0"/>
              <a:cs typeface="Times New Roman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</p:spPr>
        <p:txBody>
          <a:bodyPr/>
          <a:lstStyle/>
          <a:p>
            <a:fld id="{A5738B4F-57EC-4D07-96C5-49522868353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99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22"/>
    </mc:Choice>
    <mc:Fallback xmlns="">
      <p:transition spd="slow" advTm="2892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357311" y="123068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Arrival Envelopes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285" y="1901583"/>
            <a:ext cx="2105026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矩形 1"/>
          <p:cNvSpPr/>
          <p:nvPr/>
        </p:nvSpPr>
        <p:spPr>
          <a:xfrm>
            <a:off x="457200" y="1024127"/>
            <a:ext cx="8553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For any times 0 ≤ s ≤ t,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the cumulative flow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A(.) satisfies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675" y="3986358"/>
            <a:ext cx="275272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矩形 6"/>
          <p:cNvSpPr/>
          <p:nvPr/>
        </p:nvSpPr>
        <p:spPr>
          <a:xfrm>
            <a:off x="457200" y="2140447"/>
            <a:ext cx="530294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 drawback of the deterministic envelope is it considers the worst-case but cannot take advantage of the statistical nature of traffic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Solution: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introducing the Moment Generating Function (MGF)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矩形 11"/>
              <p:cNvSpPr/>
              <p:nvPr/>
            </p:nvSpPr>
            <p:spPr>
              <a:xfrm>
                <a:off x="2057400" y="5121873"/>
                <a:ext cx="3023392" cy="4456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)=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d>
                                <m:dPr>
                                  <m:begChr m:val=""/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矩形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5121873"/>
                <a:ext cx="3023392" cy="445635"/>
              </a:xfrm>
              <a:prstGeom prst="rect">
                <a:avLst/>
              </a:prstGeom>
              <a:blipFill>
                <a:blip r:embed="rId6"/>
                <a:stretch>
                  <a:fillRect t="-153425" r="-21212" b="-227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矩形 12"/>
              <p:cNvSpPr/>
              <p:nvPr/>
            </p:nvSpPr>
            <p:spPr>
              <a:xfrm>
                <a:off x="8229600" y="4267200"/>
                <a:ext cx="685800" cy="4001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000" b="1" i="1">
                          <a:latin typeface="Cambria Math" panose="02040503050406030204" pitchFamily="18" charset="0"/>
                          <a:cs typeface="Times New Roman" pitchFamily="18" charset="0"/>
                        </a:rPr>
                        <m:t>𝝆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3" name="矩形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4267200"/>
                <a:ext cx="685800" cy="400110"/>
              </a:xfrm>
              <a:prstGeom prst="rect">
                <a:avLst/>
              </a:prstGeom>
              <a:blipFill>
                <a:blip r:embed="rId7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/>
              <p:cNvSpPr/>
              <p:nvPr/>
            </p:nvSpPr>
            <p:spPr>
              <a:xfrm>
                <a:off x="3026353" y="1609608"/>
                <a:ext cx="27062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/>
                        <a:cs typeface="Times New Roman" pitchFamily="18" charset="0"/>
                      </a:rPr>
                      <m:t>𝐴</m:t>
                    </m:r>
                    <m:d>
                      <m:dPr>
                        <m:ctrlPr>
                          <a:rPr lang="en-US" altLang="zh-CN" i="1">
                            <a:latin typeface="Cambria Math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/>
                            <a:cs typeface="Times New Roman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i="1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altLang="zh-CN" i="1">
                        <a:latin typeface="Cambria Math"/>
                        <a:cs typeface="Times New Roman" pitchFamily="18" charset="0"/>
                      </a:rPr>
                      <m:t>𝐴</m:t>
                    </m:r>
                    <m:r>
                      <a:rPr lang="en-US" altLang="zh-CN" i="1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a:rPr lang="en-US" altLang="zh-CN" i="1">
                        <a:latin typeface="Cambria Math"/>
                        <a:cs typeface="Times New Roman" pitchFamily="18" charset="0"/>
                      </a:rPr>
                      <m:t>𝑠</m:t>
                    </m:r>
                    <m:r>
                      <a:rPr lang="en-US" altLang="zh-CN" i="1">
                        <a:latin typeface="Cambria Math"/>
                        <a:cs typeface="Times New Roman" pitchFamily="18" charset="0"/>
                      </a:rPr>
                      <m:t>)≤</m:t>
                    </m:r>
                    <m:r>
                      <a:rPr lang="zh-CN" altLang="en-US" i="1">
                        <a:latin typeface="Cambria Math" panose="02040503050406030204" pitchFamily="18" charset="0"/>
                        <a:cs typeface="Times New Roman" pitchFamily="18" charset="0"/>
                      </a:rPr>
                      <m:t>𝜌</m:t>
                    </m:r>
                    <m:r>
                      <a:rPr lang="en-US" altLang="zh-CN" i="1">
                        <a:latin typeface="Cambria Math"/>
                        <a:ea typeface="Cambria Math"/>
                        <a:cs typeface="Times New Roman" pitchFamily="18" charset="0"/>
                      </a:rPr>
                      <m:t>(</m:t>
                    </m:r>
                    <m:r>
                      <a:rPr lang="en-US" altLang="zh-CN" i="1">
                        <a:latin typeface="Cambria Math"/>
                        <a:ea typeface="Cambria Math"/>
                        <a:cs typeface="Times New Roman" pitchFamily="18" charset="0"/>
                      </a:rPr>
                      <m:t>𝑡</m:t>
                    </m:r>
                    <m:r>
                      <a:rPr lang="en-US" altLang="zh-CN" i="1"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  <m:r>
                      <a:rPr lang="en-US" altLang="zh-CN" i="1">
                        <a:latin typeface="Cambria Math"/>
                        <a:ea typeface="Cambria Math"/>
                        <a:cs typeface="Times New Roman" pitchFamily="18" charset="0"/>
                      </a:rPr>
                      <m:t>𝑠</m:t>
                    </m:r>
                    <m:r>
                      <a:rPr lang="en-US" altLang="zh-CN" i="1">
                        <a:latin typeface="Cambria Math"/>
                        <a:ea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altLang="zh-CN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altLang="zh-CN" i="1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zh-CN" alt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6353" y="1609608"/>
                <a:ext cx="2706254" cy="369332"/>
              </a:xfrm>
              <a:prstGeom prst="rect">
                <a:avLst/>
              </a:prstGeom>
              <a:blipFill>
                <a:blip r:embed="rId8"/>
                <a:stretch>
                  <a:fillRect t="-8197" r="-112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018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9269"/>
    </mc:Choice>
    <mc:Fallback xmlns="">
      <p:transition spd="slow" advTm="5692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 animBg="1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矩形 11"/>
              <p:cNvSpPr/>
              <p:nvPr/>
            </p:nvSpPr>
            <p:spPr>
              <a:xfrm>
                <a:off x="3075467" y="1148127"/>
                <a:ext cx="3023392" cy="4456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)=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d>
                                <m:dPr>
                                  <m:begChr m:val=""/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矩形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5467" y="1148127"/>
                <a:ext cx="3023392" cy="445635"/>
              </a:xfrm>
              <a:prstGeom prst="rect">
                <a:avLst/>
              </a:prstGeom>
              <a:blipFill>
                <a:blip r:embed="rId3"/>
                <a:stretch>
                  <a:fillRect t="-153425" r="-21212" b="-227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矩形 5"/>
          <p:cNvSpPr/>
          <p:nvPr/>
        </p:nvSpPr>
        <p:spPr>
          <a:xfrm>
            <a:off x="275985" y="1140113"/>
            <a:ext cx="1199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MGF</a:t>
            </a:r>
            <a:endParaRPr 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266903" y="1670730"/>
            <a:ext cx="44689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MGF envelope [4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], [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8]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/>
              <p:cNvSpPr/>
              <p:nvPr/>
            </p:nvSpPr>
            <p:spPr>
              <a:xfrm>
                <a:off x="2383729" y="2163155"/>
                <a:ext cx="4432542" cy="4456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d>
                                <m:dPr>
                                  <m:begChr m:val=""/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sup>
                          </m:sSup>
                        </m:e>
                      </m:d>
                      <m:r>
                        <a:rPr lang="en-US" sz="2000" i="0"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ρ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)+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矩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729" y="2163155"/>
                <a:ext cx="4432542" cy="445635"/>
              </a:xfrm>
              <a:prstGeom prst="rect">
                <a:avLst/>
              </a:prstGeom>
              <a:blipFill>
                <a:blip r:embed="rId4"/>
                <a:stretch>
                  <a:fillRect t="-80822" b="-98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矩形 12"/>
          <p:cNvSpPr/>
          <p:nvPr/>
        </p:nvSpPr>
        <p:spPr>
          <a:xfrm>
            <a:off x="293573" y="2741890"/>
            <a:ext cx="86480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related statistical envelope, referred to as 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xponentially Bounded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urstiness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(EBB), is defined in [9] to provide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guarantee 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form</a:t>
            </a:r>
          </a:p>
        </p:txBody>
      </p:sp>
      <p:sp>
        <p:nvSpPr>
          <p:cNvPr id="17" name="矩形 16"/>
          <p:cNvSpPr/>
          <p:nvPr/>
        </p:nvSpPr>
        <p:spPr>
          <a:xfrm>
            <a:off x="431613" y="5062568"/>
            <a:ext cx="85855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[4] C.-S. Chang, Performance Guarantees in Communication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Networks London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U.K.: Springer-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Verlag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[8] C.-S. Chang, “Stability, queue length and delay of deterministic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stochastic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queueing networks,” IEEE Trans.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Control, vol. 39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5, pp. 913–931, May 1994.</a:t>
            </a:r>
          </a:p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9] O.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Yaron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M.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Sidi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“Performance and stability of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networks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via robust exponential bounds,” IEEE/ACM Trans.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Netw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vol. 1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3, pp. 372–385, Jun. 1993.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矩形 17"/>
              <p:cNvSpPr/>
              <p:nvPr/>
            </p:nvSpPr>
            <p:spPr>
              <a:xfrm>
                <a:off x="2680007" y="3923061"/>
                <a:ext cx="378398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)&gt;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]≤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矩形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007" y="3923061"/>
                <a:ext cx="3783985" cy="400110"/>
              </a:xfrm>
              <a:prstGeom prst="rect">
                <a:avLst/>
              </a:prstGeom>
              <a:blipFill>
                <a:blip r:embed="rId5"/>
                <a:stretch>
                  <a:fillRect t="-127692" r="-14677" b="-19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矩形 19"/>
              <p:cNvSpPr/>
              <p:nvPr/>
            </p:nvSpPr>
            <p:spPr>
              <a:xfrm>
                <a:off x="3075467" y="4476074"/>
                <a:ext cx="2993063" cy="4137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  <m:d>
                        <m:d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𝛼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  <m:r>
                        <a:rPr lang="en-US" altLang="zh-CN" sz="2000" i="1">
                          <a:latin typeface="Cambria Math" panose="02040503050406030204" pitchFamily="18" charset="0"/>
                        </a:rPr>
                        <m:t>≜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m:rPr>
                              <m:sty m:val="p"/>
                            </m:rPr>
                            <a:rPr lang="el-GR" sz="2000" i="1" smtClean="0">
                              <a:latin typeface="Cambria Math" panose="02040503050406030204" pitchFamily="18" charset="0"/>
                            </a:rPr>
                            <m:t>σ</m:t>
                          </m:r>
                        </m:sup>
                      </m:sSup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0" name="矩形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5467" y="4476074"/>
                <a:ext cx="2993063" cy="41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文本占位符 2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文本占位符 2"/>
          <p:cNvSpPr txBox="1">
            <a:spLocks/>
          </p:cNvSpPr>
          <p:nvPr/>
        </p:nvSpPr>
        <p:spPr>
          <a:xfrm>
            <a:off x="1357311" y="123068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 kern="120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mtClean="0"/>
              <a:t>Arrival Envelopes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24826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9269"/>
    </mc:Choice>
    <mc:Fallback xmlns="">
      <p:transition spd="slow" advTm="5692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17" grpId="0"/>
      <p:bldP spid="18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533401" y="1160544"/>
            <a:ext cx="784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EBB model is directly connected to the MGF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envelope by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Chernoff’s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bound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/>
              <p:cNvSpPr/>
              <p:nvPr/>
            </p:nvSpPr>
            <p:spPr>
              <a:xfrm>
                <a:off x="3148533" y="2088637"/>
                <a:ext cx="2846933" cy="439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]≤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矩形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8533" y="2088637"/>
                <a:ext cx="2846933" cy="439736"/>
              </a:xfrm>
              <a:prstGeom prst="rect">
                <a:avLst/>
              </a:prstGeom>
              <a:blipFill>
                <a:blip r:embed="rId3"/>
                <a:stretch>
                  <a:fillRect t="-156944" r="-22222" b="-230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矩形 15"/>
          <p:cNvSpPr/>
          <p:nvPr/>
        </p:nvSpPr>
        <p:spPr>
          <a:xfrm>
            <a:off x="560539" y="2580918"/>
            <a:ext cx="42157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obtain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矩形 21"/>
              <p:cNvSpPr/>
              <p:nvPr/>
            </p:nvSpPr>
            <p:spPr>
              <a:xfrm>
                <a:off x="3582305" y="3318672"/>
                <a:ext cx="1979388" cy="4137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𝜀</m:t>
                      </m:r>
                      <m:d>
                        <m:d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sup>
                      </m:sSup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2" name="矩形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2305" y="3318672"/>
                <a:ext cx="1979388" cy="4137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矩形 22"/>
              <p:cNvSpPr/>
              <p:nvPr/>
            </p:nvSpPr>
            <p:spPr>
              <a:xfrm>
                <a:off x="2680006" y="3847552"/>
                <a:ext cx="378398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)&gt;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]≤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3" name="矩形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006" y="3847552"/>
                <a:ext cx="3783985" cy="400110"/>
              </a:xfrm>
              <a:prstGeom prst="rect">
                <a:avLst/>
              </a:prstGeom>
              <a:blipFill>
                <a:blip r:embed="rId5"/>
                <a:stretch>
                  <a:fillRect t="-125758" r="-15323" b="-1893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矩形 23"/>
              <p:cNvSpPr/>
              <p:nvPr/>
            </p:nvSpPr>
            <p:spPr>
              <a:xfrm>
                <a:off x="1966064" y="4933890"/>
                <a:ext cx="511537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)&gt;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]≤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4" name="矩形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6064" y="4933890"/>
                <a:ext cx="5115375" cy="400110"/>
              </a:xfrm>
              <a:prstGeom prst="rect">
                <a:avLst/>
              </a:prstGeom>
              <a:blipFill>
                <a:blip r:embed="rId6"/>
                <a:stretch>
                  <a:fillRect t="-125758" r="-11204" b="-1893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下箭头 18"/>
          <p:cNvSpPr/>
          <p:nvPr/>
        </p:nvSpPr>
        <p:spPr>
          <a:xfrm>
            <a:off x="4401973" y="4395543"/>
            <a:ext cx="340054" cy="3810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矩形 25"/>
          <p:cNvSpPr/>
          <p:nvPr/>
        </p:nvSpPr>
        <p:spPr>
          <a:xfrm>
            <a:off x="5029200" y="4324344"/>
            <a:ext cx="2971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Extend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the arbitrary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矩形 20"/>
              <p:cNvSpPr/>
              <p:nvPr/>
            </p:nvSpPr>
            <p:spPr>
              <a:xfrm>
                <a:off x="7848600" y="4345854"/>
                <a:ext cx="40126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矩形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600" y="4345854"/>
                <a:ext cx="401264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文本占位符 2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文本占位符 2"/>
          <p:cNvSpPr txBox="1">
            <a:spLocks/>
          </p:cNvSpPr>
          <p:nvPr/>
        </p:nvSpPr>
        <p:spPr>
          <a:xfrm>
            <a:off x="1357311" y="123068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 kern="120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mtClean="0"/>
              <a:t>Arrival Envelopes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86763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9269"/>
    </mc:Choice>
    <mc:Fallback xmlns="">
      <p:transition spd="slow" advTm="569269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571744" y="1181906"/>
            <a:ext cx="83788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the union bound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/>
              <p:cNvSpPr/>
              <p:nvPr/>
            </p:nvSpPr>
            <p:spPr>
              <a:xfrm>
                <a:off x="3505200" y="1219200"/>
                <a:ext cx="331174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]≤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矩形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1219200"/>
                <a:ext cx="3311740" cy="400110"/>
              </a:xfrm>
              <a:prstGeom prst="rect">
                <a:avLst/>
              </a:prstGeom>
              <a:blipFill>
                <a:blip r:embed="rId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矩形 15"/>
          <p:cNvSpPr/>
          <p:nvPr/>
        </p:nvSpPr>
        <p:spPr>
          <a:xfrm>
            <a:off x="563771" y="2031356"/>
            <a:ext cx="42157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have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/>
              <p:cNvSpPr/>
              <p:nvPr/>
            </p:nvSpPr>
            <p:spPr>
              <a:xfrm>
                <a:off x="3172280" y="2112899"/>
                <a:ext cx="4242059" cy="28567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mPr>
                        <m:mr>
                          <m:e>
                            <m:d>
                              <m:dPr>
                                <m:begChr m:val=""/>
                                <m:endChr m:val="]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[∃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∈[0,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]: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)&gt;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′(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)+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</m:mr>
                        <m:mr>
                          <m:e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𝜃𝜎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d>
                                      <m:dPr>
                                        <m:begChr m:val=""/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e>
                                    </m:d>
                                  </m:sup>
                                </m:sSup>
                              </m:e>
                            </m:nary>
                          </m:e>
                        </m:mr>
                        <m:mr>
                          <m:e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sSup>
                              <m:sSup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𝜃𝜎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p>
                            </m:sSup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𝜃𝛿𝜏</m:t>
                                    </m:r>
                                  </m:sup>
                                </m:sSup>
                              </m:e>
                            </m:nary>
                          </m:e>
                        </m:mr>
                        <m:mr>
                          <m:e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𝜃𝜎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𝜃𝛿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mr>
                      </m:m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280" y="2112899"/>
                <a:ext cx="4242059" cy="28567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矩形 8"/>
          <p:cNvSpPr/>
          <p:nvPr/>
        </p:nvSpPr>
        <p:spPr>
          <a:xfrm>
            <a:off x="1817817" y="2883429"/>
            <a:ext cx="14783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ρ’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左弧形箭头 9"/>
          <p:cNvSpPr/>
          <p:nvPr/>
        </p:nvSpPr>
        <p:spPr>
          <a:xfrm>
            <a:off x="3698189" y="2677199"/>
            <a:ext cx="381000" cy="857333"/>
          </a:xfrm>
          <a:prstGeom prst="curv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74393" y="4157371"/>
            <a:ext cx="276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-Roman"/>
              </a:rPr>
              <a:t>where </a:t>
            </a:r>
            <a:r>
              <a:rPr lang="en-US" i="1" dirty="0">
                <a:latin typeface="CMMI10"/>
              </a:rPr>
              <a:t>θ &gt; </a:t>
            </a:r>
            <a:r>
              <a:rPr lang="en-US" dirty="0">
                <a:latin typeface="CMR10"/>
              </a:rPr>
              <a:t>0 </a:t>
            </a:r>
            <a:r>
              <a:rPr lang="en-US" dirty="0">
                <a:latin typeface="Times-Roman"/>
              </a:rPr>
              <a:t>and </a:t>
            </a:r>
            <a:r>
              <a:rPr lang="en-US" i="1" dirty="0">
                <a:latin typeface="CMMI10"/>
              </a:rPr>
              <a:t>δ &gt; </a:t>
            </a:r>
            <a:r>
              <a:rPr lang="en-US" dirty="0">
                <a:latin typeface="CMR10"/>
              </a:rPr>
              <a:t>0 </a:t>
            </a:r>
            <a:r>
              <a:rPr lang="en-US" dirty="0">
                <a:latin typeface="Times-Roman"/>
              </a:rPr>
              <a:t>are free parameters that can </a:t>
            </a:r>
            <a:r>
              <a:rPr lang="en-US" dirty="0" smtClean="0">
                <a:latin typeface="Times-Roman"/>
              </a:rPr>
              <a:t>be optimized</a:t>
            </a:r>
            <a:r>
              <a:rPr lang="en-US" dirty="0">
                <a:latin typeface="Times-Roman"/>
              </a:rPr>
              <a:t>.</a:t>
            </a:r>
            <a:endParaRPr 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文本占位符 2"/>
          <p:cNvSpPr txBox="1">
            <a:spLocks/>
          </p:cNvSpPr>
          <p:nvPr/>
        </p:nvSpPr>
        <p:spPr>
          <a:xfrm>
            <a:off x="1357311" y="123068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 kern="120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mtClean="0"/>
              <a:t>Arrival Envelopes</a:t>
            </a:r>
            <a:endParaRPr lang="en-US" altLang="zh-CN" dirty="0"/>
          </a:p>
        </p:txBody>
      </p:sp>
      <p:sp>
        <p:nvSpPr>
          <p:cNvPr id="14" name="圆角矩形 13"/>
          <p:cNvSpPr/>
          <p:nvPr/>
        </p:nvSpPr>
        <p:spPr>
          <a:xfrm>
            <a:off x="4111709" y="4268430"/>
            <a:ext cx="2363199" cy="701213"/>
          </a:xfrm>
          <a:prstGeom prst="roundRec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矩形 14"/>
          <p:cNvSpPr/>
          <p:nvPr/>
        </p:nvSpPr>
        <p:spPr>
          <a:xfrm>
            <a:off x="622225" y="5360051"/>
            <a:ext cx="8115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obtain the relationship between the </a:t>
            </a:r>
            <a:r>
              <a:rPr lang="el-GR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’, </a:t>
            </a:r>
            <a:r>
              <a:rPr lang="el-GR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84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9269"/>
    </mc:Choice>
    <mc:Fallback xmlns="">
      <p:transition spd="slow" advTm="5692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8" grpId="0"/>
      <p:bldP spid="9" grpId="0"/>
      <p:bldP spid="10" grpId="0" animBg="1"/>
      <p:bldP spid="12" grpId="0"/>
      <p:bldP spid="14" grpId="0" animBg="1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371600" y="1562100"/>
            <a:ext cx="6644640" cy="37338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Stochastic Network Calculus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Arrival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solidFill>
                  <a:srgbClr val="FF0000"/>
                </a:solidFill>
                <a:latin typeface="Eras Bold ITC" pitchFamily="34" charset="0"/>
                <a:cs typeface="Times New Roman" pitchFamily="18" charset="0"/>
              </a:rPr>
              <a:t>Service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Backlog and Delay Bounds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Applications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Convolution-Form Networks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Statistical Multiplexing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Conclusion </a:t>
            </a:r>
            <a:endParaRPr lang="en-US" altLang="zh-CN" sz="2800" dirty="0">
              <a:latin typeface="Eras Bold ITC" pitchFamily="34" charset="0"/>
              <a:cs typeface="Times New Roman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</p:spPr>
        <p:txBody>
          <a:bodyPr/>
          <a:lstStyle/>
          <a:p>
            <a:fld id="{A5738B4F-57EC-4D07-96C5-49522868353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654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22"/>
    </mc:Choice>
    <mc:Fallback xmlns="">
      <p:transition spd="slow" advTm="28922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357312" y="133141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Service Envelopes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6500" y="1213663"/>
            <a:ext cx="6991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 service element has the input-output pair </a:t>
            </a:r>
            <a:r>
              <a:rPr lang="en-US" altLang="zh-CN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zh-CN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zh-C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service element provides a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service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curve</a:t>
            </a:r>
            <a:r>
              <a:rPr lang="en-US" altLang="zh-CN" sz="2400" i="1" dirty="0" smtClean="0">
                <a:latin typeface="Cambria Math"/>
              </a:rPr>
              <a:t>                           </a:t>
            </a:r>
            <a:endParaRPr lang="en-US" altLang="zh-C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511" y="2805237"/>
            <a:ext cx="1935490" cy="39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1" y="2233131"/>
            <a:ext cx="1828800" cy="918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63720"/>
            <a:ext cx="2375572" cy="1378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左弧形箭头 5"/>
          <p:cNvSpPr/>
          <p:nvPr/>
        </p:nvSpPr>
        <p:spPr>
          <a:xfrm>
            <a:off x="2948454" y="2441620"/>
            <a:ext cx="254000" cy="745798"/>
          </a:xfrm>
          <a:prstGeom prst="curvedRightArrow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26500" y="3523372"/>
            <a:ext cx="55456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deterministic definition of service envelope for all 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≥ 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</a:t>
            </a:r>
          </a:p>
        </p:txBody>
      </p:sp>
      <p:sp>
        <p:nvSpPr>
          <p:cNvPr id="9" name="矩形 8"/>
          <p:cNvSpPr/>
          <p:nvPr/>
        </p:nvSpPr>
        <p:spPr>
          <a:xfrm>
            <a:off x="2819400" y="4552890"/>
            <a:ext cx="2420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τ,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≥  </a:t>
            </a:r>
            <a:r>
              <a:rPr lang="el-G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− </a:t>
            </a:r>
            <a:r>
              <a:rPr 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/>
              <p:cNvSpPr/>
              <p:nvPr/>
            </p:nvSpPr>
            <p:spPr>
              <a:xfrm>
                <a:off x="2347912" y="2329725"/>
                <a:ext cx="4572000" cy="40017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i="1">
                          <a:latin typeface="Cambria Math"/>
                        </a:rPr>
                        <m:t>𝐵</m:t>
                      </m:r>
                      <m:d>
                        <m:dPr>
                          <m:ctrlPr>
                            <a:rPr lang="en-US" altLang="zh-CN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altLang="zh-CN" sz="2000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altLang="zh-CN" sz="2000" i="1">
                          <a:latin typeface="Cambria Math"/>
                        </a:rPr>
                        <m:t>−</m:t>
                      </m:r>
                      <m:r>
                        <a:rPr lang="en-US" altLang="zh-CN" sz="2000" i="1">
                          <a:latin typeface="Cambria Math"/>
                        </a:rPr>
                        <m:t>𝐴</m:t>
                      </m:r>
                      <m:r>
                        <a:rPr lang="en-US" altLang="zh-CN" sz="2000" i="1">
                          <a:latin typeface="Cambria Math"/>
                        </a:rPr>
                        <m:t>(</m:t>
                      </m:r>
                      <m:r>
                        <a:rPr lang="en-US" altLang="zh-CN" sz="2000" i="1">
                          <a:latin typeface="Cambria Math"/>
                        </a:rPr>
                        <m:t>𝑠</m:t>
                      </m:r>
                      <m:r>
                        <a:rPr lang="en-US" altLang="zh-CN" sz="2000" i="1">
                          <a:latin typeface="Cambria Math"/>
                        </a:rPr>
                        <m:t>)≥</m:t>
                      </m:r>
                      <m:r>
                        <a:rPr lang="en-US" altLang="zh-CN" sz="2000" i="1">
                          <a:latin typeface="Cambria Math"/>
                          <a:ea typeface="Cambria Math"/>
                        </a:rPr>
                        <m:t>𝑈</m:t>
                      </m:r>
                      <m:r>
                        <a:rPr lang="en-US" altLang="zh-CN" sz="20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altLang="zh-CN" sz="2000" i="1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altLang="zh-CN" sz="2000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altLang="zh-CN" sz="2000" i="1">
                          <a:latin typeface="Cambria Math"/>
                          <a:ea typeface="Cambria Math"/>
                        </a:rPr>
                        <m:t>𝑠</m:t>
                      </m:r>
                      <m:r>
                        <a:rPr lang="en-US" altLang="zh-CN" sz="2000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r>
                  <a:rPr lang="en-US" altLang="zh-CN" sz="2000" dirty="0"/>
                  <a:t/>
                </a:r>
                <a:br>
                  <a:rPr lang="en-US" altLang="zh-CN" sz="200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7912" y="2329725"/>
                <a:ext cx="4572000" cy="400174"/>
              </a:xfrm>
              <a:prstGeom prst="rect">
                <a:avLst/>
              </a:prstGeom>
              <a:blipFill>
                <a:blip r:embed="rId7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359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686"/>
    </mc:Choice>
    <mc:Fallback xmlns="">
      <p:transition spd="slow" advTm="626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/>
      <p:bldP spid="9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371600" y="1562100"/>
            <a:ext cx="6644640" cy="43815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solidFill>
                  <a:srgbClr val="FF0000"/>
                </a:solidFill>
                <a:latin typeface="Eras Bold ITC" pitchFamily="34" charset="0"/>
                <a:cs typeface="Times New Roman" pitchFamily="18" charset="0"/>
              </a:rPr>
              <a:t>Stochastic Network Calculus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Arrival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Service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Backlog and Delay Bounds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Applications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Convolution-Form </a:t>
            </a: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Networks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Statistical Multiplexing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Conclusion</a:t>
            </a: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 </a:t>
            </a:r>
            <a:endParaRPr lang="en-US" altLang="zh-CN" sz="2800" dirty="0">
              <a:latin typeface="Eras Bold ITC" pitchFamily="34" charset="0"/>
              <a:cs typeface="Times New Roman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</p:spPr>
        <p:txBody>
          <a:bodyPr/>
          <a:lstStyle/>
          <a:p>
            <a:fld id="{A5738B4F-57EC-4D07-96C5-49522868353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3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22"/>
    </mc:Choice>
    <mc:Fallback xmlns="">
      <p:transition spd="slow" advTm="28922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矩形 1"/>
          <p:cNvSpPr/>
          <p:nvPr/>
        </p:nvSpPr>
        <p:spPr>
          <a:xfrm>
            <a:off x="533400" y="1288026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 affine envelope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MGF can be defined for θ ≥ 0 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矩形 14"/>
              <p:cNvSpPr/>
              <p:nvPr/>
            </p:nvSpPr>
            <p:spPr>
              <a:xfrm>
                <a:off x="2372118" y="2018820"/>
                <a:ext cx="4432542" cy="4456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d>
                                <m:dPr>
                                  <m:begChr m:val=""/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sup>
                          </m:sSup>
                        </m:e>
                      </m:d>
                      <m:r>
                        <a:rPr lang="en-US" sz="2000" i="0"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ρ</m:t>
                              </m:r>
                              <m:d>
                                <m:dPr>
                                  <m:ctrlPr>
                                    <a:rPr lang="en-US" sz="200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5" name="矩形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2118" y="2018820"/>
                <a:ext cx="4432542" cy="445635"/>
              </a:xfrm>
              <a:prstGeom prst="rect">
                <a:avLst/>
              </a:prstGeom>
              <a:blipFill>
                <a:blip r:embed="rId3"/>
                <a:stretch>
                  <a:fillRect t="-80822" b="-98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矩形 10"/>
          <p:cNvSpPr/>
          <p:nvPr/>
        </p:nvSpPr>
        <p:spPr>
          <a:xfrm>
            <a:off x="533400" y="2549910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Statistical service envelopes that mirror the concept of EBB are defined in [27] as the so-called Exponentially Bounded Fluctuation (EBF) model with parameters ρ &gt; 0, b ≥ 0 and</a:t>
            </a:r>
          </a:p>
        </p:txBody>
      </p:sp>
      <p:sp>
        <p:nvSpPr>
          <p:cNvPr id="12" name="矩形 11"/>
          <p:cNvSpPr/>
          <p:nvPr/>
        </p:nvSpPr>
        <p:spPr>
          <a:xfrm>
            <a:off x="916976" y="5638800"/>
            <a:ext cx="7433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[27] K. Lee, “Performance bounds in communication networks with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variablerate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links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in Proc. ACM SIGCOMM, Aug. 1995, pp. 126–136.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矩形 17"/>
              <p:cNvSpPr/>
              <p:nvPr/>
            </p:nvSpPr>
            <p:spPr>
              <a:xfrm>
                <a:off x="2690298" y="3965862"/>
                <a:ext cx="376340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]≤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矩形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298" y="3965862"/>
                <a:ext cx="3763403" cy="400110"/>
              </a:xfrm>
              <a:prstGeom prst="rect">
                <a:avLst/>
              </a:prstGeom>
              <a:blipFill>
                <a:blip r:embed="rId4"/>
                <a:stretch>
                  <a:fillRect t="-127692" r="-15372" b="-19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文本占位符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文本占位符 2"/>
          <p:cNvSpPr txBox="1">
            <a:spLocks/>
          </p:cNvSpPr>
          <p:nvPr/>
        </p:nvSpPr>
        <p:spPr>
          <a:xfrm>
            <a:off x="1357312" y="133141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 kern="120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mtClean="0"/>
              <a:t>Service Envelopes</a:t>
            </a:r>
            <a:endParaRPr lang="en-US" altLang="zh-C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/>
              <p:cNvSpPr/>
              <p:nvPr/>
            </p:nvSpPr>
            <p:spPr>
              <a:xfrm>
                <a:off x="3075467" y="4691697"/>
                <a:ext cx="2993063" cy="4137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  <m:d>
                        <m:d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𝛼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  <m:r>
                        <a:rPr lang="en-US" altLang="zh-CN" sz="2000" i="1">
                          <a:latin typeface="Cambria Math" panose="02040503050406030204" pitchFamily="18" charset="0"/>
                        </a:rPr>
                        <m:t>≜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m:rPr>
                              <m:sty m:val="p"/>
                            </m:rPr>
                            <a:rPr lang="el-GR" sz="2000" i="1" smtClean="0">
                              <a:latin typeface="Cambria Math" panose="02040503050406030204" pitchFamily="18" charset="0"/>
                            </a:rPr>
                            <m:t>σ</m:t>
                          </m:r>
                        </m:sup>
                      </m:sSup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5467" y="4691697"/>
                <a:ext cx="2993063" cy="41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265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686"/>
    </mc:Choice>
    <mc:Fallback xmlns="">
      <p:transition spd="slow" advTm="626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8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矩形 1"/>
          <p:cNvSpPr/>
          <p:nvPr/>
        </p:nvSpPr>
        <p:spPr>
          <a:xfrm>
            <a:off x="573836" y="1295121"/>
            <a:ext cx="434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Chernoff’s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lower bound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/>
              <p:cNvSpPr/>
              <p:nvPr/>
            </p:nvSpPr>
            <p:spPr>
              <a:xfrm>
                <a:off x="3148532" y="1983057"/>
                <a:ext cx="2846933" cy="439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]≤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矩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8532" y="1983057"/>
                <a:ext cx="2846933" cy="439736"/>
              </a:xfrm>
              <a:prstGeom prst="rect">
                <a:avLst/>
              </a:prstGeom>
              <a:blipFill>
                <a:blip r:embed="rId3"/>
                <a:stretch>
                  <a:fillRect t="-156944" r="-22222" b="-230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矩形 12"/>
          <p:cNvSpPr/>
          <p:nvPr/>
        </p:nvSpPr>
        <p:spPr>
          <a:xfrm>
            <a:off x="603816" y="2545664"/>
            <a:ext cx="20937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obtain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/>
              <p:cNvSpPr/>
              <p:nvPr/>
            </p:nvSpPr>
            <p:spPr>
              <a:xfrm>
                <a:off x="3657600" y="3269047"/>
                <a:ext cx="1979388" cy="4137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𝜀</m:t>
                      </m:r>
                      <m:d>
                        <m:d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sup>
                      </m:sSup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269047"/>
                <a:ext cx="1979388" cy="4137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矩形 15"/>
              <p:cNvSpPr/>
              <p:nvPr/>
            </p:nvSpPr>
            <p:spPr>
              <a:xfrm>
                <a:off x="2697608" y="3978744"/>
                <a:ext cx="374878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S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]≤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6" name="矩形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608" y="3978744"/>
                <a:ext cx="3748783" cy="400110"/>
              </a:xfrm>
              <a:prstGeom prst="rect">
                <a:avLst/>
              </a:prstGeom>
              <a:blipFill>
                <a:blip r:embed="rId5"/>
                <a:stretch>
                  <a:fillRect t="-127692" r="-15635" b="-19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/>
              <p:cNvSpPr/>
              <p:nvPr/>
            </p:nvSpPr>
            <p:spPr>
              <a:xfrm>
                <a:off x="2022969" y="5086290"/>
                <a:ext cx="509806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∃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&gt;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000" b="0" i="1" smtClean="0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]≤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2969" y="5086290"/>
                <a:ext cx="5098062" cy="400110"/>
              </a:xfrm>
              <a:prstGeom prst="rect">
                <a:avLst/>
              </a:prstGeom>
              <a:blipFill>
                <a:blip r:embed="rId6"/>
                <a:stretch>
                  <a:fillRect t="-125758" r="-11244" b="-1893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下箭头 19"/>
          <p:cNvSpPr/>
          <p:nvPr/>
        </p:nvSpPr>
        <p:spPr>
          <a:xfrm>
            <a:off x="4401973" y="4522410"/>
            <a:ext cx="340054" cy="3810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矩形 20"/>
          <p:cNvSpPr/>
          <p:nvPr/>
        </p:nvSpPr>
        <p:spPr>
          <a:xfrm>
            <a:off x="4917236" y="4482077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Extend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the arbitrary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文本占位符 2"/>
          <p:cNvSpPr txBox="1">
            <a:spLocks/>
          </p:cNvSpPr>
          <p:nvPr/>
        </p:nvSpPr>
        <p:spPr>
          <a:xfrm>
            <a:off x="1357312" y="133141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 kern="120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mtClean="0"/>
              <a:t>Service Envelopes</a:t>
            </a:r>
            <a:endParaRPr lang="en-US" altLang="zh-C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矩形 22"/>
              <p:cNvSpPr/>
              <p:nvPr/>
            </p:nvSpPr>
            <p:spPr>
              <a:xfrm>
                <a:off x="7727802" y="4491335"/>
                <a:ext cx="40126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矩形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7802" y="4491335"/>
                <a:ext cx="401264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213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686"/>
    </mc:Choice>
    <mc:Fallback xmlns="">
      <p:transition spd="slow" advTm="626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20" grpId="0" animBg="1"/>
      <p:bldP spid="21" grpId="0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82587" y="1157140"/>
            <a:ext cx="30991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the union bound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82587" y="1979571"/>
            <a:ext cx="42157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have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846733" y="2766758"/>
            <a:ext cx="1438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</a:t>
            </a:r>
            <a:r>
              <a:rPr lang="en-US" dirty="0">
                <a:latin typeface="Times-Roman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ρ’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10" name="左弧形箭头 9"/>
          <p:cNvSpPr/>
          <p:nvPr/>
        </p:nvSpPr>
        <p:spPr>
          <a:xfrm>
            <a:off x="3411628" y="2580874"/>
            <a:ext cx="381000" cy="857333"/>
          </a:xfrm>
          <a:prstGeom prst="curv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文本占位符 2"/>
          <p:cNvSpPr txBox="1">
            <a:spLocks/>
          </p:cNvSpPr>
          <p:nvPr/>
        </p:nvSpPr>
        <p:spPr>
          <a:xfrm>
            <a:off x="1357312" y="133141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 kern="120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mtClean="0"/>
              <a:t>Service Envelopes</a:t>
            </a:r>
            <a:endParaRPr lang="en-US" altLang="zh-C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矩形 14"/>
              <p:cNvSpPr/>
              <p:nvPr/>
            </p:nvSpPr>
            <p:spPr>
              <a:xfrm>
                <a:off x="3481783" y="1213276"/>
                <a:ext cx="331174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]≤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5" name="矩形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1783" y="1213276"/>
                <a:ext cx="3311740" cy="400110"/>
              </a:xfrm>
              <a:prstGeom prst="rect">
                <a:avLst/>
              </a:prstGeom>
              <a:blipFill>
                <a:blip r:embed="rId6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/>
              <p:cNvSpPr/>
              <p:nvPr/>
            </p:nvSpPr>
            <p:spPr>
              <a:xfrm>
                <a:off x="2861854" y="2246358"/>
                <a:ext cx="4224746" cy="28530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mPr>
                        <m:mr>
                          <m:e>
                            <m:d>
                              <m:dPr>
                                <m:begChr m:val=""/>
                                <m:endChr m:val="]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[∃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0,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𝜏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</m:e>
                                  <m:sup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</m:d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</m:mr>
                        <m:mr>
                          <m:e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𝜃𝜎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d>
                                      <m:dPr>
                                        <m:begChr m:val=""/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e>
                                    </m:d>
                                  </m:sup>
                                </m:sSup>
                              </m:e>
                            </m:nary>
                          </m:e>
                        </m:mr>
                        <m:mr>
                          <m:e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sSup>
                              <m:sSup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𝜃𝜎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p>
                            </m:sSup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𝜃𝛿𝜏</m:t>
                                    </m:r>
                                  </m:sup>
                                </m:sSup>
                              </m:e>
                            </m:nary>
                          </m:e>
                        </m:mr>
                        <m:mr>
                          <m:e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𝜃𝜎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𝜃𝛿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mr>
                      </m:m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854" y="2246358"/>
                <a:ext cx="4224746" cy="28530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矩形 18"/>
          <p:cNvSpPr/>
          <p:nvPr/>
        </p:nvSpPr>
        <p:spPr>
          <a:xfrm>
            <a:off x="977556" y="4334470"/>
            <a:ext cx="276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-Roman"/>
              </a:rPr>
              <a:t>where </a:t>
            </a:r>
            <a:r>
              <a:rPr lang="en-US" i="1" dirty="0">
                <a:latin typeface="CMMI10"/>
              </a:rPr>
              <a:t>θ &gt; </a:t>
            </a:r>
            <a:r>
              <a:rPr lang="en-US" dirty="0">
                <a:latin typeface="CMR10"/>
              </a:rPr>
              <a:t>0 </a:t>
            </a:r>
            <a:r>
              <a:rPr lang="en-US" dirty="0">
                <a:latin typeface="Times-Roman"/>
              </a:rPr>
              <a:t>and </a:t>
            </a:r>
            <a:r>
              <a:rPr lang="en-US" i="1" dirty="0">
                <a:latin typeface="CMMI10"/>
              </a:rPr>
              <a:t>δ &gt; </a:t>
            </a:r>
            <a:r>
              <a:rPr lang="en-US" dirty="0">
                <a:latin typeface="CMR10"/>
              </a:rPr>
              <a:t>0 </a:t>
            </a:r>
            <a:r>
              <a:rPr lang="en-US" dirty="0">
                <a:latin typeface="Times-Roman"/>
              </a:rPr>
              <a:t>are free parameters that can </a:t>
            </a:r>
            <a:r>
              <a:rPr lang="en-US" dirty="0" smtClean="0">
                <a:latin typeface="Times-Roman"/>
              </a:rPr>
              <a:t>be optimized</a:t>
            </a:r>
            <a:r>
              <a:rPr lang="en-US" dirty="0">
                <a:latin typeface="Times-Roman"/>
              </a:rPr>
              <a:t>.</a:t>
            </a:r>
            <a:endParaRPr lang="en-US" dirty="0"/>
          </a:p>
        </p:txBody>
      </p:sp>
      <p:sp>
        <p:nvSpPr>
          <p:cNvPr id="20" name="圆角矩形 19"/>
          <p:cNvSpPr/>
          <p:nvPr/>
        </p:nvSpPr>
        <p:spPr>
          <a:xfrm>
            <a:off x="3742756" y="4381651"/>
            <a:ext cx="2363199" cy="701213"/>
          </a:xfrm>
          <a:prstGeom prst="roundRec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矩形 17"/>
          <p:cNvSpPr/>
          <p:nvPr/>
        </p:nvSpPr>
        <p:spPr>
          <a:xfrm>
            <a:off x="374614" y="5537076"/>
            <a:ext cx="8115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obtain the relationship between the </a:t>
            </a:r>
            <a:r>
              <a:rPr lang="el-GR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’, </a:t>
            </a:r>
            <a:r>
              <a:rPr lang="el-GR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矩形 24"/>
              <p:cNvSpPr/>
              <p:nvPr/>
            </p:nvSpPr>
            <p:spPr>
              <a:xfrm>
                <a:off x="296554" y="3192756"/>
                <a:ext cx="305173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60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d>
                            <m:dPr>
                              <m:ctrlPr>
                                <a:rPr lang="en-US" sz="1600" b="0" i="1" smtClean="0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]≤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矩形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554" y="3192756"/>
                <a:ext cx="3051733" cy="338554"/>
              </a:xfrm>
              <a:prstGeom prst="rect">
                <a:avLst/>
              </a:prstGeom>
              <a:blipFill>
                <a:blip r:embed="rId8"/>
                <a:stretch>
                  <a:fillRect t="-109091" r="-14000" b="-17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矩形 25"/>
              <p:cNvSpPr/>
              <p:nvPr/>
            </p:nvSpPr>
            <p:spPr>
              <a:xfrm>
                <a:off x="913198" y="3596403"/>
                <a:ext cx="2435089" cy="3493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</a:rPr>
                        <m:t>𝜀</m:t>
                      </m:r>
                      <m:d>
                        <m:dPr>
                          <m:ctrlPr>
                            <a:rPr lang="en-US" sz="16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𝛼</m:t>
                      </m:r>
                      <m:sSup>
                        <m:sSupPr>
                          <m:ctrlPr>
                            <a:rPr lang="en-US" sz="16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  <m:r>
                        <a:rPr lang="en-US" altLang="zh-CN" sz="1600" i="1">
                          <a:latin typeface="Cambria Math" panose="02040503050406030204" pitchFamily="18" charset="0"/>
                        </a:rPr>
                        <m:t>≜</m:t>
                      </m:r>
                      <m:sSup>
                        <m:sSupPr>
                          <m:ctrlPr>
                            <a:rPr lang="en-US" sz="16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m:rPr>
                              <m:sty m:val="p"/>
                            </m:rPr>
                            <a:rPr lang="el-GR" sz="1600" i="1" smtClean="0">
                              <a:latin typeface="Cambria Math" panose="02040503050406030204" pitchFamily="18" charset="0"/>
                            </a:rPr>
                            <m:t>σ</m:t>
                          </m:r>
                        </m:sup>
                      </m:sSup>
                      <m:sSup>
                        <m:sSupPr>
                          <m:ctrlPr>
                            <a:rPr lang="en-US" sz="16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6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矩形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198" y="3596403"/>
                <a:ext cx="2435089" cy="34939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00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9269"/>
    </mc:Choice>
    <mc:Fallback xmlns="">
      <p:transition spd="slow" advTm="5692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9" grpId="0"/>
      <p:bldP spid="10" grpId="0" animBg="1"/>
      <p:bldP spid="15" grpId="0"/>
      <p:bldP spid="17" grpId="0"/>
      <p:bldP spid="19" grpId="0"/>
      <p:bldP spid="20" grpId="0" animBg="1"/>
      <p:bldP spid="18" grpId="0"/>
      <p:bldP spid="25" grpId="0"/>
      <p:bldP spid="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371600" y="1562100"/>
            <a:ext cx="6644640" cy="37338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Stochastic Network Calculus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Arrival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Service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solidFill>
                  <a:srgbClr val="FF0000"/>
                </a:solidFill>
                <a:latin typeface="Eras Bold ITC" pitchFamily="34" charset="0"/>
                <a:cs typeface="Times New Roman" pitchFamily="18" charset="0"/>
              </a:rPr>
              <a:t>Backlog and Delay Bounds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Applications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Convolution-Form Networks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Statistical Multiplexing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Conclusion </a:t>
            </a:r>
            <a:endParaRPr lang="en-US" altLang="zh-CN" sz="2800" dirty="0">
              <a:latin typeface="Eras Bold ITC" pitchFamily="34" charset="0"/>
              <a:cs typeface="Times New Roman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</p:spPr>
        <p:txBody>
          <a:bodyPr/>
          <a:lstStyle/>
          <a:p>
            <a:fld id="{A5738B4F-57EC-4D07-96C5-49522868353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945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22"/>
    </mc:Choice>
    <mc:Fallback xmlns="">
      <p:transition spd="slow" advTm="28922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zh-CN" dirty="0" smtClean="0"/>
              <a:t>Backlog and Delay Bounds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矩形 1"/>
          <p:cNvSpPr/>
          <p:nvPr/>
        </p:nvSpPr>
        <p:spPr>
          <a:xfrm>
            <a:off x="494305" y="1186190"/>
            <a:ext cx="44502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Consider arrivals with envelope</a:t>
            </a:r>
          </a:p>
        </p:txBody>
      </p:sp>
      <p:sp>
        <p:nvSpPr>
          <p:cNvPr id="6" name="矩形 5"/>
          <p:cNvSpPr/>
          <p:nvPr/>
        </p:nvSpPr>
        <p:spPr>
          <a:xfrm>
            <a:off x="494305" y="2412132"/>
            <a:ext cx="50658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Also, consider service with envelope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矩形 8"/>
              <p:cNvSpPr/>
              <p:nvPr/>
            </p:nvSpPr>
            <p:spPr>
              <a:xfrm>
                <a:off x="3111055" y="1782891"/>
                <a:ext cx="292188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)≤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矩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055" y="1782891"/>
                <a:ext cx="2921889" cy="400110"/>
              </a:xfrm>
              <a:prstGeom prst="rect">
                <a:avLst/>
              </a:prstGeom>
              <a:blipFill>
                <a:blip r:embed="rId5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/>
              <p:cNvSpPr/>
              <p:nvPr/>
            </p:nvSpPr>
            <p:spPr>
              <a:xfrm>
                <a:off x="3134555" y="3019609"/>
                <a:ext cx="287489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矩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4555" y="3019609"/>
                <a:ext cx="2874890" cy="400110"/>
              </a:xfrm>
              <a:prstGeom prst="rect">
                <a:avLst/>
              </a:prstGeom>
              <a:blipFill>
                <a:blip r:embed="rId6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矩形 10"/>
          <p:cNvSpPr/>
          <p:nvPr/>
        </p:nvSpPr>
        <p:spPr>
          <a:xfrm>
            <a:off x="494305" y="3660104"/>
            <a:ext cx="2401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Backlog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bound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/>
              <p:cNvSpPr/>
              <p:nvPr/>
            </p:nvSpPr>
            <p:spPr>
              <a:xfrm>
                <a:off x="838199" y="4745544"/>
                <a:ext cx="7467600" cy="5371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d>
                            <m:dPr>
                              <m:begChr m:val=""/>
                              <m:endChr m:val="]"/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∈[0,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lim>
                      </m:limLow>
                      <m:r>
                        <a:rPr lang="en-US" sz="2000" i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)−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}.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4745544"/>
                <a:ext cx="7467600" cy="537198"/>
              </a:xfrm>
              <a:prstGeom prst="rect">
                <a:avLst/>
              </a:prstGeom>
              <a:blipFill>
                <a:blip r:embed="rId10"/>
                <a:stretch>
                  <a:fillRect t="-24719" b="-104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/>
              <p:cNvSpPr/>
              <p:nvPr/>
            </p:nvSpPr>
            <p:spPr>
              <a:xfrm>
                <a:off x="2446481" y="5341527"/>
                <a:ext cx="425103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)&gt;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]≤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481" y="5341527"/>
                <a:ext cx="4251036" cy="400110"/>
              </a:xfrm>
              <a:prstGeom prst="rect">
                <a:avLst/>
              </a:prstGeom>
              <a:blipFill>
                <a:blip r:embed="rId13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矩形 12"/>
              <p:cNvSpPr/>
              <p:nvPr/>
            </p:nvSpPr>
            <p:spPr>
              <a:xfrm>
                <a:off x="1981200" y="4093555"/>
                <a:ext cx="5241178" cy="537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i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⊘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d>
                            <m:dPr>
                              <m:begChr m:val=""/>
                              <m:endChr m:val="]"/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∈[0,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lim>
                      </m:limLow>
                      <m:r>
                        <a:rPr lang="en-US" sz="2000" i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)}.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2" name="矩形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4093555"/>
                <a:ext cx="5241178" cy="537198"/>
              </a:xfrm>
              <a:prstGeom prst="rect">
                <a:avLst/>
              </a:prstGeom>
              <a:blipFill rotWithShape="0">
                <a:blip r:embed="rId14"/>
                <a:stretch>
                  <a:fillRect t="-25000" b="-106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164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4" grpId="0"/>
      <p:bldP spid="17" grpId="0"/>
      <p:bldP spid="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zh-CN" dirty="0" smtClean="0"/>
              <a:t>Backlog and Delay Bounds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1" name="矩形 10"/>
          <p:cNvSpPr/>
          <p:nvPr/>
        </p:nvSpPr>
        <p:spPr>
          <a:xfrm>
            <a:off x="533399" y="1216680"/>
            <a:ext cx="83820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Substitute                       and                       into </a:t>
            </a:r>
            <a:r>
              <a:rPr lang="en-US" altLang="zh-CN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’s expression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矩形 14"/>
              <p:cNvSpPr/>
              <p:nvPr/>
            </p:nvSpPr>
            <p:spPr>
              <a:xfrm>
                <a:off x="2220245" y="1242055"/>
                <a:ext cx="163788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5" name="矩形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0245" y="1242055"/>
                <a:ext cx="1637884" cy="400110"/>
              </a:xfrm>
              <a:prstGeom prst="rect">
                <a:avLst/>
              </a:prstGeom>
              <a:blipFill>
                <a:blip r:embed="rId2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矩形 15"/>
              <p:cNvSpPr/>
              <p:nvPr/>
            </p:nvSpPr>
            <p:spPr>
              <a:xfrm>
                <a:off x="4411283" y="1242055"/>
                <a:ext cx="160851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6" name="矩形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1283" y="1242055"/>
                <a:ext cx="1608517" cy="400110"/>
              </a:xfrm>
              <a:prstGeom prst="rect">
                <a:avLst/>
              </a:prstGeom>
              <a:blipFill>
                <a:blip r:embed="rId3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矩形 16"/>
          <p:cNvSpPr/>
          <p:nvPr/>
        </p:nvSpPr>
        <p:spPr>
          <a:xfrm>
            <a:off x="533400" y="1992124"/>
            <a:ext cx="17976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We have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矩形 17"/>
              <p:cNvSpPr/>
              <p:nvPr/>
            </p:nvSpPr>
            <p:spPr>
              <a:xfrm>
                <a:off x="3428001" y="2213738"/>
                <a:ext cx="2287998" cy="7298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𝛿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𝛿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矩形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001" y="2213738"/>
                <a:ext cx="2287998" cy="72981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矩形 18"/>
          <p:cNvSpPr/>
          <p:nvPr/>
        </p:nvSpPr>
        <p:spPr>
          <a:xfrm>
            <a:off x="533400" y="2943553"/>
            <a:ext cx="22770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Delay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bound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矩形 21"/>
              <p:cNvSpPr/>
              <p:nvPr/>
            </p:nvSpPr>
            <p:spPr>
              <a:xfrm>
                <a:off x="1447800" y="3604050"/>
                <a:ext cx="6248400" cy="5641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)≤</m:t>
                      </m:r>
                      <m:r>
                        <m:rPr>
                          <m:sty m:val="p"/>
                        </m:rPr>
                        <a:rPr lang="en-US" sz="2000" i="0">
                          <a:latin typeface="Cambria Math" panose="02040503050406030204" pitchFamily="18" charset="0"/>
                        </a:rPr>
                        <m:t>min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≥0:</m:t>
                          </m:r>
                          <m:limLow>
                            <m:limLow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d>
                                <m:dPr>
                                  <m:begChr m:val=""/>
                                  <m:endChr m:val="]"/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∈[0,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lim>
                          </m:limLow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)}≤0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2" name="矩形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604050"/>
                <a:ext cx="6248400" cy="564193"/>
              </a:xfrm>
              <a:prstGeom prst="rect">
                <a:avLst/>
              </a:prstGeom>
              <a:blipFill>
                <a:blip r:embed="rId14"/>
                <a:stretch>
                  <a:fillRect t="-23656" b="-956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矩形 22"/>
              <p:cNvSpPr/>
              <p:nvPr/>
            </p:nvSpPr>
            <p:spPr>
              <a:xfrm>
                <a:off x="3715014" y="5132515"/>
                <a:ext cx="1568891" cy="7290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𝛿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3" name="矩形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014" y="5132515"/>
                <a:ext cx="1568891" cy="72904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矩形 23"/>
          <p:cNvSpPr/>
          <p:nvPr/>
        </p:nvSpPr>
        <p:spPr>
          <a:xfrm>
            <a:off x="527537" y="4400533"/>
            <a:ext cx="36375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Similarly</a:t>
            </a:r>
            <a:r>
              <a:rPr lang="zh-CN" altLang="en-US" sz="2400" dirty="0" smtClean="0">
                <a:latin typeface="Times New Roman" pitchFamily="18" charset="0"/>
                <a:cs typeface="Times New Roman" pitchFamily="18" charset="0"/>
              </a:rPr>
              <a:t>，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we can get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3428001" y="2146056"/>
            <a:ext cx="2363199" cy="889825"/>
          </a:xfrm>
          <a:prstGeom prst="roundRec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圆角矩形 19"/>
          <p:cNvSpPr/>
          <p:nvPr/>
        </p:nvSpPr>
        <p:spPr>
          <a:xfrm>
            <a:off x="3428001" y="5053775"/>
            <a:ext cx="2363199" cy="889825"/>
          </a:xfrm>
          <a:prstGeom prst="roundRec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4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2" grpId="0"/>
      <p:bldP spid="23" grpId="0"/>
      <p:bldP spid="24" grpId="0"/>
      <p:bldP spid="2" grpId="0" animBg="1"/>
      <p:bldP spid="2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zh-CN" dirty="0" smtClean="0"/>
              <a:t>Backlog and Delay Bounds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/>
              <p:cNvSpPr/>
              <p:nvPr/>
            </p:nvSpPr>
            <p:spPr>
              <a:xfrm>
                <a:off x="533399" y="1216680"/>
                <a:ext cx="8505119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zh-CN" sz="2400" dirty="0" smtClean="0">
                    <a:latin typeface="Times New Roman" pitchFamily="18" charset="0"/>
                    <a:cs typeface="Times New Roman" pitchFamily="18" charset="0"/>
                  </a:rPr>
                  <a:t>We fix                             , according to the relationship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 smtClean="0">
                            <a:latin typeface="Cambria Math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altLang="zh-CN" sz="2400" dirty="0" smtClean="0">
                    <a:latin typeface="Times New Roman" pitchFamily="18" charset="0"/>
                    <a:cs typeface="Times New Roman" pitchFamily="18" charset="0"/>
                  </a:rPr>
                  <a:t> and </a:t>
                </a:r>
                <a:r>
                  <a:rPr lang="el-GR" altLang="zh-CN" sz="2400" dirty="0" smtClean="0">
                    <a:latin typeface="Times New Roman" pitchFamily="18" charset="0"/>
                    <a:cs typeface="Times New Roman" pitchFamily="18" charset="0"/>
                  </a:rPr>
                  <a:t>ε</a:t>
                </a:r>
                <a:r>
                  <a:rPr lang="en-US" altLang="zh-CN" sz="2400" dirty="0" smtClean="0">
                    <a:latin typeface="Times New Roman" pitchFamily="18" charset="0"/>
                    <a:cs typeface="Times New Roman" pitchFamily="18" charset="0"/>
                  </a:rPr>
                  <a:t>’  and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altLang="zh-CN" sz="2400" dirty="0" smtClean="0">
                    <a:latin typeface="Times New Roman" pitchFamily="18" charset="0"/>
                    <a:cs typeface="Times New Roman" pitchFamily="18" charset="0"/>
                  </a:rPr>
                  <a:t> and </a:t>
                </a:r>
                <a:r>
                  <a:rPr lang="el-GR" altLang="zh-CN" sz="2400" dirty="0">
                    <a:latin typeface="Times New Roman" pitchFamily="18" charset="0"/>
                    <a:cs typeface="Times New Roman" pitchFamily="18" charset="0"/>
                  </a:rPr>
                  <a:t>ε</a:t>
                </a:r>
                <a:r>
                  <a:rPr lang="en-US" altLang="zh-CN" sz="2400" dirty="0" smtClean="0">
                    <a:latin typeface="Times New Roman" pitchFamily="18" charset="0"/>
                    <a:cs typeface="Times New Roman" pitchFamily="18" charset="0"/>
                  </a:rPr>
                  <a:t>’, we have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矩形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9" y="1216680"/>
                <a:ext cx="8505119" cy="830997"/>
              </a:xfrm>
              <a:prstGeom prst="rect">
                <a:avLst/>
              </a:prstGeom>
              <a:blipFill>
                <a:blip r:embed="rId2"/>
                <a:stretch>
                  <a:fillRect l="-931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1828800" y="1247457"/>
                <a:ext cx="204645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  <m:f>
                        <m:fPr>
                          <m:type m:val="lin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1247457"/>
                <a:ext cx="2046458" cy="400110"/>
              </a:xfrm>
              <a:prstGeom prst="rect">
                <a:avLst/>
              </a:prstGeom>
              <a:blipFill>
                <a:blip r:embed="rId3"/>
                <a:stretch>
                  <a:fillRect t="-118462" r="-25595" b="-18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矩形 8"/>
              <p:cNvSpPr/>
              <p:nvPr/>
            </p:nvSpPr>
            <p:spPr>
              <a:xfrm>
                <a:off x="2257168" y="2362200"/>
                <a:ext cx="4629664" cy="17274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ln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𝜀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′</m:t>
                                        </m:r>
                                      </m:num>
                                      <m:den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ln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𝜃𝛿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</m:d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ln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𝜀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′</m:t>
                                        </m:r>
                                      </m:num>
                                      <m:den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ln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𝜃𝛿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</m:d>
                          </m:e>
                        </m:mr>
                      </m:m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矩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7168" y="2362200"/>
                <a:ext cx="4629664" cy="17274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368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zh-CN" dirty="0" smtClean="0"/>
              <a:t>Calculations Procedure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" name="矩形 1"/>
          <p:cNvSpPr/>
          <p:nvPr/>
        </p:nvSpPr>
        <p:spPr>
          <a:xfrm>
            <a:off x="2723318" y="1593135"/>
            <a:ext cx="367748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Define the parameters of the MGF envelopes of the arrivals and service </a:t>
            </a:r>
            <a:endParaRPr lang="en-US" dirty="0"/>
          </a:p>
        </p:txBody>
      </p:sp>
      <p:sp>
        <p:nvSpPr>
          <p:cNvPr id="6" name="矩形 5"/>
          <p:cNvSpPr/>
          <p:nvPr/>
        </p:nvSpPr>
        <p:spPr>
          <a:xfrm>
            <a:off x="2723318" y="4687669"/>
            <a:ext cx="367748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Find backlog and delay bounds under the stability condition </a:t>
            </a:r>
          </a:p>
        </p:txBody>
      </p:sp>
      <p:sp>
        <p:nvSpPr>
          <p:cNvPr id="7" name="矩形 6"/>
          <p:cNvSpPr/>
          <p:nvPr/>
        </p:nvSpPr>
        <p:spPr>
          <a:xfrm>
            <a:off x="2723318" y="3254136"/>
            <a:ext cx="367748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Transit from MGF to EBB envelopes </a:t>
            </a:r>
          </a:p>
        </p:txBody>
      </p:sp>
      <p:sp>
        <p:nvSpPr>
          <p:cNvPr id="8" name="下箭头 7"/>
          <p:cNvSpPr/>
          <p:nvPr/>
        </p:nvSpPr>
        <p:spPr>
          <a:xfrm>
            <a:off x="4343400" y="2458004"/>
            <a:ext cx="457200" cy="6661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下箭头 11"/>
          <p:cNvSpPr/>
          <p:nvPr/>
        </p:nvSpPr>
        <p:spPr>
          <a:xfrm>
            <a:off x="4343400" y="3829604"/>
            <a:ext cx="457200" cy="6661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文本框 9"/>
          <p:cNvSpPr txBox="1"/>
          <p:nvPr/>
        </p:nvSpPr>
        <p:spPr>
          <a:xfrm>
            <a:off x="1143000" y="1600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Step 1</a:t>
            </a:r>
            <a:endParaRPr lang="en-US" sz="2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143000" y="31343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Step 2</a:t>
            </a:r>
            <a:endParaRPr lang="en-US" sz="2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43000" y="47244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Step 3</a:t>
            </a:r>
            <a:endParaRPr lang="en-US" sz="2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335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371600" y="1562100"/>
            <a:ext cx="6644640" cy="37338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Stochastic Network Calculus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Arrival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Service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Backlog and Delay Bounds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Applications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solidFill>
                  <a:srgbClr val="FF0000"/>
                </a:solidFill>
                <a:latin typeface="Eras Bold ITC" pitchFamily="34" charset="0"/>
                <a:cs typeface="Times New Roman" pitchFamily="18" charset="0"/>
              </a:rPr>
              <a:t>Convolution-Form Networks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Statistical Multiplexing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Conclusion </a:t>
            </a:r>
            <a:endParaRPr lang="en-US" altLang="zh-CN" sz="2800" dirty="0">
              <a:latin typeface="Eras Bold ITC" pitchFamily="34" charset="0"/>
              <a:cs typeface="Times New Roman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</p:spPr>
        <p:txBody>
          <a:bodyPr/>
          <a:lstStyle/>
          <a:p>
            <a:fld id="{A5738B4F-57EC-4D07-96C5-49522868353B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7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22"/>
    </mc:Choice>
    <mc:Fallback xmlns="">
      <p:transition spd="slow" advTm="28922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prstGeom prst="rect">
            <a:avLst/>
          </a:prstGeom>
        </p:spPr>
        <p:txBody>
          <a:bodyPr/>
          <a:lstStyle/>
          <a:p>
            <a:pPr algn="ctr">
              <a:buNone/>
            </a:pPr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Convolution-Form Network</a:t>
            </a:r>
            <a:endParaRPr lang="en-US" sz="36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Bold ITC" pitchFamily="34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1619171"/>
            <a:ext cx="4724400" cy="93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481" y="3962400"/>
            <a:ext cx="3504338" cy="10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457200" y="111381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zh-CN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Concatenation-Theorem</a:t>
            </a:r>
            <a:endParaRPr lang="zh-CN" alt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222" y="3429000"/>
            <a:ext cx="1864854" cy="406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1102" y="5242655"/>
            <a:ext cx="3015095" cy="359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矩形 1"/>
          <p:cNvSpPr/>
          <p:nvPr/>
        </p:nvSpPr>
        <p:spPr>
          <a:xfrm>
            <a:off x="916524" y="2735044"/>
            <a:ext cx="54152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whole system has the service curve</a:t>
            </a:r>
            <a:endParaRPr lang="zh-CN" altLang="en-US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29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04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942"/>
    </mc:Choice>
    <mc:Fallback xmlns="">
      <p:transition spd="slow" advTm="1169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18086"/>
            <a:ext cx="5180076" cy="2926080"/>
          </a:xfr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333498" y="128703"/>
            <a:ext cx="8191501" cy="609600"/>
          </a:xfrm>
        </p:spPr>
        <p:txBody>
          <a:bodyPr/>
          <a:lstStyle/>
          <a:p>
            <a:r>
              <a:rPr lang="en-US" altLang="zh-CN" dirty="0" smtClean="0"/>
              <a:t>Stochastic Network Calculus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746686"/>
            <a:ext cx="1351444" cy="2574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组合 1"/>
          <p:cNvGrpSpPr/>
          <p:nvPr/>
        </p:nvGrpSpPr>
        <p:grpSpPr>
          <a:xfrm>
            <a:off x="2209800" y="1574296"/>
            <a:ext cx="2368784" cy="1062807"/>
            <a:chOff x="2209800" y="878784"/>
            <a:chExt cx="2971800" cy="1450033"/>
          </a:xfrm>
        </p:grpSpPr>
        <p:sp>
          <p:nvSpPr>
            <p:cNvPr id="8" name="云形标注 7"/>
            <p:cNvSpPr/>
            <p:nvPr/>
          </p:nvSpPr>
          <p:spPr>
            <a:xfrm>
              <a:off x="2209800" y="878784"/>
              <a:ext cx="2971800" cy="1450033"/>
            </a:xfrm>
            <a:prstGeom prst="cloudCallout">
              <a:avLst>
                <a:gd name="adj1" fmla="val -60577"/>
                <a:gd name="adj2" fmla="val 98305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410610" y="1186831"/>
              <a:ext cx="204645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Processing time is</a:t>
              </a:r>
            </a:p>
            <a:p>
              <a:r>
                <a:rPr lang="en-US" altLang="zh-CN" sz="2000" dirty="0"/>
                <a:t> </a:t>
              </a:r>
              <a:r>
                <a:rPr lang="en-US" altLang="zh-CN" sz="2000" dirty="0" smtClean="0"/>
                <a:t>     too long.</a:t>
              </a:r>
              <a:endParaRPr lang="zh-CN" altLang="en-US" sz="2000" dirty="0"/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5273872" y="1371600"/>
            <a:ext cx="2269928" cy="918916"/>
            <a:chOff x="5273872" y="839230"/>
            <a:chExt cx="2971800" cy="1143000"/>
          </a:xfrm>
        </p:grpSpPr>
        <p:sp>
          <p:nvSpPr>
            <p:cNvPr id="7" name="TextBox 6"/>
            <p:cNvSpPr txBox="1"/>
            <p:nvPr/>
          </p:nvSpPr>
          <p:spPr>
            <a:xfrm>
              <a:off x="5734678" y="964814"/>
              <a:ext cx="17016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How long  will </a:t>
              </a:r>
            </a:p>
            <a:p>
              <a:r>
                <a:rPr lang="en-US" altLang="zh-CN" sz="2000" dirty="0"/>
                <a:t> </a:t>
              </a:r>
              <a:r>
                <a:rPr lang="en-US" altLang="zh-CN" sz="2000" dirty="0" smtClean="0"/>
                <a:t>     it take?</a:t>
              </a:r>
              <a:endParaRPr lang="zh-CN" altLang="en-US" sz="2000" dirty="0"/>
            </a:p>
          </p:txBody>
        </p:sp>
        <p:sp>
          <p:nvSpPr>
            <p:cNvPr id="6" name="云形标注 5"/>
            <p:cNvSpPr/>
            <p:nvPr/>
          </p:nvSpPr>
          <p:spPr>
            <a:xfrm>
              <a:off x="5273872" y="839230"/>
              <a:ext cx="2971800" cy="1143000"/>
            </a:xfrm>
            <a:prstGeom prst="cloudCallout">
              <a:avLst>
                <a:gd name="adj1" fmla="val -53312"/>
                <a:gd name="adj2" fmla="val 1291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6629400" y="2213286"/>
            <a:ext cx="1905000" cy="889658"/>
            <a:chOff x="6629400" y="1905000"/>
            <a:chExt cx="2514600" cy="889658"/>
          </a:xfrm>
        </p:grpSpPr>
        <p:sp>
          <p:nvSpPr>
            <p:cNvPr id="11" name="云形标注 10"/>
            <p:cNvSpPr/>
            <p:nvPr/>
          </p:nvSpPr>
          <p:spPr>
            <a:xfrm>
              <a:off x="6629400" y="1905000"/>
              <a:ext cx="2514600" cy="889658"/>
            </a:xfrm>
            <a:prstGeom prst="cloudCallout">
              <a:avLst>
                <a:gd name="adj1" fmla="val -63568"/>
                <a:gd name="adj2" fmla="val 6673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26296" y="2144153"/>
              <a:ext cx="14870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Wait or not?</a:t>
              </a:r>
              <a:endParaRPr lang="zh-CN" altLang="en-US" sz="2000" dirty="0"/>
            </a:p>
          </p:txBody>
        </p:sp>
      </p:grpSp>
      <p:sp>
        <p:nvSpPr>
          <p:cNvPr id="10" name="矩形 9"/>
          <p:cNvSpPr/>
          <p:nvPr/>
        </p:nvSpPr>
        <p:spPr>
          <a:xfrm>
            <a:off x="604009" y="5624721"/>
            <a:ext cx="6325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en-US" altLang="zh-C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How to evaluate the network performance metrics?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33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5300" y="1306989"/>
            <a:ext cx="8039100" cy="990600"/>
          </a:xfrm>
        </p:spPr>
        <p:txBody>
          <a:bodyPr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the MGF of the min-plus convolution of two statistically independent and stationary service processes, it is known as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zh-CN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2400" dirty="0"/>
              <a:t/>
            </a:r>
            <a:br>
              <a:rPr lang="en-US" altLang="zh-CN" sz="2400" dirty="0"/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Convolution-Form Network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/>
              <p:cNvSpPr/>
              <p:nvPr/>
            </p:nvSpPr>
            <p:spPr>
              <a:xfrm>
                <a:off x="1790277" y="2362200"/>
                <a:ext cx="5563446" cy="2762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mPr>
                        <m:m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d>
                                      <m:dPr>
                                        <m:begChr m:val=""/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⊗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)(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</m:sup>
                                </m:sSup>
                              </m:e>
                            </m:d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d>
                                      <m:dPr>
                                        <m:begChr m:val=""/>
                                        <m:endChr m:val="}"/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min</m:t>
                                            </m:r>
                                          </m:e>
                                          <m:sub>
                                            <m:d>
                                              <m:dPr>
                                                <m:begChr m:val=""/>
                                                <m:endChr m:val="]"/>
                                                <m:ctrlPr>
                                                  <a:rPr lang="en-US" sz="2000" i="1">
                                                    <a:latin typeface="Cambria Math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2000" i="1">
                                                    <a:latin typeface="Cambria Math" panose="02040503050406030204" pitchFamily="18" charset="0"/>
                                                  </a:rPr>
                                                  <m:t>𝑣</m:t>
                                                </m:r>
                                                <m:r>
                                                  <a:rPr lang="en-US" sz="2000" i="0">
                                                    <a:latin typeface="Cambria Math" panose="02040503050406030204" pitchFamily="18" charset="0"/>
                                                  </a:rPr>
                                                  <m:t>∈[</m:t>
                                                </m:r>
                                                <m:r>
                                                  <a:rPr lang="en-US" sz="2000" i="1">
                                                    <a:latin typeface="Cambria Math" panose="02040503050406030204" pitchFamily="18" charset="0"/>
                                                  </a:rPr>
                                                  <m:t>𝜏</m:t>
                                                </m:r>
                                                <m:r>
                                                  <a:rPr lang="en-US" sz="2000" i="0">
                                                    <a:latin typeface="Cambria Math" panose="02040503050406030204" pitchFamily="18" charset="0"/>
                                                  </a:rPr>
                                                  <m:t>,</m:t>
                                                </m:r>
                                                <m:r>
                                                  <a:rPr lang="en-US" sz="2000" i="1">
                                                    <a:latin typeface="Cambria Math" panose="02040503050406030204" pitchFamily="18" charset="0"/>
                                                  </a:rPr>
                                                  <m:t>𝑡</m:t>
                                                </m:r>
                                              </m:e>
                                            </m:d>
                                          </m:sub>
                                        </m:s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{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)+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e>
                                    </m:d>
                                  </m:sup>
                                </m:sSup>
                              </m:e>
                            </m:d>
                          </m:e>
                        </m:mr>
                        <m:mr>
                          <m:e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</m:sub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d>
                                          <m:dPr>
                                            <m:begChr m:val=""/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𝜃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2000" i="1">
                                                    <a:latin typeface="Cambria Math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2000" i="1">
                                                    <a:latin typeface="Cambria Math" panose="02040503050406030204" pitchFamily="18" charset="0"/>
                                                  </a:rPr>
                                                  <m:t>𝑆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2000" i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(</m:t>
                                            </m:r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𝜏</m:t>
                                            </m:r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𝑣</m:t>
                                            </m:r>
                                          </m:e>
                                        </m:d>
                                      </m:sup>
                                    </m:sSup>
                                  </m:e>
                                </m:d>
                              </m:e>
                            </m:nary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d>
                                      <m:dPr>
                                        <m:begChr m:val=""/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</m:sup>
                                </m:sSup>
                              </m:e>
                            </m:d>
                          </m:e>
                        </m:mr>
                        <m:mr>
                          <m:e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</m:sup>
                              <m:e>
                                <m:d>
                                  <m:dPr>
                                    <m:begChr m:val=""/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sub>
                                    </m:sSub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(−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sub>
                                    </m:sSub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(−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𝜏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</m:d>
                              </m:e>
                            </m:nary>
                          </m:e>
                        </m:mr>
                        <m:mr>
                          <m:e>
                            <m:d>
                              <m:dPr>
                                <m:begChr m:val="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(−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</m:d>
                          </m:e>
                        </m:mr>
                      </m:m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277" y="2362200"/>
                <a:ext cx="5563446" cy="27629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灯片编号占位符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88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76"/>
    </mc:Choice>
    <mc:Fallback xmlns="">
      <p:transition spd="slow" advTm="11376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990600"/>
            <a:ext cx="8305800" cy="990600"/>
          </a:xfrm>
        </p:spPr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MGF of the service process of an n node network follows by recursive insertion as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Convolution-Form Network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1553447" y="1989063"/>
                <a:ext cx="6037101" cy="13801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mPr>
                        <m:mr>
                          <m:e>
                            <m:d>
                              <m:dPr>
                                <m:begChr m:val="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𝑛𝑒𝑡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(−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)≤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∗...∗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(−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mr>
                        <m:mr>
                          <m:e>
                            <m:r>
                              <a:rPr lang="en-US" sz="200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supHide m:val="on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naryPr>
                              <m:sub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2000" i="0">
                                    <a:latin typeface="Cambria Math" panose="02040503050406030204" pitchFamily="18" charset="0"/>
                                  </a:rPr>
                                  <m:t>≥0:</m:t>
                                </m:r>
                                <m:nary>
                                  <m:naryPr>
                                    <m:chr m:val="∑"/>
                                    <m:limLoc m:val="subSup"/>
                                    <m:grow m:val="on"/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nary>
                              </m:sub>
                              <m:sup/>
                              <m:e>
                                <m:d>
                                  <m:dPr>
                                    <m:begChr m:val=""/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sub>
                                    </m:sSub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(−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sub>
                                    </m:sSub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(−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000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)...</m:t>
                                    </m:r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sub>
                                    </m:sSub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(−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nary>
                          </m:e>
                        </m:mr>
                      </m:m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3447" y="1989063"/>
                <a:ext cx="6037101" cy="138012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/>
              <p:cNvSpPr/>
              <p:nvPr/>
            </p:nvSpPr>
            <p:spPr>
              <a:xfrm>
                <a:off x="2057400" y="3501922"/>
                <a:ext cx="1603210" cy="5542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矩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3501922"/>
                <a:ext cx="1603210" cy="5542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矩形 10"/>
          <p:cNvSpPr/>
          <p:nvPr/>
        </p:nvSpPr>
        <p:spPr>
          <a:xfrm>
            <a:off x="533400" y="3559346"/>
            <a:ext cx="82407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are                  summands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above equation [29], [30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].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矩形 11"/>
              <p:cNvSpPr/>
              <p:nvPr/>
            </p:nvSpPr>
            <p:spPr>
              <a:xfrm>
                <a:off x="2372484" y="4447767"/>
                <a:ext cx="4399025" cy="6055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𝑛𝑒𝑡</m:t>
                              </m:r>
                            </m:sub>
                          </m:sSub>
                        </m:sub>
                      </m:sSub>
                      <m:r>
                        <a:rPr lang="en-US" sz="2000"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)≤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𝜃𝜎</m:t>
                          </m:r>
                        </m:sup>
                      </m:sSup>
                      <m:d>
                        <m:d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𝜃𝜌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矩形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2484" y="4447767"/>
                <a:ext cx="4399025" cy="60555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矩形 13"/>
          <p:cNvSpPr/>
          <p:nvPr/>
        </p:nvSpPr>
        <p:spPr>
          <a:xfrm>
            <a:off x="685800" y="5339862"/>
            <a:ext cx="82856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[29] S. Ross,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First Course in Probability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6th ed. Upper Saddle River, NJ, USA: Prentice-Hall, 2002.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[30] H. Al-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Zubaidy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Liebeherr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A.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Burchard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“A (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min,x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)-network calculus for multi-hop fading channels,” in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Proc. IEEE INFOCOM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Apr. 2013, pp. 1833–1841.</a:t>
            </a:r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01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76"/>
    </mc:Choice>
    <mc:Fallback xmlns="">
      <p:transition spd="slow" advTm="113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Convolution-Form Network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533401" y="1164094"/>
            <a:ext cx="5943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Chernoff’s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bound (EBB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calculation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/>
              <p:cNvSpPr/>
              <p:nvPr/>
            </p:nvSpPr>
            <p:spPr>
              <a:xfrm>
                <a:off x="1253944" y="1664326"/>
                <a:ext cx="6636112" cy="9693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𝑛𝑒𝑡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000"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𝑛𝑒𝑡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</m:oMath>
                  </m:oMathPara>
                </a14:m>
                <a:endParaRPr lang="en-US" sz="2000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𝜃𝜎</m:t>
                          </m:r>
                        </m:sup>
                      </m:sSup>
                      <m:d>
                        <m:d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3944" y="1664326"/>
                <a:ext cx="6636112" cy="9693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矩形 14"/>
          <p:cNvSpPr/>
          <p:nvPr/>
        </p:nvSpPr>
        <p:spPr>
          <a:xfrm>
            <a:off x="533401" y="2633694"/>
            <a:ext cx="31241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By the union bound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矩形 15"/>
              <p:cNvSpPr/>
              <p:nvPr/>
            </p:nvSpPr>
            <p:spPr>
              <a:xfrm>
                <a:off x="2309297" y="3267624"/>
                <a:ext cx="4525406" cy="1093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∃</m:t>
                              </m:r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0,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𝑛𝑒𝑡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sz="2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𝜃𝜎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000" i="1" smtClean="0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𝜃𝛿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6" name="矩形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9297" y="3267624"/>
                <a:ext cx="4525406" cy="10938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灯片编号占位符 1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12" name="圆角矩形 11"/>
          <p:cNvSpPr/>
          <p:nvPr/>
        </p:nvSpPr>
        <p:spPr>
          <a:xfrm>
            <a:off x="3127011" y="3632569"/>
            <a:ext cx="2892789" cy="701213"/>
          </a:xfrm>
          <a:prstGeom prst="roundRec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矩形 17"/>
              <p:cNvSpPr/>
              <p:nvPr/>
            </p:nvSpPr>
            <p:spPr>
              <a:xfrm>
                <a:off x="533401" y="4526340"/>
                <a:ext cx="807720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far we have known the relationship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:r>
                  <a:rPr lang="el-GR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With respect to the arrival envelope and the relationship 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:r>
                  <a:rPr lang="el-GR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’, we can obtain the expression of </a:t>
                </a:r>
                <a:r>
                  <a:rPr lang="en-US" altLang="zh-CN" sz="24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backlog bound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</a:t>
                </a:r>
                <a:r>
                  <a:rPr lang="en-US" altLang="zh-CN" sz="24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delay bound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矩形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1" y="4526340"/>
                <a:ext cx="8077200" cy="1569660"/>
              </a:xfrm>
              <a:prstGeom prst="rect">
                <a:avLst/>
              </a:prstGeom>
              <a:blipFill>
                <a:blip r:embed="rId5"/>
                <a:stretch>
                  <a:fillRect l="-1057" t="-3113" b="-8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998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76"/>
    </mc:Choice>
    <mc:Fallback xmlns="">
      <p:transition spd="slow" advTm="113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2" grpId="0" animBg="1"/>
      <p:bldP spid="1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371600" y="1562100"/>
            <a:ext cx="6644640" cy="37338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Stochastic Network Calculus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Arrival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Service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Backlog and Delay Bounds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Applications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Convolution-Form Networks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solidFill>
                  <a:srgbClr val="FF0000"/>
                </a:solidFill>
                <a:latin typeface="Eras Bold ITC" pitchFamily="34" charset="0"/>
                <a:cs typeface="Times New Roman" pitchFamily="18" charset="0"/>
              </a:rPr>
              <a:t>Statistical Multiplexing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Conclusion </a:t>
            </a:r>
            <a:endParaRPr lang="en-US" altLang="zh-CN" sz="2800" dirty="0">
              <a:latin typeface="Eras Bold ITC" pitchFamily="34" charset="0"/>
              <a:cs typeface="Times New Roman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</p:spPr>
        <p:txBody>
          <a:bodyPr/>
          <a:lstStyle/>
          <a:p>
            <a:fld id="{A5738B4F-57EC-4D07-96C5-49522868353B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46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22"/>
    </mc:Choice>
    <mc:Fallback xmlns="">
      <p:transition spd="slow" advTm="28922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2057400" y="85473"/>
            <a:ext cx="6553200" cy="609600"/>
          </a:xfrm>
          <a:prstGeom prst="rect">
            <a:avLst/>
          </a:prstGeom>
        </p:spPr>
        <p:txBody>
          <a:bodyPr/>
          <a:lstStyle/>
          <a:p>
            <a:r>
              <a:rPr lang="en-US" altLang="zh-CN" dirty="0" smtClean="0"/>
              <a:t>Statistical Multiplexing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7" name="灯片编号占位符 1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34</a:t>
            </a:fld>
            <a:endParaRPr 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968533"/>
            <a:ext cx="3795806" cy="1261213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457200" y="1207656"/>
            <a:ext cx="472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Statistical multiplexing is the reason for the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resource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efficiency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packet data networks.</a:t>
            </a:r>
          </a:p>
        </p:txBody>
      </p:sp>
      <p:sp>
        <p:nvSpPr>
          <p:cNvPr id="8" name="矩形 7"/>
          <p:cNvSpPr/>
          <p:nvPr/>
        </p:nvSpPr>
        <p:spPr>
          <a:xfrm>
            <a:off x="457200" y="250866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aggregate arrival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process of the superposition of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arrival processes is</a:t>
            </a: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073969"/>
              </p:ext>
            </p:extLst>
          </p:nvPr>
        </p:nvGraphicFramePr>
        <p:xfrm>
          <a:off x="3389220" y="3193939"/>
          <a:ext cx="2365559" cy="751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2" name="Equation" r:id="rId5" imgW="1358640" imgH="431640" progId="Equation.DSMT4">
                  <p:embed/>
                </p:oleObj>
              </mc:Choice>
              <mc:Fallback>
                <p:oleObj name="Equation" r:id="rId5" imgW="13586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89220" y="3193939"/>
                        <a:ext cx="2365559" cy="7516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/>
              <p:cNvSpPr/>
              <p:nvPr/>
            </p:nvSpPr>
            <p:spPr>
              <a:xfrm>
                <a:off x="457200" y="4010774"/>
                <a:ext cx="84582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If the arrival processes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each have MGF envelope with parameters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it follows that</a:t>
                </a:r>
              </a:p>
            </p:txBody>
          </p:sp>
        </mc:Choice>
        <mc:Fallback xmlns="">
          <p:sp>
            <p:nvSpPr>
              <p:cNvPr id="11" name="矩形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010774"/>
                <a:ext cx="8458200" cy="830997"/>
              </a:xfrm>
              <a:prstGeom prst="rect">
                <a:avLst/>
              </a:prstGeom>
              <a:blipFill>
                <a:blip r:embed="rId7"/>
                <a:stretch>
                  <a:fillRect l="-937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对象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249428"/>
              </p:ext>
            </p:extLst>
          </p:nvPr>
        </p:nvGraphicFramePr>
        <p:xfrm>
          <a:off x="1053305" y="4910528"/>
          <a:ext cx="7037388" cy="1171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3" name="Equation" r:id="rId8" imgW="3657600" imgH="609480" progId="Equation.DSMT4">
                  <p:embed/>
                </p:oleObj>
              </mc:Choice>
              <mc:Fallback>
                <p:oleObj name="Equation" r:id="rId8" imgW="365760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53305" y="4910528"/>
                        <a:ext cx="7037388" cy="11719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448" y="2143204"/>
            <a:ext cx="4803492" cy="43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309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76"/>
    </mc:Choice>
    <mc:Fallback xmlns="">
      <p:transition spd="slow" advTm="113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2057400" y="85473"/>
            <a:ext cx="6553200" cy="609600"/>
          </a:xfrm>
          <a:prstGeom prst="rect">
            <a:avLst/>
          </a:prstGeom>
        </p:spPr>
        <p:txBody>
          <a:bodyPr/>
          <a:lstStyle/>
          <a:p>
            <a:r>
              <a:rPr lang="en-US" altLang="zh-CN" dirty="0" smtClean="0"/>
              <a:t>Statistical Multiplexing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7" name="灯片编号占位符 1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5" name="矩形 4"/>
          <p:cNvSpPr/>
          <p:nvPr/>
        </p:nvSpPr>
        <p:spPr>
          <a:xfrm>
            <a:off x="457200" y="1377205"/>
            <a:ext cx="472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homogeneous case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57200" y="2455885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heterogeneous case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对象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260549"/>
              </p:ext>
            </p:extLst>
          </p:nvPr>
        </p:nvGraphicFramePr>
        <p:xfrm>
          <a:off x="3059112" y="1907966"/>
          <a:ext cx="30257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18" name="Equation" r:id="rId4" imgW="1562040" imgH="253800" progId="Equation.DSMT4">
                  <p:embed/>
                </p:oleObj>
              </mc:Choice>
              <mc:Fallback>
                <p:oleObj name="Equation" r:id="rId4" imgW="15620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59112" y="1907966"/>
                        <a:ext cx="3025775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115731"/>
              </p:ext>
            </p:extLst>
          </p:nvPr>
        </p:nvGraphicFramePr>
        <p:xfrm>
          <a:off x="2796540" y="2890766"/>
          <a:ext cx="3516313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19" name="Equation" r:id="rId6" imgW="1815840" imgH="431640" progId="Equation.DSMT4">
                  <p:embed/>
                </p:oleObj>
              </mc:Choice>
              <mc:Fallback>
                <p:oleObj name="Equation" r:id="rId6" imgW="1815840" imgH="431640" progId="Equation.DSMT4">
                  <p:embed/>
                  <p:pic>
                    <p:nvPicPr>
                      <p:cNvPr id="13" name="对象 1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96540" y="2890766"/>
                        <a:ext cx="3516313" cy="836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矩形 11"/>
          <p:cNvSpPr/>
          <p:nvPr/>
        </p:nvSpPr>
        <p:spPr>
          <a:xfrm>
            <a:off x="457200" y="3863094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observing the service envelope and with help of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Chernoff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bound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union bound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we could further have the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backlog bound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delay bound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17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76"/>
    </mc:Choice>
    <mc:Fallback xmlns="">
      <p:transition spd="slow" advTm="113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371600" y="1562100"/>
            <a:ext cx="6644640" cy="37338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Stochastic Network Calculus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Arrival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Service Envelopes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latin typeface="Eras Bold ITC" pitchFamily="34" charset="0"/>
                <a:cs typeface="Times New Roman" pitchFamily="18" charset="0"/>
              </a:rPr>
              <a:t>Backlog and Delay Bounds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Applications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Convolution-Form Networks</a:t>
            </a:r>
          </a:p>
          <a:p>
            <a:pPr marL="892175" indent="-446088">
              <a:buFont typeface="Wingdings" panose="05000000000000000000" pitchFamily="2" charset="2"/>
              <a:buChar char="v"/>
            </a:pPr>
            <a:r>
              <a:rPr lang="en-US" altLang="zh-CN" sz="2800" dirty="0">
                <a:latin typeface="Eras Bold ITC" pitchFamily="34" charset="0"/>
                <a:cs typeface="Times New Roman" pitchFamily="18" charset="0"/>
              </a:rPr>
              <a:t>Statistical Multiplexing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altLang="zh-CN" sz="2800" dirty="0" smtClean="0">
                <a:solidFill>
                  <a:srgbClr val="FF0000"/>
                </a:solidFill>
                <a:latin typeface="Eras Bold ITC" pitchFamily="34" charset="0"/>
                <a:cs typeface="Times New Roman" pitchFamily="18" charset="0"/>
              </a:rPr>
              <a:t>Conclusion </a:t>
            </a:r>
            <a:endParaRPr lang="en-US" altLang="zh-CN" sz="2800" dirty="0">
              <a:solidFill>
                <a:srgbClr val="FF0000"/>
              </a:solidFill>
              <a:latin typeface="Eras Bold ITC" pitchFamily="34" charset="0"/>
              <a:cs typeface="Times New Roman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</p:spPr>
        <p:txBody>
          <a:bodyPr/>
          <a:lstStyle/>
          <a:p>
            <a:fld id="{A5738B4F-57EC-4D07-96C5-49522868353B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8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22"/>
    </mc:Choice>
    <mc:Fallback xmlns="">
      <p:transition spd="slow" advTm="28922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38200" y="1748472"/>
            <a:ext cx="7467600" cy="335692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SNC is another performance analysis method which can provide the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 bound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network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SNC is feasible to the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concatenation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network by the mean of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convolutional operation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SNC is able to deal with the network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multiplexing performance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evaluation including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homogeneous case and heterogeneous case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Conclusion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2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85800" y="2819400"/>
            <a:ext cx="7772400" cy="1371600"/>
          </a:xfrm>
        </p:spPr>
        <p:txBody>
          <a:bodyPr/>
          <a:lstStyle/>
          <a:p>
            <a:r>
              <a:rPr lang="en-US" sz="60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Thank You!</a:t>
            </a:r>
          </a:p>
        </p:txBody>
      </p:sp>
      <p:sp>
        <p:nvSpPr>
          <p:cNvPr id="3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1295400" y="4953000"/>
            <a:ext cx="6553200" cy="1524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Department </a:t>
            </a:r>
            <a:r>
              <a:rPr lang="en-US" dirty="0"/>
              <a:t>of Electrical and Computer Engineering</a:t>
            </a:r>
          </a:p>
          <a:p>
            <a:r>
              <a:rPr lang="en-US" dirty="0"/>
              <a:t>University of Houston, TX, USA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矩形 3"/>
          <p:cNvSpPr/>
          <p:nvPr/>
        </p:nvSpPr>
        <p:spPr>
          <a:xfrm>
            <a:off x="3779155" y="1447800"/>
            <a:ext cx="158569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Q&amp;A</a:t>
            </a:r>
            <a:endParaRPr lang="zh-CN" alt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标注 5"/>
          <p:cNvSpPr/>
          <p:nvPr/>
        </p:nvSpPr>
        <p:spPr>
          <a:xfrm>
            <a:off x="1193800" y="3951160"/>
            <a:ext cx="1981200" cy="704245"/>
          </a:xfrm>
          <a:prstGeom prst="wedgeRoundRectCallout">
            <a:avLst>
              <a:gd name="adj1" fmla="val -57372"/>
              <a:gd name="adj2" fmla="val -10160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Arrivals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848360" y="163830"/>
            <a:ext cx="7315200" cy="609600"/>
          </a:xfrm>
        </p:spPr>
        <p:txBody>
          <a:bodyPr/>
          <a:lstStyle/>
          <a:p>
            <a:r>
              <a:rPr lang="en-US" altLang="zh-CN" sz="3200" dirty="0" err="1" smtClean="0"/>
              <a:t>Queueing</a:t>
            </a:r>
            <a:r>
              <a:rPr lang="en-US" altLang="zh-CN" sz="3200" dirty="0" smtClean="0"/>
              <a:t> Theory</a:t>
            </a:r>
            <a:endParaRPr lang="zh-CN" altLang="en-US" sz="3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66700" y="1019477"/>
            <a:ext cx="8267700" cy="65692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 General Queuing System</a:t>
            </a:r>
            <a:endParaRPr lang="zh-CN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445605"/>
            <a:ext cx="7924800" cy="1124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圆角矩形标注 8"/>
          <p:cNvSpPr/>
          <p:nvPr/>
        </p:nvSpPr>
        <p:spPr>
          <a:xfrm>
            <a:off x="4724400" y="3951160"/>
            <a:ext cx="1524000" cy="704245"/>
          </a:xfrm>
          <a:prstGeom prst="wedgeRoundRectCallout">
            <a:avLst>
              <a:gd name="adj1" fmla="val -57372"/>
              <a:gd name="adj2" fmla="val -10160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Buffer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圆角矩形标注 9"/>
          <p:cNvSpPr/>
          <p:nvPr/>
        </p:nvSpPr>
        <p:spPr>
          <a:xfrm>
            <a:off x="6400800" y="3951159"/>
            <a:ext cx="1981200" cy="704245"/>
          </a:xfrm>
          <a:prstGeom prst="wedgeRoundRectCallout">
            <a:avLst>
              <a:gd name="adj1" fmla="val -57372"/>
              <a:gd name="adj2" fmla="val -10160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Service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圆角矩形标注 10"/>
          <p:cNvSpPr/>
          <p:nvPr/>
        </p:nvSpPr>
        <p:spPr>
          <a:xfrm>
            <a:off x="7010400" y="1867908"/>
            <a:ext cx="1981200" cy="704245"/>
          </a:xfrm>
          <a:prstGeom prst="wedgeRoundRectCallout">
            <a:avLst>
              <a:gd name="adj1" fmla="val -41987"/>
              <a:gd name="adj2" fmla="val 93157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Output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712470" y="5036403"/>
            <a:ext cx="78219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Queueing theory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helps plan and analyze the system performance.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6603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594"/>
    </mc:Choice>
    <mc:Fallback xmlns="">
      <p:transition spd="slow" advTm="525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2590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err="1" smtClean="0">
                <a:latin typeface="Times New Roman" pitchFamily="18" charset="0"/>
                <a:cs typeface="Times New Roman" pitchFamily="18" charset="0"/>
              </a:rPr>
              <a:t>R.Cruz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. lays the foundation of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Network Calculus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0">
              <a:buNone/>
            </a:pPr>
            <a:r>
              <a:rPr lang="en-US" altLang="zh-CN" sz="1600" dirty="0" smtClean="0"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en-US" altLang="zh-CN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CN" sz="1600" i="1" dirty="0">
                <a:latin typeface="Times New Roman" pitchFamily="18" charset="0"/>
                <a:cs typeface="Times New Roman" pitchFamily="18" charset="0"/>
              </a:rPr>
              <a:t>. L. Cruz. A calculus for network delay, Part I: Network elements in isolation. </a:t>
            </a:r>
            <a:r>
              <a:rPr lang="en-US" altLang="zh-CN" sz="1600" i="1" dirty="0" smtClean="0">
                <a:latin typeface="Times New Roman" pitchFamily="18" charset="0"/>
                <a:cs typeface="Times New Roman" pitchFamily="18" charset="0"/>
              </a:rPr>
              <a:t>IEEE Transactions </a:t>
            </a:r>
            <a:r>
              <a:rPr lang="en-US" altLang="zh-CN" sz="1600" i="1" dirty="0">
                <a:latin typeface="Times New Roman" pitchFamily="18" charset="0"/>
                <a:cs typeface="Times New Roman" pitchFamily="18" charset="0"/>
              </a:rPr>
              <a:t>on Information Theory, 37(1):</a:t>
            </a:r>
            <a:r>
              <a:rPr lang="en-US" altLang="zh-CN" sz="1600" i="1" dirty="0" smtClean="0">
                <a:latin typeface="Times New Roman" pitchFamily="18" charset="0"/>
                <a:cs typeface="Times New Roman" pitchFamily="18" charset="0"/>
              </a:rPr>
              <a:t>114-131</a:t>
            </a:r>
            <a:r>
              <a:rPr lang="en-US" altLang="zh-CN" sz="1600" i="1" dirty="0">
                <a:latin typeface="Times New Roman" pitchFamily="18" charset="0"/>
                <a:cs typeface="Times New Roman" pitchFamily="18" charset="0"/>
              </a:rPr>
              <a:t>, January 1991</a:t>
            </a:r>
            <a:r>
              <a:rPr lang="en-US" altLang="zh-CN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0">
              <a:buNone/>
            </a:pPr>
            <a:r>
              <a:rPr lang="en-US" altLang="zh-CN" sz="1600" dirty="0" smtClean="0">
                <a:latin typeface="Times New Roman" pitchFamily="18" charset="0"/>
                <a:cs typeface="Times New Roman" pitchFamily="18" charset="0"/>
              </a:rPr>
              <a:t>[2]</a:t>
            </a:r>
            <a:r>
              <a:rPr lang="en-US" altLang="zh-CN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0" i="1" dirty="0">
                <a:latin typeface="Times New Roman" pitchFamily="18" charset="0"/>
                <a:cs typeface="Times New Roman" pitchFamily="18" charset="0"/>
              </a:rPr>
              <a:t>R. L. Cruz. A calculus for network delay, Part II: Network analysis. IEEE Transactions </a:t>
            </a:r>
            <a:r>
              <a:rPr lang="en-US" altLang="zh-CN" sz="1600" i="1" dirty="0" smtClean="0">
                <a:latin typeface="Times New Roman" pitchFamily="18" charset="0"/>
                <a:cs typeface="Times New Roman" pitchFamily="18" charset="0"/>
              </a:rPr>
              <a:t>on Information </a:t>
            </a:r>
            <a:r>
              <a:rPr lang="en-US" altLang="zh-CN" sz="1600" i="1" dirty="0">
                <a:latin typeface="Times New Roman" pitchFamily="18" charset="0"/>
                <a:cs typeface="Times New Roman" pitchFamily="18" charset="0"/>
              </a:rPr>
              <a:t>Theory, 37(1):</a:t>
            </a:r>
            <a:r>
              <a:rPr lang="en-US" altLang="zh-CN" sz="1600" i="1" dirty="0" smtClean="0">
                <a:latin typeface="Times New Roman" pitchFamily="18" charset="0"/>
                <a:cs typeface="Times New Roman" pitchFamily="18" charset="0"/>
              </a:rPr>
              <a:t>132-141</a:t>
            </a:r>
            <a:r>
              <a:rPr lang="en-US" altLang="zh-CN" sz="1600" i="1" dirty="0">
                <a:latin typeface="Times New Roman" pitchFamily="18" charset="0"/>
                <a:cs typeface="Times New Roman" pitchFamily="18" charset="0"/>
              </a:rPr>
              <a:t>, January 1991.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Network Calculus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矩形 4"/>
          <p:cNvSpPr/>
          <p:nvPr/>
        </p:nvSpPr>
        <p:spPr>
          <a:xfrm>
            <a:off x="304800" y="2869307"/>
            <a:ext cx="82296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zh-CN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Goal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914400" indent="-457200">
              <a:buFont typeface="+mj-lt"/>
              <a:buAutoNum type="arabicParenR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 theoretical framework to analyze performance guarantees (maximum delays, maximum buffer space requirements…) in network.</a:t>
            </a:r>
          </a:p>
          <a:p>
            <a:pPr marL="914400" indent="-457200">
              <a:buFont typeface="+mj-lt"/>
              <a:buAutoNum type="arabicParenR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Transform complex non-linear network systems into analytically tractable linear systems.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</a:br>
            <a:endParaRPr lang="zh-CN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31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04800" y="1143000"/>
            <a:ext cx="84963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zh-CN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Deterministic Network Calculus (DNC)</a:t>
            </a: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0">
              <a:buFont typeface="Wingdings" panose="05000000000000000000" pitchFamily="2" charset="2"/>
              <a:buChar char="v"/>
            </a:pP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rovides 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deterministic 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service guarantee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that all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packets of a flow arrive at the destination within its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required performance (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altLang="zh-CN" sz="2400" b="1" i="1" dirty="0">
                <a:latin typeface="Times New Roman" pitchFamily="18" charset="0"/>
                <a:cs typeface="Times New Roman" pitchFamily="18" charset="0"/>
              </a:rPr>
              <a:t>throughput, delay, and loss 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bounds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685800">
              <a:buFont typeface="Wingdings" panose="05000000000000000000" pitchFamily="2" charset="2"/>
              <a:buChar char="v"/>
            </a:pPr>
            <a:endParaRPr lang="en-US" altLang="zh-CN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>
              <a:buFont typeface="Wingdings" panose="05000000000000000000" pitchFamily="2" charset="2"/>
              <a:buChar char="v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Provides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the highest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QoS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level.</a:t>
            </a:r>
          </a:p>
          <a:p>
            <a:pPr marL="685800">
              <a:buNone/>
            </a:pPr>
            <a:endParaRPr lang="en-US" altLang="zh-CN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>
              <a:buNone/>
            </a:pPr>
            <a:endParaRPr lang="en-US" altLang="zh-CN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>
              <a:buNone/>
            </a:pPr>
            <a:endParaRPr lang="en-US" altLang="zh-CN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>
              <a:buFont typeface="Wingdings" panose="05000000000000000000" pitchFamily="2" charset="2"/>
              <a:buChar char="v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Drawback---must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reserve network resources based on the worst-case scenario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and hence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leaves a significant portion of network resources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unused.</a:t>
            </a:r>
          </a:p>
          <a:p>
            <a:pPr marL="0" indent="0">
              <a:buNone/>
            </a:pP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52400"/>
            <a:ext cx="6553200" cy="609600"/>
          </a:xfrm>
        </p:spPr>
        <p:txBody>
          <a:bodyPr/>
          <a:lstStyle/>
          <a:p>
            <a:r>
              <a:rPr lang="en-US" altLang="zh-CN" dirty="0" smtClean="0"/>
              <a:t>Network Calculus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581400"/>
            <a:ext cx="8420100" cy="419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345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4191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zh-CN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Stochastic </a:t>
            </a:r>
            <a:r>
              <a:rPr lang="en-US" altLang="zh-CN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Network Calculus </a:t>
            </a:r>
            <a:r>
              <a:rPr lang="en-US" altLang="zh-CN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(SNC)</a:t>
            </a:r>
          </a:p>
          <a:p>
            <a:pPr marL="685800">
              <a:buFont typeface="Wingdings" panose="05000000000000000000" pitchFamily="2" charset="2"/>
              <a:buChar char="v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Provides</a:t>
            </a:r>
            <a:r>
              <a:rPr lang="en-US" altLang="zh-CN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stochastic 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service guarantee </a:t>
            </a:r>
            <a:r>
              <a:rPr lang="en-US" altLang="zh-CN" sz="2400" i="1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allows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QoS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to be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guaranteed with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 probability . </a:t>
            </a:r>
          </a:p>
          <a:p>
            <a:pPr marL="685800">
              <a:buFont typeface="Wingdings" panose="05000000000000000000" pitchFamily="2" charset="2"/>
              <a:buChar char="v"/>
            </a:pPr>
            <a:endParaRPr lang="en-US" altLang="zh-C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>
              <a:buFont typeface="Wingdings" panose="05000000000000000000" pitchFamily="2" charset="2"/>
              <a:buChar char="v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Allowing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packets to 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violate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the required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QoS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measures.</a:t>
            </a:r>
          </a:p>
          <a:p>
            <a:pPr marL="800100" indent="-457200">
              <a:buFont typeface="Wingdings" panose="05000000000000000000" pitchFamily="2" charset="2"/>
              <a:buChar char="v"/>
            </a:pPr>
            <a:endParaRPr lang="en-US" altLang="zh-C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285750">
              <a:buFont typeface="Wingdings" panose="05000000000000000000" pitchFamily="2" charset="2"/>
              <a:buChar char="v"/>
            </a:pPr>
            <a:endParaRPr lang="en-US" altLang="zh-CN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628650" indent="-285750">
              <a:buFont typeface="Wingdings" panose="05000000000000000000" pitchFamily="2" charset="2"/>
              <a:buChar char="v"/>
            </a:pPr>
            <a:endParaRPr lang="en-US" altLang="zh-CN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>
              <a:buFont typeface="Wingdings" panose="05000000000000000000" pitchFamily="2" charset="2"/>
              <a:buChar char="v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Advantage—better exploit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the statistical multiplexing gain at network links and hence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improve network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utilization.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zh-CN" sz="2800" dirty="0">
                <a:latin typeface="Times New Roman" pitchFamily="18" charset="0"/>
                <a:cs typeface="Times New Roman" pitchFamily="18" charset="0"/>
              </a:rPr>
            </a:br>
            <a:endParaRPr lang="en-US" altLang="zh-C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7" y="3429000"/>
            <a:ext cx="7896225" cy="67627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文本占位符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文本占位符 2"/>
          <p:cNvSpPr txBox="1">
            <a:spLocks/>
          </p:cNvSpPr>
          <p:nvPr/>
        </p:nvSpPr>
        <p:spPr>
          <a:xfrm>
            <a:off x="1295400" y="152400"/>
            <a:ext cx="6553200" cy="609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 b="1" kern="120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mtClean="0"/>
              <a:t>Network Calculus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512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029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zh-CN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Cumulative function</a:t>
            </a:r>
          </a:p>
          <a:p>
            <a:pPr marL="0" indent="342900">
              <a:buNone/>
            </a:pP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escribe the data flow as the number of bits  in time interval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zh-CN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990600" y="154930"/>
            <a:ext cx="6934200" cy="609600"/>
          </a:xfrm>
        </p:spPr>
        <p:txBody>
          <a:bodyPr/>
          <a:lstStyle/>
          <a:p>
            <a:r>
              <a:rPr lang="en-US" altLang="zh-CN" dirty="0" err="1" smtClean="0"/>
              <a:t>QoS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319234" y="2476500"/>
            <a:ext cx="8572500" cy="3009900"/>
            <a:chOff x="152400" y="1143000"/>
            <a:chExt cx="8572500" cy="3009900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1143000"/>
              <a:ext cx="8572500" cy="3009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19200" y="1600200"/>
              <a:ext cx="96372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 smtClean="0">
                  <a:latin typeface="Times New Roman" pitchFamily="18" charset="0"/>
                  <a:cs typeface="Times New Roman" pitchFamily="18" charset="0"/>
                </a:rPr>
                <a:t>A1(t)</a:t>
              </a:r>
              <a:endParaRPr lang="zh-CN" alt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46555" y="1490990"/>
              <a:ext cx="96372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 smtClean="0">
                  <a:latin typeface="Times New Roman" pitchFamily="18" charset="0"/>
                  <a:cs typeface="Times New Roman" pitchFamily="18" charset="0"/>
                </a:rPr>
                <a:t>A2(t)</a:t>
              </a:r>
              <a:endParaRPr lang="zh-CN" alt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467600" y="1490990"/>
              <a:ext cx="96372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 smtClean="0">
                  <a:latin typeface="Times New Roman" pitchFamily="18" charset="0"/>
                  <a:cs typeface="Times New Roman" pitchFamily="18" charset="0"/>
                </a:rPr>
                <a:t>A3(t)</a:t>
              </a:r>
              <a:endParaRPr lang="zh-CN" alt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39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38200" y="2025398"/>
            <a:ext cx="6897370" cy="52730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The amount of bits that are held inside the system.</a:t>
            </a:r>
            <a:endParaRPr lang="zh-C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>
          <a:xfrm>
            <a:off x="1295400" y="146880"/>
            <a:ext cx="6553200" cy="609600"/>
          </a:xfrm>
        </p:spPr>
        <p:txBody>
          <a:bodyPr/>
          <a:lstStyle/>
          <a:p>
            <a:r>
              <a:rPr lang="en-US" altLang="zh-CN" dirty="0" err="1" smtClean="0"/>
              <a:t>QoS</a:t>
            </a:r>
            <a:r>
              <a:rPr lang="en-US" altLang="zh-CN" dirty="0" smtClean="0"/>
              <a:t>---Backlog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738B4F-57EC-4D07-96C5-49522868353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319" y="1441324"/>
            <a:ext cx="16192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341630" y="1043194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zh-CN" sz="2800" b="1" dirty="0" smtClean="0">
                <a:solidFill>
                  <a:srgbClr val="0033CC"/>
                </a:solidFill>
              </a:rPr>
              <a:t>Definition</a:t>
            </a:r>
            <a:r>
              <a:rPr lang="en-US" altLang="zh-CN" sz="2800" i="1" dirty="0" smtClean="0"/>
              <a:t>: For </a:t>
            </a:r>
            <a:r>
              <a:rPr lang="en-US" altLang="zh-CN" sz="2800" i="1" dirty="0"/>
              <a:t>a lossless system</a:t>
            </a:r>
            <a:r>
              <a:rPr lang="en-US" altLang="zh-CN" sz="2800" dirty="0"/>
              <a:t/>
            </a:r>
            <a:br>
              <a:rPr lang="en-US" altLang="zh-CN" sz="2800" dirty="0"/>
            </a:br>
            <a:endParaRPr lang="zh-CN" altLang="en-US" sz="28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0" y="1536614"/>
            <a:ext cx="2667000" cy="434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3619500"/>
            <a:ext cx="8085138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椭圆形标注 8"/>
          <p:cNvSpPr/>
          <p:nvPr/>
        </p:nvSpPr>
        <p:spPr>
          <a:xfrm>
            <a:off x="4419600" y="2743200"/>
            <a:ext cx="3886200" cy="762000"/>
          </a:xfrm>
          <a:prstGeom prst="wedgeEllipseCallout">
            <a:avLst>
              <a:gd name="adj1" fmla="val -51879"/>
              <a:gd name="adj2" fmla="val 2325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4876800" y="2743200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/>
              <a:t>vertical deviation between input and output </a:t>
            </a:r>
            <a:r>
              <a:rPr lang="en-US" altLang="zh-CN" sz="2000" b="1" dirty="0" smtClean="0"/>
              <a:t>functions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1528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6"/>
</p:tagLst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41321</TotalTime>
  <Words>1782</Words>
  <Application>Microsoft Macintosh PowerPoint</Application>
  <PresentationFormat>On-screen Show (4:3)</PresentationFormat>
  <Paragraphs>357</Paragraphs>
  <Slides>38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51" baseType="lpstr">
      <vt:lpstr>Arial Black</vt:lpstr>
      <vt:lpstr>Calibri</vt:lpstr>
      <vt:lpstr>Cambria Math</vt:lpstr>
      <vt:lpstr>CMMI10</vt:lpstr>
      <vt:lpstr>CMR10</vt:lpstr>
      <vt:lpstr>Eras Bold ITC</vt:lpstr>
      <vt:lpstr>Times New Roman</vt:lpstr>
      <vt:lpstr>Times-Roman</vt:lpstr>
      <vt:lpstr>Wingdings</vt:lpstr>
      <vt:lpstr>宋体</vt:lpstr>
      <vt:lpstr>Arial</vt:lpstr>
      <vt:lpstr>1_Custom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Gird Energy Training Coalition</dc:title>
  <dc:creator>Fer</dc:creator>
  <cp:lastModifiedBy>Microsoft Office User</cp:lastModifiedBy>
  <cp:revision>1551</cp:revision>
  <dcterms:created xsi:type="dcterms:W3CDTF">2010-09-02T18:04:00Z</dcterms:created>
  <dcterms:modified xsi:type="dcterms:W3CDTF">2019-12-17T19:06:05Z</dcterms:modified>
</cp:coreProperties>
</file>