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2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9" r:id="rId3"/>
    <p:sldId id="264" r:id="rId4"/>
    <p:sldId id="262" r:id="rId5"/>
    <p:sldId id="266" r:id="rId6"/>
    <p:sldId id="267" r:id="rId7"/>
    <p:sldId id="297" r:id="rId8"/>
    <p:sldId id="269" r:id="rId9"/>
    <p:sldId id="298" r:id="rId10"/>
    <p:sldId id="278" r:id="rId11"/>
    <p:sldId id="277" r:id="rId12"/>
    <p:sldId id="280" r:id="rId13"/>
    <p:sldId id="282" r:id="rId14"/>
    <p:sldId id="283" r:id="rId15"/>
    <p:sldId id="291" r:id="rId16"/>
    <p:sldId id="285" r:id="rId17"/>
    <p:sldId id="288" r:id="rId18"/>
    <p:sldId id="289" r:id="rId19"/>
    <p:sldId id="290" r:id="rId20"/>
    <p:sldId id="286" r:id="rId21"/>
    <p:sldId id="293" r:id="rId22"/>
    <p:sldId id="294" r:id="rId23"/>
    <p:sldId id="295" r:id="rId24"/>
    <p:sldId id="318" r:id="rId25"/>
    <p:sldId id="328" r:id="rId26"/>
    <p:sldId id="284" r:id="rId27"/>
    <p:sldId id="287" r:id="rId28"/>
    <p:sldId id="296" r:id="rId29"/>
    <p:sldId id="275" r:id="rId30"/>
    <p:sldId id="276" r:id="rId31"/>
    <p:sldId id="299" r:id="rId32"/>
    <p:sldId id="260" r:id="rId33"/>
    <p:sldId id="300" r:id="rId34"/>
    <p:sldId id="301" r:id="rId35"/>
    <p:sldId id="302" r:id="rId36"/>
    <p:sldId id="303" r:id="rId37"/>
    <p:sldId id="304" r:id="rId38"/>
    <p:sldId id="305" r:id="rId39"/>
    <p:sldId id="306" r:id="rId40"/>
    <p:sldId id="319" r:id="rId41"/>
    <p:sldId id="320" r:id="rId42"/>
    <p:sldId id="321" r:id="rId43"/>
    <p:sldId id="322" r:id="rId44"/>
    <p:sldId id="323" r:id="rId45"/>
    <p:sldId id="324" r:id="rId46"/>
    <p:sldId id="325" r:id="rId47"/>
    <p:sldId id="326" r:id="rId48"/>
    <p:sldId id="261" r:id="rId49"/>
    <p:sldId id="307" r:id="rId50"/>
    <p:sldId id="327"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3692" autoAdjust="0"/>
  </p:normalViewPr>
  <p:slideViewPr>
    <p:cSldViewPr snapToGrid="0">
      <p:cViewPr varScale="1">
        <p:scale>
          <a:sx n="66" d="100"/>
          <a:sy n="66" d="100"/>
        </p:scale>
        <p:origin x="192" y="192"/>
      </p:cViewPr>
      <p:guideLst/>
    </p:cSldViewPr>
  </p:slideViewPr>
  <p:outlineViewPr>
    <p:cViewPr>
      <p:scale>
        <a:sx n="33" d="100"/>
        <a:sy n="33" d="100"/>
      </p:scale>
      <p:origin x="0" y="-42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AC695-910B-B14A-B6C4-9367F346645C}" type="datetimeFigureOut">
              <a:rPr lang="en-US" smtClean="0"/>
              <a:t>12/28/18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C35DD-E054-0A48-AFD6-3077AD1D8B51}" type="slidenum">
              <a:rPr lang="en-US" smtClean="0"/>
              <a:t>‹#›</a:t>
            </a:fld>
            <a:endParaRPr lang="en-US"/>
          </a:p>
        </p:txBody>
      </p:sp>
    </p:spTree>
    <p:extLst>
      <p:ext uri="{BB962C8B-B14F-4D97-AF65-F5344CB8AC3E}">
        <p14:creationId xmlns:p14="http://schemas.microsoft.com/office/powerpoint/2010/main" val="76843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rPr/>
              <a:t>Introduction - contains the main difference between classical game theory and mean field  game. It also presents the general mathematical framework of a stochastic differential game (a classic game theory method) and a mean field game.
Mean field game framework - discusses the MFG framework in more detail
Analytic methods - refer to methods used to prove existence and uniqueness of solutions to MFG.
Probabilistic method - uses probabilistic framework instead to analyze MFGs. It can also be used for MFTGs.
</a:t>
            </a:r>
          </a:p>
        </p:txBody>
      </p:sp>
    </p:spTree>
    <p:extLst>
      <p:ext uri="{BB962C8B-B14F-4D97-AF65-F5344CB8AC3E}">
        <p14:creationId xmlns:p14="http://schemas.microsoft.com/office/powerpoint/2010/main" val="129904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dynamics - evolution of the states of a player with time.</a:t>
            </a:r>
          </a:p>
        </p:txBody>
      </p:sp>
      <p:sp>
        <p:nvSpPr>
          <p:cNvPr id="4" name="Slide Number Placeholder 3"/>
          <p:cNvSpPr>
            <a:spLocks noGrp="1"/>
          </p:cNvSpPr>
          <p:nvPr>
            <p:ph type="sldNum" sz="quarter" idx="10"/>
          </p:nvPr>
        </p:nvSpPr>
        <p:spPr/>
        <p:txBody>
          <a:bodyPr/>
          <a:lstStyle/>
          <a:p>
            <a:fld id="{698C35DD-E054-0A48-AFD6-3077AD1D8B51}" type="slidenum">
              <a:rPr lang="en-US" smtClean="0"/>
              <a:t>11</a:t>
            </a:fld>
            <a:endParaRPr lang="en-US"/>
          </a:p>
        </p:txBody>
      </p:sp>
    </p:spTree>
    <p:extLst>
      <p:ext uri="{BB962C8B-B14F-4D97-AF65-F5344CB8AC3E}">
        <p14:creationId xmlns:p14="http://schemas.microsoft.com/office/powerpoint/2010/main" val="253017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t>Analytic methods - 
HJB/FPK (or reduced) form - a form of MFG that can be written as a pair of HJB/FPK equations
Master form - more general formulation of an MFG</a:t>
            </a:r>
          </a:p>
        </p:txBody>
      </p:sp>
    </p:spTree>
    <p:extLst>
      <p:ext uri="{BB962C8B-B14F-4D97-AF65-F5344CB8AC3E}">
        <p14:creationId xmlns:p14="http://schemas.microsoft.com/office/powerpoint/2010/main" val="128803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HJB/FPK form - a MFG in reduced form expressed as a coupled HJB/FPK equations</a:t>
            </a:r>
          </a:p>
          <a:p>
            <a:r>
              <a:rPr lang="en-US" dirty="0"/>
              <a:t>HJB - covers the optimization of the cost; results when dynamic</a:t>
            </a:r>
            <a:r>
              <a:rPr lang="en-US" baseline="0" dirty="0"/>
              <a:t> programming</a:t>
            </a:r>
            <a:r>
              <a:rPr lang="en-US" dirty="0"/>
              <a:t> is applied to the value function</a:t>
            </a:r>
          </a:p>
          <a:p>
            <a:r>
              <a:rPr lang="en-US" dirty="0"/>
              <a:t>FPK - also known as a transport equation</a:t>
            </a:r>
          </a:p>
        </p:txBody>
      </p:sp>
      <p:sp>
        <p:nvSpPr>
          <p:cNvPr id="4" name="Slide Number Placeholder 3"/>
          <p:cNvSpPr>
            <a:spLocks noGrp="1"/>
          </p:cNvSpPr>
          <p:nvPr>
            <p:ph type="sldNum" sz="quarter" idx="10"/>
          </p:nvPr>
        </p:nvSpPr>
        <p:spPr/>
        <p:txBody>
          <a:bodyPr/>
          <a:lstStyle/>
          <a:p>
            <a:fld id="{698C35DD-E054-0A48-AFD6-3077AD1D8B51}" type="slidenum">
              <a:rPr lang="en-US" smtClean="0"/>
              <a:t>15</a:t>
            </a:fld>
            <a:endParaRPr lang="en-US"/>
          </a:p>
        </p:txBody>
      </p:sp>
    </p:spTree>
    <p:extLst>
      <p:ext uri="{BB962C8B-B14F-4D97-AF65-F5344CB8AC3E}">
        <p14:creationId xmlns:p14="http://schemas.microsoft.com/office/powerpoint/2010/main" val="26087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dynamic programming is applicable,</a:t>
            </a:r>
            <a:r>
              <a:rPr lang="en-US" baseline="0" dirty="0"/>
              <a:t> the value function satisfies HJB.</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17</a:t>
            </a:fld>
            <a:endParaRPr lang="en-US"/>
          </a:p>
        </p:txBody>
      </p:sp>
    </p:spTree>
    <p:extLst>
      <p:ext uri="{BB962C8B-B14F-4D97-AF65-F5344CB8AC3E}">
        <p14:creationId xmlns:p14="http://schemas.microsoft.com/office/powerpoint/2010/main" val="205828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t>Master form - more general formulation where the mean field term is generalized as a random variable.</a:t>
            </a:r>
          </a:p>
        </p:txBody>
      </p:sp>
      <p:sp>
        <p:nvSpPr>
          <p:cNvPr id="4" name="Slide Number Placeholder 3"/>
          <p:cNvSpPr>
            <a:spLocks noGrp="1"/>
          </p:cNvSpPr>
          <p:nvPr>
            <p:ph type="sldNum" sz="quarter" idx="10"/>
          </p:nvPr>
        </p:nvSpPr>
        <p:spPr/>
        <p:txBody>
          <a:bodyPr/>
          <a:lstStyle/>
          <a:p>
            <a:fld id="{698C35DD-E054-0A48-AFD6-3077AD1D8B51}" type="slidenum">
              <a:rPr lang="en-US" smtClean="0"/>
              <a:t>20</a:t>
            </a:fld>
            <a:endParaRPr lang="en-US"/>
          </a:p>
        </p:txBody>
      </p:sp>
    </p:spTree>
    <p:extLst>
      <p:ext uri="{BB962C8B-B14F-4D97-AF65-F5344CB8AC3E}">
        <p14:creationId xmlns:p14="http://schemas.microsoft.com/office/powerpoint/2010/main" val="342051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 family of </a:t>
            </a:r>
            <a:r>
              <a:rPr lang="en-US" dirty="0" err="1"/>
              <a:t>rvs</a:t>
            </a:r>
            <a:r>
              <a:rPr lang="en-US" baseline="0" dirty="0"/>
              <a:t> which refer to position of player w’ at time t</a:t>
            </a:r>
          </a:p>
          <a:p>
            <a:r>
              <a:rPr lang="en-US" baseline="0" dirty="0"/>
              <a:t>x = position of a reference player</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21</a:t>
            </a:fld>
            <a:endParaRPr lang="en-US"/>
          </a:p>
        </p:txBody>
      </p:sp>
    </p:spTree>
    <p:extLst>
      <p:ext uri="{BB962C8B-B14F-4D97-AF65-F5344CB8AC3E}">
        <p14:creationId xmlns:p14="http://schemas.microsoft.com/office/powerpoint/2010/main" val="224918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J</a:t>
            </a:r>
            <a:r>
              <a:rPr lang="en-US" baseline="0" dirty="0"/>
              <a:t> is now also a function of X.</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22</a:t>
            </a:fld>
            <a:endParaRPr lang="en-US"/>
          </a:p>
        </p:txBody>
      </p:sp>
    </p:spTree>
    <p:extLst>
      <p:ext uri="{BB962C8B-B14F-4D97-AF65-F5344CB8AC3E}">
        <p14:creationId xmlns:p14="http://schemas.microsoft.com/office/powerpoint/2010/main" val="186564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master equation contains the optimization problem and the evolution of the population states.</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23</a:t>
            </a:fld>
            <a:endParaRPr lang="en-US"/>
          </a:p>
        </p:txBody>
      </p:sp>
    </p:spTree>
    <p:extLst>
      <p:ext uri="{BB962C8B-B14F-4D97-AF65-F5344CB8AC3E}">
        <p14:creationId xmlns:p14="http://schemas.microsoft.com/office/powerpoint/2010/main" val="70314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 programming</a:t>
            </a:r>
            <a:r>
              <a:rPr lang="en-US" baseline="0" dirty="0"/>
              <a:t> cannot be applied since mean field m is a function of control u. SMP can be used which is discussed next.</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24</a:t>
            </a:fld>
            <a:endParaRPr lang="en-US"/>
          </a:p>
        </p:txBody>
      </p:sp>
    </p:spTree>
    <p:extLst>
      <p:ext uri="{BB962C8B-B14F-4D97-AF65-F5344CB8AC3E}">
        <p14:creationId xmlns:p14="http://schemas.microsoft.com/office/powerpoint/2010/main" val="38867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field m is now</a:t>
            </a:r>
            <a:r>
              <a:rPr lang="en-US" baseline="0" dirty="0"/>
              <a:t> a function of control u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Dynamic programming</a:t>
            </a:r>
            <a:r>
              <a:rPr lang="en-US" baseline="0" dirty="0"/>
              <a:t> cannot be applied since mean field m is a function of control u.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SMP can be used which is discussed next.</a:t>
            </a:r>
            <a:endParaRPr lang="en-US" dirty="0"/>
          </a:p>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25</a:t>
            </a:fld>
            <a:endParaRPr lang="en-US"/>
          </a:p>
        </p:txBody>
      </p:sp>
    </p:spTree>
    <p:extLst>
      <p:ext uri="{BB962C8B-B14F-4D97-AF65-F5344CB8AC3E}">
        <p14:creationId xmlns:p14="http://schemas.microsoft.com/office/powerpoint/2010/main" val="25730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MFG – considers a game of a single representative/reference</a:t>
            </a:r>
            <a:r>
              <a:rPr lang="en-US" baseline="0" dirty="0"/>
              <a:t> </a:t>
            </a:r>
            <a:r>
              <a:rPr lang="en-US" dirty="0"/>
              <a:t>player against the aggregate</a:t>
            </a:r>
            <a:r>
              <a:rPr lang="en-US" baseline="0" dirty="0"/>
              <a:t> of the other players in the game</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3</a:t>
            </a:fld>
            <a:endParaRPr lang="en-US"/>
          </a:p>
        </p:txBody>
      </p:sp>
    </p:spTree>
    <p:extLst>
      <p:ext uri="{BB962C8B-B14F-4D97-AF65-F5344CB8AC3E}">
        <p14:creationId xmlns:p14="http://schemas.microsoft.com/office/powerpoint/2010/main" val="379269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m</a:t>
            </a:r>
            <a:r>
              <a:rPr lang="en-US" dirty="0"/>
              <a:t>ethod</a:t>
            </a:r>
            <a:r>
              <a:rPr lang="en-US" baseline="0" dirty="0"/>
              <a:t> that use probabilistic framework to determine the MFG solution as well as its uniqueness and existence.</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26</a:t>
            </a:fld>
            <a:endParaRPr lang="en-US"/>
          </a:p>
        </p:txBody>
      </p:sp>
    </p:spTree>
    <p:extLst>
      <p:ext uri="{BB962C8B-B14F-4D97-AF65-F5344CB8AC3E}">
        <p14:creationId xmlns:p14="http://schemas.microsoft.com/office/powerpoint/2010/main" val="2779212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SMP can also be</a:t>
            </a:r>
            <a:r>
              <a:rPr lang="en-US" baseline="0" dirty="0"/>
              <a:t> used in MFTG.</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27</a:t>
            </a:fld>
            <a:endParaRPr lang="en-US"/>
          </a:p>
        </p:txBody>
      </p:sp>
    </p:spTree>
    <p:extLst>
      <p:ext uri="{BB962C8B-B14F-4D97-AF65-F5344CB8AC3E}">
        <p14:creationId xmlns:p14="http://schemas.microsoft.com/office/powerpoint/2010/main" val="361370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28</a:t>
            </a:fld>
            <a:endParaRPr lang="en-US"/>
          </a:p>
        </p:txBody>
      </p:sp>
    </p:spTree>
    <p:extLst>
      <p:ext uri="{BB962C8B-B14F-4D97-AF65-F5344CB8AC3E}">
        <p14:creationId xmlns:p14="http://schemas.microsoft.com/office/powerpoint/2010/main" val="32997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map from m(t) (empirical</a:t>
            </a:r>
            <a:r>
              <a:rPr lang="en-US" baseline="0" dirty="0"/>
              <a:t> state distribution) to the PX(t) (distribution of optimal states).</a:t>
            </a:r>
          </a:p>
          <a:p>
            <a:r>
              <a:rPr lang="en-US" baseline="0" dirty="0"/>
              <a:t>A fixed point in this mapping represents an approximate Nash equilibrium.</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30</a:t>
            </a:fld>
            <a:endParaRPr lang="en-US"/>
          </a:p>
        </p:txBody>
      </p:sp>
    </p:spTree>
    <p:extLst>
      <p:ext uri="{BB962C8B-B14F-4D97-AF65-F5344CB8AC3E}">
        <p14:creationId xmlns:p14="http://schemas.microsoft.com/office/powerpoint/2010/main" val="3577504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application, MFG is used t</a:t>
            </a:r>
            <a:r>
              <a:rPr lang="en-US" baseline="0" dirty="0"/>
              <a:t>o solve for power strategies that minimize energy consumption of each device but at the same time guarantee a minimum performance.</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33</a:t>
            </a:fld>
            <a:endParaRPr lang="en-US"/>
          </a:p>
        </p:txBody>
      </p:sp>
    </p:spTree>
    <p:extLst>
      <p:ext uri="{BB962C8B-B14F-4D97-AF65-F5344CB8AC3E}">
        <p14:creationId xmlns:p14="http://schemas.microsoft.com/office/powerpoint/2010/main" val="24071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t>This is the system model used in this particular paper. 
Also the following assumptions were made.</a:t>
            </a:r>
          </a:p>
        </p:txBody>
      </p:sp>
    </p:spTree>
    <p:extLst>
      <p:ext uri="{BB962C8B-B14F-4D97-AF65-F5344CB8AC3E}">
        <p14:creationId xmlns:p14="http://schemas.microsoft.com/office/powerpoint/2010/main" val="1792871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rPr/>
              <a:t>The problem is first formulated as a classical game theory in the form of a differential game.
The first equation refers to the total interference from all the D2D links to a reference D2D link.
The total interference is then used in the SINR equation.
Then this SINR is used in the cost function. 
The SINR threshold is the requirement for efficient communications between two D2D devices. 
The cost function penalizes the excess on the SINR threshold and the transmit power used.
There is a trade-off here in the cost function. Each device aims to use minimum transmit power but the transmit power still has to be high enough to satisfy the SINR threshold.</a:t>
            </a:r>
          </a:p>
        </p:txBody>
      </p:sp>
    </p:spTree>
    <p:extLst>
      <p:ext uri="{BB962C8B-B14F-4D97-AF65-F5344CB8AC3E}">
        <p14:creationId xmlns:p14="http://schemas.microsoft.com/office/powerpoint/2010/main" val="62858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a:t>This is the differential game problem where the cost in each D2D link is minimized.
The goal in each D2D link is to find the optimal transmit powers that minimizes the cost.
Since differential game with large number of players is non-tractable, an equivalent MFG formulated has been formulated.</a:t>
            </a:r>
          </a:p>
        </p:txBody>
      </p:sp>
      <p:sp>
        <p:nvSpPr>
          <p:cNvPr id="4" name="Slide Number Placeholder 3"/>
          <p:cNvSpPr>
            <a:spLocks noGrp="1"/>
          </p:cNvSpPr>
          <p:nvPr>
            <p:ph type="sldNum" sz="quarter" idx="10"/>
          </p:nvPr>
        </p:nvSpPr>
        <p:spPr/>
        <p:txBody>
          <a:bodyPr/>
          <a:lstStyle/>
          <a:p>
            <a:fld id="{698C35DD-E054-0A48-AFD6-3077AD1D8B51}" type="slidenum">
              <a:rPr lang="en-US" smtClean="0"/>
              <a:t>36</a:t>
            </a:fld>
            <a:endParaRPr lang="en-US"/>
          </a:p>
        </p:txBody>
      </p:sp>
    </p:spTree>
    <p:extLst>
      <p:ext uri="{BB962C8B-B14F-4D97-AF65-F5344CB8AC3E}">
        <p14:creationId xmlns:p14="http://schemas.microsoft.com/office/powerpoint/2010/main" val="1532187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rPr/>
              <a:t>Since it is difficult to solve a differential game among many players, the problem was reformulated as a mean field game.
In the first equation, the total interference was formulated in terms of a test power and a mean channel gain.
 This mean field interference is then used in the SINR equation and consequently, this SINR is used in the new cost function.</a:t>
            </a:r>
          </a:p>
        </p:txBody>
      </p:sp>
    </p:spTree>
    <p:extLst>
      <p:ext uri="{BB962C8B-B14F-4D97-AF65-F5344CB8AC3E}">
        <p14:creationId xmlns:p14="http://schemas.microsoft.com/office/powerpoint/2010/main" val="2051773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t>This is now the mean field formulation.
This MFG formulation can be transformed in to an HJB/FPK.</a:t>
            </a:r>
          </a:p>
        </p:txBody>
      </p:sp>
    </p:spTree>
    <p:extLst>
      <p:ext uri="{BB962C8B-B14F-4D97-AF65-F5344CB8AC3E}">
        <p14:creationId xmlns:p14="http://schemas.microsoft.com/office/powerpoint/2010/main" val="201968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rPr/>
              <a:t>Negligible players - have no negligible effect on the mean field</a:t>
            </a:r>
          </a:p>
        </p:txBody>
      </p:sp>
    </p:spTree>
    <p:extLst>
      <p:ext uri="{BB962C8B-B14F-4D97-AF65-F5344CB8AC3E}">
        <p14:creationId xmlns:p14="http://schemas.microsoft.com/office/powerpoint/2010/main" val="108704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r>
              <a:rPr/>
              <a:t>The following result show the used of MFG in power control of D2D communications.
The first graph reveals that a MFG produces results that make sense. So we can opt to use MFG rather than DG in games with large number of players.
The second graph shows the advantage of using MFG power control over blind power control. The proposed MFG method improves the energy efficiency.</a:t>
            </a:r>
          </a:p>
        </p:txBody>
      </p:sp>
    </p:spTree>
    <p:extLst>
      <p:ext uri="{BB962C8B-B14F-4D97-AF65-F5344CB8AC3E}">
        <p14:creationId xmlns:p14="http://schemas.microsoft.com/office/powerpoint/2010/main" val="1798280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40</a:t>
            </a:fld>
            <a:endParaRPr lang="en-US"/>
          </a:p>
        </p:txBody>
      </p:sp>
    </p:spTree>
    <p:extLst>
      <p:ext uri="{BB962C8B-B14F-4D97-AF65-F5344CB8AC3E}">
        <p14:creationId xmlns:p14="http://schemas.microsoft.com/office/powerpoint/2010/main" val="429135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41</a:t>
            </a:fld>
            <a:endParaRPr lang="en-US"/>
          </a:p>
        </p:txBody>
      </p:sp>
    </p:spTree>
    <p:extLst>
      <p:ext uri="{BB962C8B-B14F-4D97-AF65-F5344CB8AC3E}">
        <p14:creationId xmlns:p14="http://schemas.microsoft.com/office/powerpoint/2010/main" val="1831531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42</a:t>
            </a:fld>
            <a:endParaRPr lang="en-US"/>
          </a:p>
        </p:txBody>
      </p:sp>
    </p:spTree>
    <p:extLst>
      <p:ext uri="{BB962C8B-B14F-4D97-AF65-F5344CB8AC3E}">
        <p14:creationId xmlns:p14="http://schemas.microsoft.com/office/powerpoint/2010/main" val="3919633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43</a:t>
            </a:fld>
            <a:endParaRPr lang="en-US"/>
          </a:p>
        </p:txBody>
      </p:sp>
    </p:spTree>
    <p:extLst>
      <p:ext uri="{BB962C8B-B14F-4D97-AF65-F5344CB8AC3E}">
        <p14:creationId xmlns:p14="http://schemas.microsoft.com/office/powerpoint/2010/main" val="746884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44</a:t>
            </a:fld>
            <a:endParaRPr lang="en-US"/>
          </a:p>
        </p:txBody>
      </p:sp>
    </p:spTree>
    <p:extLst>
      <p:ext uri="{BB962C8B-B14F-4D97-AF65-F5344CB8AC3E}">
        <p14:creationId xmlns:p14="http://schemas.microsoft.com/office/powerpoint/2010/main" val="1211379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45</a:t>
            </a:fld>
            <a:endParaRPr lang="en-US"/>
          </a:p>
        </p:txBody>
      </p:sp>
    </p:spTree>
    <p:extLst>
      <p:ext uri="{BB962C8B-B14F-4D97-AF65-F5344CB8AC3E}">
        <p14:creationId xmlns:p14="http://schemas.microsoft.com/office/powerpoint/2010/main" val="2728925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46</a:t>
            </a:fld>
            <a:endParaRPr lang="en-US"/>
          </a:p>
        </p:txBody>
      </p:sp>
    </p:spTree>
    <p:extLst>
      <p:ext uri="{BB962C8B-B14F-4D97-AF65-F5344CB8AC3E}">
        <p14:creationId xmlns:p14="http://schemas.microsoft.com/office/powerpoint/2010/main" val="2674995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47</a:t>
            </a:fld>
            <a:endParaRPr lang="en-US"/>
          </a:p>
        </p:txBody>
      </p:sp>
    </p:spTree>
    <p:extLst>
      <p:ext uri="{BB962C8B-B14F-4D97-AF65-F5344CB8AC3E}">
        <p14:creationId xmlns:p14="http://schemas.microsoft.com/office/powerpoint/2010/main" val="131186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Optimization problem - one player</a:t>
            </a:r>
          </a:p>
          <a:p>
            <a:r>
              <a:rPr lang="en-US" dirty="0"/>
              <a:t>Game theory - many players which may have conflicting objectives</a:t>
            </a:r>
          </a:p>
          <a:p>
            <a:r>
              <a:rPr lang="en-US" dirty="0"/>
              <a:t>Optimal control problem - optimization problem with differential equation constraint</a:t>
            </a:r>
          </a:p>
          <a:p>
            <a:r>
              <a:rPr lang="en-US" dirty="0"/>
              <a:t>Differential game - game theory problem with differential equation constraint</a:t>
            </a:r>
          </a:p>
          <a:p>
            <a:r>
              <a:rPr lang="en-US" dirty="0"/>
              <a:t>Mean field game - reduces a differential game among many players into an optimal control problem of</a:t>
            </a:r>
          </a:p>
          <a:p>
            <a:r>
              <a:rPr lang="en-US" dirty="0"/>
              <a:t>one player against the others</a:t>
            </a:r>
          </a:p>
        </p:txBody>
      </p:sp>
      <p:sp>
        <p:nvSpPr>
          <p:cNvPr id="4" name="Slide Number Placeholder 3"/>
          <p:cNvSpPr>
            <a:spLocks noGrp="1"/>
          </p:cNvSpPr>
          <p:nvPr>
            <p:ph type="sldNum" sz="quarter" idx="10"/>
          </p:nvPr>
        </p:nvSpPr>
        <p:spPr/>
        <p:txBody>
          <a:bodyPr/>
          <a:lstStyle/>
          <a:p>
            <a:fld id="{698C35DD-E054-0A48-AFD6-3077AD1D8B51}" type="slidenum">
              <a:rPr lang="en-US" smtClean="0"/>
              <a:t>5</a:t>
            </a:fld>
            <a:endParaRPr lang="en-US"/>
          </a:p>
        </p:txBody>
      </p:sp>
    </p:spTree>
    <p:extLst>
      <p:ext uri="{BB962C8B-B14F-4D97-AF65-F5344CB8AC3E}">
        <p14:creationId xmlns:p14="http://schemas.microsoft.com/office/powerpoint/2010/main" val="18560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 - the constraint is a stochastic differential equation</a:t>
            </a:r>
          </a:p>
        </p:txBody>
      </p:sp>
      <p:sp>
        <p:nvSpPr>
          <p:cNvPr id="4" name="Slide Number Placeholder 3"/>
          <p:cNvSpPr>
            <a:spLocks noGrp="1"/>
          </p:cNvSpPr>
          <p:nvPr>
            <p:ph type="sldNum" sz="quarter" idx="10"/>
          </p:nvPr>
        </p:nvSpPr>
        <p:spPr/>
        <p:txBody>
          <a:bodyPr/>
          <a:lstStyle/>
          <a:p>
            <a:fld id="{698C35DD-E054-0A48-AFD6-3077AD1D8B51}" type="slidenum">
              <a:rPr lang="en-US" smtClean="0"/>
              <a:t>6</a:t>
            </a:fld>
            <a:endParaRPr lang="en-US"/>
          </a:p>
        </p:txBody>
      </p:sp>
    </p:spTree>
    <p:extLst>
      <p:ext uri="{BB962C8B-B14F-4D97-AF65-F5344CB8AC3E}">
        <p14:creationId xmlns:p14="http://schemas.microsoft.com/office/powerpoint/2010/main" val="306261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7</a:t>
            </a:fld>
            <a:endParaRPr lang="en-US"/>
          </a:p>
        </p:txBody>
      </p:sp>
    </p:spTree>
    <p:extLst>
      <p:ext uri="{BB962C8B-B14F-4D97-AF65-F5344CB8AC3E}">
        <p14:creationId xmlns:p14="http://schemas.microsoft.com/office/powerpoint/2010/main" val="213306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MFG does not need full knowledge of the states and strategies of the players. (Cost function and state</a:t>
            </a:r>
            <a:r>
              <a:rPr lang="en-US" baseline="0" dirty="0"/>
              <a:t> dynamics are discussed in next section</a:t>
            </a:r>
            <a:r>
              <a:rPr lang="en-US" dirty="0"/>
              <a:t>)</a:t>
            </a:r>
          </a:p>
        </p:txBody>
      </p:sp>
      <p:sp>
        <p:nvSpPr>
          <p:cNvPr id="4" name="Slide Number Placeholder 3"/>
          <p:cNvSpPr>
            <a:spLocks noGrp="1"/>
          </p:cNvSpPr>
          <p:nvPr>
            <p:ph type="sldNum" sz="quarter" idx="10"/>
          </p:nvPr>
        </p:nvSpPr>
        <p:spPr/>
        <p:txBody>
          <a:bodyPr/>
          <a:lstStyle/>
          <a:p>
            <a:fld id="{698C35DD-E054-0A48-AFD6-3077AD1D8B51}" type="slidenum">
              <a:rPr lang="en-US" smtClean="0"/>
              <a:t>8</a:t>
            </a:fld>
            <a:endParaRPr lang="en-US"/>
          </a:p>
        </p:txBody>
      </p:sp>
    </p:spTree>
    <p:extLst>
      <p:ext uri="{BB962C8B-B14F-4D97-AF65-F5344CB8AC3E}">
        <p14:creationId xmlns:p14="http://schemas.microsoft.com/office/powerpoint/2010/main" val="10342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Nash equilibrium is one solution concept for MFGs. Others are </a:t>
            </a:r>
            <a:r>
              <a:rPr lang="en-US" dirty="0" err="1"/>
              <a:t>pareto</a:t>
            </a:r>
            <a:r>
              <a:rPr lang="en-US" dirty="0"/>
              <a:t> optimum, </a:t>
            </a:r>
            <a:r>
              <a:rPr lang="en-US" dirty="0" err="1"/>
              <a:t>stackelberg</a:t>
            </a:r>
            <a:endParaRPr lang="en-US" dirty="0"/>
          </a:p>
          <a:p>
            <a:r>
              <a:rPr lang="en-US" dirty="0"/>
              <a:t>equilibrium for MFGs in </a:t>
            </a:r>
            <a:r>
              <a:rPr lang="en-US" dirty="0" err="1"/>
              <a:t>stackelberg</a:t>
            </a:r>
            <a:r>
              <a:rPr lang="en-US" dirty="0"/>
              <a:t> form</a:t>
            </a:r>
          </a:p>
        </p:txBody>
      </p:sp>
      <p:sp>
        <p:nvSpPr>
          <p:cNvPr id="4" name="Slide Number Placeholder 3"/>
          <p:cNvSpPr>
            <a:spLocks noGrp="1"/>
          </p:cNvSpPr>
          <p:nvPr>
            <p:ph type="sldNum" sz="quarter" idx="10"/>
          </p:nvPr>
        </p:nvSpPr>
        <p:spPr/>
        <p:txBody>
          <a:bodyPr/>
          <a:lstStyle/>
          <a:p>
            <a:fld id="{698C35DD-E054-0A48-AFD6-3077AD1D8B51}" type="slidenum">
              <a:rPr lang="en-US" smtClean="0"/>
              <a:t>9</a:t>
            </a:fld>
            <a:endParaRPr lang="en-US"/>
          </a:p>
        </p:txBody>
      </p:sp>
    </p:spTree>
    <p:extLst>
      <p:ext uri="{BB962C8B-B14F-4D97-AF65-F5344CB8AC3E}">
        <p14:creationId xmlns:p14="http://schemas.microsoft.com/office/powerpoint/2010/main" val="404595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focuses</a:t>
            </a:r>
            <a:r>
              <a:rPr lang="en-US" baseline="0" dirty="0"/>
              <a:t> on MFG framework which includes the state dynamics, cost function, and solution concept.</a:t>
            </a:r>
            <a:endParaRPr lang="en-US" dirty="0"/>
          </a:p>
        </p:txBody>
      </p:sp>
      <p:sp>
        <p:nvSpPr>
          <p:cNvPr id="4" name="Slide Number Placeholder 3"/>
          <p:cNvSpPr>
            <a:spLocks noGrp="1"/>
          </p:cNvSpPr>
          <p:nvPr>
            <p:ph type="sldNum" sz="quarter" idx="10"/>
          </p:nvPr>
        </p:nvSpPr>
        <p:spPr/>
        <p:txBody>
          <a:bodyPr/>
          <a:lstStyle/>
          <a:p>
            <a:fld id="{698C35DD-E054-0A48-AFD6-3077AD1D8B51}" type="slidenum">
              <a:rPr lang="en-US" smtClean="0"/>
              <a:t>10</a:t>
            </a:fld>
            <a:endParaRPr lang="en-US"/>
          </a:p>
        </p:txBody>
      </p:sp>
    </p:spTree>
    <p:extLst>
      <p:ext uri="{BB962C8B-B14F-4D97-AF65-F5344CB8AC3E}">
        <p14:creationId xmlns:p14="http://schemas.microsoft.com/office/powerpoint/2010/main" val="122270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D57C57-8B99-4047-9C1D-A1E44ACD13CE}"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95737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57C57-8B99-4047-9C1D-A1E44ACD13CE}"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409625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57C57-8B99-4047-9C1D-A1E44ACD13CE}"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105558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57C57-8B99-4047-9C1D-A1E44ACD13CE}"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419129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D57C57-8B99-4047-9C1D-A1E44ACD13CE}"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84732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D57C57-8B99-4047-9C1D-A1E44ACD13CE}"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168807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D57C57-8B99-4047-9C1D-A1E44ACD13CE}" type="datetimeFigureOut">
              <a:rPr lang="en-US" smtClean="0"/>
              <a:t>12/28/18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6921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D57C57-8B99-4047-9C1D-A1E44ACD13CE}" type="datetimeFigureOut">
              <a:rPr lang="en-US" smtClean="0"/>
              <a:t>12/28/18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45479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57C57-8B99-4047-9C1D-A1E44ACD13CE}" type="datetimeFigureOut">
              <a:rPr lang="en-US" smtClean="0"/>
              <a:t>12/28/18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54928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D57C57-8B99-4047-9C1D-A1E44ACD13CE}"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293398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D57C57-8B99-4047-9C1D-A1E44ACD13CE}"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9D7E-4469-45FE-8531-8147A57B408A}" type="slidenum">
              <a:rPr lang="en-US" smtClean="0"/>
              <a:t>‹#›</a:t>
            </a:fld>
            <a:endParaRPr lang="en-US"/>
          </a:p>
        </p:txBody>
      </p:sp>
    </p:spTree>
    <p:extLst>
      <p:ext uri="{BB962C8B-B14F-4D97-AF65-F5344CB8AC3E}">
        <p14:creationId xmlns:p14="http://schemas.microsoft.com/office/powerpoint/2010/main" val="159960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57C57-8B99-4047-9C1D-A1E44ACD13CE}" type="datetimeFigureOut">
              <a:rPr lang="en-US" smtClean="0"/>
              <a:t>12/28/18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9D7E-4469-45FE-8531-8147A57B408A}" type="slidenum">
              <a:rPr lang="en-US" smtClean="0"/>
              <a:t>‹#›</a:t>
            </a:fld>
            <a:endParaRPr lang="en-US"/>
          </a:p>
        </p:txBody>
      </p:sp>
    </p:spTree>
    <p:extLst>
      <p:ext uri="{BB962C8B-B14F-4D97-AF65-F5344CB8AC3E}">
        <p14:creationId xmlns:p14="http://schemas.microsoft.com/office/powerpoint/2010/main" val="341761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1.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 Type="http://schemas.openxmlformats.org/officeDocument/2006/relationships/tags" Target="../tags/tag23.xml"/><Relationship Id="rId2" Type="http://schemas.openxmlformats.org/officeDocument/2006/relationships/tags" Target="../tags/tag24.xml"/><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tags" Target="../tags/tag29.xml"/><Relationship Id="rId8" Type="http://schemas.openxmlformats.org/officeDocument/2006/relationships/slideLayout" Target="../slideLayouts/slideLayout2.xml"/><Relationship Id="rId9" Type="http://schemas.openxmlformats.org/officeDocument/2006/relationships/notesSlide" Target="../notesSlides/notesSlide10.xml"/><Relationship Id="rId10"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tags" Target="../tags/tag30.xml"/><Relationship Id="rId2"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tags" Target="../tags/tag33.xml"/><Relationship Id="rId2" Type="http://schemas.openxmlformats.org/officeDocument/2006/relationships/tags" Target="../tags/tag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1.png"/><Relationship Id="rId14" Type="http://schemas.openxmlformats.org/officeDocument/2006/relationships/image" Target="../media/image3.png"/><Relationship Id="rId15" Type="http://schemas.openxmlformats.org/officeDocument/2006/relationships/image" Target="../media/image41.png"/><Relationship Id="rId16" Type="http://schemas.openxmlformats.org/officeDocument/2006/relationships/image" Target="../media/image42.png"/><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6" Type="http://schemas.openxmlformats.org/officeDocument/2006/relationships/tags" Target="../tags/tag41.xml"/><Relationship Id="rId7" Type="http://schemas.openxmlformats.org/officeDocument/2006/relationships/slideLayout" Target="../slideLayouts/slideLayout4.xml"/><Relationship Id="rId8" Type="http://schemas.openxmlformats.org/officeDocument/2006/relationships/notesSlide" Target="../notesSlides/notesSlide12.xml"/><Relationship Id="rId9" Type="http://schemas.openxmlformats.org/officeDocument/2006/relationships/image" Target="../media/image37.png"/><Relationship Id="rId10" Type="http://schemas.openxmlformats.org/officeDocument/2006/relationships/image" Target="../media/image38.png"/></Relationships>
</file>

<file path=ppt/slides/_rels/slide16.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21.png"/><Relationship Id="rId13" Type="http://schemas.openxmlformats.org/officeDocument/2006/relationships/image" Target="../media/image42.png"/><Relationship Id="rId14" Type="http://schemas.openxmlformats.org/officeDocument/2006/relationships/image" Target="../media/image46.png"/><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slideLayout" Target="../slideLayouts/slideLayout2.xml"/><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image" Target="../media/image1.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 Type="http://schemas.openxmlformats.org/officeDocument/2006/relationships/tags" Target="../tags/tag48.xml"/><Relationship Id="rId2" Type="http://schemas.openxmlformats.org/officeDocument/2006/relationships/tags" Target="../tags/tag49.xml"/></Relationships>
</file>

<file path=ppt/slides/_rels/slide18.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tags" Target="../tags/tag57.xml"/><Relationship Id="rId7" Type="http://schemas.openxmlformats.org/officeDocument/2006/relationships/slideLayout" Target="../slideLayouts/slideLayout2.xml"/><Relationship Id="rId8" Type="http://schemas.openxmlformats.org/officeDocument/2006/relationships/image" Target="../media/image1.png"/><Relationship Id="rId9" Type="http://schemas.openxmlformats.org/officeDocument/2006/relationships/image" Target="../media/image51.png"/><Relationship Id="rId10"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tags" Target="../tags/tag58.xml"/><Relationship Id="rId2" Type="http://schemas.openxmlformats.org/officeDocument/2006/relationships/tags" Target="../tags/tag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44.png"/><Relationship Id="rId1" Type="http://schemas.openxmlformats.org/officeDocument/2006/relationships/tags" Target="../tags/tag60.xml"/><Relationship Id="rId2" Type="http://schemas.openxmlformats.org/officeDocument/2006/relationships/tags" Target="../tags/tag61.xml"/><Relationship Id="rId3" Type="http://schemas.openxmlformats.org/officeDocument/2006/relationships/tags" Target="../tags/tag62.xml"/><Relationship Id="rId4" Type="http://schemas.openxmlformats.org/officeDocument/2006/relationships/tags" Target="../tags/tag63.xml"/><Relationship Id="rId5" Type="http://schemas.openxmlformats.org/officeDocument/2006/relationships/tags" Target="../tags/tag64.xml"/><Relationship Id="rId6" Type="http://schemas.openxmlformats.org/officeDocument/2006/relationships/tags" Target="../tags/tag65.xml"/><Relationship Id="rId7" Type="http://schemas.openxmlformats.org/officeDocument/2006/relationships/tags" Target="../tags/tag66.xml"/><Relationship Id="rId8" Type="http://schemas.openxmlformats.org/officeDocument/2006/relationships/tags" Target="../tags/tag67.xml"/><Relationship Id="rId9" Type="http://schemas.openxmlformats.org/officeDocument/2006/relationships/slideLayout" Target="../slideLayouts/slideLayout2.xml"/><Relationship Id="rId10"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tags" Target="../tags/tag71.xml"/><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image" Target="../media/image1.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 Id="rId11" Type="http://schemas.openxmlformats.org/officeDocument/2006/relationships/image" Target="../media/image68.png"/><Relationship Id="rId1" Type="http://schemas.openxmlformats.org/officeDocument/2006/relationships/tags" Target="../tags/tag68.xml"/><Relationship Id="rId2" Type="http://schemas.openxmlformats.org/officeDocument/2006/relationships/tags" Target="../tags/tag69.xml"/></Relationships>
</file>

<file path=ppt/slides/_rels/slide23.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slideLayout" Target="../slideLayouts/slideLayout2.xml"/><Relationship Id="rId6" Type="http://schemas.openxmlformats.org/officeDocument/2006/relationships/notesSlide" Target="../notesSlides/notesSlide17.xml"/><Relationship Id="rId7" Type="http://schemas.openxmlformats.org/officeDocument/2006/relationships/image" Target="../media/image1.pn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 Id="rId11" Type="http://schemas.openxmlformats.org/officeDocument/2006/relationships/image" Target="../media/image72.png"/><Relationship Id="rId1" Type="http://schemas.openxmlformats.org/officeDocument/2006/relationships/tags" Target="../tags/tag72.xml"/><Relationship Id="rId2" Type="http://schemas.openxmlformats.org/officeDocument/2006/relationships/tags" Target="../tags/tag7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png"/><Relationship Id="rId5" Type="http://schemas.openxmlformats.org/officeDocument/2006/relationships/image" Target="../media/image73.png"/><Relationship Id="rId1" Type="http://schemas.openxmlformats.org/officeDocument/2006/relationships/tags" Target="../tags/tag76.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9.xml"/><Relationship Id="rId4" Type="http://schemas.openxmlformats.org/officeDocument/2006/relationships/slideLayout" Target="../slideLayouts/slideLayout2.xml"/><Relationship Id="rId5" Type="http://schemas.openxmlformats.org/officeDocument/2006/relationships/notesSlide" Target="../notesSlides/notesSlide19.xml"/><Relationship Id="rId6" Type="http://schemas.openxmlformats.org/officeDocument/2006/relationships/image" Target="../media/image74.png"/><Relationship Id="rId7" Type="http://schemas.openxmlformats.org/officeDocument/2006/relationships/image" Target="../media/image1.png"/><Relationship Id="rId8" Type="http://schemas.openxmlformats.org/officeDocument/2006/relationships/image" Target="../media/image75.png"/><Relationship Id="rId9" Type="http://schemas.openxmlformats.org/officeDocument/2006/relationships/image" Target="../media/image76.png"/><Relationship Id="rId1" Type="http://schemas.openxmlformats.org/officeDocument/2006/relationships/tags" Target="../tags/tag77.xml"/><Relationship Id="rId2" Type="http://schemas.openxmlformats.org/officeDocument/2006/relationships/tags" Target="../tags/tag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1.png"/><Relationship Id="rId6" Type="http://schemas.openxmlformats.org/officeDocument/2006/relationships/image" Target="../media/image21.png"/><Relationship Id="rId1" Type="http://schemas.openxmlformats.org/officeDocument/2006/relationships/tags" Target="../tags/tag80.xml"/><Relationship Id="rId2" Type="http://schemas.openxmlformats.org/officeDocument/2006/relationships/tags" Target="../tags/tag81.xml"/></Relationships>
</file>

<file path=ppt/slides/_rels/slide28.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slideLayout" Target="../slideLayouts/slideLayout2.xml"/><Relationship Id="rId5" Type="http://schemas.openxmlformats.org/officeDocument/2006/relationships/notesSlide" Target="../notesSlides/notesSlide22.xml"/><Relationship Id="rId6" Type="http://schemas.openxmlformats.org/officeDocument/2006/relationships/image" Target="../media/image1.png"/><Relationship Id="rId7" Type="http://schemas.openxmlformats.org/officeDocument/2006/relationships/image" Target="../media/image48.png"/><Relationship Id="rId8" Type="http://schemas.openxmlformats.org/officeDocument/2006/relationships/image" Target="../media/image77.png"/><Relationship Id="rId9" Type="http://schemas.openxmlformats.org/officeDocument/2006/relationships/image" Target="../media/image78.png"/><Relationship Id="rId1" Type="http://schemas.openxmlformats.org/officeDocument/2006/relationships/tags" Target="../tags/tag82.xml"/><Relationship Id="rId2" Type="http://schemas.openxmlformats.org/officeDocument/2006/relationships/tags" Target="../tags/tag83.xml"/></Relationships>
</file>

<file path=ppt/slides/_rels/slide29.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slideLayout" Target="../slideLayouts/slideLayout2.xml"/><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1.png"/><Relationship Id="rId1" Type="http://schemas.openxmlformats.org/officeDocument/2006/relationships/tags" Target="../tags/tag85.xml"/><Relationship Id="rId2" Type="http://schemas.openxmlformats.org/officeDocument/2006/relationships/tags" Target="../tags/tag8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91.xml"/><Relationship Id="rId4" Type="http://schemas.openxmlformats.org/officeDocument/2006/relationships/slideLayout" Target="../slideLayouts/slideLayout2.xml"/><Relationship Id="rId5" Type="http://schemas.openxmlformats.org/officeDocument/2006/relationships/notesSlide" Target="../notesSlides/notesSlide23.xml"/><Relationship Id="rId6" Type="http://schemas.openxmlformats.org/officeDocument/2006/relationships/image" Target="../media/image21.png"/><Relationship Id="rId7" Type="http://schemas.openxmlformats.org/officeDocument/2006/relationships/image" Target="../media/image83.png"/><Relationship Id="rId8" Type="http://schemas.openxmlformats.org/officeDocument/2006/relationships/image" Target="../media/image84.png"/><Relationship Id="rId9" Type="http://schemas.openxmlformats.org/officeDocument/2006/relationships/image" Target="../media/image1.png"/><Relationship Id="rId1" Type="http://schemas.openxmlformats.org/officeDocument/2006/relationships/tags" Target="../tags/tag89.xml"/><Relationship Id="rId2" Type="http://schemas.openxmlformats.org/officeDocument/2006/relationships/tags" Target="../tags/tag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6.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1" Type="http://schemas.openxmlformats.org/officeDocument/2006/relationships/image" Target="../media/image90.png"/><Relationship Id="rId12" Type="http://schemas.openxmlformats.org/officeDocument/2006/relationships/image" Target="../media/image91.png"/><Relationship Id="rId13" Type="http://schemas.openxmlformats.org/officeDocument/2006/relationships/image" Target="../media/image1.png"/><Relationship Id="rId1" Type="http://schemas.openxmlformats.org/officeDocument/2006/relationships/tags" Target="../tags/tag92.xml"/><Relationship Id="rId2" Type="http://schemas.openxmlformats.org/officeDocument/2006/relationships/tags" Target="../tags/tag93.xml"/><Relationship Id="rId3" Type="http://schemas.openxmlformats.org/officeDocument/2006/relationships/tags" Target="../tags/tag94.xml"/><Relationship Id="rId4" Type="http://schemas.openxmlformats.org/officeDocument/2006/relationships/tags" Target="../tags/tag95.xml"/><Relationship Id="rId5" Type="http://schemas.openxmlformats.org/officeDocument/2006/relationships/tags" Target="../tags/tag96.xml"/><Relationship Id="rId6" Type="http://schemas.openxmlformats.org/officeDocument/2006/relationships/slideLayout" Target="../slideLayouts/slideLayout2.xml"/><Relationship Id="rId7" Type="http://schemas.openxmlformats.org/officeDocument/2006/relationships/notesSlide" Target="../notesSlides/notesSlide25.xml"/><Relationship Id="rId8" Type="http://schemas.openxmlformats.org/officeDocument/2006/relationships/image" Target="../media/image87.png"/><Relationship Id="rId9" Type="http://schemas.openxmlformats.org/officeDocument/2006/relationships/image" Target="../media/image88.png"/><Relationship Id="rId10" Type="http://schemas.openxmlformats.org/officeDocument/2006/relationships/image" Target="../media/image89.png"/></Relationships>
</file>

<file path=ppt/slides/_rels/slide35.xml.rels><?xml version="1.0" encoding="UTF-8" standalone="yes"?>
<Relationships xmlns="http://schemas.openxmlformats.org/package/2006/relationships"><Relationship Id="rId11" Type="http://schemas.openxmlformats.org/officeDocument/2006/relationships/image" Target="../media/image94.png"/><Relationship Id="rId12" Type="http://schemas.openxmlformats.org/officeDocument/2006/relationships/image" Target="../media/image13.png"/><Relationship Id="rId13" Type="http://schemas.openxmlformats.org/officeDocument/2006/relationships/image" Target="../media/image95.png"/><Relationship Id="rId14" Type="http://schemas.openxmlformats.org/officeDocument/2006/relationships/image" Target="../media/image96.png"/><Relationship Id="rId15" Type="http://schemas.openxmlformats.org/officeDocument/2006/relationships/image" Target="../media/image1.png"/><Relationship Id="rId1" Type="http://schemas.openxmlformats.org/officeDocument/2006/relationships/tags" Target="../tags/tag97.xml"/><Relationship Id="rId2" Type="http://schemas.openxmlformats.org/officeDocument/2006/relationships/tags" Target="../tags/tag98.xml"/><Relationship Id="rId3" Type="http://schemas.openxmlformats.org/officeDocument/2006/relationships/tags" Target="../tags/tag99.xml"/><Relationship Id="rId4" Type="http://schemas.openxmlformats.org/officeDocument/2006/relationships/tags" Target="../tags/tag100.xml"/><Relationship Id="rId5" Type="http://schemas.openxmlformats.org/officeDocument/2006/relationships/tags" Target="../tags/tag101.xml"/><Relationship Id="rId6" Type="http://schemas.openxmlformats.org/officeDocument/2006/relationships/tags" Target="../tags/tag102.xml"/><Relationship Id="rId7" Type="http://schemas.openxmlformats.org/officeDocument/2006/relationships/slideLayout" Target="../slideLayouts/slideLayout4.xml"/><Relationship Id="rId8" Type="http://schemas.openxmlformats.org/officeDocument/2006/relationships/notesSlide" Target="../notesSlides/notesSlide26.xml"/><Relationship Id="rId9" Type="http://schemas.openxmlformats.org/officeDocument/2006/relationships/image" Target="../media/image92.png"/><Relationship Id="rId10"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1.png"/><Relationship Id="rId1" Type="http://schemas.openxmlformats.org/officeDocument/2006/relationships/tags" Target="../tags/tag103.xml"/><Relationship Id="rId2" Type="http://schemas.openxmlformats.org/officeDocument/2006/relationships/tags" Target="../tags/tag104.xml"/></Relationships>
</file>

<file path=ppt/slides/_rels/slide37.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99.png"/><Relationship Id="rId13" Type="http://schemas.openxmlformats.org/officeDocument/2006/relationships/image" Target="../media/image100.png"/><Relationship Id="rId14" Type="http://schemas.openxmlformats.org/officeDocument/2006/relationships/image" Target="../media/image101.png"/><Relationship Id="rId15" Type="http://schemas.openxmlformats.org/officeDocument/2006/relationships/image" Target="../media/image102.png"/><Relationship Id="rId16" Type="http://schemas.openxmlformats.org/officeDocument/2006/relationships/image" Target="../media/image95.png"/><Relationship Id="rId17" Type="http://schemas.openxmlformats.org/officeDocument/2006/relationships/image" Target="../media/image103.png"/><Relationship Id="rId18" Type="http://schemas.openxmlformats.org/officeDocument/2006/relationships/image" Target="../media/image104.png"/><Relationship Id="rId19" Type="http://schemas.openxmlformats.org/officeDocument/2006/relationships/image" Target="../media/image1.png"/><Relationship Id="rId1" Type="http://schemas.openxmlformats.org/officeDocument/2006/relationships/tags" Target="../tags/tag105.xml"/><Relationship Id="rId2" Type="http://schemas.openxmlformats.org/officeDocument/2006/relationships/tags" Target="../tags/tag106.xml"/><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tags" Target="../tags/tag111.xml"/><Relationship Id="rId8" Type="http://schemas.openxmlformats.org/officeDocument/2006/relationships/tags" Target="../tags/tag112.xml"/><Relationship Id="rId9" Type="http://schemas.openxmlformats.org/officeDocument/2006/relationships/slideLayout" Target="../slideLayouts/slideLayout4.xml"/><Relationship Id="rId10"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Layout" Target="../slideLayouts/slideLayout2.xml"/><Relationship Id="rId5" Type="http://schemas.openxmlformats.org/officeDocument/2006/relationships/notesSlide" Target="../notesSlides/notesSlide29.xml"/><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png"/><Relationship Id="rId1" Type="http://schemas.openxmlformats.org/officeDocument/2006/relationships/tags" Target="../tags/tag113.xml"/><Relationship Id="rId2"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9.pn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png"/><Relationship Id="rId5" Type="http://schemas.openxmlformats.org/officeDocument/2006/relationships/oleObject" Target="../embeddings/oleObject1.bin"/><Relationship Id="rId6" Type="http://schemas.openxmlformats.org/officeDocument/2006/relationships/image" Target="../media/image1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3.png"/><Relationship Id="rId5" Type="http://schemas.openxmlformats.org/officeDocument/2006/relationships/image" Target="../media/image114.gi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0.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png"/><Relationship Id="rId5" Type="http://schemas.openxmlformats.org/officeDocument/2006/relationships/image" Target="../media/image12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slideLayout" Target="../slideLayouts/slideLayout2.xml"/><Relationship Id="rId9" Type="http://schemas.openxmlformats.org/officeDocument/2006/relationships/notesSlide" Target="../notesSlides/notesSlide4.xml"/><Relationship Id="rId10"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tags" Target="../tags/tag11.xml"/><Relationship Id="rId5" Type="http://schemas.openxmlformats.org/officeDocument/2006/relationships/slideLayout" Target="../slideLayouts/slideLayout2.xml"/><Relationship Id="rId6" Type="http://schemas.openxmlformats.org/officeDocument/2006/relationships/notesSlide" Target="../notesSlides/notesSlide5.xml"/><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png"/><Relationship Id="rId1" Type="http://schemas.openxmlformats.org/officeDocument/2006/relationships/tags" Target="../tags/tag8.xml"/><Relationship Id="rId2"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12.xml"/><Relationship Id="rId2"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png"/><Relationship Id="rId1" Type="http://schemas.openxmlformats.org/officeDocument/2006/relationships/tags" Target="../tags/tag14.xml"/><Relationship Id="rId2" Type="http://schemas.openxmlformats.org/officeDocument/2006/relationships/tags" Target="../tags/tag15.xml"/></Relationships>
</file>

<file path=ppt/slides/_rels/slide9.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1.png"/><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tags" Target="../tags/tag22.xml"/><Relationship Id="rId8" Type="http://schemas.openxmlformats.org/officeDocument/2006/relationships/slideLayout" Target="../slideLayouts/slideLayout2.xml"/><Relationship Id="rId9" Type="http://schemas.openxmlformats.org/officeDocument/2006/relationships/notesSlide" Target="../notesSlides/notesSlide8.xml"/><Relationship Id="rId1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509" y="831272"/>
            <a:ext cx="10072256" cy="1252709"/>
          </a:xfrm>
          <a:solidFill>
            <a:schemeClr val="bg1"/>
          </a:solidFill>
        </p:spPr>
        <p:txBody>
          <a:bodyPr>
            <a:normAutofit/>
          </a:bodyPr>
          <a:lstStyle/>
          <a:p>
            <a:r>
              <a:rPr lang="en-US" dirty="0">
                <a:ln w="0"/>
                <a:solidFill>
                  <a:srgbClr val="C00000"/>
                </a:solidFill>
                <a:effectLst>
                  <a:outerShdw blurRad="38100" dist="19050" dir="2700000" algn="tl" rotWithShape="0">
                    <a:schemeClr val="dk1">
                      <a:alpha val="40000"/>
                    </a:schemeClr>
                  </a:outerShdw>
                </a:effectLst>
                <a:latin typeface="Comic Sans MS" charset="0"/>
                <a:ea typeface="Comic Sans MS" charset="0"/>
                <a:cs typeface="Comic Sans MS" charset="0"/>
              </a:rPr>
              <a:t>Mean Field Game Tutorial</a:t>
            </a:r>
          </a:p>
        </p:txBody>
      </p:sp>
      <p:sp>
        <p:nvSpPr>
          <p:cNvPr id="3" name="Subtitle 2"/>
          <p:cNvSpPr>
            <a:spLocks noGrp="1"/>
          </p:cNvSpPr>
          <p:nvPr>
            <p:ph type="subTitle" idx="1"/>
          </p:nvPr>
        </p:nvSpPr>
        <p:spPr>
          <a:xfrm>
            <a:off x="1558637" y="4181695"/>
            <a:ext cx="9144000" cy="1983577"/>
          </a:xfrm>
        </p:spPr>
        <p:txBody>
          <a:bodyPr>
            <a:normAutofit fontScale="85000" lnSpcReduction="20000"/>
          </a:bodyPr>
          <a:lstStyle/>
          <a:p>
            <a:r>
              <a:rPr lang="en-US" sz="2800" dirty="0"/>
              <a:t>Zhu </a:t>
            </a:r>
            <a:r>
              <a:rPr lang="en-US" sz="2800" dirty="0" smtClean="0"/>
              <a:t>Han, John and Rebecca </a:t>
            </a:r>
            <a:r>
              <a:rPr lang="en-US" sz="2800" dirty="0" err="1" smtClean="0"/>
              <a:t>Moores</a:t>
            </a:r>
            <a:r>
              <a:rPr lang="en-US" sz="2800" dirty="0" smtClean="0"/>
              <a:t> Professor</a:t>
            </a:r>
          </a:p>
          <a:p>
            <a:r>
              <a:rPr lang="en-US" sz="2800" dirty="0" smtClean="0"/>
              <a:t>Electrical and Computer Engineering Department</a:t>
            </a:r>
          </a:p>
          <a:p>
            <a:r>
              <a:rPr lang="en-US" sz="2800" dirty="0" smtClean="0"/>
              <a:t>Computer Science Department, </a:t>
            </a:r>
          </a:p>
          <a:p>
            <a:r>
              <a:rPr lang="en-US" sz="2800" dirty="0" smtClean="0"/>
              <a:t>University </a:t>
            </a:r>
            <a:r>
              <a:rPr lang="en-US" sz="2800" dirty="0"/>
              <a:t>of Houston</a:t>
            </a:r>
          </a:p>
          <a:p>
            <a:r>
              <a:rPr lang="en-US" sz="2800" dirty="0"/>
              <a:t>Thanks for </a:t>
            </a:r>
            <a:r>
              <a:rPr lang="en-US" sz="2800" dirty="0" smtClean="0"/>
              <a:t>MURI funding and Reginald </a:t>
            </a:r>
            <a:r>
              <a:rPr lang="en-US" sz="2800" dirty="0" err="1"/>
              <a:t>Banez</a:t>
            </a:r>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B002F-8A3C-491F-A2EE-B02CEDEC1275}" type="slidenum">
              <a:rPr lang="en-US" smtClean="0"/>
              <a:t>1</a:t>
            </a:fld>
            <a:endParaRPr lang="en-US"/>
          </a:p>
        </p:txBody>
      </p:sp>
      <p:pic>
        <p:nvPicPr>
          <p:cNvPr id="6" name="Picture 5"/>
          <p:cNvPicPr>
            <a:picLocks noChangeAspect="1"/>
          </p:cNvPicPr>
          <p:nvPr/>
        </p:nvPicPr>
        <p:blipFill>
          <a:blip r:embed="rId2"/>
          <a:stretch>
            <a:fillRect/>
          </a:stretch>
        </p:blipFill>
        <p:spPr>
          <a:xfrm>
            <a:off x="838200" y="6377518"/>
            <a:ext cx="1324429" cy="342369"/>
          </a:xfrm>
          <a:prstGeom prst="rect">
            <a:avLst/>
          </a:prstGeom>
        </p:spPr>
      </p:pic>
      <p:pic>
        <p:nvPicPr>
          <p:cNvPr id="7" name="Picture 4" descr="mage result for U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166" y="2523557"/>
            <a:ext cx="1268412" cy="121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7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Overview</a:t>
            </a:r>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10</a:t>
            </a:fld>
            <a:endParaRPr lang="en-US" dirty="0"/>
          </a:p>
        </p:txBody>
      </p:sp>
      <p:pic>
        <p:nvPicPr>
          <p:cNvPr id="11" name="Picture 10"/>
          <p:cNvPicPr>
            <a:picLocks noChangeAspect="1"/>
          </p:cNvPicPr>
          <p:nvPr/>
        </p:nvPicPr>
        <p:blipFill>
          <a:blip r:embed="rId3"/>
          <a:stretch>
            <a:fillRect/>
          </a:stretch>
        </p:blipFill>
        <p:spPr>
          <a:xfrm>
            <a:off x="838200" y="6377518"/>
            <a:ext cx="1324429" cy="342369"/>
          </a:xfrm>
          <a:prstGeom prst="rect">
            <a:avLst/>
          </a:prstGeom>
        </p:spPr>
      </p:pic>
      <p:sp>
        <p:nvSpPr>
          <p:cNvPr id="3" name="Content Placeholder 2"/>
          <p:cNvSpPr>
            <a:spLocks noGrp="1"/>
          </p:cNvSpPr>
          <p:nvPr>
            <p:ph idx="1"/>
          </p:nvPr>
        </p:nvSpPr>
        <p:spPr/>
        <p:txBody>
          <a:bodyPr>
            <a:normAutofit/>
          </a:bodyPr>
          <a:lstStyle/>
          <a:p>
            <a:r>
              <a:rPr lang="en-US" dirty="0"/>
              <a:t>Introduction</a:t>
            </a:r>
          </a:p>
          <a:p>
            <a:r>
              <a:rPr lang="en-US" b="1" dirty="0"/>
              <a:t>Mean Field Game Framework</a:t>
            </a:r>
          </a:p>
          <a:p>
            <a:pPr lvl="1"/>
            <a:r>
              <a:rPr lang="en-US" dirty="0"/>
              <a:t>State Dynamics</a:t>
            </a:r>
          </a:p>
          <a:p>
            <a:pPr lvl="1"/>
            <a:r>
              <a:rPr lang="en-US" dirty="0"/>
              <a:t>Cost Functions</a:t>
            </a:r>
          </a:p>
          <a:p>
            <a:pPr lvl="1"/>
            <a:r>
              <a:rPr lang="en-US" dirty="0"/>
              <a:t>Solution Concept</a:t>
            </a:r>
          </a:p>
          <a:p>
            <a:r>
              <a:rPr lang="en-US" dirty="0"/>
              <a:t>Analytic Methods</a:t>
            </a:r>
          </a:p>
          <a:p>
            <a:r>
              <a:rPr lang="en-US" dirty="0"/>
              <a:t>Probabilistic Method</a:t>
            </a:r>
          </a:p>
          <a:p>
            <a:r>
              <a:rPr lang="en-US" dirty="0"/>
              <a:t>Applications</a:t>
            </a:r>
          </a:p>
          <a:p>
            <a:r>
              <a:rPr lang="en-US" dirty="0"/>
              <a:t>Conclusion</a:t>
            </a:r>
          </a:p>
          <a:p>
            <a:pPr marL="50800"/>
            <a:endParaRPr lang="en-US" sz="3200" dirty="0"/>
          </a:p>
          <a:p>
            <a:endParaRPr lang="en-US" sz="3200" dirty="0"/>
          </a:p>
          <a:p>
            <a:endParaRPr lang="en-US" sz="3200" dirty="0"/>
          </a:p>
        </p:txBody>
      </p:sp>
    </p:spTree>
    <p:extLst>
      <p:ext uri="{BB962C8B-B14F-4D97-AF65-F5344CB8AC3E}">
        <p14:creationId xmlns:p14="http://schemas.microsoft.com/office/powerpoint/2010/main" val="340682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State Dynamics</a:t>
            </a:r>
          </a:p>
        </p:txBody>
      </p:sp>
      <p:sp>
        <p:nvSpPr>
          <p:cNvPr id="3" name="Content Placeholder 2"/>
          <p:cNvSpPr>
            <a:spLocks noGrp="1"/>
          </p:cNvSpPr>
          <p:nvPr>
            <p:ph idx="1"/>
          </p:nvPr>
        </p:nvSpPr>
        <p:spPr>
          <a:xfrm>
            <a:off x="838200" y="1825625"/>
            <a:ext cx="10515600" cy="4741430"/>
          </a:xfrm>
        </p:spPr>
        <p:txBody>
          <a:bodyPr>
            <a:normAutofit/>
          </a:bodyPr>
          <a:lstStyle/>
          <a:p>
            <a:r>
              <a:rPr lang="en-US" dirty="0"/>
              <a:t>In diffusion-based models, the </a:t>
            </a:r>
            <a:r>
              <a:rPr lang="en-US" dirty="0">
                <a:solidFill>
                  <a:srgbClr val="C00000"/>
                </a:solidFill>
              </a:rPr>
              <a:t>state dynamics </a:t>
            </a:r>
            <a:r>
              <a:rPr lang="en-US" dirty="0"/>
              <a:t>of a reference player in an infinite-population game is described by the following controlled </a:t>
            </a:r>
            <a:r>
              <a:rPr lang="en-US" dirty="0">
                <a:solidFill>
                  <a:srgbClr val="C00000"/>
                </a:solidFill>
              </a:rPr>
              <a:t>McKean-</a:t>
            </a:r>
            <a:r>
              <a:rPr lang="en-US" dirty="0" err="1">
                <a:solidFill>
                  <a:srgbClr val="C00000"/>
                </a:solidFill>
              </a:rPr>
              <a:t>Vlasov</a:t>
            </a:r>
            <a:r>
              <a:rPr lang="en-US" dirty="0"/>
              <a:t> equation</a:t>
            </a:r>
          </a:p>
          <a:p>
            <a:endParaRPr lang="en-US" sz="2400" dirty="0"/>
          </a:p>
          <a:p>
            <a:endParaRPr lang="en-US" sz="2400" dirty="0"/>
          </a:p>
          <a:p>
            <a:pPr marL="234950" indent="0">
              <a:buNone/>
            </a:pPr>
            <a:r>
              <a:rPr lang="en-US" dirty="0"/>
              <a:t>for                                           where</a:t>
            </a:r>
          </a:p>
          <a:p>
            <a:pPr marL="234950" indent="0">
              <a:buNone/>
            </a:pPr>
            <a:endParaRPr lang="en-US" sz="2400" dirty="0"/>
          </a:p>
          <a:p>
            <a:pPr marL="234950" indent="0">
              <a:buNone/>
            </a:pPr>
            <a:endParaRPr lang="en-US" sz="2400" dirty="0"/>
          </a:p>
          <a:p>
            <a:pPr marL="234950" indent="0">
              <a:buNone/>
            </a:pPr>
            <a:r>
              <a:rPr lang="en-US" dirty="0"/>
              <a:t>and           refers to the </a:t>
            </a:r>
            <a:r>
              <a:rPr lang="en-US" dirty="0">
                <a:solidFill>
                  <a:srgbClr val="C00000"/>
                </a:solidFill>
              </a:rPr>
              <a:t>distribution of the state</a:t>
            </a:r>
            <a:r>
              <a:rPr lang="en-US" dirty="0"/>
              <a:t> of the reference player at                   and the initial distribution           is specified.   </a:t>
            </a:r>
          </a:p>
          <a:p>
            <a:pPr marL="234950" indent="0">
              <a:buNone/>
            </a:pPr>
            <a:endParaRPr lang="en-US" dirty="0"/>
          </a:p>
        </p:txBody>
      </p:sp>
      <p:sp>
        <p:nvSpPr>
          <p:cNvPr id="4" name="Slide Number Placeholder 3"/>
          <p:cNvSpPr>
            <a:spLocks noGrp="1"/>
          </p:cNvSpPr>
          <p:nvPr>
            <p:ph type="sldNum" sz="quarter" idx="12"/>
          </p:nvPr>
        </p:nvSpPr>
        <p:spPr/>
        <p:txBody>
          <a:bodyPr/>
          <a:lstStyle/>
          <a:p>
            <a:fld id="{273EFF89-01AB-4C48-BAFC-40B8F761F5D1}" type="slidenum">
              <a:rPr lang="en-US" smtClean="0"/>
              <a:t>11</a:t>
            </a:fld>
            <a:endParaRPr lang="en-US"/>
          </a:p>
        </p:txBody>
      </p:sp>
      <p:pic>
        <p:nvPicPr>
          <p:cNvPr id="15" name="Picture 14"/>
          <p:cNvPicPr>
            <a:picLocks noChangeAspect="1"/>
          </p:cNvPicPr>
          <p:nvPr/>
        </p:nvPicPr>
        <p:blipFill>
          <a:blip r:embed="rId10"/>
          <a:stretch>
            <a:fillRect/>
          </a:stretch>
        </p:blipFill>
        <p:spPr>
          <a:xfrm>
            <a:off x="838200" y="6377518"/>
            <a:ext cx="1324429" cy="342369"/>
          </a:xfrm>
          <a:prstGeom prst="rect">
            <a:avLst/>
          </a:prstGeom>
        </p:spPr>
      </p:pic>
      <p:pic>
        <p:nvPicPr>
          <p:cNvPr id="26" name="Picture 25"/>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680105" y="3364245"/>
            <a:ext cx="6861661" cy="356311"/>
          </a:xfrm>
          <a:prstGeom prst="rect">
            <a:avLst/>
          </a:prstGeom>
        </p:spPr>
      </p:pic>
      <p:pic>
        <p:nvPicPr>
          <p:cNvPr id="11" name="Picture 10"/>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694873" y="4104372"/>
            <a:ext cx="3230273" cy="313639"/>
          </a:xfrm>
          <a:prstGeom prst="rect">
            <a:avLst/>
          </a:prstGeom>
        </p:spPr>
      </p:pic>
      <p:pic>
        <p:nvPicPr>
          <p:cNvPr id="28" name="Picture 27"/>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310009" y="4549601"/>
            <a:ext cx="5656160" cy="808635"/>
          </a:xfrm>
          <a:prstGeom prst="rect">
            <a:avLst/>
          </a:prstGeom>
        </p:spPr>
      </p:pic>
      <p:pic>
        <p:nvPicPr>
          <p:cNvPr id="19" name="Picture 18"/>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798876" y="5489826"/>
            <a:ext cx="672085" cy="356311"/>
          </a:xfrm>
          <a:prstGeom prst="rect">
            <a:avLst/>
          </a:prstGeom>
        </p:spPr>
      </p:pic>
      <p:pic>
        <p:nvPicPr>
          <p:cNvPr id="21" name="Picture 20"/>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562502" y="5900125"/>
            <a:ext cx="1299363" cy="356311"/>
          </a:xfrm>
          <a:prstGeom prst="rect">
            <a:avLst/>
          </a:prstGeom>
        </p:spPr>
      </p:pic>
      <p:pic>
        <p:nvPicPr>
          <p:cNvPr id="23" name="Picture 22"/>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6823456" y="5886269"/>
            <a:ext cx="721158" cy="356311"/>
          </a:xfrm>
          <a:prstGeom prst="rect">
            <a:avLst/>
          </a:prstGeom>
        </p:spPr>
      </p:pic>
      <p:sp>
        <p:nvSpPr>
          <p:cNvPr id="12" name="Footer Placeholder 3"/>
          <p:cNvSpPr>
            <a:spLocks noGrp="1"/>
          </p:cNvSpPr>
          <p:nvPr>
            <p:ph type="ftr" sz="quarter" idx="11"/>
          </p:nvPr>
        </p:nvSpPr>
        <p:spPr>
          <a:xfrm>
            <a:off x="4038600" y="6356350"/>
            <a:ext cx="4114800" cy="365125"/>
          </a:xfrm>
        </p:spPr>
        <p:txBody>
          <a:bodyPr/>
          <a:lstStyle/>
          <a:p>
            <a:endParaRPr lang="en-US" dirty="0"/>
          </a:p>
        </p:txBody>
      </p:sp>
      <p:sp>
        <p:nvSpPr>
          <p:cNvPr id="13" name="TextBox 12"/>
          <p:cNvSpPr txBox="1"/>
          <p:nvPr/>
        </p:nvSpPr>
        <p:spPr>
          <a:xfrm>
            <a:off x="7073112" y="4040658"/>
            <a:ext cx="1612438" cy="461665"/>
          </a:xfrm>
          <a:prstGeom prst="rect">
            <a:avLst/>
          </a:prstGeom>
          <a:noFill/>
        </p:spPr>
        <p:txBody>
          <a:bodyPr wrap="square" rtlCol="0">
            <a:spAutoFit/>
          </a:bodyPr>
          <a:lstStyle/>
          <a:p>
            <a:r>
              <a:rPr lang="en-US" sz="2400" b="1" dirty="0">
                <a:solidFill>
                  <a:srgbClr val="002060"/>
                </a:solidFill>
              </a:rPr>
              <a:t>mean field</a:t>
            </a:r>
          </a:p>
        </p:txBody>
      </p:sp>
      <p:pic>
        <p:nvPicPr>
          <p:cNvPr id="5" name="Picture 4"/>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8666511" y="3754093"/>
            <a:ext cx="2479243" cy="1034796"/>
          </a:xfrm>
          <a:prstGeom prst="rect">
            <a:avLst/>
          </a:prstGeom>
        </p:spPr>
      </p:pic>
      <p:sp>
        <p:nvSpPr>
          <p:cNvPr id="16" name="Left Brace 15"/>
          <p:cNvSpPr/>
          <p:nvPr/>
        </p:nvSpPr>
        <p:spPr>
          <a:xfrm rot="5400000" flipV="1">
            <a:off x="7782972" y="4292672"/>
            <a:ext cx="149164" cy="672084"/>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398466" y="1116359"/>
            <a:ext cx="3747288" cy="461665"/>
          </a:xfrm>
          <a:prstGeom prst="rect">
            <a:avLst/>
          </a:prstGeom>
          <a:noFill/>
        </p:spPr>
        <p:txBody>
          <a:bodyPr wrap="square" rtlCol="0">
            <a:spAutoFit/>
          </a:bodyPr>
          <a:lstStyle/>
          <a:p>
            <a:r>
              <a:rPr lang="en-US" sz="2400" b="1" dirty="0">
                <a:solidFill>
                  <a:srgbClr val="002060"/>
                </a:solidFill>
              </a:rPr>
              <a:t>evolution of state with time</a:t>
            </a:r>
          </a:p>
        </p:txBody>
      </p:sp>
      <p:cxnSp>
        <p:nvCxnSpPr>
          <p:cNvPr id="8" name="Straight Arrow Connector 7"/>
          <p:cNvCxnSpPr/>
          <p:nvPr/>
        </p:nvCxnSpPr>
        <p:spPr>
          <a:xfrm flipV="1">
            <a:off x="6823456" y="1587092"/>
            <a:ext cx="1268669" cy="2544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5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Cost Functions</a:t>
            </a:r>
          </a:p>
        </p:txBody>
      </p:sp>
      <p:sp>
        <p:nvSpPr>
          <p:cNvPr id="3" name="Content Placeholder 2"/>
          <p:cNvSpPr>
            <a:spLocks noGrp="1"/>
          </p:cNvSpPr>
          <p:nvPr>
            <p:ph idx="1"/>
          </p:nvPr>
        </p:nvSpPr>
        <p:spPr>
          <a:xfrm>
            <a:off x="838200" y="1825625"/>
            <a:ext cx="10515600" cy="4741430"/>
          </a:xfrm>
        </p:spPr>
        <p:txBody>
          <a:bodyPr>
            <a:normAutofit/>
          </a:bodyPr>
          <a:lstStyle/>
          <a:p>
            <a:r>
              <a:rPr lang="en-US" dirty="0"/>
              <a:t>In an infinite-population game, the </a:t>
            </a:r>
            <a:r>
              <a:rPr lang="en-US" dirty="0">
                <a:solidFill>
                  <a:srgbClr val="C00000"/>
                </a:solidFill>
              </a:rPr>
              <a:t>expected cost </a:t>
            </a:r>
            <a:r>
              <a:rPr lang="en-US" dirty="0"/>
              <a:t>for a reference player is given by</a:t>
            </a:r>
          </a:p>
          <a:p>
            <a:endParaRPr lang="en-US" sz="2400" dirty="0"/>
          </a:p>
          <a:p>
            <a:endParaRPr lang="en-US" sz="2400" dirty="0"/>
          </a:p>
          <a:p>
            <a:pPr marL="234950" indent="0">
              <a:buNone/>
            </a:pPr>
            <a:r>
              <a:rPr lang="en-US" dirty="0"/>
              <a:t>where the </a:t>
            </a:r>
            <a:r>
              <a:rPr lang="en-US" dirty="0">
                <a:solidFill>
                  <a:srgbClr val="C00000"/>
                </a:solidFill>
              </a:rPr>
              <a:t>running cost </a:t>
            </a:r>
            <a:r>
              <a:rPr lang="en-US" dirty="0"/>
              <a:t>is defined as</a:t>
            </a:r>
          </a:p>
          <a:p>
            <a:pPr marL="234950" indent="0">
              <a:buNone/>
            </a:pPr>
            <a:endParaRPr lang="en-US" sz="2400" dirty="0"/>
          </a:p>
          <a:p>
            <a:pPr marL="234950" indent="0">
              <a:buNone/>
            </a:pPr>
            <a:endParaRPr lang="en-US" sz="2400" dirty="0"/>
          </a:p>
          <a:p>
            <a:pPr marL="234950" indent="0">
              <a:buNone/>
            </a:pPr>
            <a:r>
              <a:rPr lang="en-US" dirty="0"/>
              <a:t>and                  is the </a:t>
            </a:r>
            <a:r>
              <a:rPr lang="en-US" dirty="0">
                <a:solidFill>
                  <a:srgbClr val="C00000"/>
                </a:solidFill>
              </a:rPr>
              <a:t>terminal cost</a:t>
            </a:r>
            <a:r>
              <a:rPr lang="en-US" dirty="0"/>
              <a:t>.</a:t>
            </a:r>
          </a:p>
          <a:p>
            <a:pPr marL="234950" indent="0">
              <a:buNone/>
            </a:pPr>
            <a:endParaRPr lang="en-US" dirty="0"/>
          </a:p>
        </p:txBody>
      </p:sp>
      <p:sp>
        <p:nvSpPr>
          <p:cNvPr id="4" name="Slide Number Placeholder 3"/>
          <p:cNvSpPr>
            <a:spLocks noGrp="1"/>
          </p:cNvSpPr>
          <p:nvPr>
            <p:ph type="sldNum" sz="quarter" idx="12"/>
          </p:nvPr>
        </p:nvSpPr>
        <p:spPr/>
        <p:txBody>
          <a:bodyPr/>
          <a:lstStyle/>
          <a:p>
            <a:fld id="{273EFF89-01AB-4C48-BAFC-40B8F761F5D1}" type="slidenum">
              <a:rPr lang="en-US" smtClean="0"/>
              <a:t>12</a:t>
            </a:fld>
            <a:endParaRPr lang="en-US"/>
          </a:p>
        </p:txBody>
      </p:sp>
      <p:pic>
        <p:nvPicPr>
          <p:cNvPr id="15" name="Picture 14"/>
          <p:cNvPicPr>
            <a:picLocks noChangeAspect="1"/>
          </p:cNvPicPr>
          <p:nvPr/>
        </p:nvPicPr>
        <p:blipFill>
          <a:blip r:embed="rId5"/>
          <a:stretch>
            <a:fillRect/>
          </a:stretch>
        </p:blipFill>
        <p:spPr>
          <a:xfrm>
            <a:off x="838200" y="6377518"/>
            <a:ext cx="1324429" cy="342369"/>
          </a:xfrm>
          <a:prstGeom prst="rect">
            <a:avLst/>
          </a:prstGeom>
        </p:spPr>
      </p:pic>
      <p:pic>
        <p:nvPicPr>
          <p:cNvPr id="5" name="Picture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304701" y="2704998"/>
            <a:ext cx="7670274" cy="900380"/>
          </a:xfrm>
          <a:prstGeom prst="rect">
            <a:avLst/>
          </a:prstGeom>
        </p:spPr>
      </p:pic>
      <p:pic>
        <p:nvPicPr>
          <p:cNvPr id="13" name="Picture 1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4699" y="4172229"/>
            <a:ext cx="5609221" cy="808635"/>
          </a:xfrm>
          <a:prstGeom prst="rect">
            <a:avLst/>
          </a:prstGeom>
        </p:spPr>
      </p:pic>
      <p:pic>
        <p:nvPicPr>
          <p:cNvPr id="14" name="Picture 1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833646" y="5129544"/>
            <a:ext cx="1211882" cy="356312"/>
          </a:xfrm>
          <a:prstGeom prst="rect">
            <a:avLst/>
          </a:prstGeom>
        </p:spPr>
      </p:pic>
      <p:sp>
        <p:nvSpPr>
          <p:cNvPr id="10"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2027580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Solution Concept</a:t>
            </a:r>
          </a:p>
        </p:txBody>
      </p:sp>
      <p:sp>
        <p:nvSpPr>
          <p:cNvPr id="3" name="Content Placeholder 2"/>
          <p:cNvSpPr>
            <a:spLocks noGrp="1"/>
          </p:cNvSpPr>
          <p:nvPr>
            <p:ph idx="1"/>
          </p:nvPr>
        </p:nvSpPr>
        <p:spPr>
          <a:xfrm>
            <a:off x="838200" y="1825625"/>
            <a:ext cx="10603832" cy="4699866"/>
          </a:xfrm>
        </p:spPr>
        <p:txBody>
          <a:bodyPr>
            <a:normAutofit/>
          </a:bodyPr>
          <a:lstStyle/>
          <a:p>
            <a:r>
              <a:rPr lang="en-US" dirty="0"/>
              <a:t>A </a:t>
            </a:r>
            <a:r>
              <a:rPr lang="en-US" dirty="0">
                <a:solidFill>
                  <a:srgbClr val="C00000"/>
                </a:solidFill>
              </a:rPr>
              <a:t>Nash equilibrium                </a:t>
            </a:r>
            <a:r>
              <a:rPr lang="en-US" dirty="0"/>
              <a:t>is a solution to a MFG such that</a:t>
            </a:r>
          </a:p>
          <a:p>
            <a:endParaRPr lang="en-US" sz="2400" dirty="0"/>
          </a:p>
          <a:p>
            <a:endParaRPr lang="en-US" sz="2400" dirty="0">
              <a:solidFill>
                <a:srgbClr val="C00000"/>
              </a:solidFill>
            </a:endParaRPr>
          </a:p>
          <a:p>
            <a:r>
              <a:rPr lang="en-US" dirty="0"/>
              <a:t>A solution profile                is also known as a </a:t>
            </a:r>
            <a:r>
              <a:rPr lang="en-US" dirty="0">
                <a:solidFill>
                  <a:srgbClr val="C00000"/>
                </a:solidFill>
              </a:rPr>
              <a:t>mean field equilibrium </a:t>
            </a:r>
            <a:r>
              <a:rPr lang="en-US" dirty="0"/>
              <a:t>of a MFG if it satisfies the corresponding MFG equation/s:</a:t>
            </a:r>
          </a:p>
          <a:p>
            <a:pPr lvl="1"/>
            <a:r>
              <a:rPr lang="en-US" b="1" dirty="0"/>
              <a:t>Analytic Methods</a:t>
            </a:r>
          </a:p>
          <a:p>
            <a:pPr lvl="2"/>
            <a:r>
              <a:rPr lang="en-US" dirty="0"/>
              <a:t>Mean Field Games in HJB/FPK Form</a:t>
            </a:r>
          </a:p>
          <a:p>
            <a:pPr lvl="2"/>
            <a:r>
              <a:rPr lang="en-US" dirty="0"/>
              <a:t>Mean Field Games in Master Form</a:t>
            </a:r>
          </a:p>
          <a:p>
            <a:pPr lvl="2"/>
            <a:r>
              <a:rPr lang="en-US" dirty="0"/>
              <a:t>Mean Field Type Games</a:t>
            </a:r>
          </a:p>
          <a:p>
            <a:pPr lvl="1"/>
            <a:r>
              <a:rPr lang="en-US" b="1" dirty="0"/>
              <a:t>Probabilistic </a:t>
            </a:r>
            <a:r>
              <a:rPr lang="en-US" b="1" dirty="0" smtClean="0"/>
              <a:t>Method</a:t>
            </a:r>
            <a:endParaRPr lang="en-US" dirty="0">
              <a:solidFill>
                <a:srgbClr val="C00000"/>
              </a:solidFill>
            </a:endParaRPr>
          </a:p>
          <a:p>
            <a:pPr lvl="1"/>
            <a:r>
              <a:rPr lang="mr-IN" b="1" dirty="0" smtClean="0"/>
              <a:t>…</a:t>
            </a:r>
            <a:endParaRPr lang="en-US" b="1" dirty="0"/>
          </a:p>
        </p:txBody>
      </p:sp>
      <p:sp>
        <p:nvSpPr>
          <p:cNvPr id="4" name="Slide Number Placeholder 3"/>
          <p:cNvSpPr>
            <a:spLocks noGrp="1"/>
          </p:cNvSpPr>
          <p:nvPr>
            <p:ph type="sldNum" sz="quarter" idx="12"/>
          </p:nvPr>
        </p:nvSpPr>
        <p:spPr/>
        <p:txBody>
          <a:bodyPr/>
          <a:lstStyle/>
          <a:p>
            <a:fld id="{273EFF89-01AB-4C48-BAFC-40B8F761F5D1}" type="slidenum">
              <a:rPr lang="en-US" smtClean="0"/>
              <a:t>13</a:t>
            </a:fld>
            <a:endParaRPr lang="en-US"/>
          </a:p>
        </p:txBody>
      </p:sp>
      <p:pic>
        <p:nvPicPr>
          <p:cNvPr id="12" name="Picture 11"/>
          <p:cNvPicPr>
            <a:picLocks noChangeAspect="1"/>
          </p:cNvPicPr>
          <p:nvPr/>
        </p:nvPicPr>
        <p:blipFill>
          <a:blip r:embed="rId5"/>
          <a:stretch>
            <a:fillRect/>
          </a:stretch>
        </p:blipFill>
        <p:spPr>
          <a:xfrm>
            <a:off x="838200" y="6377518"/>
            <a:ext cx="1324429" cy="342369"/>
          </a:xfrm>
          <a:prstGeom prst="rect">
            <a:avLst/>
          </a:prstGeom>
        </p:spPr>
      </p:pic>
      <p:sp>
        <p:nvSpPr>
          <p:cNvPr id="14" name="Footer Placeholder 3"/>
          <p:cNvSpPr>
            <a:spLocks noGrp="1"/>
          </p:cNvSpPr>
          <p:nvPr>
            <p:ph type="ftr" sz="quarter" idx="11"/>
          </p:nvPr>
        </p:nvSpPr>
        <p:spPr>
          <a:xfrm>
            <a:off x="4038600" y="6356350"/>
            <a:ext cx="4114800" cy="365125"/>
          </a:xfrm>
        </p:spPr>
        <p:txBody>
          <a:bodyPr/>
          <a:lstStyle/>
          <a:p>
            <a:endParaRPr lang="en-US" dirty="0"/>
          </a:p>
        </p:txBody>
      </p:sp>
      <p:pic>
        <p:nvPicPr>
          <p:cNvPr id="7" name="Picture 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043388" y="1892453"/>
            <a:ext cx="1039063" cy="356311"/>
          </a:xfrm>
          <a:prstGeom prst="rect">
            <a:avLst/>
          </a:prstGeom>
        </p:spPr>
      </p:pic>
      <p:pic>
        <p:nvPicPr>
          <p:cNvPr id="8" name="Picture 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957066" y="2598861"/>
            <a:ext cx="4277868" cy="356311"/>
          </a:xfrm>
          <a:prstGeom prst="rect">
            <a:avLst/>
          </a:prstGeom>
        </p:spPr>
      </p:pic>
      <p:pic>
        <p:nvPicPr>
          <p:cNvPr id="19" name="Picture 1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776067" y="3312376"/>
            <a:ext cx="1039063" cy="356311"/>
          </a:xfrm>
          <a:prstGeom prst="rect">
            <a:avLst/>
          </a:prstGeom>
        </p:spPr>
      </p:pic>
    </p:spTree>
    <p:extLst>
      <p:ext uri="{BB962C8B-B14F-4D97-AF65-F5344CB8AC3E}">
        <p14:creationId xmlns:p14="http://schemas.microsoft.com/office/powerpoint/2010/main" val="534307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Overview</a:t>
            </a:r>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14</a:t>
            </a:fld>
            <a:endParaRPr lang="en-US" dirty="0"/>
          </a:p>
        </p:txBody>
      </p:sp>
      <p:pic>
        <p:nvPicPr>
          <p:cNvPr id="11" name="Picture 10"/>
          <p:cNvPicPr>
            <a:picLocks noChangeAspect="1"/>
          </p:cNvPicPr>
          <p:nvPr/>
        </p:nvPicPr>
        <p:blipFill>
          <a:blip r:embed="rId3"/>
          <a:stretch>
            <a:fillRect/>
          </a:stretch>
        </p:blipFill>
        <p:spPr>
          <a:xfrm>
            <a:off x="838200" y="6377518"/>
            <a:ext cx="1324429" cy="342369"/>
          </a:xfrm>
          <a:prstGeom prst="rect">
            <a:avLst/>
          </a:prstGeom>
        </p:spPr>
      </p:pic>
      <p:sp>
        <p:nvSpPr>
          <p:cNvPr id="3" name="Content Placeholder 2"/>
          <p:cNvSpPr>
            <a:spLocks noGrp="1"/>
          </p:cNvSpPr>
          <p:nvPr>
            <p:ph idx="1"/>
          </p:nvPr>
        </p:nvSpPr>
        <p:spPr/>
        <p:txBody>
          <a:bodyPr>
            <a:normAutofit/>
          </a:bodyPr>
          <a:lstStyle/>
          <a:p>
            <a:r>
              <a:rPr lang="en-US" dirty="0"/>
              <a:t>Introduction</a:t>
            </a:r>
          </a:p>
          <a:p>
            <a:r>
              <a:rPr lang="en-US" dirty="0"/>
              <a:t>Mean Field Game Framework</a:t>
            </a:r>
          </a:p>
          <a:p>
            <a:r>
              <a:rPr lang="en-US" b="1" dirty="0"/>
              <a:t>Analytic Methods</a:t>
            </a:r>
          </a:p>
          <a:p>
            <a:pPr lvl="1"/>
            <a:r>
              <a:rPr lang="en-US" dirty="0"/>
              <a:t>Mean Field Games in HJB/FPK Form</a:t>
            </a:r>
          </a:p>
          <a:p>
            <a:pPr lvl="1"/>
            <a:r>
              <a:rPr lang="en-US" dirty="0"/>
              <a:t>Mean Field Games in Master Form</a:t>
            </a:r>
          </a:p>
          <a:p>
            <a:pPr lvl="1"/>
            <a:r>
              <a:rPr lang="en-US" dirty="0"/>
              <a:t>Mean Field Type Games</a:t>
            </a:r>
          </a:p>
          <a:p>
            <a:r>
              <a:rPr lang="en-US" dirty="0"/>
              <a:t>Probabilistic Method</a:t>
            </a:r>
          </a:p>
          <a:p>
            <a:r>
              <a:rPr lang="en-US" dirty="0"/>
              <a:t>Applications</a:t>
            </a:r>
          </a:p>
          <a:p>
            <a:r>
              <a:rPr lang="en-US" dirty="0"/>
              <a:t>Conclusion</a:t>
            </a:r>
          </a:p>
          <a:p>
            <a:pPr marL="50800"/>
            <a:endParaRPr lang="en-US" sz="3200" dirty="0"/>
          </a:p>
          <a:p>
            <a:endParaRPr lang="en-US" sz="3200" dirty="0"/>
          </a:p>
          <a:p>
            <a:endParaRPr lang="en-US" sz="3200" dirty="0"/>
          </a:p>
        </p:txBody>
      </p:sp>
    </p:spTree>
    <p:extLst>
      <p:ext uri="{BB962C8B-B14F-4D97-AF65-F5344CB8AC3E}">
        <p14:creationId xmlns:p14="http://schemas.microsoft.com/office/powerpoint/2010/main" val="215136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HJB/FPK Form</a:t>
            </a:r>
            <a:endParaRPr lang="en-US" dirty="0"/>
          </a:p>
        </p:txBody>
      </p:sp>
      <p:sp>
        <p:nvSpPr>
          <p:cNvPr id="3" name="Content Placeholder 2"/>
          <p:cNvSpPr>
            <a:spLocks noGrp="1"/>
          </p:cNvSpPr>
          <p:nvPr>
            <p:ph sz="half" idx="1"/>
          </p:nvPr>
        </p:nvSpPr>
        <p:spPr/>
        <p:txBody>
          <a:bodyPr/>
          <a:lstStyle/>
          <a:p>
            <a:pPr marL="234950" indent="-234950"/>
            <a:r>
              <a:rPr lang="en-US" altLang="zh-CN" dirty="0"/>
              <a:t>For MFGs in HJB/FPK (or reduced) form:</a:t>
            </a:r>
          </a:p>
          <a:p>
            <a:pPr marL="692150" lvl="1" indent="-234950"/>
            <a:r>
              <a:rPr lang="en-US" altLang="zh-CN" dirty="0">
                <a:solidFill>
                  <a:srgbClr val="C00000"/>
                </a:solidFill>
              </a:rPr>
              <a:t>HJB </a:t>
            </a:r>
            <a:r>
              <a:rPr lang="en-US" altLang="zh-CN" dirty="0"/>
              <a:t>equation</a:t>
            </a:r>
            <a:r>
              <a:rPr lang="en-US" altLang="zh-CN" dirty="0">
                <a:solidFill>
                  <a:srgbClr val="C00000"/>
                </a:solidFill>
              </a:rPr>
              <a:t> </a:t>
            </a:r>
            <a:r>
              <a:rPr lang="en-US" altLang="zh-CN" dirty="0"/>
              <a:t>governs the </a:t>
            </a:r>
            <a:r>
              <a:rPr lang="en-US" altLang="zh-CN" dirty="0">
                <a:solidFill>
                  <a:srgbClr val="C00000"/>
                </a:solidFill>
              </a:rPr>
              <a:t>computation of the optimal path of control </a:t>
            </a:r>
            <a:r>
              <a:rPr lang="en-US" altLang="zh-CN" dirty="0"/>
              <a:t>of the player.</a:t>
            </a:r>
          </a:p>
          <a:p>
            <a:pPr marL="692150" lvl="1" indent="-234950"/>
            <a:r>
              <a:rPr lang="en-US" altLang="zh-CN" dirty="0">
                <a:solidFill>
                  <a:srgbClr val="C00000"/>
                </a:solidFill>
              </a:rPr>
              <a:t>FPK </a:t>
            </a:r>
            <a:r>
              <a:rPr lang="en-US" altLang="zh-CN" dirty="0"/>
              <a:t>equation</a:t>
            </a:r>
            <a:r>
              <a:rPr lang="en-US" altLang="zh-CN" dirty="0">
                <a:solidFill>
                  <a:srgbClr val="C00000"/>
                </a:solidFill>
              </a:rPr>
              <a:t> </a:t>
            </a:r>
            <a:r>
              <a:rPr lang="en-US" altLang="zh-CN" dirty="0"/>
              <a:t>governs the </a:t>
            </a:r>
            <a:r>
              <a:rPr lang="en-US" altLang="zh-CN" dirty="0">
                <a:solidFill>
                  <a:srgbClr val="C00000"/>
                </a:solidFill>
              </a:rPr>
              <a:t>evolution of the mean field function</a:t>
            </a:r>
            <a:r>
              <a:rPr lang="en-US" altLang="zh-CN" dirty="0"/>
              <a:t> of players. </a:t>
            </a:r>
          </a:p>
          <a:p>
            <a:pPr marL="234950" indent="-234950"/>
            <a:endParaRPr lang="en-US" dirty="0"/>
          </a:p>
        </p:txBody>
      </p:sp>
      <p:sp>
        <p:nvSpPr>
          <p:cNvPr id="5" name="Content Placeholder 4"/>
          <p:cNvSpPr>
            <a:spLocks noGrp="1"/>
          </p:cNvSpPr>
          <p:nvPr>
            <p:ph sz="half" idx="2"/>
          </p:nvPr>
        </p:nvSpPr>
        <p:spPr/>
        <p:txBody>
          <a:bodyPr/>
          <a:lstStyle/>
          <a:p>
            <a:endParaRPr lang="en-US" dirty="0"/>
          </a:p>
        </p:txBody>
      </p:sp>
      <p:sp>
        <p:nvSpPr>
          <p:cNvPr id="7" name="Rectangle 6"/>
          <p:cNvSpPr/>
          <p:nvPr/>
        </p:nvSpPr>
        <p:spPr>
          <a:xfrm>
            <a:off x="6484262" y="1488569"/>
            <a:ext cx="4572000" cy="109728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400" dirty="0"/>
              <a:t>Bellman Optimality Principle</a:t>
            </a:r>
          </a:p>
          <a:p>
            <a:pPr algn="ctr"/>
            <a:endParaRPr lang="en-US" sz="2800" dirty="0"/>
          </a:p>
          <a:p>
            <a:pPr algn="ctr"/>
            <a:endParaRPr lang="en-US" sz="2800" dirty="0"/>
          </a:p>
        </p:txBody>
      </p:sp>
      <p:sp>
        <p:nvSpPr>
          <p:cNvPr id="8" name="Rectangle 7"/>
          <p:cNvSpPr/>
          <p:nvPr/>
        </p:nvSpPr>
        <p:spPr>
          <a:xfrm>
            <a:off x="6484262" y="2828646"/>
            <a:ext cx="4572000" cy="109728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400" dirty="0"/>
              <a:t>HJB</a:t>
            </a:r>
          </a:p>
          <a:p>
            <a:pPr algn="ctr"/>
            <a:endParaRPr lang="en-US" sz="2800" dirty="0"/>
          </a:p>
          <a:p>
            <a:pPr algn="ctr"/>
            <a:endParaRPr lang="en-US" sz="2800" dirty="0"/>
          </a:p>
        </p:txBody>
      </p:sp>
      <p:sp>
        <p:nvSpPr>
          <p:cNvPr id="9" name="Rectangle 8"/>
          <p:cNvSpPr/>
          <p:nvPr/>
        </p:nvSpPr>
        <p:spPr>
          <a:xfrm>
            <a:off x="6484262" y="4168723"/>
            <a:ext cx="4572000" cy="109728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400" dirty="0"/>
              <a:t>FPK</a:t>
            </a:r>
          </a:p>
          <a:p>
            <a:pPr algn="ctr"/>
            <a:endParaRPr lang="en-US" sz="2800" dirty="0"/>
          </a:p>
          <a:p>
            <a:pPr algn="ctr"/>
            <a:endParaRPr lang="en-US" sz="2800" dirty="0"/>
          </a:p>
        </p:txBody>
      </p:sp>
      <p:sp>
        <p:nvSpPr>
          <p:cNvPr id="10" name="Rectangle 9"/>
          <p:cNvSpPr/>
          <p:nvPr/>
        </p:nvSpPr>
        <p:spPr>
          <a:xfrm>
            <a:off x="6484262" y="5508800"/>
            <a:ext cx="4572000" cy="109728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endParaRPr lang="en-US" sz="2800" dirty="0"/>
          </a:p>
          <a:p>
            <a:pPr algn="ctr"/>
            <a:r>
              <a:rPr lang="en-US" sz="2400" dirty="0"/>
              <a:t>Mean Field Approximation</a:t>
            </a:r>
          </a:p>
        </p:txBody>
      </p:sp>
      <p:pic>
        <p:nvPicPr>
          <p:cNvPr id="6" name="Picture 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707986" y="2120121"/>
            <a:ext cx="2124551" cy="344329"/>
          </a:xfrm>
          <a:prstGeom prst="rect">
            <a:avLst/>
          </a:prstGeom>
        </p:spPr>
      </p:pic>
      <p:pic>
        <p:nvPicPr>
          <p:cNvPr id="19" name="Picture 18"/>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488880" y="5689151"/>
            <a:ext cx="2674620" cy="238601"/>
          </a:xfrm>
          <a:prstGeom prst="rect">
            <a:avLst/>
          </a:prstGeom>
        </p:spPr>
      </p:pic>
      <p:sp>
        <p:nvSpPr>
          <p:cNvPr id="20" name="Rectangle 19"/>
          <p:cNvSpPr/>
          <p:nvPr/>
        </p:nvSpPr>
        <p:spPr>
          <a:xfrm>
            <a:off x="5449733" y="3806580"/>
            <a:ext cx="914400" cy="4572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endParaRPr lang="en-US" sz="2800" dirty="0"/>
          </a:p>
        </p:txBody>
      </p:sp>
      <p:sp>
        <p:nvSpPr>
          <p:cNvPr id="21" name="Rectangle 20"/>
          <p:cNvSpPr/>
          <p:nvPr/>
        </p:nvSpPr>
        <p:spPr>
          <a:xfrm>
            <a:off x="11186507" y="3806580"/>
            <a:ext cx="914400" cy="4572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endParaRPr lang="en-US" sz="2800" dirty="0"/>
          </a:p>
        </p:txBody>
      </p:sp>
      <p:pic>
        <p:nvPicPr>
          <p:cNvPr id="22" name="Picture 21"/>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606361" y="3930122"/>
            <a:ext cx="604361" cy="238601"/>
          </a:xfrm>
          <a:prstGeom prst="rect">
            <a:avLst/>
          </a:prstGeom>
        </p:spPr>
      </p:pic>
      <p:pic>
        <p:nvPicPr>
          <p:cNvPr id="24" name="Picture 2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1298664" y="3930122"/>
            <a:ext cx="690086" cy="238601"/>
          </a:xfrm>
          <a:prstGeom prst="rect">
            <a:avLst/>
          </a:prstGeom>
        </p:spPr>
      </p:pic>
      <p:cxnSp>
        <p:nvCxnSpPr>
          <p:cNvPr id="26" name="Straight Arrow Connector 25"/>
          <p:cNvCxnSpPr>
            <a:stCxn id="7" idx="2"/>
            <a:endCxn id="8" idx="0"/>
          </p:cNvCxnSpPr>
          <p:nvPr/>
        </p:nvCxnSpPr>
        <p:spPr>
          <a:xfrm>
            <a:off x="8770262" y="2585849"/>
            <a:ext cx="0" cy="24279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10" idx="0"/>
            <a:endCxn id="9" idx="2"/>
          </p:cNvCxnSpPr>
          <p:nvPr/>
        </p:nvCxnSpPr>
        <p:spPr>
          <a:xfrm flipV="1">
            <a:off x="8770262" y="5266003"/>
            <a:ext cx="0" cy="24279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2" name="Elbow Connector 31"/>
          <p:cNvCxnSpPr>
            <a:stCxn id="8" idx="1"/>
            <a:endCxn id="20" idx="0"/>
          </p:cNvCxnSpPr>
          <p:nvPr/>
        </p:nvCxnSpPr>
        <p:spPr>
          <a:xfrm rot="10800000" flipV="1">
            <a:off x="5906934" y="3377286"/>
            <a:ext cx="577329" cy="429294"/>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5" name="Elbow Connector 34"/>
          <p:cNvCxnSpPr>
            <a:stCxn id="20" idx="2"/>
            <a:endCxn id="9" idx="1"/>
          </p:cNvCxnSpPr>
          <p:nvPr/>
        </p:nvCxnSpPr>
        <p:spPr>
          <a:xfrm rot="16200000" flipH="1">
            <a:off x="5968806" y="4201906"/>
            <a:ext cx="453583" cy="577329"/>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7" name="Elbow Connector 36"/>
          <p:cNvCxnSpPr>
            <a:stCxn id="9" idx="3"/>
            <a:endCxn id="21" idx="2"/>
          </p:cNvCxnSpPr>
          <p:nvPr/>
        </p:nvCxnSpPr>
        <p:spPr>
          <a:xfrm flipV="1">
            <a:off x="11056262" y="4263780"/>
            <a:ext cx="587445" cy="453583"/>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9" name="Elbow Connector 38"/>
          <p:cNvCxnSpPr>
            <a:stCxn id="21" idx="0"/>
            <a:endCxn id="8" idx="3"/>
          </p:cNvCxnSpPr>
          <p:nvPr/>
        </p:nvCxnSpPr>
        <p:spPr>
          <a:xfrm rot="16200000" flipV="1">
            <a:off x="11135338" y="3298210"/>
            <a:ext cx="429294" cy="587445"/>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273EFF89-01AB-4C48-BAFC-40B8F761F5D1}" type="slidenum">
              <a:rPr lang="en-US" smtClean="0"/>
              <a:t>15</a:t>
            </a:fld>
            <a:endParaRPr lang="en-US"/>
          </a:p>
        </p:txBody>
      </p:sp>
      <p:pic>
        <p:nvPicPr>
          <p:cNvPr id="25" name="Picture 24"/>
          <p:cNvPicPr>
            <a:picLocks noChangeAspect="1"/>
          </p:cNvPicPr>
          <p:nvPr/>
        </p:nvPicPr>
        <p:blipFill>
          <a:blip r:embed="rId13"/>
          <a:stretch>
            <a:fillRect/>
          </a:stretch>
        </p:blipFill>
        <p:spPr>
          <a:xfrm>
            <a:off x="838200" y="6377518"/>
            <a:ext cx="1324429" cy="342369"/>
          </a:xfrm>
          <a:prstGeom prst="rect">
            <a:avLst/>
          </a:prstGeom>
        </p:spPr>
      </p:pic>
      <p:pic>
        <p:nvPicPr>
          <p:cNvPr id="27" name="Picture 2" descr="http://www.science4all.org/wp-content/uploads/2014/02/Mean-Field-Games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7035" y="4785037"/>
            <a:ext cx="3812852" cy="1571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6593884" y="3427376"/>
            <a:ext cx="4349115" cy="358140"/>
          </a:xfrm>
          <a:prstGeom prst="rect">
            <a:avLst/>
          </a:prstGeom>
        </p:spPr>
      </p:pic>
      <p:pic>
        <p:nvPicPr>
          <p:cNvPr id="30" name="Picture 29"/>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6604391" y="4653350"/>
            <a:ext cx="4249103" cy="481489"/>
          </a:xfrm>
          <a:prstGeom prst="rect">
            <a:avLst/>
          </a:prstGeom>
        </p:spPr>
      </p:pic>
      <p:sp>
        <p:nvSpPr>
          <p:cNvPr id="31"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359254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animBg="1"/>
      <p:bldP spid="8" grpId="0" animBg="1"/>
      <p:bldP spid="9" grpId="0" animBg="1"/>
      <p:bldP spid="10"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HJB/FPK Form</a:t>
            </a:r>
          </a:p>
        </p:txBody>
      </p:sp>
      <p:sp>
        <p:nvSpPr>
          <p:cNvPr id="3" name="Content Placeholder 2"/>
          <p:cNvSpPr>
            <a:spLocks noGrp="1"/>
          </p:cNvSpPr>
          <p:nvPr>
            <p:ph idx="1"/>
          </p:nvPr>
        </p:nvSpPr>
        <p:spPr>
          <a:xfrm>
            <a:off x="838200" y="1825625"/>
            <a:ext cx="10603832" cy="4530725"/>
          </a:xfrm>
        </p:spPr>
        <p:txBody>
          <a:bodyPr>
            <a:normAutofit/>
          </a:bodyPr>
          <a:lstStyle/>
          <a:p>
            <a:r>
              <a:rPr lang="en-US" dirty="0"/>
              <a:t>Consider a population where each player is allowed to choose a control                 . This control determines the </a:t>
            </a:r>
            <a:r>
              <a:rPr lang="en-US" dirty="0">
                <a:solidFill>
                  <a:srgbClr val="C00000"/>
                </a:solidFill>
              </a:rPr>
              <a:t>dynamics of a player </a:t>
            </a:r>
            <a:r>
              <a:rPr lang="en-US" dirty="0"/>
              <a:t>(i.e. evolution of state x(t)) through</a:t>
            </a:r>
          </a:p>
          <a:p>
            <a:endParaRPr lang="en-US" dirty="0">
              <a:solidFill>
                <a:srgbClr val="C00000"/>
              </a:solidFill>
            </a:endParaRPr>
          </a:p>
          <a:p>
            <a:pPr marL="234950" indent="0">
              <a:buNone/>
            </a:pPr>
            <a:r>
              <a:rPr lang="en-US" dirty="0"/>
              <a:t>Since the dynamics of a player is controlled by a Brownian motion independent from the other players, the population distribution           will evolve according to the </a:t>
            </a:r>
            <a:r>
              <a:rPr lang="en-US" dirty="0">
                <a:solidFill>
                  <a:srgbClr val="C00000"/>
                </a:solidFill>
              </a:rPr>
              <a:t>Fokker-Planck-Kolmogorov</a:t>
            </a:r>
            <a:r>
              <a:rPr lang="en-US" dirty="0"/>
              <a:t> equation</a:t>
            </a:r>
          </a:p>
          <a:p>
            <a:pPr marL="234950" indent="0">
              <a:buNone/>
            </a:pPr>
            <a:endParaRPr lang="en-US" sz="2400" dirty="0"/>
          </a:p>
          <a:p>
            <a:pPr marL="234950" indent="0">
              <a:buNone/>
            </a:pPr>
            <a:endParaRPr lang="en-US" sz="2400" dirty="0"/>
          </a:p>
          <a:p>
            <a:pPr marL="234950" indent="0">
              <a:buNone/>
            </a:pPr>
            <a:r>
              <a:rPr lang="en-US" dirty="0"/>
              <a:t>with initial condition                      .</a:t>
            </a:r>
          </a:p>
        </p:txBody>
      </p:sp>
      <p:sp>
        <p:nvSpPr>
          <p:cNvPr id="4" name="Slide Number Placeholder 3"/>
          <p:cNvSpPr>
            <a:spLocks noGrp="1"/>
          </p:cNvSpPr>
          <p:nvPr>
            <p:ph type="sldNum" sz="quarter" idx="12"/>
          </p:nvPr>
        </p:nvSpPr>
        <p:spPr/>
        <p:txBody>
          <a:bodyPr/>
          <a:lstStyle/>
          <a:p>
            <a:fld id="{273EFF89-01AB-4C48-BAFC-40B8F761F5D1}" type="slidenum">
              <a:rPr lang="en-US" smtClean="0"/>
              <a:t>16</a:t>
            </a:fld>
            <a:endParaRPr lang="en-US"/>
          </a:p>
        </p:txBody>
      </p:sp>
      <p:pic>
        <p:nvPicPr>
          <p:cNvPr id="12" name="Picture 11"/>
          <p:cNvPicPr>
            <a:picLocks noChangeAspect="1"/>
          </p:cNvPicPr>
          <p:nvPr/>
        </p:nvPicPr>
        <p:blipFill>
          <a:blip r:embed="rId8"/>
          <a:stretch>
            <a:fillRect/>
          </a:stretch>
        </p:blipFill>
        <p:spPr>
          <a:xfrm>
            <a:off x="838200" y="6377518"/>
            <a:ext cx="1324429" cy="342369"/>
          </a:xfrm>
          <a:prstGeom prst="rect">
            <a:avLst/>
          </a:prstGeom>
        </p:spPr>
      </p:pic>
      <p:pic>
        <p:nvPicPr>
          <p:cNvPr id="6" name="Picture 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290618" y="2276764"/>
            <a:ext cx="1275893" cy="356311"/>
          </a:xfrm>
          <a:prstGeom prst="rect">
            <a:avLst/>
          </a:prstGeom>
        </p:spPr>
      </p:pic>
      <p:pic>
        <p:nvPicPr>
          <p:cNvPr id="8" name="Picture 7"/>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189404" y="3155894"/>
            <a:ext cx="5986882" cy="356311"/>
          </a:xfrm>
          <a:prstGeom prst="rect">
            <a:avLst/>
          </a:prstGeom>
        </p:spPr>
      </p:pic>
      <p:pic>
        <p:nvPicPr>
          <p:cNvPr id="10" name="Picture 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770220" y="3670942"/>
            <a:ext cx="625145" cy="356311"/>
          </a:xfrm>
          <a:prstGeom prst="rect">
            <a:avLst/>
          </a:prstGeom>
        </p:spPr>
      </p:pic>
      <p:pic>
        <p:nvPicPr>
          <p:cNvPr id="11" name="Picture 10"/>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506363" y="4065432"/>
            <a:ext cx="672084" cy="356311"/>
          </a:xfrm>
          <a:prstGeom prst="rect">
            <a:avLst/>
          </a:prstGeom>
        </p:spPr>
      </p:pic>
      <p:pic>
        <p:nvPicPr>
          <p:cNvPr id="5" name="Picture 4"/>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011696" y="4981024"/>
            <a:ext cx="6345323" cy="719023"/>
          </a:xfrm>
          <a:prstGeom prst="rect">
            <a:avLst/>
          </a:prstGeom>
        </p:spPr>
      </p:pic>
      <p:pic>
        <p:nvPicPr>
          <p:cNvPr id="32" name="Picture 31"/>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4244110" y="5865339"/>
            <a:ext cx="1668475" cy="356311"/>
          </a:xfrm>
          <a:prstGeom prst="rect">
            <a:avLst/>
          </a:prstGeom>
        </p:spPr>
      </p:pic>
      <p:sp>
        <p:nvSpPr>
          <p:cNvPr id="14"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209318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HJB/FPK Form</a:t>
            </a:r>
          </a:p>
        </p:txBody>
      </p:sp>
      <p:sp>
        <p:nvSpPr>
          <p:cNvPr id="3" name="Content Placeholder 2"/>
          <p:cNvSpPr>
            <a:spLocks noGrp="1"/>
          </p:cNvSpPr>
          <p:nvPr>
            <p:ph idx="1"/>
          </p:nvPr>
        </p:nvSpPr>
        <p:spPr>
          <a:xfrm>
            <a:off x="838200" y="1825625"/>
            <a:ext cx="10603832" cy="4422775"/>
          </a:xfrm>
        </p:spPr>
        <p:txBody>
          <a:bodyPr>
            <a:normAutofit/>
          </a:bodyPr>
          <a:lstStyle/>
          <a:p>
            <a:r>
              <a:rPr lang="en-US" dirty="0"/>
              <a:t>The goal of a reference player is to find a control         which minimizes the </a:t>
            </a:r>
            <a:r>
              <a:rPr lang="en-US" dirty="0">
                <a:solidFill>
                  <a:srgbClr val="C00000"/>
                </a:solidFill>
              </a:rPr>
              <a:t>cost</a:t>
            </a:r>
          </a:p>
          <a:p>
            <a:endParaRPr lang="en-US" sz="2400" dirty="0"/>
          </a:p>
          <a:p>
            <a:endParaRPr lang="en-US" sz="2400" dirty="0"/>
          </a:p>
          <a:p>
            <a:pPr marL="234950" indent="-222250"/>
            <a:r>
              <a:rPr lang="en-US" dirty="0"/>
              <a:t>The </a:t>
            </a:r>
            <a:r>
              <a:rPr lang="en-US" dirty="0">
                <a:solidFill>
                  <a:srgbClr val="C00000"/>
                </a:solidFill>
              </a:rPr>
              <a:t>value function </a:t>
            </a:r>
            <a:r>
              <a:rPr lang="en-US" dirty="0"/>
              <a:t>associated with the optimization problem is </a:t>
            </a:r>
          </a:p>
          <a:p>
            <a:pPr marL="234950" indent="0">
              <a:buNone/>
            </a:pPr>
            <a:endParaRPr lang="en-US" sz="2400" dirty="0"/>
          </a:p>
          <a:p>
            <a:pPr marL="234950" indent="0">
              <a:buNone/>
            </a:pPr>
            <a:endParaRPr lang="en-US" sz="2400" dirty="0"/>
          </a:p>
          <a:p>
            <a:pPr marL="234950" indent="0">
              <a:buNone/>
            </a:pPr>
            <a:r>
              <a:rPr lang="en-US" dirty="0"/>
              <a:t>If this value function has enough regularity, then it is a solution to the following </a:t>
            </a:r>
            <a:r>
              <a:rPr lang="en-US" dirty="0">
                <a:solidFill>
                  <a:srgbClr val="C00000"/>
                </a:solidFill>
              </a:rPr>
              <a:t>Hamilton-Jacobi-Bellman equation</a:t>
            </a:r>
          </a:p>
        </p:txBody>
      </p:sp>
      <p:sp>
        <p:nvSpPr>
          <p:cNvPr id="4" name="Slide Number Placeholder 3"/>
          <p:cNvSpPr>
            <a:spLocks noGrp="1"/>
          </p:cNvSpPr>
          <p:nvPr>
            <p:ph type="sldNum" sz="quarter" idx="12"/>
          </p:nvPr>
        </p:nvSpPr>
        <p:spPr/>
        <p:txBody>
          <a:bodyPr/>
          <a:lstStyle/>
          <a:p>
            <a:fld id="{273EFF89-01AB-4C48-BAFC-40B8F761F5D1}" type="slidenum">
              <a:rPr lang="en-US" smtClean="0"/>
              <a:t>17</a:t>
            </a:fld>
            <a:endParaRPr lang="en-US"/>
          </a:p>
        </p:txBody>
      </p:sp>
      <p:pic>
        <p:nvPicPr>
          <p:cNvPr id="12" name="Picture 11"/>
          <p:cNvPicPr>
            <a:picLocks noChangeAspect="1"/>
          </p:cNvPicPr>
          <p:nvPr/>
        </p:nvPicPr>
        <p:blipFill>
          <a:blip r:embed="rId7"/>
          <a:stretch>
            <a:fillRect/>
          </a:stretch>
        </p:blipFill>
        <p:spPr>
          <a:xfrm>
            <a:off x="838200" y="6377518"/>
            <a:ext cx="1324429" cy="342369"/>
          </a:xfrm>
          <a:prstGeom prst="rect">
            <a:avLst/>
          </a:prstGeom>
        </p:spPr>
      </p:pic>
      <p:pic>
        <p:nvPicPr>
          <p:cNvPr id="5" name="Picture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8227239" y="1887018"/>
            <a:ext cx="563271" cy="356311"/>
          </a:xfrm>
          <a:prstGeom prst="rect">
            <a:avLst/>
          </a:prstGeom>
        </p:spPr>
      </p:pic>
      <p:pic>
        <p:nvPicPr>
          <p:cNvPr id="14" name="Picture 13"/>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366265" y="2703747"/>
            <a:ext cx="9556372" cy="900380"/>
          </a:xfrm>
          <a:prstGeom prst="rect">
            <a:avLst/>
          </a:prstGeom>
        </p:spPr>
      </p:pic>
      <p:pic>
        <p:nvPicPr>
          <p:cNvPr id="6" name="Picture 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049189" y="4292447"/>
            <a:ext cx="4186123" cy="573938"/>
          </a:xfrm>
          <a:prstGeom prst="rect">
            <a:avLst/>
          </a:prstGeom>
        </p:spPr>
      </p:pic>
      <p:pic>
        <p:nvPicPr>
          <p:cNvPr id="16" name="Picture 15"/>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648300" y="5986532"/>
            <a:ext cx="4956351" cy="401117"/>
          </a:xfrm>
          <a:prstGeom prst="rect">
            <a:avLst/>
          </a:prstGeom>
        </p:spPr>
      </p:pic>
      <p:sp>
        <p:nvSpPr>
          <p:cNvPr id="20" name="Footer Placeholder 3"/>
          <p:cNvSpPr>
            <a:spLocks noGrp="1"/>
          </p:cNvSpPr>
          <p:nvPr>
            <p:ph type="ftr" sz="quarter" idx="11"/>
          </p:nvPr>
        </p:nvSpPr>
        <p:spPr>
          <a:xfrm>
            <a:off x="4038600" y="6356350"/>
            <a:ext cx="4114800" cy="365125"/>
          </a:xfrm>
        </p:spPr>
        <p:txBody>
          <a:bodyPr/>
          <a:lstStyle/>
          <a:p>
            <a:endParaRPr lang="en-US" dirty="0"/>
          </a:p>
        </p:txBody>
      </p:sp>
      <p:sp>
        <p:nvSpPr>
          <p:cNvPr id="13" name="TextBox 12"/>
          <p:cNvSpPr txBox="1"/>
          <p:nvPr/>
        </p:nvSpPr>
        <p:spPr>
          <a:xfrm>
            <a:off x="8778551" y="5434749"/>
            <a:ext cx="3413449" cy="1200329"/>
          </a:xfrm>
          <a:prstGeom prst="rect">
            <a:avLst/>
          </a:prstGeom>
          <a:noFill/>
        </p:spPr>
        <p:txBody>
          <a:bodyPr wrap="square" rtlCol="0">
            <a:spAutoFit/>
          </a:bodyPr>
          <a:lstStyle/>
          <a:p>
            <a:r>
              <a:rPr lang="en-US" sz="2400" b="1" dirty="0">
                <a:solidFill>
                  <a:srgbClr val="002060"/>
                </a:solidFill>
              </a:rPr>
              <a:t>v is twice differentiable with x and differentiable with t.</a:t>
            </a:r>
          </a:p>
        </p:txBody>
      </p:sp>
      <p:cxnSp>
        <p:nvCxnSpPr>
          <p:cNvPr id="15" name="Straight Arrow Connector 14"/>
          <p:cNvCxnSpPr/>
          <p:nvPr/>
        </p:nvCxnSpPr>
        <p:spPr>
          <a:xfrm>
            <a:off x="7015397" y="5508489"/>
            <a:ext cx="1763154" cy="23383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86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HJB/FPK Form</a:t>
            </a:r>
          </a:p>
        </p:txBody>
      </p:sp>
      <p:sp>
        <p:nvSpPr>
          <p:cNvPr id="3" name="Content Placeholder 2"/>
          <p:cNvSpPr>
            <a:spLocks noGrp="1"/>
          </p:cNvSpPr>
          <p:nvPr>
            <p:ph idx="1"/>
          </p:nvPr>
        </p:nvSpPr>
        <p:spPr>
          <a:xfrm>
            <a:off x="838200" y="1825625"/>
            <a:ext cx="10603832" cy="4395066"/>
          </a:xfrm>
        </p:spPr>
        <p:txBody>
          <a:bodyPr>
            <a:normAutofit/>
          </a:bodyPr>
          <a:lstStyle/>
          <a:p>
            <a:pPr marL="234950" indent="0">
              <a:buNone/>
            </a:pPr>
            <a:r>
              <a:rPr lang="en-US" dirty="0"/>
              <a:t>where the </a:t>
            </a:r>
            <a:r>
              <a:rPr lang="en-US" dirty="0">
                <a:solidFill>
                  <a:srgbClr val="C00000"/>
                </a:solidFill>
              </a:rPr>
              <a:t>Hamiltonian</a:t>
            </a:r>
            <a:r>
              <a:rPr lang="en-US" dirty="0"/>
              <a:t> is defined as</a:t>
            </a:r>
          </a:p>
          <a:p>
            <a:pPr marL="234950" indent="0">
              <a:buNone/>
            </a:pPr>
            <a:endParaRPr lang="en-US" sz="2400" dirty="0"/>
          </a:p>
          <a:p>
            <a:pPr marL="234950" indent="0">
              <a:buNone/>
            </a:pPr>
            <a:endParaRPr lang="en-US" sz="2400" dirty="0"/>
          </a:p>
          <a:p>
            <a:pPr marL="234950" indent="0">
              <a:buNone/>
            </a:pPr>
            <a:r>
              <a:rPr lang="en-US" dirty="0"/>
              <a:t>Moreover, the value function satisfies                                          .</a:t>
            </a:r>
          </a:p>
          <a:p>
            <a:pPr marL="222250" indent="-222250"/>
            <a:r>
              <a:rPr lang="en-US" dirty="0"/>
              <a:t>Suppose there exist a      such that</a:t>
            </a:r>
          </a:p>
          <a:p>
            <a:pPr marL="222250" indent="-222250"/>
            <a:endParaRPr lang="en-US" sz="2400" dirty="0"/>
          </a:p>
          <a:p>
            <a:pPr marL="222250" indent="-222250"/>
            <a:endParaRPr lang="en-US" sz="2400" dirty="0"/>
          </a:p>
          <a:p>
            <a:pPr marL="234950" indent="0">
              <a:buNone/>
            </a:pPr>
            <a:r>
              <a:rPr lang="en-US" dirty="0"/>
              <a:t>Then, it follows that                                                                      and       is an </a:t>
            </a:r>
            <a:r>
              <a:rPr lang="en-US" dirty="0">
                <a:solidFill>
                  <a:srgbClr val="C00000"/>
                </a:solidFill>
              </a:rPr>
              <a:t>optimal control </a:t>
            </a:r>
            <a:r>
              <a:rPr lang="en-US" dirty="0"/>
              <a:t>and is a solution to the optimization problem. </a:t>
            </a:r>
          </a:p>
        </p:txBody>
      </p:sp>
      <p:sp>
        <p:nvSpPr>
          <p:cNvPr id="4" name="Slide Number Placeholder 3"/>
          <p:cNvSpPr>
            <a:spLocks noGrp="1"/>
          </p:cNvSpPr>
          <p:nvPr>
            <p:ph type="sldNum" sz="quarter" idx="12"/>
          </p:nvPr>
        </p:nvSpPr>
        <p:spPr/>
        <p:txBody>
          <a:bodyPr/>
          <a:lstStyle/>
          <a:p>
            <a:fld id="{273EFF89-01AB-4C48-BAFC-40B8F761F5D1}" type="slidenum">
              <a:rPr lang="en-US" smtClean="0"/>
              <a:t>18</a:t>
            </a:fld>
            <a:endParaRPr lang="en-US"/>
          </a:p>
        </p:txBody>
      </p:sp>
      <p:pic>
        <p:nvPicPr>
          <p:cNvPr id="12" name="Picture 11"/>
          <p:cNvPicPr>
            <a:picLocks noChangeAspect="1"/>
          </p:cNvPicPr>
          <p:nvPr/>
        </p:nvPicPr>
        <p:blipFill>
          <a:blip r:embed="rId8"/>
          <a:stretch>
            <a:fillRect/>
          </a:stretch>
        </p:blipFill>
        <p:spPr>
          <a:xfrm>
            <a:off x="838200" y="6377518"/>
            <a:ext cx="1324429" cy="342369"/>
          </a:xfrm>
          <a:prstGeom prst="rect">
            <a:avLst/>
          </a:prstGeom>
        </p:spPr>
      </p:pic>
      <p:pic>
        <p:nvPicPr>
          <p:cNvPr id="21" name="Picture 20"/>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682287" y="2377975"/>
            <a:ext cx="8807503" cy="791565"/>
          </a:xfrm>
          <a:prstGeom prst="rect">
            <a:avLst/>
          </a:prstGeom>
        </p:spPr>
      </p:pic>
      <p:pic>
        <p:nvPicPr>
          <p:cNvPr id="22" name="Picture 21"/>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687975" y="3308831"/>
            <a:ext cx="3238805" cy="356311"/>
          </a:xfrm>
          <a:prstGeom prst="rect">
            <a:avLst/>
          </a:prstGeom>
        </p:spPr>
      </p:pic>
      <p:pic>
        <p:nvPicPr>
          <p:cNvPr id="28" name="Picture 27"/>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327236" y="3841717"/>
            <a:ext cx="317906" cy="264566"/>
          </a:xfrm>
          <a:prstGeom prst="rect">
            <a:avLst/>
          </a:prstGeom>
        </p:spPr>
      </p:pic>
      <p:pic>
        <p:nvPicPr>
          <p:cNvPr id="20" name="Picture 19"/>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796674" y="4336449"/>
            <a:ext cx="10603995" cy="719024"/>
          </a:xfrm>
          <a:prstGeom prst="rect">
            <a:avLst/>
          </a:prstGeom>
        </p:spPr>
      </p:pic>
      <p:pic>
        <p:nvPicPr>
          <p:cNvPr id="19" name="Picture 18"/>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145587" y="5200198"/>
            <a:ext cx="5421478" cy="413918"/>
          </a:xfrm>
          <a:prstGeom prst="rect">
            <a:avLst/>
          </a:prstGeom>
        </p:spPr>
      </p:pic>
      <p:pic>
        <p:nvPicPr>
          <p:cNvPr id="33" name="Picture 32"/>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0377532" y="5248160"/>
            <a:ext cx="317906" cy="264566"/>
          </a:xfrm>
          <a:prstGeom prst="rect">
            <a:avLst/>
          </a:prstGeom>
        </p:spPr>
      </p:pic>
      <p:sp>
        <p:nvSpPr>
          <p:cNvPr id="27"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366257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HJB/FPK Form</a:t>
            </a:r>
          </a:p>
        </p:txBody>
      </p:sp>
      <p:sp>
        <p:nvSpPr>
          <p:cNvPr id="3" name="Content Placeholder 2"/>
          <p:cNvSpPr>
            <a:spLocks noGrp="1"/>
          </p:cNvSpPr>
          <p:nvPr>
            <p:ph idx="1"/>
          </p:nvPr>
        </p:nvSpPr>
        <p:spPr>
          <a:xfrm>
            <a:off x="838200" y="1825625"/>
            <a:ext cx="10603832" cy="4422775"/>
          </a:xfrm>
        </p:spPr>
        <p:txBody>
          <a:bodyPr>
            <a:normAutofit/>
          </a:bodyPr>
          <a:lstStyle/>
          <a:p>
            <a:pPr marL="234950" indent="-222250"/>
            <a:r>
              <a:rPr lang="en-US" dirty="0"/>
              <a:t>Hence, the </a:t>
            </a:r>
            <a:r>
              <a:rPr lang="en-US" dirty="0">
                <a:solidFill>
                  <a:srgbClr val="C00000"/>
                </a:solidFill>
              </a:rPr>
              <a:t>mean field game system in HJB/FPK form </a:t>
            </a:r>
            <a:r>
              <a:rPr lang="en-US" dirty="0"/>
              <a:t>is</a:t>
            </a:r>
          </a:p>
          <a:p>
            <a:pPr marL="222250" indent="-222250"/>
            <a:endParaRPr lang="en-US" sz="2400" dirty="0"/>
          </a:p>
          <a:p>
            <a:pPr marL="222250" indent="-222250"/>
            <a:endParaRPr lang="en-US" sz="2400" dirty="0"/>
          </a:p>
          <a:p>
            <a:pPr marL="222250" indent="-222250"/>
            <a:endParaRPr lang="en-US" sz="2400" dirty="0"/>
          </a:p>
          <a:p>
            <a:pPr marL="234950" indent="0">
              <a:buNone/>
            </a:pPr>
            <a:r>
              <a:rPr lang="en-US" dirty="0"/>
              <a:t>with </a:t>
            </a:r>
            <a:r>
              <a:rPr lang="en-US" dirty="0">
                <a:solidFill>
                  <a:srgbClr val="C00000"/>
                </a:solidFill>
              </a:rPr>
              <a:t>terminal and initial conditions</a:t>
            </a:r>
          </a:p>
          <a:p>
            <a:pPr marL="234950" indent="0">
              <a:buNone/>
            </a:pPr>
            <a:endParaRPr lang="en-US" sz="2400" dirty="0">
              <a:solidFill>
                <a:srgbClr val="C00000"/>
              </a:solidFill>
            </a:endParaRPr>
          </a:p>
          <a:p>
            <a:pPr marL="234950" indent="0">
              <a:buNone/>
            </a:pP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273EFF89-01AB-4C48-BAFC-40B8F761F5D1}" type="slidenum">
              <a:rPr lang="en-US" smtClean="0"/>
              <a:t>19</a:t>
            </a:fld>
            <a:endParaRPr lang="en-US"/>
          </a:p>
        </p:txBody>
      </p:sp>
      <p:pic>
        <p:nvPicPr>
          <p:cNvPr id="12" name="Picture 11"/>
          <p:cNvPicPr>
            <a:picLocks noChangeAspect="1"/>
          </p:cNvPicPr>
          <p:nvPr/>
        </p:nvPicPr>
        <p:blipFill>
          <a:blip r:embed="rId4"/>
          <a:stretch>
            <a:fillRect/>
          </a:stretch>
        </p:blipFill>
        <p:spPr>
          <a:xfrm>
            <a:off x="838200" y="6377518"/>
            <a:ext cx="1324429" cy="342369"/>
          </a:xfrm>
          <a:prstGeom prst="rect">
            <a:avLst/>
          </a:prstGeom>
        </p:spPr>
      </p:pic>
      <p:pic>
        <p:nvPicPr>
          <p:cNvPr id="8" name="Picture 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441770" y="4224542"/>
            <a:ext cx="3396692" cy="887577"/>
          </a:xfrm>
          <a:prstGeom prst="rect">
            <a:avLst/>
          </a:prstGeom>
        </p:spPr>
      </p:pic>
      <p:pic>
        <p:nvPicPr>
          <p:cNvPr id="7" name="Picture 6"/>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505822" y="2379670"/>
            <a:ext cx="9249153" cy="1290827"/>
          </a:xfrm>
          <a:prstGeom prst="rect">
            <a:avLst/>
          </a:prstGeom>
        </p:spPr>
      </p:pic>
      <p:sp>
        <p:nvSpPr>
          <p:cNvPr id="14" name="Footer Placeholder 3"/>
          <p:cNvSpPr>
            <a:spLocks noGrp="1"/>
          </p:cNvSpPr>
          <p:nvPr>
            <p:ph type="ftr" sz="quarter" idx="11"/>
          </p:nvPr>
        </p:nvSpPr>
        <p:spPr>
          <a:xfrm>
            <a:off x="4038600" y="6356350"/>
            <a:ext cx="4114800" cy="365125"/>
          </a:xfrm>
        </p:spPr>
        <p:txBody>
          <a:bodyPr/>
          <a:lstStyle/>
          <a:p>
            <a:endParaRPr lang="en-US" dirty="0"/>
          </a:p>
        </p:txBody>
      </p:sp>
      <p:sp>
        <p:nvSpPr>
          <p:cNvPr id="5" name="Rectangle 4"/>
          <p:cNvSpPr/>
          <p:nvPr/>
        </p:nvSpPr>
        <p:spPr>
          <a:xfrm>
            <a:off x="11026627" y="2380138"/>
            <a:ext cx="654346" cy="461665"/>
          </a:xfrm>
          <a:prstGeom prst="rect">
            <a:avLst/>
          </a:prstGeom>
        </p:spPr>
        <p:txBody>
          <a:bodyPr wrap="none">
            <a:spAutoFit/>
          </a:bodyPr>
          <a:lstStyle/>
          <a:p>
            <a:r>
              <a:rPr lang="en-US" sz="2400" b="1" dirty="0">
                <a:solidFill>
                  <a:srgbClr val="002060"/>
                </a:solidFill>
              </a:rPr>
              <a:t>HJB</a:t>
            </a:r>
          </a:p>
        </p:txBody>
      </p:sp>
      <p:sp>
        <p:nvSpPr>
          <p:cNvPr id="10" name="Rectangle 9"/>
          <p:cNvSpPr/>
          <p:nvPr/>
        </p:nvSpPr>
        <p:spPr>
          <a:xfrm>
            <a:off x="11026877" y="3114079"/>
            <a:ext cx="657552" cy="461665"/>
          </a:xfrm>
          <a:prstGeom prst="rect">
            <a:avLst/>
          </a:prstGeom>
        </p:spPr>
        <p:txBody>
          <a:bodyPr wrap="none">
            <a:spAutoFit/>
          </a:bodyPr>
          <a:lstStyle/>
          <a:p>
            <a:r>
              <a:rPr lang="en-US" sz="2400" b="1" dirty="0">
                <a:solidFill>
                  <a:srgbClr val="002060"/>
                </a:solidFill>
              </a:rPr>
              <a:t>FPK</a:t>
            </a:r>
          </a:p>
        </p:txBody>
      </p:sp>
    </p:spTree>
    <p:extLst>
      <p:ext uri="{BB962C8B-B14F-4D97-AF65-F5344CB8AC3E}">
        <p14:creationId xmlns:p14="http://schemas.microsoft.com/office/powerpoint/2010/main" val="202119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Overview</a:t>
            </a:r>
          </a:p>
        </p:txBody>
      </p:sp>
      <p:sp>
        <p:nvSpPr>
          <p:cNvPr id="10" name="AutoShape 6" descr="Image result for university of houston logo"/>
          <p:cNvSpPr>
            <a:spLocks noGrp="1" noChangeAspect="1" noChangeArrowheads="1"/>
          </p:cNvSpPr>
          <p:nvPr>
            <p:ph type="ftr" sz="quarter" idx="11"/>
          </p:nvPr>
        </p:nvSpPr>
        <p:spPr bwMode="auto">
          <a:xfrm>
            <a:off x="838200" y="6356350"/>
            <a:ext cx="7315200" cy="36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2</a:t>
            </a:fld>
            <a:endParaRPr lang="en-US" dirty="0"/>
          </a:p>
        </p:txBody>
      </p:sp>
      <p:sp>
        <p:nvSpPr>
          <p:cNvPr id="3" name="Content Placeholder 2"/>
          <p:cNvSpPr>
            <a:spLocks noGrp="1"/>
          </p:cNvSpPr>
          <p:nvPr>
            <p:ph idx="1"/>
          </p:nvPr>
        </p:nvSpPr>
        <p:spPr/>
        <p:txBody>
          <a:bodyPr>
            <a:normAutofit/>
          </a:bodyPr>
          <a:lstStyle/>
          <a:p>
            <a:r>
              <a:rPr lang="en-US" b="1" dirty="0"/>
              <a:t>Introduction</a:t>
            </a:r>
          </a:p>
          <a:p>
            <a:r>
              <a:rPr lang="en-US" dirty="0"/>
              <a:t>Mean Field Game Framework</a:t>
            </a:r>
          </a:p>
          <a:p>
            <a:r>
              <a:rPr lang="en-US" dirty="0"/>
              <a:t>Analytic Methods</a:t>
            </a:r>
          </a:p>
          <a:p>
            <a:r>
              <a:rPr lang="en-US" dirty="0"/>
              <a:t>Probabilistic Method</a:t>
            </a:r>
          </a:p>
          <a:p>
            <a:r>
              <a:rPr lang="en-US" dirty="0"/>
              <a:t>Applications</a:t>
            </a:r>
          </a:p>
          <a:p>
            <a:r>
              <a:rPr lang="en-US" dirty="0"/>
              <a:t>Conclusion</a:t>
            </a:r>
          </a:p>
          <a:p>
            <a:pPr marL="50800"/>
            <a:endParaRPr lang="en-US" sz="3200" dirty="0"/>
          </a:p>
          <a:p>
            <a:endParaRPr lang="en-US" sz="3200" dirty="0"/>
          </a:p>
          <a:p>
            <a:endParaRPr lang="en-US" sz="3200" dirty="0"/>
          </a:p>
        </p:txBody>
      </p:sp>
      <p:pic>
        <p:nvPicPr>
          <p:cNvPr id="7" name="Picture 6"/>
          <p:cNvPicPr>
            <a:picLocks noChangeAspect="1"/>
          </p:cNvPicPr>
          <p:nvPr/>
        </p:nvPicPr>
        <p:blipFill>
          <a:blip r:embed="rId3"/>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421582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Master Form</a:t>
            </a:r>
          </a:p>
        </p:txBody>
      </p:sp>
      <p:sp>
        <p:nvSpPr>
          <p:cNvPr id="3" name="Content Placeholder 2"/>
          <p:cNvSpPr>
            <a:spLocks noGrp="1"/>
          </p:cNvSpPr>
          <p:nvPr>
            <p:ph idx="1"/>
          </p:nvPr>
        </p:nvSpPr>
        <p:spPr>
          <a:xfrm>
            <a:off x="838200" y="1825625"/>
            <a:ext cx="10603832" cy="4422775"/>
          </a:xfrm>
        </p:spPr>
        <p:txBody>
          <a:bodyPr>
            <a:normAutofit/>
          </a:bodyPr>
          <a:lstStyle/>
          <a:p>
            <a:r>
              <a:rPr lang="en-US" dirty="0"/>
              <a:t>The </a:t>
            </a:r>
            <a:r>
              <a:rPr lang="en-US" dirty="0">
                <a:solidFill>
                  <a:srgbClr val="C00000"/>
                </a:solidFill>
              </a:rPr>
              <a:t>master equation </a:t>
            </a:r>
            <a:r>
              <a:rPr lang="en-US" dirty="0"/>
              <a:t>is a more </a:t>
            </a:r>
            <a:r>
              <a:rPr lang="en-US" dirty="0">
                <a:solidFill>
                  <a:srgbClr val="C00000"/>
                </a:solidFill>
              </a:rPr>
              <a:t>general formulation </a:t>
            </a:r>
            <a:r>
              <a:rPr lang="en-US" dirty="0"/>
              <a:t>for MFG involving </a:t>
            </a:r>
          </a:p>
          <a:p>
            <a:pPr lvl="1"/>
            <a:r>
              <a:rPr lang="en-US" dirty="0"/>
              <a:t>the </a:t>
            </a:r>
            <a:r>
              <a:rPr lang="en-US" dirty="0">
                <a:solidFill>
                  <a:srgbClr val="C00000"/>
                </a:solidFill>
              </a:rPr>
              <a:t>optimization problem </a:t>
            </a:r>
            <a:r>
              <a:rPr lang="en-US" dirty="0"/>
              <a:t>faced by the players and </a:t>
            </a:r>
          </a:p>
          <a:p>
            <a:pPr lvl="1"/>
            <a:r>
              <a:rPr lang="en-US" dirty="0"/>
              <a:t>the </a:t>
            </a:r>
            <a:r>
              <a:rPr lang="en-US" dirty="0">
                <a:solidFill>
                  <a:srgbClr val="C00000"/>
                </a:solidFill>
              </a:rPr>
              <a:t>evolution</a:t>
            </a:r>
            <a:r>
              <a:rPr lang="en-US" dirty="0"/>
              <a:t> of the population’s states.</a:t>
            </a:r>
          </a:p>
          <a:p>
            <a:r>
              <a:rPr lang="en-US" dirty="0" smtClean="0"/>
              <a:t>Instead of mean field term, we replace the </a:t>
            </a:r>
            <a:r>
              <a:rPr lang="en-US" dirty="0"/>
              <a:t>formulation </a:t>
            </a:r>
            <a:r>
              <a:rPr lang="en-US" dirty="0" smtClean="0"/>
              <a:t>with a </a:t>
            </a:r>
            <a:r>
              <a:rPr lang="en-US" dirty="0">
                <a:solidFill>
                  <a:srgbClr val="C00000"/>
                </a:solidFill>
              </a:rPr>
              <a:t>random variable </a:t>
            </a:r>
            <a:r>
              <a:rPr lang="en-US" dirty="0"/>
              <a:t>that refers to the </a:t>
            </a:r>
            <a:r>
              <a:rPr lang="en-US" dirty="0">
                <a:solidFill>
                  <a:srgbClr val="C00000"/>
                </a:solidFill>
              </a:rPr>
              <a:t>trajectory of the population of the players</a:t>
            </a:r>
            <a:r>
              <a:rPr lang="en-US" dirty="0"/>
              <a:t>.</a:t>
            </a:r>
          </a:p>
          <a:p>
            <a:r>
              <a:rPr lang="en-US" dirty="0"/>
              <a:t>The master form of MFG is useful for the study of problems where players share common noise (i.e., Brownian motion).</a:t>
            </a:r>
          </a:p>
          <a:p>
            <a:endParaRPr lang="en-US" dirty="0">
              <a:solidFill>
                <a:srgbClr val="C00000"/>
              </a:solidFill>
            </a:endParaRPr>
          </a:p>
          <a:p>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3EFF89-01AB-4C48-BAFC-40B8F761F5D1}" type="slidenum">
              <a:rPr lang="en-US" smtClean="0"/>
              <a:t>20</a:t>
            </a:fld>
            <a:endParaRPr lang="en-US"/>
          </a:p>
        </p:txBody>
      </p:sp>
      <p:pic>
        <p:nvPicPr>
          <p:cNvPr id="12" name="Picture 11"/>
          <p:cNvPicPr>
            <a:picLocks noChangeAspect="1"/>
          </p:cNvPicPr>
          <p:nvPr/>
        </p:nvPicPr>
        <p:blipFill>
          <a:blip r:embed="rId3"/>
          <a:stretch>
            <a:fillRect/>
          </a:stretch>
        </p:blipFill>
        <p:spPr>
          <a:xfrm>
            <a:off x="838200" y="6377518"/>
            <a:ext cx="1324429" cy="342369"/>
          </a:xfrm>
          <a:prstGeom prst="rect">
            <a:avLst/>
          </a:prstGeom>
        </p:spPr>
      </p:pic>
      <p:sp>
        <p:nvSpPr>
          <p:cNvPr id="6"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298483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Master Form</a:t>
            </a:r>
          </a:p>
        </p:txBody>
      </p:sp>
      <p:sp>
        <p:nvSpPr>
          <p:cNvPr id="3" name="Content Placeholder 2"/>
          <p:cNvSpPr>
            <a:spLocks noGrp="1"/>
          </p:cNvSpPr>
          <p:nvPr>
            <p:ph idx="1"/>
          </p:nvPr>
        </p:nvSpPr>
        <p:spPr>
          <a:xfrm>
            <a:off x="838200" y="1825625"/>
            <a:ext cx="10815084" cy="4422775"/>
          </a:xfrm>
        </p:spPr>
        <p:txBody>
          <a:bodyPr>
            <a:normAutofit/>
          </a:bodyPr>
          <a:lstStyle/>
          <a:p>
            <a:r>
              <a:rPr lang="en-US" dirty="0"/>
              <a:t>Let                       or simply             be a family of random variables for position     of player      at time   . Consider that the </a:t>
            </a:r>
            <a:r>
              <a:rPr lang="en-US" dirty="0">
                <a:solidFill>
                  <a:srgbClr val="C00000"/>
                </a:solidFill>
              </a:rPr>
              <a:t>players follow the random trajectories</a:t>
            </a:r>
            <a:r>
              <a:rPr lang="en-US" dirty="0"/>
              <a:t> given by</a:t>
            </a:r>
          </a:p>
          <a:p>
            <a:endParaRPr lang="en-US" dirty="0"/>
          </a:p>
          <a:p>
            <a:pPr marL="234950" indent="0">
              <a:buNone/>
            </a:pPr>
            <a:r>
              <a:rPr lang="en-US" dirty="0"/>
              <a:t>where            is a Brownian motion</a:t>
            </a:r>
            <a:r>
              <a:rPr lang="en-US" dirty="0" smtClean="0"/>
              <a:t>.</a:t>
            </a:r>
          </a:p>
          <a:p>
            <a:pPr marL="234950" indent="0">
              <a:buNone/>
            </a:pPr>
            <a:r>
              <a:rPr lang="en-US" dirty="0" smtClean="0"/>
              <a:t>Here mean field term is a </a:t>
            </a:r>
            <a:r>
              <a:rPr lang="en-US" dirty="0" err="1" smtClean="0"/>
              <a:t>r.v</a:t>
            </a:r>
            <a:r>
              <a:rPr lang="en-US" dirty="0" smtClean="0"/>
              <a:t>. and might be different for different players</a:t>
            </a:r>
            <a:endParaRPr lang="en-US" dirty="0"/>
          </a:p>
          <a:p>
            <a:r>
              <a:rPr lang="en-US" dirty="0"/>
              <a:t>As before, also consider that </a:t>
            </a:r>
            <a:r>
              <a:rPr lang="en-US" dirty="0">
                <a:solidFill>
                  <a:srgbClr val="C00000"/>
                </a:solidFill>
              </a:rPr>
              <a:t>a reference player</a:t>
            </a:r>
            <a:r>
              <a:rPr lang="en-US" dirty="0"/>
              <a:t> has </a:t>
            </a:r>
            <a:r>
              <a:rPr lang="en-US" dirty="0">
                <a:solidFill>
                  <a:srgbClr val="C00000"/>
                </a:solidFill>
              </a:rPr>
              <a:t>state dynamics</a:t>
            </a:r>
            <a:r>
              <a:rPr lang="en-US" dirty="0"/>
              <a:t> given by </a:t>
            </a:r>
          </a:p>
        </p:txBody>
      </p:sp>
      <p:sp>
        <p:nvSpPr>
          <p:cNvPr id="4" name="Slide Number Placeholder 3"/>
          <p:cNvSpPr>
            <a:spLocks noGrp="1"/>
          </p:cNvSpPr>
          <p:nvPr>
            <p:ph type="sldNum" sz="quarter" idx="12"/>
          </p:nvPr>
        </p:nvSpPr>
        <p:spPr/>
        <p:txBody>
          <a:bodyPr/>
          <a:lstStyle/>
          <a:p>
            <a:fld id="{273EFF89-01AB-4C48-BAFC-40B8F761F5D1}" type="slidenum">
              <a:rPr lang="en-US" smtClean="0"/>
              <a:t>21</a:t>
            </a:fld>
            <a:endParaRPr lang="en-US"/>
          </a:p>
        </p:txBody>
      </p:sp>
      <p:pic>
        <p:nvPicPr>
          <p:cNvPr id="12" name="Picture 11"/>
          <p:cNvPicPr>
            <a:picLocks noChangeAspect="1"/>
          </p:cNvPicPr>
          <p:nvPr/>
        </p:nvPicPr>
        <p:blipFill>
          <a:blip r:embed="rId11"/>
          <a:stretch>
            <a:fillRect/>
          </a:stretch>
        </p:blipFill>
        <p:spPr>
          <a:xfrm>
            <a:off x="838200" y="6377518"/>
            <a:ext cx="1324429" cy="342369"/>
          </a:xfrm>
          <a:prstGeom prst="rect">
            <a:avLst/>
          </a:prstGeom>
        </p:spPr>
      </p:pic>
      <p:pic>
        <p:nvPicPr>
          <p:cNvPr id="8" name="Picture 7"/>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681019" y="1875226"/>
            <a:ext cx="1681277" cy="375514"/>
          </a:xfrm>
          <a:prstGeom prst="rect">
            <a:avLst/>
          </a:prstGeom>
        </p:spPr>
      </p:pic>
      <p:pic>
        <p:nvPicPr>
          <p:cNvPr id="21" name="Picture 20"/>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881413" y="1864403"/>
            <a:ext cx="885445" cy="375514"/>
          </a:xfrm>
          <a:prstGeom prst="rect">
            <a:avLst/>
          </a:prstGeom>
        </p:spPr>
      </p:pic>
      <p:pic>
        <p:nvPicPr>
          <p:cNvPr id="10" name="Picture 9"/>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2406073" y="2389291"/>
            <a:ext cx="211226" cy="157887"/>
          </a:xfrm>
          <a:prstGeom prst="rect">
            <a:avLst/>
          </a:prstGeom>
        </p:spPr>
      </p:pic>
      <p:pic>
        <p:nvPicPr>
          <p:cNvPr id="14" name="Picture 13"/>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088187" y="2262280"/>
            <a:ext cx="302971" cy="288037"/>
          </a:xfrm>
          <a:prstGeom prst="rect">
            <a:avLst/>
          </a:prstGeom>
        </p:spPr>
      </p:pic>
      <p:pic>
        <p:nvPicPr>
          <p:cNvPr id="16" name="Picture 15"/>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606479" y="2320011"/>
            <a:ext cx="110947" cy="224029"/>
          </a:xfrm>
          <a:prstGeom prst="rect">
            <a:avLst/>
          </a:prstGeom>
        </p:spPr>
      </p:pic>
      <p:pic>
        <p:nvPicPr>
          <p:cNvPr id="5" name="Picture 4"/>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2548890" y="3140997"/>
            <a:ext cx="7203035" cy="375513"/>
          </a:xfrm>
          <a:prstGeom prst="rect">
            <a:avLst/>
          </a:prstGeom>
        </p:spPr>
      </p:pic>
      <p:pic>
        <p:nvPicPr>
          <p:cNvPr id="23" name="Picture 22"/>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2181910" y="3680701"/>
            <a:ext cx="733958" cy="356311"/>
          </a:xfrm>
          <a:prstGeom prst="rect">
            <a:avLst/>
          </a:prstGeom>
        </p:spPr>
      </p:pic>
      <p:pic>
        <p:nvPicPr>
          <p:cNvPr id="30" name="Picture 29"/>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3133984" y="5570446"/>
            <a:ext cx="5986882" cy="356311"/>
          </a:xfrm>
          <a:prstGeom prst="rect">
            <a:avLst/>
          </a:prstGeom>
        </p:spPr>
      </p:pic>
      <p:sp>
        <p:nvSpPr>
          <p:cNvPr id="31"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076372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Master Form</a:t>
            </a:r>
          </a:p>
        </p:txBody>
      </p:sp>
      <p:sp>
        <p:nvSpPr>
          <p:cNvPr id="3" name="Content Placeholder 2"/>
          <p:cNvSpPr>
            <a:spLocks noGrp="1"/>
          </p:cNvSpPr>
          <p:nvPr>
            <p:ph idx="1"/>
          </p:nvPr>
        </p:nvSpPr>
        <p:spPr>
          <a:xfrm>
            <a:off x="838200" y="1825625"/>
            <a:ext cx="10603832" cy="4422775"/>
          </a:xfrm>
        </p:spPr>
        <p:txBody>
          <a:bodyPr>
            <a:normAutofit/>
          </a:bodyPr>
          <a:lstStyle/>
          <a:p>
            <a:r>
              <a:rPr lang="en-US" dirty="0"/>
              <a:t>In MFG, </a:t>
            </a:r>
            <a:r>
              <a:rPr lang="en-US" dirty="0" smtClean="0">
                <a:solidFill>
                  <a:srgbClr val="FF0000"/>
                </a:solidFill>
              </a:rPr>
              <a:t>replace m by </a:t>
            </a:r>
            <a:r>
              <a:rPr lang="en-US" dirty="0" err="1" smtClean="0">
                <a:solidFill>
                  <a:srgbClr val="FF0000"/>
                </a:solidFill>
              </a:rPr>
              <a:t>r.v</a:t>
            </a:r>
            <a:r>
              <a:rPr lang="en-US" dirty="0" smtClean="0">
                <a:solidFill>
                  <a:srgbClr val="FF0000"/>
                </a:solidFill>
              </a:rPr>
              <a:t>. X</a:t>
            </a:r>
            <a:r>
              <a:rPr lang="en-US" dirty="0" smtClean="0"/>
              <a:t>, a </a:t>
            </a:r>
            <a:r>
              <a:rPr lang="en-US" dirty="0"/>
              <a:t>reference player aims to minimize </a:t>
            </a:r>
          </a:p>
          <a:p>
            <a:endParaRPr lang="en-US" sz="2400" dirty="0"/>
          </a:p>
          <a:p>
            <a:endParaRPr lang="en-US" sz="2400" dirty="0"/>
          </a:p>
          <a:p>
            <a:pPr marL="234950" indent="0">
              <a:buNone/>
            </a:pPr>
            <a:r>
              <a:rPr lang="en-US" dirty="0"/>
              <a:t>where the </a:t>
            </a:r>
            <a:r>
              <a:rPr lang="en-US" dirty="0" err="1"/>
              <a:t>Lagrangian</a:t>
            </a:r>
            <a:r>
              <a:rPr lang="en-US" dirty="0"/>
              <a:t>                     is related to the Hamiltonian defined as</a:t>
            </a:r>
          </a:p>
          <a:p>
            <a:endParaRPr lang="en-US" sz="2400" dirty="0"/>
          </a:p>
          <a:p>
            <a:endParaRPr lang="en-US" sz="2400" dirty="0"/>
          </a:p>
          <a:p>
            <a:r>
              <a:rPr lang="en-US" dirty="0"/>
              <a:t>The </a:t>
            </a:r>
            <a:r>
              <a:rPr lang="en-US" dirty="0">
                <a:solidFill>
                  <a:srgbClr val="C00000"/>
                </a:solidFill>
              </a:rPr>
              <a:t>value function </a:t>
            </a:r>
            <a:r>
              <a:rPr lang="en-US" dirty="0"/>
              <a:t>associated with this optimization problem is</a:t>
            </a:r>
          </a:p>
          <a:p>
            <a:endParaRPr lang="en-US" sz="2400" dirty="0">
              <a:solidFill>
                <a:srgbClr val="C00000"/>
              </a:solidFill>
            </a:endParaRPr>
          </a:p>
          <a:p>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273EFF89-01AB-4C48-BAFC-40B8F761F5D1}" type="slidenum">
              <a:rPr lang="en-US" smtClean="0"/>
              <a:t>22</a:t>
            </a:fld>
            <a:endParaRPr lang="en-US"/>
          </a:p>
        </p:txBody>
      </p:sp>
      <p:pic>
        <p:nvPicPr>
          <p:cNvPr id="12" name="Picture 11"/>
          <p:cNvPicPr>
            <a:picLocks noChangeAspect="1"/>
          </p:cNvPicPr>
          <p:nvPr/>
        </p:nvPicPr>
        <p:blipFill>
          <a:blip r:embed="rId7"/>
          <a:stretch>
            <a:fillRect/>
          </a:stretch>
        </p:blipFill>
        <p:spPr>
          <a:xfrm>
            <a:off x="838200" y="6377518"/>
            <a:ext cx="1324429" cy="342369"/>
          </a:xfrm>
          <a:prstGeom prst="rect">
            <a:avLst/>
          </a:prstGeom>
        </p:spPr>
      </p:pic>
      <p:pic>
        <p:nvPicPr>
          <p:cNvPr id="35" name="Picture 3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3557002" y="5669616"/>
            <a:ext cx="5105705" cy="573938"/>
          </a:xfrm>
          <a:prstGeom prst="rect">
            <a:avLst/>
          </a:prstGeom>
        </p:spPr>
      </p:pic>
      <p:pic>
        <p:nvPicPr>
          <p:cNvPr id="30" name="Picture 29"/>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039531" y="2304839"/>
            <a:ext cx="10040698" cy="900380"/>
          </a:xfrm>
          <a:prstGeom prst="rect">
            <a:avLst/>
          </a:prstGeom>
        </p:spPr>
      </p:pic>
      <p:pic>
        <p:nvPicPr>
          <p:cNvPr id="32" name="Picture 3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382652" y="3314267"/>
            <a:ext cx="1508458" cy="356311"/>
          </a:xfrm>
          <a:prstGeom prst="rect">
            <a:avLst/>
          </a:prstGeom>
        </p:spPr>
      </p:pic>
      <p:pic>
        <p:nvPicPr>
          <p:cNvPr id="36" name="Picture 35"/>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071998" y="4289666"/>
            <a:ext cx="6411469" cy="582472"/>
          </a:xfrm>
          <a:prstGeom prst="rect">
            <a:avLst/>
          </a:prstGeom>
        </p:spPr>
      </p:pic>
      <p:sp>
        <p:nvSpPr>
          <p:cNvPr id="37"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6942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 in Master Form</a:t>
            </a:r>
          </a:p>
        </p:txBody>
      </p:sp>
      <p:sp>
        <p:nvSpPr>
          <p:cNvPr id="3" name="Content Placeholder 2"/>
          <p:cNvSpPr>
            <a:spLocks noGrp="1"/>
          </p:cNvSpPr>
          <p:nvPr>
            <p:ph idx="1"/>
          </p:nvPr>
        </p:nvSpPr>
        <p:spPr>
          <a:xfrm>
            <a:off x="838200" y="1825625"/>
            <a:ext cx="10603832" cy="4422775"/>
          </a:xfrm>
        </p:spPr>
        <p:txBody>
          <a:bodyPr>
            <a:normAutofit/>
          </a:bodyPr>
          <a:lstStyle/>
          <a:p>
            <a:r>
              <a:rPr lang="en-US" dirty="0"/>
              <a:t>Assuming the </a:t>
            </a:r>
            <a:r>
              <a:rPr lang="en-US" dirty="0">
                <a:solidFill>
                  <a:srgbClr val="FF0000"/>
                </a:solidFill>
              </a:rPr>
              <a:t>dynamic programming </a:t>
            </a:r>
            <a:r>
              <a:rPr lang="en-US" dirty="0"/>
              <a:t>applies, the value function satisfies the following </a:t>
            </a:r>
            <a:r>
              <a:rPr lang="en-US" dirty="0">
                <a:solidFill>
                  <a:srgbClr val="C00000"/>
                </a:solidFill>
              </a:rPr>
              <a:t>mean field equations</a:t>
            </a:r>
          </a:p>
          <a:p>
            <a:endParaRPr lang="en-US" dirty="0"/>
          </a:p>
          <a:p>
            <a:endParaRPr lang="en-US" dirty="0"/>
          </a:p>
          <a:p>
            <a:pPr marL="234950" indent="0">
              <a:buNone/>
            </a:pPr>
            <a:endParaRPr lang="en-US" dirty="0"/>
          </a:p>
          <a:p>
            <a:pPr marL="234950" indent="0">
              <a:buNone/>
            </a:pPr>
            <a:r>
              <a:rPr lang="en-US" dirty="0"/>
              <a:t>with terminal condition                                                      , and</a:t>
            </a:r>
          </a:p>
          <a:p>
            <a:pPr marL="225425" indent="0">
              <a:buNone/>
            </a:pPr>
            <a:r>
              <a:rPr lang="en-US" dirty="0"/>
              <a:t>the </a:t>
            </a:r>
            <a:r>
              <a:rPr lang="en-US" dirty="0">
                <a:solidFill>
                  <a:srgbClr val="C00000"/>
                </a:solidFill>
              </a:rPr>
              <a:t>derivative operators </a:t>
            </a:r>
            <a:r>
              <a:rPr lang="en-US" dirty="0"/>
              <a:t>are defined as</a:t>
            </a:r>
          </a:p>
        </p:txBody>
      </p:sp>
      <p:sp>
        <p:nvSpPr>
          <p:cNvPr id="4" name="Slide Number Placeholder 3"/>
          <p:cNvSpPr>
            <a:spLocks noGrp="1"/>
          </p:cNvSpPr>
          <p:nvPr>
            <p:ph type="sldNum" sz="quarter" idx="12"/>
          </p:nvPr>
        </p:nvSpPr>
        <p:spPr/>
        <p:txBody>
          <a:bodyPr/>
          <a:lstStyle/>
          <a:p>
            <a:fld id="{273EFF89-01AB-4C48-BAFC-40B8F761F5D1}" type="slidenum">
              <a:rPr lang="en-US" smtClean="0"/>
              <a:t>23</a:t>
            </a:fld>
            <a:endParaRPr lang="en-US"/>
          </a:p>
        </p:txBody>
      </p:sp>
      <p:pic>
        <p:nvPicPr>
          <p:cNvPr id="12" name="Picture 11"/>
          <p:cNvPicPr>
            <a:picLocks noChangeAspect="1"/>
          </p:cNvPicPr>
          <p:nvPr/>
        </p:nvPicPr>
        <p:blipFill>
          <a:blip r:embed="rId7"/>
          <a:stretch>
            <a:fillRect/>
          </a:stretch>
        </p:blipFill>
        <p:spPr>
          <a:xfrm>
            <a:off x="838200" y="6377518"/>
            <a:ext cx="1324429" cy="342369"/>
          </a:xfrm>
          <a:prstGeom prst="rect">
            <a:avLst/>
          </a:prstGeom>
        </p:spPr>
      </p:pic>
      <p:pic>
        <p:nvPicPr>
          <p:cNvPr id="14" name="Picture 13"/>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425242" y="2742412"/>
            <a:ext cx="9760001" cy="813054"/>
          </a:xfrm>
          <a:prstGeom prst="rect">
            <a:avLst/>
          </a:prstGeom>
        </p:spPr>
      </p:pic>
      <p:pic>
        <p:nvPicPr>
          <p:cNvPr id="5" name="Picture 4"/>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645375" y="4324516"/>
            <a:ext cx="4239464" cy="356311"/>
          </a:xfrm>
          <a:prstGeom prst="rect">
            <a:avLst/>
          </a:prstGeom>
        </p:spPr>
      </p:pic>
      <p:pic>
        <p:nvPicPr>
          <p:cNvPr id="7" name="Picture 6"/>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816752" y="3727739"/>
            <a:ext cx="4591506" cy="369113"/>
          </a:xfrm>
          <a:prstGeom prst="rect">
            <a:avLst/>
          </a:prstGeom>
        </p:spPr>
      </p:pic>
      <p:pic>
        <p:nvPicPr>
          <p:cNvPr id="32" name="Picture 31"/>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65028" y="5324763"/>
            <a:ext cx="10136124" cy="637032"/>
          </a:xfrm>
          <a:prstGeom prst="rect">
            <a:avLst/>
          </a:prstGeom>
        </p:spPr>
      </p:pic>
      <p:sp>
        <p:nvSpPr>
          <p:cNvPr id="33"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405519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Mean Field-Type Games</a:t>
            </a:r>
          </a:p>
        </p:txBody>
      </p:sp>
      <p:sp>
        <p:nvSpPr>
          <p:cNvPr id="4" name="Slide Number Placeholder 3"/>
          <p:cNvSpPr>
            <a:spLocks noGrp="1"/>
          </p:cNvSpPr>
          <p:nvPr>
            <p:ph type="sldNum" sz="quarter" idx="12"/>
          </p:nvPr>
        </p:nvSpPr>
        <p:spPr/>
        <p:txBody>
          <a:bodyPr/>
          <a:lstStyle/>
          <a:p>
            <a:pPr lvl="0"/>
            <a:fld id="{9A0DB2DC-4C9A-4742-B13C-FB6460FD3503}" type="slidenum">
              <a:rPr lang="zh-CN" altLang="en-US" smtClean="0"/>
              <a:pPr lvl="0"/>
              <a:t>24</a:t>
            </a:fld>
            <a:endParaRPr lang="zh-CN" altLang="en-US" dirty="0"/>
          </a:p>
        </p:txBody>
      </p:sp>
      <p:pic>
        <p:nvPicPr>
          <p:cNvPr id="7" name="Picture 6"/>
          <p:cNvPicPr>
            <a:picLocks noChangeAspect="1"/>
          </p:cNvPicPr>
          <p:nvPr/>
        </p:nvPicPr>
        <p:blipFill>
          <a:blip r:embed="rId4"/>
          <a:stretch>
            <a:fillRect/>
          </a:stretch>
        </p:blipFill>
        <p:spPr>
          <a:xfrm>
            <a:off x="838200" y="6377518"/>
            <a:ext cx="1324429" cy="342369"/>
          </a:xfrm>
          <a:prstGeom prst="rect">
            <a:avLst/>
          </a:prstGeom>
        </p:spPr>
      </p:pic>
      <p:sp>
        <p:nvSpPr>
          <p:cNvPr id="3" name="Content Placeholder 2"/>
          <p:cNvSpPr>
            <a:spLocks noGrp="1"/>
          </p:cNvSpPr>
          <p:nvPr>
            <p:ph idx="1"/>
          </p:nvPr>
        </p:nvSpPr>
        <p:spPr>
          <a:xfrm>
            <a:off x="838200" y="1442853"/>
            <a:ext cx="10674246" cy="4830356"/>
          </a:xfrm>
        </p:spPr>
        <p:txBody>
          <a:bodyPr>
            <a:normAutofit lnSpcReduction="10000"/>
          </a:bodyPr>
          <a:lstStyle/>
          <a:p>
            <a:pPr marL="231775" indent="-231775"/>
            <a:r>
              <a:rPr lang="en-US" dirty="0"/>
              <a:t>MFTG is game in which </a:t>
            </a:r>
            <a:r>
              <a:rPr lang="en-US" dirty="0">
                <a:solidFill>
                  <a:srgbClr val="C00000"/>
                </a:solidFill>
              </a:rPr>
              <a:t>the payoffs </a:t>
            </a:r>
            <a:r>
              <a:rPr lang="en-US" dirty="0"/>
              <a:t>and/or state dynamics coefficient functions </a:t>
            </a:r>
            <a:r>
              <a:rPr lang="en-US" dirty="0">
                <a:solidFill>
                  <a:srgbClr val="C00000"/>
                </a:solidFill>
              </a:rPr>
              <a:t>depend also on the distribution of the state-control </a:t>
            </a:r>
            <a:r>
              <a:rPr lang="en-US" dirty="0" smtClean="0">
                <a:solidFill>
                  <a:srgbClr val="C00000"/>
                </a:solidFill>
              </a:rPr>
              <a:t>pairs (u)</a:t>
            </a:r>
            <a:r>
              <a:rPr lang="en-US" dirty="0" smtClean="0"/>
              <a:t>:</a:t>
            </a:r>
            <a:endParaRPr lang="en-US" dirty="0"/>
          </a:p>
          <a:p>
            <a:pPr marL="231775" indent="-231775"/>
            <a:endParaRPr lang="en-US" dirty="0"/>
          </a:p>
          <a:p>
            <a:pPr marL="231775" indent="-231775"/>
            <a:r>
              <a:rPr lang="en-US" dirty="0" smtClean="0"/>
              <a:t>Can be applied when dynamic programming cannot be applied.</a:t>
            </a:r>
          </a:p>
          <a:p>
            <a:pPr marL="231775" indent="-231775"/>
            <a:r>
              <a:rPr lang="en-US" dirty="0" smtClean="0"/>
              <a:t>The </a:t>
            </a:r>
            <a:r>
              <a:rPr lang="en-US" dirty="0"/>
              <a:t>number of interacting agents is </a:t>
            </a:r>
            <a:r>
              <a:rPr lang="en-US" dirty="0">
                <a:solidFill>
                  <a:srgbClr val="C00000"/>
                </a:solidFill>
              </a:rPr>
              <a:t>not necessarily large</a:t>
            </a:r>
            <a:r>
              <a:rPr lang="en-US" dirty="0"/>
              <a:t>.</a:t>
            </a:r>
          </a:p>
          <a:p>
            <a:pPr marL="231775" indent="-231775"/>
            <a:r>
              <a:rPr lang="en-US" dirty="0"/>
              <a:t>MFTG extends MFG to include </a:t>
            </a:r>
            <a:r>
              <a:rPr lang="en-US" dirty="0">
                <a:solidFill>
                  <a:srgbClr val="C00000"/>
                </a:solidFill>
              </a:rPr>
              <a:t>non-symmetry</a:t>
            </a:r>
            <a:r>
              <a:rPr lang="en-US" dirty="0"/>
              <a:t>, </a:t>
            </a:r>
            <a:r>
              <a:rPr lang="en-US" dirty="0">
                <a:solidFill>
                  <a:srgbClr val="C00000"/>
                </a:solidFill>
              </a:rPr>
              <a:t>non-negligible effect of individual decision </a:t>
            </a:r>
            <a:r>
              <a:rPr lang="en-US" dirty="0"/>
              <a:t>on the mean field term.</a:t>
            </a:r>
          </a:p>
          <a:p>
            <a:pPr marL="231775" indent="-231775"/>
            <a:r>
              <a:rPr lang="en-US" dirty="0"/>
              <a:t>Mean field-type games differ from mean field game since it </a:t>
            </a:r>
            <a:r>
              <a:rPr lang="en-US" dirty="0">
                <a:solidFill>
                  <a:srgbClr val="C00000"/>
                </a:solidFill>
              </a:rPr>
              <a:t>takes into account higher-order statistics</a:t>
            </a:r>
            <a:r>
              <a:rPr lang="en-US" dirty="0"/>
              <a:t> of the states such as the </a:t>
            </a:r>
            <a:r>
              <a:rPr lang="en-US" dirty="0">
                <a:solidFill>
                  <a:srgbClr val="FF0000"/>
                </a:solidFill>
              </a:rPr>
              <a:t>variance</a:t>
            </a:r>
            <a:r>
              <a:rPr lang="en-US" dirty="0"/>
              <a:t>.</a:t>
            </a:r>
          </a:p>
          <a:p>
            <a:pPr marL="688975" lvl="1" indent="-231775"/>
            <a:r>
              <a:rPr lang="en-US" dirty="0"/>
              <a:t>Other quantities of interest, aside from the mean field term, include variance, skewness, kurtosis, value at risk, success probability, mean-variance payoff, etc.</a:t>
            </a:r>
          </a:p>
          <a:p>
            <a:pPr marL="231775" indent="-231775"/>
            <a:endParaRPr lang="en-US" dirty="0"/>
          </a:p>
        </p:txBody>
      </p:sp>
      <p:pic>
        <p:nvPicPr>
          <p:cNvPr id="11" name="Picture 10"/>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936138" y="2284509"/>
            <a:ext cx="6319723" cy="356311"/>
          </a:xfrm>
          <a:prstGeom prst="rect">
            <a:avLst/>
          </a:prstGeom>
        </p:spPr>
      </p:pic>
    </p:spTree>
    <p:extLst>
      <p:ext uri="{BB962C8B-B14F-4D97-AF65-F5344CB8AC3E}">
        <p14:creationId xmlns:p14="http://schemas.microsoft.com/office/powerpoint/2010/main" val="673105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Mean-Field-Type Games</a:t>
            </a:r>
          </a:p>
        </p:txBody>
      </p:sp>
      <p:sp>
        <p:nvSpPr>
          <p:cNvPr id="3" name="Content Placeholder 2"/>
          <p:cNvSpPr>
            <a:spLocks noGrp="1"/>
          </p:cNvSpPr>
          <p:nvPr>
            <p:ph idx="1"/>
          </p:nvPr>
        </p:nvSpPr>
        <p:spPr>
          <a:xfrm>
            <a:off x="838200" y="1825625"/>
            <a:ext cx="10515600" cy="4894262"/>
          </a:xfrm>
        </p:spPr>
        <p:txBody>
          <a:bodyPr>
            <a:normAutofit/>
          </a:bodyPr>
          <a:lstStyle/>
          <a:p>
            <a:r>
              <a:rPr lang="en-US" dirty="0"/>
              <a:t>The </a:t>
            </a:r>
            <a:r>
              <a:rPr lang="en-US" dirty="0">
                <a:solidFill>
                  <a:srgbClr val="C00000"/>
                </a:solidFill>
              </a:rPr>
              <a:t>objective </a:t>
            </a:r>
            <a:r>
              <a:rPr lang="en-US" dirty="0"/>
              <a:t>of a reference player is to</a:t>
            </a:r>
          </a:p>
          <a:p>
            <a:endParaRPr lang="en-US" dirty="0"/>
          </a:p>
          <a:p>
            <a:endParaRPr lang="en-US" sz="2400" dirty="0"/>
          </a:p>
          <a:p>
            <a:endParaRPr lang="en-US" sz="2400" dirty="0"/>
          </a:p>
          <a:p>
            <a:pPr marL="236538" indent="0">
              <a:buNone/>
            </a:pPr>
            <a:r>
              <a:rPr lang="en-US" dirty="0"/>
              <a:t>subject to</a:t>
            </a:r>
          </a:p>
          <a:p>
            <a:endParaRPr lang="en-US" dirty="0"/>
          </a:p>
          <a:p>
            <a:r>
              <a:rPr lang="en-US" dirty="0"/>
              <a:t>Nash equilibrium is a solution concept such that</a:t>
            </a:r>
          </a:p>
          <a:p>
            <a:endParaRPr lang="en-US" dirty="0"/>
          </a:p>
          <a:p>
            <a:r>
              <a:rPr lang="en-US" dirty="0"/>
              <a:t>DP does not work since the mean field term depends on the control.</a:t>
            </a:r>
          </a:p>
          <a:p>
            <a:endParaRPr lang="en-US" dirty="0"/>
          </a:p>
          <a:p>
            <a:endParaRPr lang="en-US" dirty="0"/>
          </a:p>
          <a:p>
            <a:endParaRPr lang="en-US" dirty="0"/>
          </a:p>
          <a:p>
            <a:pPr marL="222250" indent="-222250"/>
            <a:endParaRPr lang="en-US" sz="1400" dirty="0"/>
          </a:p>
          <a:p>
            <a:pPr marL="222250" indent="-222250"/>
            <a:endParaRPr lang="en-US" sz="1400" dirty="0"/>
          </a:p>
          <a:p>
            <a:pPr marL="222250" indent="-222250"/>
            <a:endParaRPr lang="en-US" sz="1400" dirty="0"/>
          </a:p>
          <a:p>
            <a:pPr marL="222250" indent="-222250"/>
            <a:endParaRPr lang="en-US" sz="1400" dirty="0"/>
          </a:p>
          <a:p>
            <a:pPr marL="222250" indent="-222250"/>
            <a:endParaRPr lang="en-US" sz="1400" dirty="0"/>
          </a:p>
          <a:p>
            <a:pPr marL="222250" indent="-222250"/>
            <a:endParaRPr lang="en-US" sz="1400" dirty="0"/>
          </a:p>
        </p:txBody>
      </p:sp>
      <p:pic>
        <p:nvPicPr>
          <p:cNvPr id="11" name="Picture 1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17124" y="2484791"/>
            <a:ext cx="10680782" cy="1064669"/>
          </a:xfrm>
          <a:prstGeom prst="rect">
            <a:avLst/>
          </a:prstGeom>
        </p:spPr>
      </p:pic>
      <p:sp>
        <p:nvSpPr>
          <p:cNvPr id="5" name="Slide Number Placeholder 4"/>
          <p:cNvSpPr>
            <a:spLocks noGrp="1"/>
          </p:cNvSpPr>
          <p:nvPr>
            <p:ph type="sldNum" sz="quarter" idx="12"/>
          </p:nvPr>
        </p:nvSpPr>
        <p:spPr/>
        <p:txBody>
          <a:bodyPr/>
          <a:lstStyle/>
          <a:p>
            <a:fld id="{273EFF89-01AB-4C48-BAFC-40B8F761F5D1}" type="slidenum">
              <a:rPr lang="en-US" smtClean="0"/>
              <a:t>25</a:t>
            </a:fld>
            <a:endParaRPr lang="en-US"/>
          </a:p>
        </p:txBody>
      </p:sp>
      <p:pic>
        <p:nvPicPr>
          <p:cNvPr id="8" name="Picture 7"/>
          <p:cNvPicPr>
            <a:picLocks noChangeAspect="1"/>
          </p:cNvPicPr>
          <p:nvPr/>
        </p:nvPicPr>
        <p:blipFill>
          <a:blip r:embed="rId7"/>
          <a:stretch>
            <a:fillRect/>
          </a:stretch>
        </p:blipFill>
        <p:spPr>
          <a:xfrm>
            <a:off x="838200" y="6377518"/>
            <a:ext cx="1324429" cy="342369"/>
          </a:xfrm>
          <a:prstGeom prst="rect">
            <a:avLst/>
          </a:prstGeom>
        </p:spPr>
      </p:pic>
      <p:pic>
        <p:nvPicPr>
          <p:cNvPr id="12" name="Picture 11"/>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706705" y="3834887"/>
            <a:ext cx="7224373" cy="887577"/>
          </a:xfrm>
          <a:prstGeom prst="rect">
            <a:avLst/>
          </a:prstGeom>
        </p:spPr>
      </p:pic>
      <p:pic>
        <p:nvPicPr>
          <p:cNvPr id="15" name="Picture 1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698352" y="5387607"/>
            <a:ext cx="7030212" cy="356311"/>
          </a:xfrm>
          <a:prstGeom prst="rect">
            <a:avLst/>
          </a:prstGeom>
        </p:spPr>
      </p:pic>
    </p:spTree>
    <p:extLst>
      <p:ext uri="{BB962C8B-B14F-4D97-AF65-F5344CB8AC3E}">
        <p14:creationId xmlns:p14="http://schemas.microsoft.com/office/powerpoint/2010/main" val="200324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Overview</a:t>
            </a:r>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26</a:t>
            </a:fld>
            <a:endParaRPr lang="en-US" dirty="0"/>
          </a:p>
        </p:txBody>
      </p:sp>
      <p:pic>
        <p:nvPicPr>
          <p:cNvPr id="11" name="Picture 10"/>
          <p:cNvPicPr>
            <a:picLocks noChangeAspect="1"/>
          </p:cNvPicPr>
          <p:nvPr/>
        </p:nvPicPr>
        <p:blipFill>
          <a:blip r:embed="rId3"/>
          <a:stretch>
            <a:fillRect/>
          </a:stretch>
        </p:blipFill>
        <p:spPr>
          <a:xfrm>
            <a:off x="838200" y="6377518"/>
            <a:ext cx="1324429" cy="342369"/>
          </a:xfrm>
          <a:prstGeom prst="rect">
            <a:avLst/>
          </a:prstGeom>
        </p:spPr>
      </p:pic>
      <p:sp>
        <p:nvSpPr>
          <p:cNvPr id="3" name="Content Placeholder 2"/>
          <p:cNvSpPr>
            <a:spLocks noGrp="1"/>
          </p:cNvSpPr>
          <p:nvPr>
            <p:ph idx="1"/>
          </p:nvPr>
        </p:nvSpPr>
        <p:spPr/>
        <p:txBody>
          <a:bodyPr>
            <a:normAutofit/>
          </a:bodyPr>
          <a:lstStyle/>
          <a:p>
            <a:r>
              <a:rPr lang="en-US" dirty="0"/>
              <a:t>Introduction</a:t>
            </a:r>
          </a:p>
          <a:p>
            <a:r>
              <a:rPr lang="en-US" dirty="0"/>
              <a:t>Mean Field Game Framework</a:t>
            </a:r>
          </a:p>
          <a:p>
            <a:r>
              <a:rPr lang="en-US" dirty="0"/>
              <a:t>Analytic Methods</a:t>
            </a:r>
          </a:p>
          <a:p>
            <a:r>
              <a:rPr lang="en-US" b="1" dirty="0"/>
              <a:t>Probabilistic Method</a:t>
            </a:r>
          </a:p>
          <a:p>
            <a:pPr lvl="1"/>
            <a:r>
              <a:rPr lang="en-US" dirty="0"/>
              <a:t>Stochastic Maximum Principle</a:t>
            </a:r>
          </a:p>
          <a:p>
            <a:r>
              <a:rPr lang="en-US" dirty="0"/>
              <a:t>Applications</a:t>
            </a:r>
          </a:p>
          <a:p>
            <a:r>
              <a:rPr lang="en-US" dirty="0"/>
              <a:t>Conclusion</a:t>
            </a:r>
          </a:p>
          <a:p>
            <a:pPr marL="50800"/>
            <a:endParaRPr lang="en-US" sz="3200" dirty="0"/>
          </a:p>
          <a:p>
            <a:endParaRPr lang="en-US" sz="3200" dirty="0"/>
          </a:p>
          <a:p>
            <a:endParaRPr lang="en-US" sz="3200" dirty="0"/>
          </a:p>
        </p:txBody>
      </p:sp>
    </p:spTree>
    <p:extLst>
      <p:ext uri="{BB962C8B-B14F-4D97-AF65-F5344CB8AC3E}">
        <p14:creationId xmlns:p14="http://schemas.microsoft.com/office/powerpoint/2010/main" val="1756062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Stochastic Maximum Principle</a:t>
            </a:r>
          </a:p>
        </p:txBody>
      </p:sp>
      <p:sp>
        <p:nvSpPr>
          <p:cNvPr id="3" name="Content Placeholder 2"/>
          <p:cNvSpPr>
            <a:spLocks noGrp="1"/>
          </p:cNvSpPr>
          <p:nvPr>
            <p:ph idx="1"/>
          </p:nvPr>
        </p:nvSpPr>
        <p:spPr>
          <a:xfrm>
            <a:off x="838200" y="1825625"/>
            <a:ext cx="10603832" cy="4692133"/>
          </a:xfrm>
        </p:spPr>
        <p:txBody>
          <a:bodyPr>
            <a:normAutofit/>
          </a:bodyPr>
          <a:lstStyle/>
          <a:p>
            <a:r>
              <a:rPr lang="en-US" dirty="0"/>
              <a:t>SMP is a </a:t>
            </a:r>
            <a:r>
              <a:rPr lang="en-US" dirty="0">
                <a:solidFill>
                  <a:srgbClr val="C00000"/>
                </a:solidFill>
              </a:rPr>
              <a:t>probabilistic approach </a:t>
            </a:r>
            <a:r>
              <a:rPr lang="en-US" dirty="0"/>
              <a:t>to finding the best response of a player in a MFG. It involves the following steps:</a:t>
            </a:r>
          </a:p>
          <a:p>
            <a:pPr marL="914400" lvl="1" indent="-457200">
              <a:buFont typeface="+mj-lt"/>
              <a:buAutoNum type="arabicPeriod"/>
            </a:pPr>
            <a:r>
              <a:rPr lang="en-US" dirty="0"/>
              <a:t>Introduce a measure flow           to specify </a:t>
            </a:r>
            <a:r>
              <a:rPr lang="en-US" dirty="0">
                <a:solidFill>
                  <a:srgbClr val="C00000"/>
                </a:solidFill>
              </a:rPr>
              <a:t>the empirical state distribution </a:t>
            </a:r>
            <a:r>
              <a:rPr lang="en-US" dirty="0"/>
              <a:t>associated with an infinite population.</a:t>
            </a:r>
          </a:p>
          <a:p>
            <a:pPr marL="914400" lvl="1" indent="-457200">
              <a:buFont typeface="+mj-lt"/>
              <a:buAutoNum type="arabicPeriod"/>
            </a:pPr>
            <a:r>
              <a:rPr lang="en-US" dirty="0"/>
              <a:t>The </a:t>
            </a:r>
            <a:r>
              <a:rPr lang="en-US" dirty="0">
                <a:solidFill>
                  <a:srgbClr val="FF0000"/>
                </a:solidFill>
              </a:rPr>
              <a:t>optimal control problem </a:t>
            </a:r>
            <a:r>
              <a:rPr lang="en-US" dirty="0"/>
              <a:t>for a player is solved through an </a:t>
            </a:r>
            <a:r>
              <a:rPr lang="en-US" dirty="0" err="1"/>
              <a:t>adjoint</a:t>
            </a:r>
            <a:r>
              <a:rPr lang="en-US" dirty="0"/>
              <a:t> process which determines the closed-loop system.</a:t>
            </a:r>
          </a:p>
          <a:p>
            <a:pPr marL="914400" lvl="1" indent="-457200">
              <a:buFont typeface="+mj-lt"/>
              <a:buAutoNum type="arabicPeriod"/>
            </a:pPr>
            <a:r>
              <a:rPr lang="en-US" dirty="0"/>
              <a:t>The measure flow           is required to be equal to </a:t>
            </a:r>
            <a:r>
              <a:rPr lang="en-US" dirty="0">
                <a:solidFill>
                  <a:srgbClr val="C00000"/>
                </a:solidFill>
              </a:rPr>
              <a:t>the law of the closed-loop </a:t>
            </a:r>
            <a:r>
              <a:rPr lang="en-US" dirty="0"/>
              <a:t>system.</a:t>
            </a:r>
          </a:p>
          <a:p>
            <a:r>
              <a:rPr lang="en-US" dirty="0"/>
              <a:t>SMP yields a </a:t>
            </a:r>
            <a:r>
              <a:rPr lang="en-US" dirty="0">
                <a:solidFill>
                  <a:srgbClr val="C00000"/>
                </a:solidFill>
              </a:rPr>
              <a:t>forward-backward stochastic differential equation </a:t>
            </a:r>
            <a:r>
              <a:rPr lang="en-US" dirty="0"/>
              <a:t>(FBSDE) of McKean-</a:t>
            </a:r>
            <a:r>
              <a:rPr lang="en-US" dirty="0" err="1"/>
              <a:t>Vlasov</a:t>
            </a:r>
            <a:r>
              <a:rPr lang="en-US" dirty="0"/>
              <a:t> type</a:t>
            </a:r>
            <a:r>
              <a:rPr lang="en-US" dirty="0" smtClean="0"/>
              <a:t>.</a:t>
            </a:r>
          </a:p>
          <a:p>
            <a:r>
              <a:rPr lang="en-US" dirty="0" smtClean="0"/>
              <a:t>Can be applied when dynamic programming cannot be applied.</a:t>
            </a:r>
            <a:endParaRPr lang="en-US" dirty="0"/>
          </a:p>
          <a:p>
            <a:pPr marL="971550" lvl="1" indent="-514350">
              <a:buFont typeface="+mj-lt"/>
              <a:buAutoNum type="arabicPeriod"/>
            </a:pPr>
            <a:endParaRPr lang="en-US" dirty="0"/>
          </a:p>
          <a:p>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3EFF89-01AB-4C48-BAFC-40B8F761F5D1}" type="slidenum">
              <a:rPr lang="en-US" smtClean="0"/>
              <a:t>27</a:t>
            </a:fld>
            <a:endParaRPr lang="en-US"/>
          </a:p>
        </p:txBody>
      </p:sp>
      <p:pic>
        <p:nvPicPr>
          <p:cNvPr id="12" name="Picture 11"/>
          <p:cNvPicPr>
            <a:picLocks noChangeAspect="1"/>
          </p:cNvPicPr>
          <p:nvPr/>
        </p:nvPicPr>
        <p:blipFill>
          <a:blip r:embed="rId5"/>
          <a:stretch>
            <a:fillRect/>
          </a:stretch>
        </p:blipFill>
        <p:spPr>
          <a:xfrm>
            <a:off x="838200" y="6377518"/>
            <a:ext cx="1324429" cy="342369"/>
          </a:xfrm>
          <a:prstGeom prst="rect">
            <a:avLst/>
          </a:prstGeom>
        </p:spPr>
      </p:pic>
      <p:pic>
        <p:nvPicPr>
          <p:cNvPr id="6"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089237" y="2720109"/>
            <a:ext cx="576072" cy="305410"/>
          </a:xfrm>
          <a:prstGeom prst="rect">
            <a:avLst/>
          </a:prstGeom>
        </p:spPr>
      </p:pic>
      <p:pic>
        <p:nvPicPr>
          <p:cNvPr id="8" name="Picture 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152406" y="4149767"/>
            <a:ext cx="576072" cy="305410"/>
          </a:xfrm>
          <a:prstGeom prst="rect">
            <a:avLst/>
          </a:prstGeom>
        </p:spPr>
      </p:pic>
      <p:sp>
        <p:nvSpPr>
          <p:cNvPr id="10" name="Footer Placeholder 3"/>
          <p:cNvSpPr>
            <a:spLocks noGrp="1"/>
          </p:cNvSpPr>
          <p:nvPr>
            <p:ph type="ftr" sz="quarter" idx="11"/>
          </p:nvPr>
        </p:nvSpPr>
        <p:spPr>
          <a:xfrm>
            <a:off x="4038600" y="6356350"/>
            <a:ext cx="4114800" cy="365125"/>
          </a:xfrm>
        </p:spPr>
        <p:txBody>
          <a:bodyPr/>
          <a:lstStyle/>
          <a:p>
            <a:endParaRPr lang="en-US" dirty="0"/>
          </a:p>
        </p:txBody>
      </p:sp>
      <p:sp>
        <p:nvSpPr>
          <p:cNvPr id="9" name="TextBox 8"/>
          <p:cNvSpPr txBox="1"/>
          <p:nvPr/>
        </p:nvSpPr>
        <p:spPr>
          <a:xfrm>
            <a:off x="10047333" y="3025519"/>
            <a:ext cx="1089032" cy="461665"/>
          </a:xfrm>
          <a:prstGeom prst="rect">
            <a:avLst/>
          </a:prstGeom>
          <a:noFill/>
        </p:spPr>
        <p:txBody>
          <a:bodyPr wrap="square" rtlCol="0">
            <a:spAutoFit/>
          </a:bodyPr>
          <a:lstStyle/>
          <a:p>
            <a:r>
              <a:rPr lang="en-US" sz="2400" b="1" dirty="0">
                <a:solidFill>
                  <a:srgbClr val="002060"/>
                </a:solidFill>
              </a:rPr>
              <a:t>“dual”</a:t>
            </a:r>
          </a:p>
        </p:txBody>
      </p:sp>
      <p:cxnSp>
        <p:nvCxnSpPr>
          <p:cNvPr id="11" name="Straight Arrow Connector 10"/>
          <p:cNvCxnSpPr/>
          <p:nvPr/>
        </p:nvCxnSpPr>
        <p:spPr>
          <a:xfrm flipV="1">
            <a:off x="9916346" y="3316711"/>
            <a:ext cx="261975" cy="1286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092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Stochastic Maximum </a:t>
            </a:r>
            <a:r>
              <a:rPr lang="en-US" dirty="0" smtClean="0">
                <a:solidFill>
                  <a:srgbClr val="C00000"/>
                </a:solidFill>
              </a:rPr>
              <a:t>Principle (step 2)</a:t>
            </a:r>
            <a:endParaRPr lang="en-US" dirty="0">
              <a:solidFill>
                <a:srgbClr val="C00000"/>
              </a:solidFill>
            </a:endParaRPr>
          </a:p>
        </p:txBody>
      </p:sp>
      <p:sp>
        <p:nvSpPr>
          <p:cNvPr id="3" name="Content Placeholder 2"/>
          <p:cNvSpPr>
            <a:spLocks noGrp="1"/>
          </p:cNvSpPr>
          <p:nvPr>
            <p:ph idx="1"/>
          </p:nvPr>
        </p:nvSpPr>
        <p:spPr>
          <a:xfrm>
            <a:off x="838200" y="1825625"/>
            <a:ext cx="10603832" cy="4422775"/>
          </a:xfrm>
        </p:spPr>
        <p:txBody>
          <a:bodyPr>
            <a:normAutofit/>
          </a:bodyPr>
          <a:lstStyle/>
          <a:p>
            <a:r>
              <a:rPr lang="en-US" dirty="0"/>
              <a:t>Consider the </a:t>
            </a:r>
            <a:r>
              <a:rPr lang="en-US" dirty="0">
                <a:solidFill>
                  <a:srgbClr val="C00000"/>
                </a:solidFill>
              </a:rPr>
              <a:t>control problem </a:t>
            </a:r>
            <a:r>
              <a:rPr lang="en-US" dirty="0"/>
              <a:t>for a representative player be</a:t>
            </a:r>
          </a:p>
          <a:p>
            <a:pPr marL="971550" lvl="1" indent="-514350">
              <a:buFont typeface="+mj-lt"/>
              <a:buAutoNum type="arabicPeriod"/>
            </a:pPr>
            <a:endParaRPr lang="en-US" sz="2000" dirty="0"/>
          </a:p>
          <a:p>
            <a:endParaRPr lang="en-US" sz="2400" dirty="0">
              <a:solidFill>
                <a:srgbClr val="C00000"/>
              </a:solidFill>
            </a:endParaRPr>
          </a:p>
          <a:p>
            <a:pPr marL="234950" indent="0">
              <a:buNone/>
            </a:pPr>
            <a:r>
              <a:rPr lang="en-US" dirty="0"/>
              <a:t>subject to </a:t>
            </a:r>
          </a:p>
          <a:p>
            <a:pPr marL="234950" indent="0">
              <a:buNone/>
            </a:pPr>
            <a:endParaRPr lang="en-US" dirty="0"/>
          </a:p>
          <a:p>
            <a:pPr marL="234950" indent="0">
              <a:buNone/>
            </a:pPr>
            <a:r>
              <a:rPr lang="en-US" dirty="0"/>
              <a:t>where the </a:t>
            </a:r>
            <a:r>
              <a:rPr lang="en-US" dirty="0">
                <a:solidFill>
                  <a:srgbClr val="C00000"/>
                </a:solidFill>
              </a:rPr>
              <a:t>cost function </a:t>
            </a:r>
            <a:r>
              <a:rPr lang="en-US" dirty="0"/>
              <a:t>is given by</a:t>
            </a:r>
          </a:p>
        </p:txBody>
      </p:sp>
      <p:sp>
        <p:nvSpPr>
          <p:cNvPr id="4" name="Slide Number Placeholder 3"/>
          <p:cNvSpPr>
            <a:spLocks noGrp="1"/>
          </p:cNvSpPr>
          <p:nvPr>
            <p:ph type="sldNum" sz="quarter" idx="12"/>
          </p:nvPr>
        </p:nvSpPr>
        <p:spPr/>
        <p:txBody>
          <a:bodyPr/>
          <a:lstStyle/>
          <a:p>
            <a:fld id="{273EFF89-01AB-4C48-BAFC-40B8F761F5D1}" type="slidenum">
              <a:rPr lang="en-US" smtClean="0"/>
              <a:t>28</a:t>
            </a:fld>
            <a:endParaRPr lang="en-US"/>
          </a:p>
        </p:txBody>
      </p:sp>
      <p:pic>
        <p:nvPicPr>
          <p:cNvPr id="12" name="Picture 11"/>
          <p:cNvPicPr>
            <a:picLocks noChangeAspect="1"/>
          </p:cNvPicPr>
          <p:nvPr/>
        </p:nvPicPr>
        <p:blipFill>
          <a:blip r:embed="rId6"/>
          <a:stretch>
            <a:fillRect/>
          </a:stretch>
        </p:blipFill>
        <p:spPr>
          <a:xfrm>
            <a:off x="838200" y="6377518"/>
            <a:ext cx="1324429" cy="342369"/>
          </a:xfrm>
          <a:prstGeom prst="rect">
            <a:avLst/>
          </a:prstGeom>
        </p:spPr>
      </p:pic>
      <p:pic>
        <p:nvPicPr>
          <p:cNvPr id="9" name="Picture 8"/>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361930" y="4718528"/>
            <a:ext cx="9556372" cy="900380"/>
          </a:xfrm>
          <a:prstGeom prst="rect">
            <a:avLst/>
          </a:prstGeom>
        </p:spPr>
      </p:pic>
      <p:pic>
        <p:nvPicPr>
          <p:cNvPr id="10" name="Picture 9"/>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049188" y="2398846"/>
            <a:ext cx="4083710" cy="573938"/>
          </a:xfrm>
          <a:prstGeom prst="rect">
            <a:avLst/>
          </a:prstGeom>
        </p:spPr>
      </p:pic>
      <p:pic>
        <p:nvPicPr>
          <p:cNvPr id="7" name="Picture 6"/>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700556" y="3201459"/>
            <a:ext cx="5107839" cy="887577"/>
          </a:xfrm>
          <a:prstGeom prst="rect">
            <a:avLst/>
          </a:prstGeom>
        </p:spPr>
      </p:pic>
      <p:sp>
        <p:nvSpPr>
          <p:cNvPr id="13"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598660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Stochastic Maximum </a:t>
            </a:r>
            <a:r>
              <a:rPr lang="en-US" dirty="0" smtClean="0">
                <a:solidFill>
                  <a:srgbClr val="C00000"/>
                </a:solidFill>
              </a:rPr>
              <a:t>Principle (step 2)</a:t>
            </a:r>
            <a:endParaRPr lang="en-US" dirty="0"/>
          </a:p>
        </p:txBody>
      </p:sp>
      <p:sp>
        <p:nvSpPr>
          <p:cNvPr id="3" name="Content Placeholder 2"/>
          <p:cNvSpPr>
            <a:spLocks noGrp="1"/>
          </p:cNvSpPr>
          <p:nvPr>
            <p:ph idx="1"/>
          </p:nvPr>
        </p:nvSpPr>
        <p:spPr>
          <a:xfrm>
            <a:off x="838200" y="1825625"/>
            <a:ext cx="10515600" cy="4381212"/>
          </a:xfrm>
        </p:spPr>
        <p:txBody>
          <a:bodyPr>
            <a:normAutofit/>
          </a:bodyPr>
          <a:lstStyle/>
          <a:p>
            <a:r>
              <a:rPr lang="en-US" dirty="0"/>
              <a:t>According to SMP, if the following FBSDE</a:t>
            </a:r>
          </a:p>
          <a:p>
            <a:endParaRPr lang="en-US" sz="2400" dirty="0"/>
          </a:p>
          <a:p>
            <a:endParaRPr lang="en-US" sz="2400" dirty="0"/>
          </a:p>
          <a:p>
            <a:pPr marL="234950" indent="0">
              <a:buNone/>
            </a:pPr>
            <a:endParaRPr lang="en-US" sz="2400" dirty="0"/>
          </a:p>
          <a:p>
            <a:pPr marL="234950" indent="0">
              <a:buNone/>
            </a:pPr>
            <a:endParaRPr lang="en-US" sz="2400" dirty="0"/>
          </a:p>
          <a:p>
            <a:pPr marL="234950" indent="0">
              <a:buNone/>
            </a:pPr>
            <a:endParaRPr lang="en-US" sz="2400" dirty="0"/>
          </a:p>
          <a:p>
            <a:pPr marL="234950" indent="0">
              <a:buNone/>
            </a:pPr>
            <a:r>
              <a:rPr lang="en-US" dirty="0"/>
              <a:t>has solution                                                    where             </a:t>
            </a:r>
          </a:p>
          <a:p>
            <a:pPr marL="234950" indent="0">
              <a:buNone/>
            </a:pPr>
            <a:endParaRPr lang="en-US" dirty="0"/>
          </a:p>
          <a:p>
            <a:pPr marL="234950" indent="0">
              <a:buNone/>
            </a:pPr>
            <a:r>
              <a:rPr lang="en-US" dirty="0"/>
              <a:t>then                                                     is the </a:t>
            </a:r>
            <a:r>
              <a:rPr lang="en-US" dirty="0">
                <a:solidFill>
                  <a:srgbClr val="C00000"/>
                </a:solidFill>
              </a:rPr>
              <a:t>optimal control</a:t>
            </a:r>
            <a:r>
              <a:rPr lang="en-US" dirty="0"/>
              <a:t>.</a:t>
            </a:r>
          </a:p>
          <a:p>
            <a:pPr marL="234950" indent="-222250"/>
            <a:endParaRPr lang="en-US" dirty="0"/>
          </a:p>
          <a:p>
            <a:endParaRPr lang="en-US" dirty="0"/>
          </a:p>
          <a:p>
            <a:endParaRPr lang="en-US" dirty="0"/>
          </a:p>
          <a:p>
            <a:pPr marL="234950" indent="-234950"/>
            <a:endParaRPr lang="en-US" dirty="0"/>
          </a:p>
        </p:txBody>
      </p:sp>
      <p:pic>
        <p:nvPicPr>
          <p:cNvPr id="15" name="Picture 1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21613" y="2454083"/>
            <a:ext cx="10040723" cy="1950110"/>
          </a:xfrm>
          <a:prstGeom prst="rect">
            <a:avLst/>
          </a:prstGeom>
        </p:spPr>
      </p:pic>
      <p:pic>
        <p:nvPicPr>
          <p:cNvPr id="8" name="Picture 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030017" y="5197141"/>
            <a:ext cx="6161837" cy="356311"/>
          </a:xfrm>
          <a:prstGeom prst="rect">
            <a:avLst/>
          </a:prstGeom>
        </p:spPr>
      </p:pic>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943402" y="5715420"/>
            <a:ext cx="4064511" cy="356311"/>
          </a:xfrm>
          <a:prstGeom prst="rect">
            <a:avLst/>
          </a:prstGeom>
        </p:spPr>
      </p:pic>
      <p:sp>
        <p:nvSpPr>
          <p:cNvPr id="4" name="Slide Number Placeholder 3"/>
          <p:cNvSpPr>
            <a:spLocks noGrp="1"/>
          </p:cNvSpPr>
          <p:nvPr>
            <p:ph type="sldNum" sz="quarter" idx="12"/>
          </p:nvPr>
        </p:nvSpPr>
        <p:spPr/>
        <p:txBody>
          <a:bodyPr/>
          <a:lstStyle/>
          <a:p>
            <a:fld id="{273EFF89-01AB-4C48-BAFC-40B8F761F5D1}" type="slidenum">
              <a:rPr lang="en-US" smtClean="0"/>
              <a:t>29</a:t>
            </a:fld>
            <a:endParaRPr lang="en-US"/>
          </a:p>
        </p:txBody>
      </p:sp>
      <p:pic>
        <p:nvPicPr>
          <p:cNvPr id="7" name="Picture 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030016" y="4675873"/>
            <a:ext cx="3991965" cy="356311"/>
          </a:xfrm>
          <a:prstGeom prst="rect">
            <a:avLst/>
          </a:prstGeom>
        </p:spPr>
      </p:pic>
      <p:pic>
        <p:nvPicPr>
          <p:cNvPr id="16" name="Picture 15"/>
          <p:cNvPicPr>
            <a:picLocks noChangeAspect="1"/>
          </p:cNvPicPr>
          <p:nvPr/>
        </p:nvPicPr>
        <p:blipFill>
          <a:blip r:embed="rId10"/>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1130146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Classical Game Theory vs Mean Field Game</a:t>
            </a:r>
          </a:p>
        </p:txBody>
      </p:sp>
      <p:sp>
        <p:nvSpPr>
          <p:cNvPr id="3" name="Content Placeholder 2"/>
          <p:cNvSpPr>
            <a:spLocks noGrp="1"/>
          </p:cNvSpPr>
          <p:nvPr>
            <p:ph sz="half" idx="1"/>
          </p:nvPr>
        </p:nvSpPr>
        <p:spPr>
          <a:xfrm>
            <a:off x="838200" y="1825624"/>
            <a:ext cx="5181600" cy="4530725"/>
          </a:xfrm>
        </p:spPr>
        <p:txBody>
          <a:bodyPr>
            <a:normAutofit/>
          </a:bodyPr>
          <a:lstStyle/>
          <a:p>
            <a:r>
              <a:rPr lang="en-US" dirty="0">
                <a:solidFill>
                  <a:srgbClr val="C00000"/>
                </a:solidFill>
              </a:rPr>
              <a:t>Classical game theory </a:t>
            </a:r>
            <a:r>
              <a:rPr lang="en-US" dirty="0"/>
              <a:t>– models the interaction of a single player with each of the other players </a:t>
            </a:r>
          </a:p>
          <a:p>
            <a:endParaRPr lang="en-US" dirty="0"/>
          </a:p>
          <a:p>
            <a:endParaRPr lang="en-US" dirty="0"/>
          </a:p>
          <a:p>
            <a:endParaRPr lang="en-US" dirty="0"/>
          </a:p>
          <a:p>
            <a:endParaRPr lang="en-US" dirty="0"/>
          </a:p>
          <a:p>
            <a:endParaRPr lang="en-US" dirty="0"/>
          </a:p>
          <a:p>
            <a:pPr marL="457200" lvl="1"/>
            <a:r>
              <a:rPr lang="en-US" dirty="0"/>
              <a:t>a fish reacts to what other nearby fishes do</a:t>
            </a:r>
          </a:p>
        </p:txBody>
      </p:sp>
      <p:sp>
        <p:nvSpPr>
          <p:cNvPr id="5" name="Content Placeholder 4"/>
          <p:cNvSpPr>
            <a:spLocks noGrp="1"/>
          </p:cNvSpPr>
          <p:nvPr>
            <p:ph sz="half" idx="2"/>
          </p:nvPr>
        </p:nvSpPr>
        <p:spPr>
          <a:xfrm>
            <a:off x="6172200" y="1825625"/>
            <a:ext cx="5346290" cy="4530724"/>
          </a:xfrm>
        </p:spPr>
        <p:txBody>
          <a:bodyPr>
            <a:normAutofit/>
          </a:bodyPr>
          <a:lstStyle/>
          <a:p>
            <a:r>
              <a:rPr lang="en-US" dirty="0">
                <a:solidFill>
                  <a:srgbClr val="C00000"/>
                </a:solidFill>
              </a:rPr>
              <a:t>Mean field game </a:t>
            </a:r>
            <a:r>
              <a:rPr lang="en-US" dirty="0"/>
              <a:t>– models the interaction of a single (reference) player with the collective effect of the other players</a:t>
            </a:r>
          </a:p>
          <a:p>
            <a:endParaRPr lang="en-US" dirty="0"/>
          </a:p>
          <a:p>
            <a:endParaRPr lang="en-US" dirty="0"/>
          </a:p>
          <a:p>
            <a:endParaRPr lang="en-US" dirty="0"/>
          </a:p>
          <a:p>
            <a:endParaRPr lang="en-US" dirty="0"/>
          </a:p>
          <a:p>
            <a:pPr marL="228600" lvl="1">
              <a:spcBef>
                <a:spcPts val="1000"/>
              </a:spcBef>
            </a:pPr>
            <a:r>
              <a:rPr lang="en-US" dirty="0"/>
              <a:t>a fish reacts only to the mass of fish nearby</a:t>
            </a:r>
          </a:p>
          <a:p>
            <a:endParaRPr lang="en-US" dirty="0"/>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3</a:t>
            </a:fld>
            <a:endParaRPr lang="en-US" dirty="0"/>
          </a:p>
        </p:txBody>
      </p:sp>
      <p:pic>
        <p:nvPicPr>
          <p:cNvPr id="11" name="Picture 10"/>
          <p:cNvPicPr>
            <a:picLocks noChangeAspect="1"/>
          </p:cNvPicPr>
          <p:nvPr/>
        </p:nvPicPr>
        <p:blipFill>
          <a:blip r:embed="rId3"/>
          <a:stretch>
            <a:fillRect/>
          </a:stretch>
        </p:blipFill>
        <p:spPr>
          <a:xfrm>
            <a:off x="838200" y="6377518"/>
            <a:ext cx="1324429" cy="342369"/>
          </a:xfrm>
          <a:prstGeom prst="rect">
            <a:avLst/>
          </a:prstGeom>
        </p:spPr>
      </p:pic>
      <p:pic>
        <p:nvPicPr>
          <p:cNvPr id="19" name="Picture 2" descr="http://www.science4all.org/wp-content/uploads/2014/02/Mean-Field-Game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863" y="3520522"/>
            <a:ext cx="5022273" cy="20697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science4all.org/wp-content/uploads/2014/02/Mean-Field-Games3.png"/>
          <p:cNvPicPr>
            <a:picLocks noChangeAspect="1" noChangeArrowheads="1"/>
          </p:cNvPicPr>
          <p:nvPr/>
        </p:nvPicPr>
        <p:blipFill rotWithShape="1">
          <a:blip r:embed="rId4">
            <a:extLst>
              <a:ext uri="{28A0092B-C50C-407E-A947-70E740481C1C}">
                <a14:useLocalDpi xmlns:a14="http://schemas.microsoft.com/office/drawing/2010/main" val="0"/>
              </a:ext>
            </a:extLst>
          </a:blip>
          <a:srcRect l="63637" t="50143" r="5882" b="15470"/>
          <a:stretch/>
        </p:blipFill>
        <p:spPr bwMode="auto">
          <a:xfrm>
            <a:off x="1313378" y="3520522"/>
            <a:ext cx="4135582" cy="19226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2723078" y="3819904"/>
            <a:ext cx="1759527" cy="66196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875479" y="4481865"/>
            <a:ext cx="988867" cy="1524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723078" y="4781247"/>
            <a:ext cx="658091" cy="2717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76270" y="4001194"/>
            <a:ext cx="294408" cy="48067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Stochastic Maximum Principle</a:t>
            </a:r>
            <a:endParaRPr lang="en-US" dirty="0"/>
          </a:p>
        </p:txBody>
      </p:sp>
      <p:sp>
        <p:nvSpPr>
          <p:cNvPr id="3" name="Content Placeholder 2"/>
          <p:cNvSpPr>
            <a:spLocks noGrp="1"/>
          </p:cNvSpPr>
          <p:nvPr>
            <p:ph idx="1"/>
          </p:nvPr>
        </p:nvSpPr>
        <p:spPr>
          <a:xfrm>
            <a:off x="838199" y="1825625"/>
            <a:ext cx="10841183" cy="4422776"/>
          </a:xfrm>
        </p:spPr>
        <p:txBody>
          <a:bodyPr/>
          <a:lstStyle/>
          <a:p>
            <a:r>
              <a:rPr lang="en-US" dirty="0"/>
              <a:t>To solve MFG using SMP, use </a:t>
            </a:r>
            <a:r>
              <a:rPr lang="en-US" dirty="0">
                <a:solidFill>
                  <a:srgbClr val="C00000"/>
                </a:solidFill>
              </a:rPr>
              <a:t>fixed point strategy</a:t>
            </a:r>
            <a:r>
              <a:rPr lang="en-US" dirty="0"/>
              <a:t>:</a:t>
            </a:r>
          </a:p>
          <a:p>
            <a:pPr marL="914400" lvl="1" indent="-457200">
              <a:buFont typeface="+mj-lt"/>
              <a:buAutoNum type="arabicPeriod"/>
            </a:pPr>
            <a:r>
              <a:rPr lang="en-US" dirty="0"/>
              <a:t>Fix           and solve the control problem.</a:t>
            </a:r>
          </a:p>
          <a:p>
            <a:pPr marL="914400" lvl="1" indent="-457200">
              <a:buFont typeface="+mj-lt"/>
              <a:buAutoNum type="arabicPeriod"/>
            </a:pPr>
            <a:r>
              <a:rPr lang="en-US" dirty="0"/>
              <a:t>Get a map                                            .</a:t>
            </a:r>
          </a:p>
          <a:p>
            <a:pPr marL="914400" lvl="1" indent="-457200">
              <a:buFont typeface="+mj-lt"/>
              <a:buAutoNum type="arabicPeriod"/>
            </a:pPr>
            <a:r>
              <a:rPr lang="en-US" dirty="0"/>
              <a:t>Find a fixed point for this map.</a:t>
            </a:r>
          </a:p>
          <a:p>
            <a:pPr marL="234950" indent="-234950"/>
            <a:r>
              <a:rPr lang="en-US" dirty="0"/>
              <a:t>This approach leads to a forward-backward SDE of McKean-</a:t>
            </a:r>
            <a:r>
              <a:rPr lang="en-US" dirty="0" err="1"/>
              <a:t>Vlasov</a:t>
            </a:r>
            <a:r>
              <a:rPr lang="en-US" dirty="0"/>
              <a:t> type:</a:t>
            </a:r>
          </a:p>
          <a:p>
            <a:pPr marL="234950" indent="-222250"/>
            <a:endParaRPr lang="en-US" dirty="0"/>
          </a:p>
          <a:p>
            <a:endParaRPr lang="en-US" dirty="0"/>
          </a:p>
          <a:p>
            <a:endParaRPr lang="en-US" dirty="0"/>
          </a:p>
          <a:p>
            <a:pPr marL="234950" indent="-234950"/>
            <a:endParaRPr lang="en-US" dirty="0"/>
          </a:p>
        </p:txBody>
      </p:sp>
      <p:pic>
        <p:nvPicPr>
          <p:cNvPr id="5" name="Picture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290623" y="2346037"/>
            <a:ext cx="576072" cy="305410"/>
          </a:xfrm>
          <a:prstGeom prst="rect">
            <a:avLst/>
          </a:prstGeom>
        </p:spPr>
      </p:pic>
      <p:pic>
        <p:nvPicPr>
          <p:cNvPr id="6" name="Picture 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191170" y="2728110"/>
            <a:ext cx="2915107" cy="336499"/>
          </a:xfrm>
          <a:prstGeom prst="rect">
            <a:avLst/>
          </a:prstGeom>
        </p:spPr>
      </p:pic>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079961" y="4127061"/>
            <a:ext cx="10057791" cy="1986381"/>
          </a:xfrm>
          <a:prstGeom prst="rect">
            <a:avLst/>
          </a:prstGeom>
        </p:spPr>
      </p:pic>
      <p:sp>
        <p:nvSpPr>
          <p:cNvPr id="4" name="Slide Number Placeholder 3"/>
          <p:cNvSpPr>
            <a:spLocks noGrp="1"/>
          </p:cNvSpPr>
          <p:nvPr>
            <p:ph type="sldNum" sz="quarter" idx="12"/>
          </p:nvPr>
        </p:nvSpPr>
        <p:spPr/>
        <p:txBody>
          <a:bodyPr/>
          <a:lstStyle/>
          <a:p>
            <a:fld id="{273EFF89-01AB-4C48-BAFC-40B8F761F5D1}" type="slidenum">
              <a:rPr lang="en-US" smtClean="0"/>
              <a:t>30</a:t>
            </a:fld>
            <a:endParaRPr lang="en-US"/>
          </a:p>
        </p:txBody>
      </p:sp>
      <p:pic>
        <p:nvPicPr>
          <p:cNvPr id="9" name="Picture 8"/>
          <p:cNvPicPr>
            <a:picLocks noChangeAspect="1"/>
          </p:cNvPicPr>
          <p:nvPr/>
        </p:nvPicPr>
        <p:blipFill>
          <a:blip r:embed="rId9"/>
          <a:stretch>
            <a:fillRect/>
          </a:stretch>
        </p:blipFill>
        <p:spPr>
          <a:xfrm>
            <a:off x="838200" y="6377518"/>
            <a:ext cx="1324429" cy="342369"/>
          </a:xfrm>
          <a:prstGeom prst="rect">
            <a:avLst/>
          </a:prstGeom>
        </p:spPr>
      </p:pic>
      <p:sp>
        <p:nvSpPr>
          <p:cNvPr id="13" name="Footer Placeholder 3"/>
          <p:cNvSpPr>
            <a:spLocks noGrp="1"/>
          </p:cNvSpPr>
          <p:nvPr>
            <p:ph type="ftr" sz="quarter" idx="11"/>
          </p:nvPr>
        </p:nvSpPr>
        <p:spPr>
          <a:xfrm>
            <a:off x="4038600" y="6356350"/>
            <a:ext cx="4114800" cy="365125"/>
          </a:xfrm>
        </p:spPr>
        <p:txBody>
          <a:bodyPr/>
          <a:lstStyle/>
          <a:p>
            <a:endParaRPr lang="en-US" dirty="0"/>
          </a:p>
        </p:txBody>
      </p:sp>
      <p:sp>
        <p:nvSpPr>
          <p:cNvPr id="11" name="TextBox 10"/>
          <p:cNvSpPr txBox="1"/>
          <p:nvPr/>
        </p:nvSpPr>
        <p:spPr>
          <a:xfrm>
            <a:off x="8320628" y="926528"/>
            <a:ext cx="3879816" cy="2369880"/>
          </a:xfrm>
          <a:prstGeom prst="rect">
            <a:avLst/>
          </a:prstGeom>
          <a:noFill/>
        </p:spPr>
        <p:txBody>
          <a:bodyPr wrap="square" rtlCol="0">
            <a:spAutoFit/>
          </a:bodyPr>
          <a:lstStyle/>
          <a:p>
            <a:r>
              <a:rPr lang="en-US" sz="2000" b="1" dirty="0">
                <a:solidFill>
                  <a:srgbClr val="C00000"/>
                </a:solidFill>
              </a:rPr>
              <a:t>m(t) </a:t>
            </a:r>
            <a:r>
              <a:rPr lang="en-US" sz="2000" b="1" dirty="0">
                <a:solidFill>
                  <a:srgbClr val="002060"/>
                </a:solidFill>
              </a:rPr>
              <a:t>= empirical distribution of states</a:t>
            </a:r>
          </a:p>
          <a:p>
            <a:r>
              <a:rPr lang="en-US" sz="2000" b="1" dirty="0" err="1">
                <a:solidFill>
                  <a:srgbClr val="C00000"/>
                </a:solidFill>
              </a:rPr>
              <a:t>P</a:t>
            </a:r>
            <a:r>
              <a:rPr lang="en-US" sz="2000" b="1" baseline="-25000" dirty="0" err="1">
                <a:solidFill>
                  <a:srgbClr val="C00000"/>
                </a:solidFill>
              </a:rPr>
              <a:t>x</a:t>
            </a:r>
            <a:r>
              <a:rPr lang="en-US" sz="2000" b="1" baseline="-25000" dirty="0">
                <a:solidFill>
                  <a:srgbClr val="C00000"/>
                </a:solidFill>
              </a:rPr>
              <a:t>*(t)</a:t>
            </a:r>
            <a:r>
              <a:rPr lang="en-US" sz="2000" b="1" dirty="0">
                <a:solidFill>
                  <a:srgbClr val="C00000"/>
                </a:solidFill>
              </a:rPr>
              <a:t> </a:t>
            </a:r>
            <a:r>
              <a:rPr lang="en-US" sz="2000" b="1" dirty="0">
                <a:solidFill>
                  <a:srgbClr val="002060"/>
                </a:solidFill>
              </a:rPr>
              <a:t>= distribution of optimal </a:t>
            </a:r>
            <a:r>
              <a:rPr lang="en-US" sz="2000" b="1" dirty="0" smtClean="0">
                <a:solidFill>
                  <a:srgbClr val="002060"/>
                </a:solidFill>
              </a:rPr>
              <a:t>states</a:t>
            </a:r>
          </a:p>
          <a:p>
            <a:r>
              <a:rPr lang="en-US" b="1" dirty="0" smtClean="0">
                <a:solidFill>
                  <a:srgbClr val="002060"/>
                </a:solidFill>
              </a:rPr>
              <a:t>X</a:t>
            </a:r>
            <a:r>
              <a:rPr lang="en-US" sz="2000" b="1" dirty="0" smtClean="0">
                <a:solidFill>
                  <a:srgbClr val="002060"/>
                </a:solidFill>
              </a:rPr>
              <a:t>* is state if the control is u</a:t>
            </a:r>
            <a:r>
              <a:rPr lang="en-US" sz="2400" b="1" dirty="0" smtClean="0">
                <a:solidFill>
                  <a:srgbClr val="002060"/>
                </a:solidFill>
              </a:rPr>
              <a:t>*</a:t>
            </a:r>
            <a:endParaRPr lang="en-US" b="1" dirty="0">
              <a:solidFill>
                <a:srgbClr val="002060"/>
              </a:solidFill>
            </a:endParaRPr>
          </a:p>
          <a:p>
            <a:r>
              <a:rPr lang="en-US" sz="2000" b="1" dirty="0">
                <a:solidFill>
                  <a:srgbClr val="C00000"/>
                </a:solidFill>
              </a:rPr>
              <a:t>Fixed point </a:t>
            </a:r>
            <a:r>
              <a:rPr lang="en-US" sz="2000" b="1" dirty="0">
                <a:solidFill>
                  <a:srgbClr val="002060"/>
                </a:solidFill>
              </a:rPr>
              <a:t>= provides approximate Nash equilibrium</a:t>
            </a:r>
          </a:p>
        </p:txBody>
      </p:sp>
    </p:spTree>
    <p:extLst>
      <p:ext uri="{BB962C8B-B14F-4D97-AF65-F5344CB8AC3E}">
        <p14:creationId xmlns:p14="http://schemas.microsoft.com/office/powerpoint/2010/main" val="23862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Overview</a:t>
            </a:r>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31</a:t>
            </a:fld>
            <a:endParaRPr lang="en-US" dirty="0"/>
          </a:p>
        </p:txBody>
      </p:sp>
      <p:pic>
        <p:nvPicPr>
          <p:cNvPr id="11" name="Picture 10"/>
          <p:cNvPicPr>
            <a:picLocks noChangeAspect="1"/>
          </p:cNvPicPr>
          <p:nvPr/>
        </p:nvPicPr>
        <p:blipFill>
          <a:blip r:embed="rId2"/>
          <a:stretch>
            <a:fillRect/>
          </a:stretch>
        </p:blipFill>
        <p:spPr>
          <a:xfrm>
            <a:off x="838200" y="6377518"/>
            <a:ext cx="1324429" cy="342369"/>
          </a:xfrm>
          <a:prstGeom prst="rect">
            <a:avLst/>
          </a:prstGeom>
        </p:spPr>
      </p:pic>
      <p:sp>
        <p:nvSpPr>
          <p:cNvPr id="3" name="Content Placeholder 2"/>
          <p:cNvSpPr>
            <a:spLocks noGrp="1"/>
          </p:cNvSpPr>
          <p:nvPr>
            <p:ph idx="1"/>
          </p:nvPr>
        </p:nvSpPr>
        <p:spPr/>
        <p:txBody>
          <a:bodyPr>
            <a:normAutofit/>
          </a:bodyPr>
          <a:lstStyle/>
          <a:p>
            <a:r>
              <a:rPr lang="en-US" dirty="0"/>
              <a:t>Introduction</a:t>
            </a:r>
          </a:p>
          <a:p>
            <a:r>
              <a:rPr lang="en-US" dirty="0"/>
              <a:t>Mean Field Game Framework</a:t>
            </a:r>
          </a:p>
          <a:p>
            <a:r>
              <a:rPr lang="en-US" dirty="0"/>
              <a:t>Analytic Methods</a:t>
            </a:r>
          </a:p>
          <a:p>
            <a:r>
              <a:rPr lang="en-US" dirty="0"/>
              <a:t>Probabilistic Method</a:t>
            </a:r>
          </a:p>
          <a:p>
            <a:r>
              <a:rPr lang="en-US" b="1" dirty="0"/>
              <a:t>Applications</a:t>
            </a:r>
          </a:p>
          <a:p>
            <a:r>
              <a:rPr lang="en-US" dirty="0"/>
              <a:t>Conclusion</a:t>
            </a:r>
          </a:p>
          <a:p>
            <a:pPr marL="50800"/>
            <a:endParaRPr lang="en-US" sz="3200" dirty="0"/>
          </a:p>
          <a:p>
            <a:endParaRPr lang="en-US" sz="3200" dirty="0"/>
          </a:p>
          <a:p>
            <a:endParaRPr lang="en-US" sz="3200" dirty="0"/>
          </a:p>
        </p:txBody>
      </p:sp>
    </p:spTree>
    <p:extLst>
      <p:ext uri="{BB962C8B-B14F-4D97-AF65-F5344CB8AC3E}">
        <p14:creationId xmlns:p14="http://schemas.microsoft.com/office/powerpoint/2010/main" val="1053769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Many Applications in Wireless Networking</a:t>
            </a:r>
            <a:endParaRPr lang="en-US" dirty="0">
              <a:solidFill>
                <a:srgbClr val="C00000"/>
              </a:solidFill>
            </a:endParaRPr>
          </a:p>
        </p:txBody>
      </p:sp>
      <p:sp>
        <p:nvSpPr>
          <p:cNvPr id="3" name="Content Placeholder 2"/>
          <p:cNvSpPr>
            <a:spLocks noGrp="1"/>
          </p:cNvSpPr>
          <p:nvPr>
            <p:ph sz="half" idx="1"/>
          </p:nvPr>
        </p:nvSpPr>
        <p:spPr/>
        <p:txBody>
          <a:bodyPr>
            <a:normAutofit fontScale="92500" lnSpcReduction="10000"/>
          </a:bodyPr>
          <a:lstStyle/>
          <a:p>
            <a:r>
              <a:rPr lang="en-US" dirty="0"/>
              <a:t>Power control for ultra-dense D2D networks</a:t>
            </a:r>
          </a:p>
          <a:p>
            <a:r>
              <a:rPr lang="en-US" dirty="0"/>
              <a:t>Joint power control and user scheduling in ultra-dense small cell network</a:t>
            </a:r>
          </a:p>
          <a:p>
            <a:r>
              <a:rPr lang="en-US" dirty="0"/>
              <a:t>Competition among electric vehicles in smart grid</a:t>
            </a:r>
          </a:p>
          <a:p>
            <a:r>
              <a:rPr lang="en-US" dirty="0"/>
              <a:t>Security enhancements in mobile ad hoc networks</a:t>
            </a:r>
          </a:p>
          <a:p>
            <a:r>
              <a:rPr lang="en-US" dirty="0"/>
              <a:t>Power control in small cells under </a:t>
            </a:r>
            <a:r>
              <a:rPr lang="en-US" dirty="0" err="1"/>
              <a:t>macrocells</a:t>
            </a:r>
            <a:endParaRPr lang="en-US" dirty="0"/>
          </a:p>
          <a:p>
            <a:endParaRPr lang="en-US" dirty="0"/>
          </a:p>
          <a:p>
            <a:endParaRPr lang="en-US" dirty="0"/>
          </a:p>
        </p:txBody>
      </p:sp>
      <p:sp>
        <p:nvSpPr>
          <p:cNvPr id="5" name="Content Placeholder 4"/>
          <p:cNvSpPr>
            <a:spLocks noGrp="1"/>
          </p:cNvSpPr>
          <p:nvPr>
            <p:ph sz="half" idx="2"/>
          </p:nvPr>
        </p:nvSpPr>
        <p:spPr/>
        <p:txBody>
          <a:bodyPr>
            <a:normAutofit fontScale="92500" lnSpcReduction="10000"/>
          </a:bodyPr>
          <a:lstStyle/>
          <a:p>
            <a:r>
              <a:rPr lang="en-US" dirty="0"/>
              <a:t>Interference management in heterogeneous networks</a:t>
            </a:r>
          </a:p>
          <a:p>
            <a:r>
              <a:rPr lang="en-US" dirty="0"/>
              <a:t>Distributed caching in ultra-dense small cell networks</a:t>
            </a:r>
          </a:p>
          <a:p>
            <a:endParaRPr lang="en-US" dirty="0"/>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32</a:t>
            </a:fld>
            <a:endParaRPr lang="en-US" dirty="0"/>
          </a:p>
        </p:txBody>
      </p:sp>
      <p:pic>
        <p:nvPicPr>
          <p:cNvPr id="11" name="Picture 10"/>
          <p:cNvPicPr>
            <a:picLocks noChangeAspect="1"/>
          </p:cNvPicPr>
          <p:nvPr/>
        </p:nvPicPr>
        <p:blipFill>
          <a:blip r:embed="rId2"/>
          <a:stretch>
            <a:fillRect/>
          </a:stretch>
        </p:blipFill>
        <p:spPr>
          <a:xfrm>
            <a:off x="838200" y="6377518"/>
            <a:ext cx="1324429" cy="342369"/>
          </a:xfrm>
          <a:prstGeom prst="rect">
            <a:avLst/>
          </a:prstGeom>
        </p:spPr>
      </p:pic>
      <p:pic>
        <p:nvPicPr>
          <p:cNvPr id="2052" name="Picture 4" descr="Image result for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874" y="3700048"/>
            <a:ext cx="4938252" cy="247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24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Example 1: </a:t>
            </a:r>
            <a:br>
              <a:rPr lang="en-US" dirty="0">
                <a:solidFill>
                  <a:srgbClr val="C00000"/>
                </a:solidFill>
              </a:rPr>
            </a:br>
            <a:r>
              <a:rPr lang="en-US" dirty="0">
                <a:solidFill>
                  <a:srgbClr val="C00000"/>
                </a:solidFill>
              </a:rPr>
              <a:t>Power Control for Ultra-Dense D2D Networks</a:t>
            </a:r>
          </a:p>
        </p:txBody>
      </p:sp>
      <p:sp>
        <p:nvSpPr>
          <p:cNvPr id="3" name="Content Placeholder 2"/>
          <p:cNvSpPr>
            <a:spLocks noGrp="1"/>
          </p:cNvSpPr>
          <p:nvPr>
            <p:ph sz="half" idx="1"/>
          </p:nvPr>
        </p:nvSpPr>
        <p:spPr/>
        <p:txBody>
          <a:bodyPr>
            <a:normAutofit/>
          </a:bodyPr>
          <a:lstStyle/>
          <a:p>
            <a:r>
              <a:rPr lang="en-US" dirty="0"/>
              <a:t>Device-to-device (D2D) communications can enhance</a:t>
            </a:r>
          </a:p>
          <a:p>
            <a:pPr marL="692150" lvl="1"/>
            <a:r>
              <a:rPr lang="en-US" dirty="0">
                <a:solidFill>
                  <a:srgbClr val="C00000"/>
                </a:solidFill>
              </a:rPr>
              <a:t>spectrum efficiency </a:t>
            </a:r>
            <a:r>
              <a:rPr lang="en-US" dirty="0"/>
              <a:t>due to frequency reuse and</a:t>
            </a:r>
          </a:p>
          <a:p>
            <a:pPr marL="692150" lvl="1"/>
            <a:r>
              <a:rPr lang="en-US" dirty="0">
                <a:solidFill>
                  <a:srgbClr val="C00000"/>
                </a:solidFill>
              </a:rPr>
              <a:t>energy efficiency </a:t>
            </a:r>
            <a:r>
              <a:rPr lang="en-US" dirty="0"/>
              <a:t>due to proximity communication.</a:t>
            </a:r>
          </a:p>
          <a:p>
            <a:pPr marL="0"/>
            <a:r>
              <a:rPr lang="en-US" dirty="0"/>
              <a:t>Performance is limited by</a:t>
            </a:r>
          </a:p>
          <a:p>
            <a:pPr marL="692150" lvl="1"/>
            <a:r>
              <a:rPr lang="en-US" dirty="0">
                <a:solidFill>
                  <a:srgbClr val="C00000"/>
                </a:solidFill>
              </a:rPr>
              <a:t>mutual interference</a:t>
            </a:r>
            <a:r>
              <a:rPr lang="en-US" dirty="0"/>
              <a:t> among D2D transmitters and</a:t>
            </a:r>
          </a:p>
          <a:p>
            <a:pPr marL="692150" lvl="1"/>
            <a:r>
              <a:rPr lang="en-US" dirty="0">
                <a:solidFill>
                  <a:srgbClr val="C00000"/>
                </a:solidFill>
              </a:rPr>
              <a:t>energy availability </a:t>
            </a:r>
            <a:r>
              <a:rPr lang="en-US" dirty="0"/>
              <a:t>of the device battery.</a:t>
            </a:r>
          </a:p>
        </p:txBody>
      </p:sp>
      <p:sp>
        <p:nvSpPr>
          <p:cNvPr id="7" name="Content Placeholder 6"/>
          <p:cNvSpPr>
            <a:spLocks noGrp="1"/>
          </p:cNvSpPr>
          <p:nvPr>
            <p:ph sz="half" idx="2"/>
          </p:nvPr>
        </p:nvSpPr>
        <p:spPr/>
        <p:txBody>
          <a:bodyPr>
            <a:normAutofit/>
          </a:bodyPr>
          <a:lstStyle/>
          <a:p>
            <a:r>
              <a:rPr lang="en-US" dirty="0"/>
              <a:t>MFG is used to model the power control of each device.</a:t>
            </a:r>
          </a:p>
          <a:p>
            <a:endParaRPr lang="en-US" dirty="0"/>
          </a:p>
        </p:txBody>
      </p:sp>
      <p:sp>
        <p:nvSpPr>
          <p:cNvPr id="6" name="Footer Placeholder 3"/>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3EFF89-01AB-4C48-BAFC-40B8F761F5D1}" type="slidenum">
              <a:rPr lang="en-US" smtClean="0"/>
              <a:t>33</a:t>
            </a:fld>
            <a:endParaRPr lang="en-US"/>
          </a:p>
        </p:txBody>
      </p:sp>
      <p:pic>
        <p:nvPicPr>
          <p:cNvPr id="5" name="Picture 4"/>
          <p:cNvPicPr>
            <a:picLocks noChangeAspect="1"/>
          </p:cNvPicPr>
          <p:nvPr/>
        </p:nvPicPr>
        <p:blipFill>
          <a:blip r:embed="rId3"/>
          <a:stretch>
            <a:fillRect/>
          </a:stretch>
        </p:blipFill>
        <p:spPr>
          <a:xfrm>
            <a:off x="838200" y="6377518"/>
            <a:ext cx="1324429" cy="342369"/>
          </a:xfrm>
          <a:prstGeom prst="rect">
            <a:avLst/>
          </a:prstGeom>
        </p:spPr>
      </p:pic>
      <p:pic>
        <p:nvPicPr>
          <p:cNvPr id="3074" name="Picture 2" descr="Image result for d2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404" y="3413153"/>
            <a:ext cx="4491191" cy="276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27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System Model</a:t>
            </a:r>
          </a:p>
        </p:txBody>
      </p:sp>
      <p:sp>
        <p:nvSpPr>
          <p:cNvPr id="5" name="Content Placeholder 4"/>
          <p:cNvSpPr>
            <a:spLocks noGrp="1"/>
          </p:cNvSpPr>
          <p:nvPr>
            <p:ph idx="1"/>
          </p:nvPr>
        </p:nvSpPr>
        <p:spPr>
          <a:xfrm>
            <a:off x="838200" y="1825624"/>
            <a:ext cx="10515600" cy="4879975"/>
          </a:xfrm>
        </p:spPr>
        <p:txBody>
          <a:bodyPr>
            <a:normAutofit/>
          </a:bodyPr>
          <a:lstStyle/>
          <a:p>
            <a:r>
              <a:rPr lang="en-US" dirty="0"/>
              <a:t>Players: D2D pairs,  </a:t>
            </a:r>
          </a:p>
          <a:p>
            <a:r>
              <a:rPr lang="en-US" dirty="0"/>
              <a:t>Control: transmit powers, </a:t>
            </a:r>
          </a:p>
          <a:p>
            <a:r>
              <a:rPr lang="en-US" dirty="0"/>
              <a:t>States: energy level and interference levels, </a:t>
            </a:r>
          </a:p>
          <a:p>
            <a:r>
              <a:rPr lang="en-US" dirty="0"/>
              <a:t>Cost function: </a:t>
            </a:r>
          </a:p>
          <a:p>
            <a:r>
              <a:rPr lang="en-US" dirty="0"/>
              <a:t>Assumptions:</a:t>
            </a:r>
          </a:p>
          <a:p>
            <a:pPr lvl="1"/>
            <a:r>
              <a:rPr lang="en-US" dirty="0"/>
              <a:t>The number of D2D communication pairs is very large:                .</a:t>
            </a:r>
          </a:p>
          <a:p>
            <a:pPr lvl="1"/>
            <a:r>
              <a:rPr lang="en-US" dirty="0"/>
              <a:t>Full frequency reuse.</a:t>
            </a:r>
          </a:p>
          <a:p>
            <a:pPr lvl="1"/>
            <a:r>
              <a:rPr lang="en-US" dirty="0"/>
              <a:t>Most user devices select D2D communication mode.</a:t>
            </a:r>
          </a:p>
        </p:txBody>
      </p:sp>
      <p:pic>
        <p:nvPicPr>
          <p:cNvPr id="10" name="Picture 9"/>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3930892" y="1894900"/>
            <a:ext cx="2801417" cy="364846"/>
          </a:xfrm>
          <a:prstGeom prst="rect">
            <a:avLst/>
          </a:prstGeom>
        </p:spPr>
      </p:pic>
      <p:pic>
        <p:nvPicPr>
          <p:cNvPr id="4" name="Picture 3"/>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936843" y="2380828"/>
            <a:ext cx="3597252" cy="356311"/>
          </a:xfrm>
          <a:prstGeom prst="rect">
            <a:avLst/>
          </a:prstGeom>
        </p:spPr>
      </p:pic>
      <p:pic>
        <p:nvPicPr>
          <p:cNvPr id="12" name="Picture 1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7492924" y="2919092"/>
            <a:ext cx="3016912" cy="356311"/>
          </a:xfrm>
          <a:prstGeom prst="rect">
            <a:avLst/>
          </a:prstGeom>
        </p:spPr>
      </p:pic>
      <p:pic>
        <p:nvPicPr>
          <p:cNvPr id="14" name="Picture 13"/>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8390117" y="4409552"/>
            <a:ext cx="1024128" cy="212141"/>
          </a:xfrm>
          <a:prstGeom prst="rect">
            <a:avLst/>
          </a:prstGeom>
        </p:spPr>
      </p:pic>
      <p:sp>
        <p:nvSpPr>
          <p:cNvPr id="3" name="Slide Number Placeholder 2"/>
          <p:cNvSpPr>
            <a:spLocks noGrp="1"/>
          </p:cNvSpPr>
          <p:nvPr>
            <p:ph type="sldNum" sz="quarter" idx="12"/>
          </p:nvPr>
        </p:nvSpPr>
        <p:spPr/>
        <p:txBody>
          <a:bodyPr/>
          <a:lstStyle/>
          <a:p>
            <a:fld id="{273EFF89-01AB-4C48-BAFC-40B8F761F5D1}" type="slidenum">
              <a:rPr lang="en-US" smtClean="0"/>
              <a:t>34</a:t>
            </a:fld>
            <a:endParaRPr lang="en-US"/>
          </a:p>
        </p:txBody>
      </p:sp>
      <p:pic>
        <p:nvPicPr>
          <p:cNvPr id="6" name="Picture 5"/>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245035" y="3420713"/>
            <a:ext cx="1177748" cy="356311"/>
          </a:xfrm>
          <a:prstGeom prst="rect">
            <a:avLst/>
          </a:prstGeom>
        </p:spPr>
      </p:pic>
      <p:pic>
        <p:nvPicPr>
          <p:cNvPr id="11" name="Picture 10"/>
          <p:cNvPicPr>
            <a:picLocks noChangeAspect="1"/>
          </p:cNvPicPr>
          <p:nvPr/>
        </p:nvPicPr>
        <p:blipFill>
          <a:blip r:embed="rId13"/>
          <a:stretch>
            <a:fillRect/>
          </a:stretch>
        </p:blipFill>
        <p:spPr>
          <a:xfrm>
            <a:off x="838200" y="6377518"/>
            <a:ext cx="1324429" cy="342369"/>
          </a:xfrm>
          <a:prstGeom prst="rect">
            <a:avLst/>
          </a:prstGeom>
        </p:spPr>
      </p:pic>
      <p:sp>
        <p:nvSpPr>
          <p:cNvPr id="13"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619961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Differential Game Formulation</a:t>
            </a:r>
          </a:p>
        </p:txBody>
      </p:sp>
      <p:sp>
        <p:nvSpPr>
          <p:cNvPr id="5" name="Content Placeholder 4"/>
          <p:cNvSpPr>
            <a:spLocks noGrp="1"/>
          </p:cNvSpPr>
          <p:nvPr>
            <p:ph sz="half" idx="1"/>
          </p:nvPr>
        </p:nvSpPr>
        <p:spPr/>
        <p:txBody>
          <a:bodyPr>
            <a:normAutofit/>
          </a:bodyPr>
          <a:lstStyle/>
          <a:p>
            <a:r>
              <a:rPr lang="en-US" dirty="0"/>
              <a:t>Interference to D2D pair   :</a:t>
            </a:r>
          </a:p>
          <a:p>
            <a:endParaRPr lang="en-US" dirty="0"/>
          </a:p>
          <a:p>
            <a:endParaRPr lang="en-US" dirty="0"/>
          </a:p>
          <a:p>
            <a:r>
              <a:rPr lang="en-US" dirty="0"/>
              <a:t>Signal-to-noise ratio:</a:t>
            </a:r>
          </a:p>
          <a:p>
            <a:endParaRPr lang="en-US" dirty="0"/>
          </a:p>
          <a:p>
            <a:endParaRPr lang="en-US" dirty="0"/>
          </a:p>
          <a:p>
            <a:r>
              <a:rPr lang="en-US" dirty="0"/>
              <a:t>Cost function:</a:t>
            </a:r>
          </a:p>
          <a:p>
            <a:endParaRPr lang="en-US" dirty="0"/>
          </a:p>
        </p:txBody>
      </p:sp>
      <p:pic>
        <p:nvPicPr>
          <p:cNvPr id="4" name="Picture 3"/>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279839" y="5478617"/>
            <a:ext cx="4495496" cy="401117"/>
          </a:xfrm>
          <a:prstGeom prst="rect">
            <a:avLst/>
          </a:prstGeom>
        </p:spPr>
      </p:pic>
      <p:pic>
        <p:nvPicPr>
          <p:cNvPr id="23" name="Picture 22"/>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634060" y="2303590"/>
            <a:ext cx="3686851" cy="1092404"/>
          </a:xfrm>
          <a:prstGeom prst="rect">
            <a:avLst/>
          </a:prstGeom>
        </p:spPr>
      </p:pic>
      <p:pic>
        <p:nvPicPr>
          <p:cNvPr id="24" name="Picture 2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055474" y="3943235"/>
            <a:ext cx="2788608" cy="806501"/>
          </a:xfrm>
          <a:prstGeom prst="rect">
            <a:avLst/>
          </a:prstGeom>
        </p:spPr>
      </p:pic>
      <p:pic>
        <p:nvPicPr>
          <p:cNvPr id="22" name="Picture 21"/>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770586" y="1917969"/>
            <a:ext cx="96012" cy="236830"/>
          </a:xfrm>
          <a:prstGeom prst="rect">
            <a:avLst/>
          </a:prstGeom>
        </p:spPr>
      </p:pic>
      <p:pic>
        <p:nvPicPr>
          <p:cNvPr id="1026" name="Picture 2 1" descr="https://documents.lucidchart.com/documents/bcae17f6-2066-44ab-bd0a-a896512403af/pages/0_0?a=1813&amp;x=254&amp;y=248&amp;w=264&amp;h=264&amp;store=1&amp;accept=image%2F*&amp;auth=LCA%20f99749b165a7134d41faaa1fa0630cc19bfee435-ts%3D1536769051"/>
          <p:cNvPicPr>
            <a:picLocks noGrp="1" noChangeAspect="1" noChangeArrowheads="1"/>
          </p:cNvPicPr>
          <p:nvPr>
            <p:ph sz="half" idx="2"/>
          </p:nvPr>
        </p:nvPicPr>
        <p:blipFill>
          <a:blip r:embed="rId13">
            <a:extLst>
              <a:ext uri="{28A0092B-C50C-407E-A947-70E740481C1C}">
                <a14:useLocalDpi xmlns:a14="http://schemas.microsoft.com/office/drawing/2010/main" val="0"/>
              </a:ext>
            </a:extLst>
          </a:blip>
          <a:srcRect/>
          <a:stretch>
            <a:fillRect/>
          </a:stretch>
        </p:blipFill>
        <p:spPr bwMode="auto">
          <a:xfrm>
            <a:off x="6850725" y="5365617"/>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2"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90478" y="4315835"/>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3"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02507" y="4011305"/>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4"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26907" y="2838513"/>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5"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3560" y="3600709"/>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6"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00060" y="1712489"/>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7"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7320" y="2523091"/>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8"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51720" y="5492139"/>
            <a:ext cx="775187" cy="7751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13" idx="2"/>
            <a:endCxn id="1026" idx="0"/>
          </p:cNvCxnSpPr>
          <p:nvPr/>
        </p:nvCxnSpPr>
        <p:spPr>
          <a:xfrm flipH="1">
            <a:off x="7238319" y="4375896"/>
            <a:ext cx="222835" cy="98972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026" idx="3"/>
            <a:endCxn id="16" idx="1"/>
          </p:cNvCxnSpPr>
          <p:nvPr/>
        </p:nvCxnSpPr>
        <p:spPr>
          <a:xfrm>
            <a:off x="7625912" y="5753211"/>
            <a:ext cx="1625808" cy="1265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a:endCxn id="11" idx="2"/>
          </p:cNvCxnSpPr>
          <p:nvPr/>
        </p:nvCxnSpPr>
        <p:spPr>
          <a:xfrm flipH="1" flipV="1">
            <a:off x="9290101" y="4786492"/>
            <a:ext cx="349213" cy="7056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3"/>
            <a:endCxn id="10" idx="2"/>
          </p:cNvCxnSpPr>
          <p:nvPr/>
        </p:nvCxnSpPr>
        <p:spPr>
          <a:xfrm flipV="1">
            <a:off x="10026907" y="5091022"/>
            <a:ext cx="651165" cy="788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a:endCxn id="15" idx="2"/>
          </p:cNvCxnSpPr>
          <p:nvPr/>
        </p:nvCxnSpPr>
        <p:spPr>
          <a:xfrm flipH="1" flipV="1">
            <a:off x="8514914" y="3298278"/>
            <a:ext cx="775187" cy="7130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a:endCxn id="14" idx="1"/>
          </p:cNvCxnSpPr>
          <p:nvPr/>
        </p:nvCxnSpPr>
        <p:spPr>
          <a:xfrm flipV="1">
            <a:off x="8514914" y="2100083"/>
            <a:ext cx="585146" cy="4230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2"/>
            <a:endCxn id="12" idx="0"/>
          </p:cNvCxnSpPr>
          <p:nvPr/>
        </p:nvCxnSpPr>
        <p:spPr>
          <a:xfrm>
            <a:off x="9487654" y="2487676"/>
            <a:ext cx="926847" cy="3508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2"/>
            <a:endCxn id="10" idx="0"/>
          </p:cNvCxnSpPr>
          <p:nvPr/>
        </p:nvCxnSpPr>
        <p:spPr>
          <a:xfrm>
            <a:off x="10414501" y="3613700"/>
            <a:ext cx="263571" cy="702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a:stCxn id="15" idx="3"/>
            <a:endCxn id="12" idx="1"/>
          </p:cNvCxnSpPr>
          <p:nvPr/>
        </p:nvCxnSpPr>
        <p:spPr>
          <a:xfrm>
            <a:off x="8902507" y="2910685"/>
            <a:ext cx="1124400" cy="3154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a:stCxn id="1026" idx="3"/>
            <a:endCxn id="11" idx="1"/>
          </p:cNvCxnSpPr>
          <p:nvPr/>
        </p:nvCxnSpPr>
        <p:spPr>
          <a:xfrm flipV="1">
            <a:off x="7625912" y="4398899"/>
            <a:ext cx="1276595" cy="1354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endCxn id="12" idx="1"/>
          </p:cNvCxnSpPr>
          <p:nvPr/>
        </p:nvCxnSpPr>
        <p:spPr>
          <a:xfrm flipV="1">
            <a:off x="9407177" y="3226107"/>
            <a:ext cx="619730" cy="8162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10" idx="1"/>
            <a:endCxn id="11" idx="3"/>
          </p:cNvCxnSpPr>
          <p:nvPr/>
        </p:nvCxnSpPr>
        <p:spPr>
          <a:xfrm flipH="1" flipV="1">
            <a:off x="9677694" y="4398899"/>
            <a:ext cx="612784" cy="3045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7455924" y="4772089"/>
            <a:ext cx="96012" cy="236830"/>
          </a:xfrm>
          <a:prstGeom prst="rect">
            <a:avLst/>
          </a:prstGeom>
        </p:spPr>
      </p:pic>
      <p:pic>
        <p:nvPicPr>
          <p:cNvPr id="1038" name="Picture 1037"/>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599703" y="4684597"/>
            <a:ext cx="1551128" cy="369113"/>
          </a:xfrm>
          <a:prstGeom prst="rect">
            <a:avLst/>
          </a:prstGeom>
        </p:spPr>
      </p:pic>
      <p:cxnSp>
        <p:nvCxnSpPr>
          <p:cNvPr id="1052" name="Straight Arrow Connector 1051"/>
          <p:cNvCxnSpPr>
            <a:stCxn id="13" idx="3"/>
            <a:endCxn id="11" idx="1"/>
          </p:cNvCxnSpPr>
          <p:nvPr/>
        </p:nvCxnSpPr>
        <p:spPr>
          <a:xfrm>
            <a:off x="7848747" y="3988303"/>
            <a:ext cx="1053760" cy="4105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4" name="Straight Arrow Connector 1053"/>
          <p:cNvCxnSpPr>
            <a:stCxn id="15" idx="1"/>
          </p:cNvCxnSpPr>
          <p:nvPr/>
        </p:nvCxnSpPr>
        <p:spPr>
          <a:xfrm flipH="1">
            <a:off x="7848748" y="2910685"/>
            <a:ext cx="278572" cy="1032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73EFF89-01AB-4C48-BAFC-40B8F761F5D1}" type="slidenum">
              <a:rPr lang="en-US" smtClean="0"/>
              <a:t>35</a:t>
            </a:fld>
            <a:endParaRPr lang="en-US"/>
          </a:p>
        </p:txBody>
      </p:sp>
      <p:pic>
        <p:nvPicPr>
          <p:cNvPr id="33" name="Picture 32"/>
          <p:cNvPicPr>
            <a:picLocks noChangeAspect="1"/>
          </p:cNvPicPr>
          <p:nvPr/>
        </p:nvPicPr>
        <p:blipFill>
          <a:blip r:embed="rId15"/>
          <a:stretch>
            <a:fillRect/>
          </a:stretch>
        </p:blipFill>
        <p:spPr>
          <a:xfrm>
            <a:off x="838200" y="6377518"/>
            <a:ext cx="1324429" cy="342369"/>
          </a:xfrm>
          <a:prstGeom prst="rect">
            <a:avLst/>
          </a:prstGeom>
        </p:spPr>
      </p:pic>
      <p:sp>
        <p:nvSpPr>
          <p:cNvPr id="34"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140069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Differential Game Formulation</a:t>
            </a:r>
          </a:p>
        </p:txBody>
      </p:sp>
      <p:sp>
        <p:nvSpPr>
          <p:cNvPr id="5" name="Content Placeholder 4"/>
          <p:cNvSpPr>
            <a:spLocks noGrp="1"/>
          </p:cNvSpPr>
          <p:nvPr>
            <p:ph idx="1"/>
          </p:nvPr>
        </p:nvSpPr>
        <p:spPr>
          <a:xfrm>
            <a:off x="838200" y="1825624"/>
            <a:ext cx="10515600" cy="4879975"/>
          </a:xfrm>
        </p:spPr>
        <p:txBody>
          <a:bodyPr>
            <a:normAutofit/>
          </a:bodyPr>
          <a:lstStyle/>
          <a:p>
            <a:r>
              <a:rPr lang="en-US" dirty="0"/>
              <a:t>Differential game problem:</a:t>
            </a:r>
          </a:p>
          <a:p>
            <a:endParaRPr lang="en-US" dirty="0"/>
          </a:p>
          <a:p>
            <a:endParaRPr lang="en-US" dirty="0"/>
          </a:p>
          <a:p>
            <a:pPr marL="234950" indent="0">
              <a:buNone/>
            </a:pPr>
            <a:r>
              <a:rPr lang="en-US" dirty="0"/>
              <a:t>subject to </a:t>
            </a:r>
          </a:p>
          <a:p>
            <a:endParaRPr lang="en-US" dirty="0"/>
          </a:p>
          <a:p>
            <a:endParaRPr lang="en-US"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695899" y="2393698"/>
            <a:ext cx="6863790" cy="887578"/>
          </a:xfrm>
          <a:prstGeom prst="rect">
            <a:avLst/>
          </a:prstGeom>
        </p:spPr>
      </p:pic>
      <p:pic>
        <p:nvPicPr>
          <p:cNvPr id="10" name="Picture 9"/>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704225" y="3430068"/>
            <a:ext cx="5154778" cy="1418844"/>
          </a:xfrm>
          <a:prstGeom prst="rect">
            <a:avLst/>
          </a:prstGeom>
        </p:spPr>
      </p:pic>
      <p:sp>
        <p:nvSpPr>
          <p:cNvPr id="3" name="Slide Number Placeholder 2"/>
          <p:cNvSpPr>
            <a:spLocks noGrp="1"/>
          </p:cNvSpPr>
          <p:nvPr>
            <p:ph type="sldNum" sz="quarter" idx="12"/>
          </p:nvPr>
        </p:nvSpPr>
        <p:spPr/>
        <p:txBody>
          <a:bodyPr/>
          <a:lstStyle/>
          <a:p>
            <a:fld id="{273EFF89-01AB-4C48-BAFC-40B8F761F5D1}" type="slidenum">
              <a:rPr lang="en-US" smtClean="0"/>
              <a:t>36</a:t>
            </a:fld>
            <a:endParaRPr lang="en-US"/>
          </a:p>
        </p:txBody>
      </p:sp>
      <p:pic>
        <p:nvPicPr>
          <p:cNvPr id="7" name="Picture 6"/>
          <p:cNvPicPr>
            <a:picLocks noChangeAspect="1"/>
          </p:cNvPicPr>
          <p:nvPr/>
        </p:nvPicPr>
        <p:blipFill>
          <a:blip r:embed="rId7"/>
          <a:stretch>
            <a:fillRect/>
          </a:stretch>
        </p:blipFill>
        <p:spPr>
          <a:xfrm>
            <a:off x="838200" y="6377518"/>
            <a:ext cx="1324429" cy="342369"/>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p>
            <a:endParaRPr lang="en-US" dirty="0"/>
          </a:p>
        </p:txBody>
      </p:sp>
      <p:sp>
        <p:nvSpPr>
          <p:cNvPr id="9" name="Left Brace 8"/>
          <p:cNvSpPr/>
          <p:nvPr/>
        </p:nvSpPr>
        <p:spPr>
          <a:xfrm rot="5400000" flipH="1" flipV="1">
            <a:off x="4327873" y="4699249"/>
            <a:ext cx="206848" cy="56919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33509" y="5183449"/>
            <a:ext cx="1584729" cy="369332"/>
          </a:xfrm>
          <a:prstGeom prst="rect">
            <a:avLst/>
          </a:prstGeom>
          <a:noFill/>
        </p:spPr>
        <p:txBody>
          <a:bodyPr wrap="none" rtlCol="0">
            <a:spAutoFit/>
          </a:bodyPr>
          <a:lstStyle/>
          <a:p>
            <a:r>
              <a:rPr lang="en-US" dirty="0" smtClean="0"/>
              <a:t>“Channel gain”</a:t>
            </a:r>
            <a:endParaRPr lang="en-US" dirty="0"/>
          </a:p>
        </p:txBody>
      </p:sp>
    </p:spTree>
    <p:extLst>
      <p:ext uri="{BB962C8B-B14F-4D97-AF65-F5344CB8AC3E}">
        <p14:creationId xmlns:p14="http://schemas.microsoft.com/office/powerpoint/2010/main" val="12979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7551936" y="1552073"/>
            <a:ext cx="3513729" cy="4848727"/>
          </a:xfrm>
          <a:prstGeom prst="cloud">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C00000"/>
                </a:solidFill>
              </a:rPr>
              <a:t>Mean Field Game Formulation</a:t>
            </a:r>
          </a:p>
        </p:txBody>
      </p:sp>
      <p:sp>
        <p:nvSpPr>
          <p:cNvPr id="5" name="Content Placeholder 4"/>
          <p:cNvSpPr>
            <a:spLocks noGrp="1"/>
          </p:cNvSpPr>
          <p:nvPr>
            <p:ph sz="half" idx="1"/>
          </p:nvPr>
        </p:nvSpPr>
        <p:spPr/>
        <p:txBody>
          <a:bodyPr>
            <a:normAutofit/>
          </a:bodyPr>
          <a:lstStyle/>
          <a:p>
            <a:r>
              <a:rPr lang="en-US" dirty="0"/>
              <a:t>Mean field approximation of interference to D2D pair  :</a:t>
            </a:r>
          </a:p>
          <a:p>
            <a:endParaRPr lang="en-US" dirty="0"/>
          </a:p>
          <a:p>
            <a:r>
              <a:rPr lang="en-US" dirty="0"/>
              <a:t>Mean field signal-to-noise ratio using        :</a:t>
            </a:r>
          </a:p>
          <a:p>
            <a:endParaRPr lang="en-US" dirty="0"/>
          </a:p>
          <a:p>
            <a:endParaRPr lang="en-US" dirty="0"/>
          </a:p>
          <a:p>
            <a:r>
              <a:rPr lang="en-US" dirty="0"/>
              <a:t>Mean field cost function:</a:t>
            </a:r>
          </a:p>
          <a:p>
            <a:endParaRPr lang="en-US" dirty="0"/>
          </a:p>
          <a:p>
            <a:endParaRPr lang="en-US" dirty="0"/>
          </a:p>
          <a:p>
            <a:endParaRPr lang="en-US" dirty="0"/>
          </a:p>
        </p:txBody>
      </p:sp>
      <p:sp>
        <p:nvSpPr>
          <p:cNvPr id="3" name="Content Placeholder 2"/>
          <p:cNvSpPr>
            <a:spLocks noGrp="1"/>
          </p:cNvSpPr>
          <p:nvPr>
            <p:ph sz="half" idx="2"/>
          </p:nvPr>
        </p:nvSpPr>
        <p:spPr/>
        <p:txBody>
          <a:bodyPr/>
          <a:lstStyle/>
          <a:p>
            <a:endParaRPr lang="en-US" dirty="0"/>
          </a:p>
        </p:txBody>
      </p:sp>
      <p:pic>
        <p:nvPicPr>
          <p:cNvPr id="8" name="Picture 7"/>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4726811" y="2305898"/>
            <a:ext cx="96012" cy="236830"/>
          </a:xfrm>
          <a:prstGeom prst="rect">
            <a:avLst/>
          </a:prstGeom>
        </p:spPr>
      </p:pic>
      <p:pic>
        <p:nvPicPr>
          <p:cNvPr id="4" name="Picture 3"/>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474141" y="2725264"/>
            <a:ext cx="3812733" cy="441656"/>
          </a:xfrm>
          <a:prstGeom prst="rect">
            <a:avLst/>
          </a:prstGeom>
        </p:spPr>
      </p:pic>
      <p:pic>
        <p:nvPicPr>
          <p:cNvPr id="19" name="Picture 18"/>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2027389" y="3607651"/>
            <a:ext cx="514198" cy="394716"/>
          </a:xfrm>
          <a:prstGeom prst="rect">
            <a:avLst/>
          </a:prstGeom>
        </p:spPr>
      </p:pic>
      <p:pic>
        <p:nvPicPr>
          <p:cNvPr id="21" name="Picture 20"/>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2000064" y="4207600"/>
            <a:ext cx="2788608" cy="859841"/>
          </a:xfrm>
          <a:prstGeom prst="rect">
            <a:avLst/>
          </a:prstGeom>
        </p:spPr>
      </p:pic>
      <p:pic>
        <p:nvPicPr>
          <p:cNvPr id="9" name="Picture 8"/>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459952" y="5679544"/>
            <a:ext cx="4495496" cy="430987"/>
          </a:xfrm>
          <a:prstGeom prst="rect">
            <a:avLst/>
          </a:prstGeom>
        </p:spPr>
      </p:pic>
      <p:pic>
        <p:nvPicPr>
          <p:cNvPr id="36" name="Picture 2 1"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0725" y="5365617"/>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2"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90478" y="4315835"/>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3"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02507" y="4011305"/>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4"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26907" y="2838513"/>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5"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3560" y="3600709"/>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6"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00060" y="1712489"/>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7"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27320" y="2523091"/>
            <a:ext cx="775187" cy="7751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8" descr="https://documents.lucidchart.com/documents/bcae17f6-2066-44ab-bd0a-a896512403af/pages/0_0?a=1813&amp;x=254&amp;y=248&amp;w=264&amp;h=264&amp;store=1&amp;accept=image%2F*&amp;auth=LCA%20f99749b165a7134d41faaa1fa0630cc19bfee435-ts%3D15367690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51720" y="5492139"/>
            <a:ext cx="775187" cy="775187"/>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a:stCxn id="40" idx="2"/>
            <a:endCxn id="36" idx="0"/>
          </p:cNvCxnSpPr>
          <p:nvPr/>
        </p:nvCxnSpPr>
        <p:spPr>
          <a:xfrm flipH="1">
            <a:off x="7238319" y="4375896"/>
            <a:ext cx="222835" cy="989721"/>
          </a:xfrm>
          <a:prstGeom prst="straightConnector1">
            <a:avLst/>
          </a:prstGeom>
          <a:ln w="762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a:stCxn id="43" idx="3"/>
            <a:endCxn id="37" idx="2"/>
          </p:cNvCxnSpPr>
          <p:nvPr/>
        </p:nvCxnSpPr>
        <p:spPr>
          <a:xfrm flipV="1">
            <a:off x="10026907" y="5091022"/>
            <a:ext cx="651165" cy="788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7455924" y="4772089"/>
            <a:ext cx="96012" cy="236830"/>
          </a:xfrm>
          <a:prstGeom prst="rect">
            <a:avLst/>
          </a:prstGeom>
        </p:spPr>
      </p:pic>
      <p:pic>
        <p:nvPicPr>
          <p:cNvPr id="60" name="Picture 59"/>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8883146" y="3239630"/>
            <a:ext cx="851307" cy="371247"/>
          </a:xfrm>
          <a:prstGeom prst="rect">
            <a:avLst/>
          </a:prstGeom>
        </p:spPr>
      </p:pic>
      <p:pic>
        <p:nvPicPr>
          <p:cNvPr id="62" name="Picture 61"/>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6652623" y="2760469"/>
            <a:ext cx="710489" cy="371247"/>
          </a:xfrm>
          <a:prstGeom prst="rect">
            <a:avLst/>
          </a:prstGeom>
        </p:spPr>
      </p:pic>
      <p:sp>
        <p:nvSpPr>
          <p:cNvPr id="6" name="Slide Number Placeholder 5"/>
          <p:cNvSpPr>
            <a:spLocks noGrp="1"/>
          </p:cNvSpPr>
          <p:nvPr>
            <p:ph type="sldNum" sz="quarter" idx="12"/>
          </p:nvPr>
        </p:nvSpPr>
        <p:spPr/>
        <p:txBody>
          <a:bodyPr/>
          <a:lstStyle/>
          <a:p>
            <a:fld id="{273EFF89-01AB-4C48-BAFC-40B8F761F5D1}" type="slidenum">
              <a:rPr lang="en-US" smtClean="0"/>
              <a:t>37</a:t>
            </a:fld>
            <a:endParaRPr lang="en-US"/>
          </a:p>
        </p:txBody>
      </p:sp>
      <p:pic>
        <p:nvPicPr>
          <p:cNvPr id="25" name="Picture 24"/>
          <p:cNvPicPr>
            <a:picLocks noChangeAspect="1"/>
          </p:cNvPicPr>
          <p:nvPr/>
        </p:nvPicPr>
        <p:blipFill>
          <a:blip r:embed="rId19"/>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3109248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Mean Field Game Formulation</a:t>
            </a:r>
          </a:p>
        </p:txBody>
      </p:sp>
      <p:sp>
        <p:nvSpPr>
          <p:cNvPr id="5" name="Content Placeholder 4"/>
          <p:cNvSpPr>
            <a:spLocks noGrp="1"/>
          </p:cNvSpPr>
          <p:nvPr>
            <p:ph idx="1"/>
          </p:nvPr>
        </p:nvSpPr>
        <p:spPr>
          <a:xfrm>
            <a:off x="838200" y="1825624"/>
            <a:ext cx="10515600" cy="4879975"/>
          </a:xfrm>
        </p:spPr>
        <p:txBody>
          <a:bodyPr>
            <a:normAutofit/>
          </a:bodyPr>
          <a:lstStyle/>
          <a:p>
            <a:r>
              <a:rPr lang="en-US" dirty="0"/>
              <a:t>Mean field problem:</a:t>
            </a:r>
          </a:p>
          <a:p>
            <a:endParaRPr lang="en-US" dirty="0"/>
          </a:p>
          <a:p>
            <a:endParaRPr lang="en-US" dirty="0"/>
          </a:p>
          <a:p>
            <a:pPr marL="234950" indent="0">
              <a:buNone/>
            </a:pPr>
            <a:r>
              <a:rPr lang="en-US" dirty="0"/>
              <a:t>subject to </a:t>
            </a:r>
          </a:p>
          <a:p>
            <a:endParaRPr lang="en-US" dirty="0"/>
          </a:p>
          <a:p>
            <a:endParaRPr lang="en-US" dirty="0"/>
          </a:p>
          <a:p>
            <a:pPr marL="234950" indent="0">
              <a:buNone/>
            </a:pPr>
            <a:r>
              <a:rPr lang="en-US" dirty="0"/>
              <a:t>or</a:t>
            </a:r>
          </a:p>
          <a:p>
            <a:endParaRPr lang="en-US" dirty="0"/>
          </a:p>
          <a:p>
            <a:endParaRPr lang="en-US" dirty="0"/>
          </a:p>
        </p:txBody>
      </p:sp>
      <p:pic>
        <p:nvPicPr>
          <p:cNvPr id="4" name="Pictur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431542" y="5518728"/>
            <a:ext cx="7290511" cy="887578"/>
          </a:xfrm>
          <a:prstGeom prst="rect">
            <a:avLst/>
          </a:prstGeom>
        </p:spPr>
      </p:pic>
      <p:sp>
        <p:nvSpPr>
          <p:cNvPr id="3" name="Slide Number Placeholder 2"/>
          <p:cNvSpPr>
            <a:spLocks noGrp="1"/>
          </p:cNvSpPr>
          <p:nvPr>
            <p:ph type="sldNum" sz="quarter" idx="12"/>
          </p:nvPr>
        </p:nvSpPr>
        <p:spPr/>
        <p:txBody>
          <a:bodyPr/>
          <a:lstStyle/>
          <a:p>
            <a:fld id="{273EFF89-01AB-4C48-BAFC-40B8F761F5D1}" type="slidenum">
              <a:rPr lang="en-US" smtClean="0"/>
              <a:t>38</a:t>
            </a:fld>
            <a:endParaRPr lang="en-US"/>
          </a:p>
        </p:txBody>
      </p:sp>
      <p:pic>
        <p:nvPicPr>
          <p:cNvPr id="6" name="Picture 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695899" y="2352133"/>
            <a:ext cx="6609892" cy="887578"/>
          </a:xfrm>
          <a:prstGeom prst="rect">
            <a:avLst/>
          </a:prstGeom>
        </p:spPr>
      </p:pic>
      <p:pic>
        <p:nvPicPr>
          <p:cNvPr id="11" name="Picture 10"/>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654335" y="3423084"/>
            <a:ext cx="5159045" cy="1418844"/>
          </a:xfrm>
          <a:prstGeom prst="rect">
            <a:avLst/>
          </a:prstGeom>
        </p:spPr>
      </p:pic>
      <p:pic>
        <p:nvPicPr>
          <p:cNvPr id="8" name="Picture 7"/>
          <p:cNvPicPr>
            <a:picLocks noChangeAspect="1"/>
          </p:cNvPicPr>
          <p:nvPr/>
        </p:nvPicPr>
        <p:blipFill>
          <a:blip r:embed="rId9"/>
          <a:stretch>
            <a:fillRect/>
          </a:stretch>
        </p:blipFill>
        <p:spPr>
          <a:xfrm>
            <a:off x="838200" y="6377518"/>
            <a:ext cx="1324429" cy="342369"/>
          </a:xfrm>
          <a:prstGeom prst="rect">
            <a:avLst/>
          </a:prstGeom>
        </p:spPr>
      </p:pic>
      <p:sp>
        <p:nvSpPr>
          <p:cNvPr id="9" name="Footer Placeholder 3"/>
          <p:cNvSpPr>
            <a:spLocks noGrp="1"/>
          </p:cNvSpPr>
          <p:nvPr>
            <p:ph type="ftr" sz="quarter" idx="11"/>
          </p:nvPr>
        </p:nvSpPr>
        <p:spPr>
          <a:xfrm>
            <a:off x="4038600" y="6356350"/>
            <a:ext cx="4114800" cy="365125"/>
          </a:xfrm>
        </p:spPr>
        <p:txBody>
          <a:bodyPr/>
          <a:lstStyle/>
          <a:p>
            <a:endParaRPr lang="en-US" dirty="0"/>
          </a:p>
        </p:txBody>
      </p:sp>
      <p:sp>
        <p:nvSpPr>
          <p:cNvPr id="7" name="TextBox 6"/>
          <p:cNvSpPr txBox="1"/>
          <p:nvPr/>
        </p:nvSpPr>
        <p:spPr>
          <a:xfrm>
            <a:off x="10273270" y="5475874"/>
            <a:ext cx="529312" cy="923330"/>
          </a:xfrm>
          <a:prstGeom prst="rect">
            <a:avLst/>
          </a:prstGeom>
          <a:noFill/>
        </p:spPr>
        <p:txBody>
          <a:bodyPr wrap="none" rtlCol="0">
            <a:spAutoFit/>
          </a:bodyPr>
          <a:lstStyle/>
          <a:p>
            <a:r>
              <a:rPr lang="en-US" dirty="0" smtClean="0"/>
              <a:t>FPK</a:t>
            </a:r>
          </a:p>
          <a:p>
            <a:endParaRPr lang="en-US" dirty="0"/>
          </a:p>
          <a:p>
            <a:r>
              <a:rPr lang="en-US" dirty="0" smtClean="0"/>
              <a:t>HJB</a:t>
            </a:r>
            <a:endParaRPr lang="en-US" dirty="0"/>
          </a:p>
        </p:txBody>
      </p:sp>
    </p:spTree>
    <p:extLst>
      <p:ext uri="{BB962C8B-B14F-4D97-AF65-F5344CB8AC3E}">
        <p14:creationId xmlns:p14="http://schemas.microsoft.com/office/powerpoint/2010/main" val="1427170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Simulation Results</a:t>
            </a:r>
          </a:p>
        </p:txBody>
      </p:sp>
      <p:sp>
        <p:nvSpPr>
          <p:cNvPr id="5" name="Content Placeholder 4"/>
          <p:cNvSpPr>
            <a:spLocks noGrp="1"/>
          </p:cNvSpPr>
          <p:nvPr>
            <p:ph sz="half" idx="1"/>
          </p:nvPr>
        </p:nvSpPr>
        <p:spPr>
          <a:xfrm>
            <a:off x="990600" y="1820976"/>
            <a:ext cx="5181600" cy="4351338"/>
          </a:xfrm>
        </p:spPr>
        <p:txBody>
          <a:bodyPr>
            <a:normAutofit/>
          </a:bodyPr>
          <a:lstStyle/>
          <a:p>
            <a:r>
              <a:rPr lang="en-US" dirty="0">
                <a:solidFill>
                  <a:srgbClr val="C00000"/>
                </a:solidFill>
              </a:rPr>
              <a:t>Spectrum efficiency </a:t>
            </a:r>
            <a:r>
              <a:rPr lang="en-US" dirty="0"/>
              <a:t>is improved when interference is minimized.</a:t>
            </a:r>
          </a:p>
          <a:p>
            <a:endParaRPr lang="en-US" dirty="0"/>
          </a:p>
        </p:txBody>
      </p:sp>
      <p:sp>
        <p:nvSpPr>
          <p:cNvPr id="4" name="Content Placeholder 3"/>
          <p:cNvSpPr>
            <a:spLocks noGrp="1"/>
          </p:cNvSpPr>
          <p:nvPr>
            <p:ph sz="half" idx="2"/>
          </p:nvPr>
        </p:nvSpPr>
        <p:spPr/>
        <p:txBody>
          <a:bodyPr/>
          <a:lstStyle/>
          <a:p>
            <a:r>
              <a:rPr lang="en-US" dirty="0">
                <a:solidFill>
                  <a:srgbClr val="C00000"/>
                </a:solidFill>
              </a:rPr>
              <a:t>Energy efficiency </a:t>
            </a:r>
            <a:r>
              <a:rPr lang="en-US" dirty="0"/>
              <a:t>is improved compared with blind power control (no energy constraint).</a:t>
            </a:r>
          </a:p>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39</a:t>
            </a:fld>
            <a:endParaRPr lang="en-US"/>
          </a:p>
        </p:txBody>
      </p:sp>
      <p:pic>
        <p:nvPicPr>
          <p:cNvPr id="12" name="图片 133128" descr="wps8803"/>
          <p:cNvPicPr>
            <a:picLocks noChangeAspect="1"/>
          </p:cNvPicPr>
          <p:nvPr/>
        </p:nvPicPr>
        <p:blipFill>
          <a:blip r:embed="rId3"/>
          <a:stretch>
            <a:fillRect/>
          </a:stretch>
        </p:blipFill>
        <p:spPr>
          <a:xfrm>
            <a:off x="1493044" y="3179989"/>
            <a:ext cx="4176713" cy="3122613"/>
          </a:xfrm>
          <a:prstGeom prst="rect">
            <a:avLst/>
          </a:prstGeom>
          <a:noFill/>
          <a:ln w="9525">
            <a:noFill/>
          </a:ln>
        </p:spPr>
      </p:pic>
      <p:pic>
        <p:nvPicPr>
          <p:cNvPr id="13" name="图片 133127"/>
          <p:cNvPicPr>
            <a:picLocks noChangeAspect="1"/>
          </p:cNvPicPr>
          <p:nvPr/>
        </p:nvPicPr>
        <p:blipFill>
          <a:blip r:embed="rId4"/>
          <a:stretch>
            <a:fillRect/>
          </a:stretch>
        </p:blipFill>
        <p:spPr>
          <a:xfrm>
            <a:off x="6746875" y="2983026"/>
            <a:ext cx="4032250" cy="3189288"/>
          </a:xfrm>
          <a:prstGeom prst="rect">
            <a:avLst/>
          </a:prstGeom>
          <a:noFill/>
          <a:ln w="9525">
            <a:noFill/>
          </a:ln>
        </p:spPr>
      </p:pic>
      <p:pic>
        <p:nvPicPr>
          <p:cNvPr id="8" name="Picture 7"/>
          <p:cNvPicPr>
            <a:picLocks noChangeAspect="1"/>
          </p:cNvPicPr>
          <p:nvPr/>
        </p:nvPicPr>
        <p:blipFill>
          <a:blip r:embed="rId5"/>
          <a:stretch>
            <a:fillRect/>
          </a:stretch>
        </p:blipFill>
        <p:spPr>
          <a:xfrm>
            <a:off x="838200" y="6377518"/>
            <a:ext cx="1324429" cy="342369"/>
          </a:xfrm>
          <a:prstGeom prst="rect">
            <a:avLst/>
          </a:prstGeom>
        </p:spPr>
      </p:pic>
      <p:sp>
        <p:nvSpPr>
          <p:cNvPr id="9"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2241711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Games</a:t>
            </a:r>
          </a:p>
        </p:txBody>
      </p:sp>
      <p:sp>
        <p:nvSpPr>
          <p:cNvPr id="3" name="Content Placeholder 2"/>
          <p:cNvSpPr>
            <a:spLocks noGrp="1"/>
          </p:cNvSpPr>
          <p:nvPr>
            <p:ph idx="1"/>
          </p:nvPr>
        </p:nvSpPr>
        <p:spPr>
          <a:xfrm>
            <a:off x="838200" y="1825625"/>
            <a:ext cx="10515600" cy="4699866"/>
          </a:xfrm>
        </p:spPr>
        <p:txBody>
          <a:bodyPr>
            <a:normAutofit/>
          </a:bodyPr>
          <a:lstStyle/>
          <a:p>
            <a:r>
              <a:rPr lang="en-US" dirty="0"/>
              <a:t>Mean field games (MFGs) study the existence of </a:t>
            </a:r>
            <a:r>
              <a:rPr lang="en-US" dirty="0">
                <a:solidFill>
                  <a:srgbClr val="C00000"/>
                </a:solidFill>
              </a:rPr>
              <a:t>Nash equilibria in games involving a large number of asymptotically negligible players</a:t>
            </a:r>
            <a:r>
              <a:rPr lang="en-US" dirty="0"/>
              <a:t> modeled by controlled stochastic dynamical systems.</a:t>
            </a:r>
          </a:p>
          <a:p>
            <a:r>
              <a:rPr lang="en-US" dirty="0"/>
              <a:t>MFGs refer to methods and techniques that study </a:t>
            </a:r>
            <a:r>
              <a:rPr lang="en-US" dirty="0">
                <a:solidFill>
                  <a:srgbClr val="C00000"/>
                </a:solidFill>
              </a:rPr>
              <a:t>differential games with large population of indistinguishable, rational, and heterogeneous agents</a:t>
            </a:r>
          </a:p>
          <a:p>
            <a:pPr lvl="1"/>
            <a:r>
              <a:rPr lang="en-US" dirty="0"/>
              <a:t>Indistinguishable – players share common structures of the model</a:t>
            </a:r>
          </a:p>
          <a:p>
            <a:pPr lvl="1"/>
            <a:r>
              <a:rPr lang="en-US" dirty="0"/>
              <a:t>Rationality – players act optimally (maximize utility / minimize cost)</a:t>
            </a:r>
          </a:p>
          <a:p>
            <a:pPr lvl="1"/>
            <a:r>
              <a:rPr lang="en-US" dirty="0"/>
              <a:t>Heterogeneity – players can have heterogeneous states</a:t>
            </a:r>
          </a:p>
          <a:p>
            <a:r>
              <a:rPr lang="en-US" dirty="0"/>
              <a:t>MFGs </a:t>
            </a:r>
            <a:r>
              <a:rPr lang="en-US" dirty="0">
                <a:solidFill>
                  <a:srgbClr val="C00000"/>
                </a:solidFill>
              </a:rPr>
              <a:t>reduce to a standard control problem </a:t>
            </a:r>
            <a:r>
              <a:rPr lang="en-US" dirty="0"/>
              <a:t>and an equilibrium.</a:t>
            </a:r>
          </a:p>
        </p:txBody>
      </p:sp>
      <p:sp>
        <p:nvSpPr>
          <p:cNvPr id="4" name="Slide Number Placeholder 3"/>
          <p:cNvSpPr>
            <a:spLocks noGrp="1"/>
          </p:cNvSpPr>
          <p:nvPr>
            <p:ph type="sldNum" sz="quarter" idx="12"/>
          </p:nvPr>
        </p:nvSpPr>
        <p:spPr/>
        <p:txBody>
          <a:bodyPr/>
          <a:lstStyle/>
          <a:p>
            <a:fld id="{273EFF89-01AB-4C48-BAFC-40B8F761F5D1}" type="slidenum">
              <a:rPr lang="en-US" smtClean="0"/>
              <a:t>4</a:t>
            </a:fld>
            <a:endParaRPr lang="en-US"/>
          </a:p>
        </p:txBody>
      </p:sp>
      <p:pic>
        <p:nvPicPr>
          <p:cNvPr id="5" name="Picture 4"/>
          <p:cNvPicPr>
            <a:picLocks noChangeAspect="1"/>
          </p:cNvPicPr>
          <p:nvPr/>
        </p:nvPicPr>
        <p:blipFill>
          <a:blip r:embed="rId3"/>
          <a:stretch>
            <a:fillRect/>
          </a:stretch>
        </p:blipFill>
        <p:spPr>
          <a:xfrm>
            <a:off x="838200" y="6377518"/>
            <a:ext cx="1324429" cy="342369"/>
          </a:xfrm>
          <a:prstGeom prst="rect">
            <a:avLst/>
          </a:prstGeom>
        </p:spPr>
      </p:pic>
      <p:sp>
        <p:nvSpPr>
          <p:cNvPr id="6"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9769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78875"/>
          <p:cNvGrpSpPr/>
          <p:nvPr/>
        </p:nvGrpSpPr>
        <p:grpSpPr>
          <a:xfrm>
            <a:off x="6818312" y="1405203"/>
            <a:ext cx="3889375" cy="5257800"/>
            <a:chOff x="3310" y="561"/>
            <a:chExt cx="2450" cy="3312"/>
          </a:xfrm>
        </p:grpSpPr>
        <p:pic>
          <p:nvPicPr>
            <p:cNvPr id="11" name="图片 78873"/>
            <p:cNvPicPr>
              <a:picLocks noChangeAspect="1"/>
            </p:cNvPicPr>
            <p:nvPr/>
          </p:nvPicPr>
          <p:blipFill>
            <a:blip r:embed="rId3"/>
            <a:stretch>
              <a:fillRect/>
            </a:stretch>
          </p:blipFill>
          <p:spPr>
            <a:xfrm>
              <a:off x="3310" y="561"/>
              <a:ext cx="2450" cy="1743"/>
            </a:xfrm>
            <a:prstGeom prst="rect">
              <a:avLst/>
            </a:prstGeom>
            <a:noFill/>
            <a:ln w="9525">
              <a:noFill/>
            </a:ln>
          </p:spPr>
        </p:pic>
        <p:pic>
          <p:nvPicPr>
            <p:cNvPr id="14" name="图片 78874"/>
            <p:cNvPicPr>
              <a:picLocks noChangeAspect="1"/>
            </p:cNvPicPr>
            <p:nvPr/>
          </p:nvPicPr>
          <p:blipFill>
            <a:blip r:embed="rId4"/>
            <a:stretch>
              <a:fillRect/>
            </a:stretch>
          </p:blipFill>
          <p:spPr>
            <a:xfrm>
              <a:off x="3482" y="2296"/>
              <a:ext cx="2172" cy="1577"/>
            </a:xfrm>
            <a:prstGeom prst="rect">
              <a:avLst/>
            </a:prstGeom>
            <a:noFill/>
            <a:ln w="9525">
              <a:noFill/>
            </a:ln>
          </p:spPr>
        </p:pic>
      </p:grpSp>
      <p:sp>
        <p:nvSpPr>
          <p:cNvPr id="2" name="Title 1"/>
          <p:cNvSpPr>
            <a:spLocks noGrp="1"/>
          </p:cNvSpPr>
          <p:nvPr>
            <p:ph type="title"/>
          </p:nvPr>
        </p:nvSpPr>
        <p:spPr/>
        <p:txBody>
          <a:bodyPr>
            <a:normAutofit/>
          </a:bodyPr>
          <a:lstStyle/>
          <a:p>
            <a:r>
              <a:rPr lang="en-US" dirty="0">
                <a:solidFill>
                  <a:srgbClr val="C00000"/>
                </a:solidFill>
              </a:rPr>
              <a:t>Example 2:</a:t>
            </a:r>
            <a:br>
              <a:rPr lang="en-US" dirty="0">
                <a:solidFill>
                  <a:srgbClr val="C00000"/>
                </a:solidFill>
              </a:rPr>
            </a:br>
            <a:r>
              <a:rPr lang="en-US" dirty="0">
                <a:solidFill>
                  <a:srgbClr val="C00000"/>
                </a:solidFill>
              </a:rPr>
              <a:t>Challenges in 5G Ultra-Dense Networks</a:t>
            </a:r>
          </a:p>
        </p:txBody>
      </p:sp>
      <p:sp>
        <p:nvSpPr>
          <p:cNvPr id="5" name="Content Placeholder 4"/>
          <p:cNvSpPr>
            <a:spLocks noGrp="1"/>
          </p:cNvSpPr>
          <p:nvPr>
            <p:ph sz="half" idx="1"/>
          </p:nvPr>
        </p:nvSpPr>
        <p:spPr>
          <a:xfrm>
            <a:off x="990600" y="1820976"/>
            <a:ext cx="5181600" cy="4351338"/>
          </a:xfrm>
        </p:spPr>
        <p:txBody>
          <a:bodyPr>
            <a:normAutofit/>
          </a:bodyPr>
          <a:lstStyle/>
          <a:p>
            <a:r>
              <a:rPr lang="en-US" altLang="zh-CN" dirty="0">
                <a:ea typeface="Arial Unicode MS" panose="020B0604020202020204" pitchFamily="34" charset="-122"/>
              </a:rPr>
              <a:t>IoE: Internet of Everything</a:t>
            </a:r>
          </a:p>
          <a:p>
            <a:r>
              <a:rPr lang="en-US" altLang="zh-CN" dirty="0">
                <a:ea typeface="Arial Unicode MS" panose="020B0604020202020204" pitchFamily="34" charset="-122"/>
              </a:rPr>
              <a:t>Mobile Internet </a:t>
            </a:r>
          </a:p>
          <a:p>
            <a:pPr lvl="1"/>
            <a:r>
              <a:rPr lang="en-US" altLang="zh-CN" dirty="0">
                <a:solidFill>
                  <a:srgbClr val="0000FF"/>
                </a:solidFill>
                <a:ea typeface="Arial Unicode MS" panose="020B0604020202020204" pitchFamily="34" charset="-122"/>
              </a:rPr>
              <a:t>5G Ultra-Dense Small Cells</a:t>
            </a:r>
          </a:p>
          <a:p>
            <a:pPr lvl="1"/>
            <a:r>
              <a:rPr lang="en-US" altLang="zh-CN" dirty="0">
                <a:ea typeface="Arial Unicode MS" panose="020B0604020202020204" pitchFamily="34" charset="-122"/>
              </a:rPr>
              <a:t>Social-Aware D2D Networks</a:t>
            </a:r>
          </a:p>
          <a:p>
            <a:r>
              <a:rPr lang="en-US" altLang="zh-CN" dirty="0">
                <a:ea typeface="Arial Unicode MS" panose="020B0604020202020204" pitchFamily="34" charset="-122"/>
              </a:rPr>
              <a:t>Internet of Things</a:t>
            </a:r>
            <a:endParaRPr lang="en-US" altLang="zh-CN" dirty="0">
              <a:solidFill>
                <a:srgbClr val="0000FF"/>
              </a:solidFill>
              <a:ea typeface="Arial Unicode MS" panose="020B0604020202020204" pitchFamily="34" charset="-122"/>
            </a:endParaRPr>
          </a:p>
          <a:p>
            <a:pPr lvl="1"/>
            <a:r>
              <a:rPr lang="en-US" altLang="zh-CN" dirty="0">
                <a:solidFill>
                  <a:srgbClr val="0000FF"/>
                </a:solidFill>
                <a:ea typeface="Arial Unicode MS" panose="020B0604020202020204" pitchFamily="34" charset="-122"/>
              </a:rPr>
              <a:t>M2M, V2V Networks</a:t>
            </a:r>
            <a:endParaRPr lang="en-US" altLang="zh-CN" dirty="0">
              <a:ea typeface="Arial Unicode MS" panose="020B0604020202020204" pitchFamily="34" charset="-122"/>
            </a:endParaRPr>
          </a:p>
          <a:p>
            <a:r>
              <a:rPr lang="en-US" altLang="zh-CN" dirty="0">
                <a:ea typeface="Arial Unicode MS" panose="020B0604020202020204" pitchFamily="34" charset="-122"/>
              </a:rPr>
              <a:t>5G Characteristics: </a:t>
            </a:r>
            <a:r>
              <a:rPr lang="en-US" altLang="zh-CN" dirty="0">
                <a:solidFill>
                  <a:srgbClr val="0000FF"/>
                </a:solidFill>
                <a:ea typeface="Arial Unicode MS" panose="020B0604020202020204" pitchFamily="34" charset="-122"/>
              </a:rPr>
              <a:t>Ultra-Dense, </a:t>
            </a:r>
            <a:r>
              <a:rPr lang="en-US" altLang="zh-CN" dirty="0">
                <a:solidFill>
                  <a:srgbClr val="FF0000"/>
                </a:solidFill>
                <a:ea typeface="Arial Unicode MS" panose="020B0604020202020204" pitchFamily="34" charset="-122"/>
              </a:rPr>
              <a:t>Scalable</a:t>
            </a:r>
            <a:r>
              <a:rPr lang="en-US" altLang="zh-CN" dirty="0">
                <a:solidFill>
                  <a:srgbClr val="0000FF"/>
                </a:solidFill>
                <a:ea typeface="Arial Unicode MS" panose="020B0604020202020204" pitchFamily="34" charset="-122"/>
              </a:rPr>
              <a:t>, Self-Organizing; </a:t>
            </a:r>
            <a:r>
              <a:rPr lang="en-US" altLang="zh-CN" dirty="0">
                <a:ea typeface="Arial Unicode MS" panose="020B0604020202020204" pitchFamily="34" charset="-122"/>
              </a:rPr>
              <a:t>Energy Efficiency, </a:t>
            </a:r>
            <a:r>
              <a:rPr lang="en-US" altLang="zh-CN" dirty="0">
                <a:solidFill>
                  <a:srgbClr val="FF0000"/>
                </a:solidFill>
                <a:ea typeface="Arial Unicode MS" panose="020B0604020202020204" pitchFamily="34" charset="-122"/>
              </a:rPr>
              <a:t>Spectral Efficiency</a:t>
            </a:r>
            <a:r>
              <a:rPr lang="en-US" altLang="zh-CN" dirty="0">
                <a:ea typeface="Arial Unicode MS" panose="020B0604020202020204" pitchFamily="34" charset="-122"/>
              </a:rPr>
              <a:t>, Cost Efficiency</a:t>
            </a:r>
          </a:p>
          <a:p>
            <a:endParaRPr lang="en-US" dirty="0"/>
          </a:p>
        </p:txBody>
      </p:sp>
      <p:sp>
        <p:nvSpPr>
          <p:cNvPr id="4" name="Content Placeholder 3"/>
          <p:cNvSpPr>
            <a:spLocks noGrp="1"/>
          </p:cNvSpPr>
          <p:nvPr>
            <p:ph sz="half" idx="2"/>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40</a:t>
            </a:fld>
            <a:endParaRPr lang="en-US"/>
          </a:p>
        </p:txBody>
      </p:sp>
      <p:pic>
        <p:nvPicPr>
          <p:cNvPr id="8" name="Picture 7"/>
          <p:cNvPicPr>
            <a:picLocks noChangeAspect="1"/>
          </p:cNvPicPr>
          <p:nvPr/>
        </p:nvPicPr>
        <p:blipFill>
          <a:blip r:embed="rId5"/>
          <a:stretch>
            <a:fillRect/>
          </a:stretch>
        </p:blipFill>
        <p:spPr>
          <a:xfrm>
            <a:off x="838200" y="6377518"/>
            <a:ext cx="1324429" cy="342369"/>
          </a:xfrm>
          <a:prstGeom prst="rect">
            <a:avLst/>
          </a:prstGeom>
        </p:spPr>
      </p:pic>
      <p:sp>
        <p:nvSpPr>
          <p:cNvPr id="9"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1344688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Example 2: </a:t>
            </a:r>
            <a:br>
              <a:rPr lang="en-US" dirty="0">
                <a:solidFill>
                  <a:srgbClr val="C00000"/>
                </a:solidFill>
              </a:rPr>
            </a:br>
            <a:r>
              <a:rPr lang="en-US" dirty="0">
                <a:solidFill>
                  <a:srgbClr val="C00000"/>
                </a:solidFill>
              </a:rPr>
              <a:t>Challenges in 5G Ultra-Dense Networks</a:t>
            </a:r>
          </a:p>
        </p:txBody>
      </p:sp>
      <p:sp>
        <p:nvSpPr>
          <p:cNvPr id="5" name="Content Placeholder 4"/>
          <p:cNvSpPr>
            <a:spLocks noGrp="1"/>
          </p:cNvSpPr>
          <p:nvPr>
            <p:ph idx="1"/>
          </p:nvPr>
        </p:nvSpPr>
        <p:spPr/>
        <p:txBody>
          <a:bodyPr>
            <a:normAutofit lnSpcReduction="10000"/>
          </a:bodyPr>
          <a:lstStyle/>
          <a:p>
            <a:r>
              <a:rPr lang="en-US" altLang="zh-CN" b="1" dirty="0"/>
              <a:t>Technical Challenges</a:t>
            </a:r>
          </a:p>
          <a:p>
            <a:pPr marL="688975" lvl="1"/>
            <a:r>
              <a:rPr lang="en-US" altLang="zh-CN" dirty="0">
                <a:solidFill>
                  <a:srgbClr val="FF3300"/>
                </a:solidFill>
              </a:rPr>
              <a:t>Coupled Systems &amp; Interference - </a:t>
            </a:r>
            <a:r>
              <a:rPr lang="en-US" altLang="zh-CN" dirty="0">
                <a:solidFill>
                  <a:srgbClr val="0000FF"/>
                </a:solidFill>
              </a:rPr>
              <a:t>Limited Resources</a:t>
            </a:r>
          </a:p>
          <a:p>
            <a:pPr marL="688975" lvl="1"/>
            <a:r>
              <a:rPr lang="en-US" altLang="zh-CN" dirty="0">
                <a:solidFill>
                  <a:srgbClr val="FF3300"/>
                </a:solidFill>
              </a:rPr>
              <a:t>Computationally Intractable &amp; Analysis – </a:t>
            </a:r>
            <a:r>
              <a:rPr lang="en-US" altLang="zh-CN" dirty="0">
                <a:solidFill>
                  <a:srgbClr val="0000FF"/>
                </a:solidFill>
              </a:rPr>
              <a:t>Number Infinity</a:t>
            </a:r>
          </a:p>
          <a:p>
            <a:pPr marL="688975" lvl="1"/>
            <a:r>
              <a:rPr lang="en-US" altLang="zh-CN" dirty="0">
                <a:solidFill>
                  <a:srgbClr val="FF3300"/>
                </a:solidFill>
              </a:rPr>
              <a:t>Low Convergence Rate &amp; Robustness - </a:t>
            </a:r>
            <a:r>
              <a:rPr lang="en-US" altLang="zh-CN" dirty="0">
                <a:solidFill>
                  <a:srgbClr val="0000FF"/>
                </a:solidFill>
              </a:rPr>
              <a:t>Dynamics</a:t>
            </a:r>
          </a:p>
          <a:p>
            <a:pPr marL="688975" lvl="1"/>
            <a:r>
              <a:rPr lang="en-US" altLang="zh-CN" dirty="0">
                <a:solidFill>
                  <a:srgbClr val="FF3300"/>
                </a:solidFill>
              </a:rPr>
              <a:t>Perfect Information &amp; Backhauling Overhead - </a:t>
            </a:r>
            <a:r>
              <a:rPr lang="en-US" altLang="zh-CN" dirty="0">
                <a:solidFill>
                  <a:srgbClr val="0000FF"/>
                </a:solidFill>
              </a:rPr>
              <a:t>Others</a:t>
            </a:r>
          </a:p>
          <a:p>
            <a:r>
              <a:rPr lang="en-US" altLang="zh-CN" b="1" dirty="0"/>
              <a:t>Requirements</a:t>
            </a:r>
          </a:p>
          <a:p>
            <a:pPr lvl="1"/>
            <a:r>
              <a:rPr lang="en-US" altLang="zh-CN" dirty="0"/>
              <a:t>Self-Organization &amp; Distributed Control</a:t>
            </a:r>
          </a:p>
          <a:p>
            <a:pPr lvl="1"/>
            <a:r>
              <a:rPr lang="en-US" altLang="zh-CN" dirty="0"/>
              <a:t>Space-time Dynamics</a:t>
            </a:r>
          </a:p>
          <a:p>
            <a:r>
              <a:rPr lang="en-US" altLang="zh-CN" dirty="0"/>
              <a:t>HJB and FPK equations</a:t>
            </a:r>
          </a:p>
          <a:p>
            <a:r>
              <a:rPr lang="en-US" altLang="zh-CN" dirty="0"/>
              <a:t>MFG with dominators</a:t>
            </a:r>
            <a:endParaRPr lang="en-US" dirty="0"/>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41</a:t>
            </a:fld>
            <a:endParaRPr lang="en-US"/>
          </a:p>
        </p:txBody>
      </p:sp>
      <p:pic>
        <p:nvPicPr>
          <p:cNvPr id="8" name="Picture 7"/>
          <p:cNvPicPr>
            <a:picLocks noChangeAspect="1"/>
          </p:cNvPicPr>
          <p:nvPr/>
        </p:nvPicPr>
        <p:blipFill>
          <a:blip r:embed="rId4"/>
          <a:stretch>
            <a:fillRect/>
          </a:stretch>
        </p:blipFill>
        <p:spPr>
          <a:xfrm>
            <a:off x="838200" y="6377518"/>
            <a:ext cx="1324429" cy="342369"/>
          </a:xfrm>
          <a:prstGeom prst="rect">
            <a:avLst/>
          </a:prstGeom>
        </p:spPr>
      </p:pic>
      <p:graphicFrame>
        <p:nvGraphicFramePr>
          <p:cNvPr id="12" name="对象 71695"/>
          <p:cNvGraphicFramePr/>
          <p:nvPr>
            <p:extLst>
              <p:ext uri="{D42A27DB-BD31-4B8C-83A1-F6EECF244321}">
                <p14:modId xmlns:p14="http://schemas.microsoft.com/office/powerpoint/2010/main" val="1085863383"/>
              </p:ext>
            </p:extLst>
          </p:nvPr>
        </p:nvGraphicFramePr>
        <p:xfrm>
          <a:off x="6456362" y="3767857"/>
          <a:ext cx="4897438" cy="2271712"/>
        </p:xfrm>
        <a:graphic>
          <a:graphicData uri="http://schemas.openxmlformats.org/presentationml/2006/ole">
            <mc:AlternateContent xmlns:mc="http://schemas.openxmlformats.org/markup-compatibility/2006">
              <mc:Choice xmlns:v="urn:schemas-microsoft-com:vml" Requires="v">
                <p:oleObj spid="_x0000_s2169" r:id="rId5" imgW="6794500" imgH="3162300" progId="Visio.Drawing.11">
                  <p:embed/>
                </p:oleObj>
              </mc:Choice>
              <mc:Fallback>
                <p:oleObj r:id="rId5" imgW="6794500" imgH="3162300" progId="Visio.Drawing.11">
                  <p:embed/>
                  <p:pic>
                    <p:nvPicPr>
                      <p:cNvPr id="71696" name="对象 71695"/>
                      <p:cNvPicPr/>
                      <p:nvPr/>
                    </p:nvPicPr>
                    <p:blipFill>
                      <a:blip r:embed="rId6"/>
                      <a:stretch>
                        <a:fillRect/>
                      </a:stretch>
                    </p:blipFill>
                    <p:spPr>
                      <a:xfrm>
                        <a:off x="6456362" y="3767857"/>
                        <a:ext cx="4897438" cy="2271712"/>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55859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Example 3: </a:t>
            </a:r>
            <a:br>
              <a:rPr lang="en-US" dirty="0">
                <a:solidFill>
                  <a:srgbClr val="C00000"/>
                </a:solidFill>
              </a:rPr>
            </a:br>
            <a:r>
              <a:rPr lang="en-US" dirty="0">
                <a:solidFill>
                  <a:srgbClr val="C00000"/>
                </a:solidFill>
              </a:rPr>
              <a:t>Unmanned Aerial Vehicle (UAV)</a:t>
            </a:r>
          </a:p>
        </p:txBody>
      </p:sp>
      <p:sp>
        <p:nvSpPr>
          <p:cNvPr id="5" name="Content Placeholder 4"/>
          <p:cNvSpPr>
            <a:spLocks noGrp="1"/>
          </p:cNvSpPr>
          <p:nvPr>
            <p:ph idx="1"/>
          </p:nvPr>
        </p:nvSpPr>
        <p:spPr/>
        <p:txBody>
          <a:bodyPr>
            <a:normAutofit/>
          </a:bodyPr>
          <a:lstStyle/>
          <a:p>
            <a:pPr algn="just">
              <a:lnSpc>
                <a:spcPct val="80000"/>
              </a:lnSpc>
              <a:defRPr/>
            </a:pPr>
            <a:r>
              <a:rPr lang="en-US" altLang="zh-CN" dirty="0">
                <a:ea typeface="黑体" panose="02010609060101010101" pitchFamily="49" charset="-122"/>
              </a:rPr>
              <a:t>3-dimentional</a:t>
            </a:r>
            <a:r>
              <a:rPr lang="en-US" altLang="zh-CN" dirty="0">
                <a:solidFill>
                  <a:srgbClr val="FF0000"/>
                </a:solidFill>
                <a:ea typeface="黑体" panose="02010609060101010101" pitchFamily="49" charset="-122"/>
              </a:rPr>
              <a:t> </a:t>
            </a:r>
            <a:r>
              <a:rPr lang="en-US" altLang="zh-CN" dirty="0">
                <a:ea typeface="黑体" panose="02010609060101010101" pitchFamily="49" charset="-122"/>
              </a:rPr>
              <a:t>trajectory optimization</a:t>
            </a:r>
          </a:p>
          <a:p>
            <a:pPr lvl="1" algn="just">
              <a:lnSpc>
                <a:spcPct val="80000"/>
              </a:lnSpc>
              <a:spcBef>
                <a:spcPts val="1000"/>
              </a:spcBef>
              <a:defRPr/>
            </a:pPr>
            <a:r>
              <a:rPr lang="en-US" altLang="zh-CN" dirty="0" err="1">
                <a:ea typeface="黑体" panose="02010609060101010101" pitchFamily="49" charset="-122"/>
              </a:rPr>
              <a:t>QoS</a:t>
            </a:r>
            <a:r>
              <a:rPr lang="en-US" altLang="zh-CN" dirty="0">
                <a:ea typeface="黑体" panose="02010609060101010101" pitchFamily="49" charset="-122"/>
              </a:rPr>
              <a:t> for UAV communication</a:t>
            </a:r>
          </a:p>
          <a:p>
            <a:pPr lvl="1" algn="just">
              <a:lnSpc>
                <a:spcPct val="80000"/>
              </a:lnSpc>
              <a:spcBef>
                <a:spcPts val="1000"/>
              </a:spcBef>
              <a:defRPr/>
            </a:pPr>
            <a:r>
              <a:rPr lang="en-US" altLang="zh-CN" dirty="0">
                <a:ea typeface="黑体" panose="02010609060101010101" pitchFamily="49" charset="-122"/>
              </a:rPr>
              <a:t>Successful sensing probability</a:t>
            </a:r>
          </a:p>
          <a:p>
            <a:pPr algn="just">
              <a:lnSpc>
                <a:spcPct val="80000"/>
              </a:lnSpc>
              <a:defRPr/>
            </a:pPr>
            <a:r>
              <a:rPr lang="en-US" altLang="zh-CN" dirty="0">
                <a:ea typeface="黑体" panose="02010609060101010101" pitchFamily="49" charset="-122"/>
              </a:rPr>
              <a:t>Frequency allocation</a:t>
            </a:r>
          </a:p>
          <a:p>
            <a:pPr lvl="1" algn="just">
              <a:lnSpc>
                <a:spcPct val="80000"/>
              </a:lnSpc>
              <a:spcBef>
                <a:spcPts val="1000"/>
              </a:spcBef>
              <a:defRPr/>
            </a:pPr>
            <a:r>
              <a:rPr lang="en-US" altLang="zh-CN" dirty="0">
                <a:ea typeface="黑体" panose="02010609060101010101" pitchFamily="49" charset="-122"/>
              </a:rPr>
              <a:t>Interference avoidance</a:t>
            </a:r>
          </a:p>
          <a:p>
            <a:pPr lvl="1" algn="just">
              <a:lnSpc>
                <a:spcPct val="80000"/>
              </a:lnSpc>
              <a:spcBef>
                <a:spcPts val="1000"/>
              </a:spcBef>
              <a:defRPr/>
            </a:pPr>
            <a:r>
              <a:rPr lang="en-US" altLang="zh-CN" dirty="0">
                <a:ea typeface="黑体" panose="02010609060101010101" pitchFamily="49" charset="-122"/>
              </a:rPr>
              <a:t>UAV transmission scheduling</a:t>
            </a:r>
          </a:p>
          <a:p>
            <a:pPr algn="just">
              <a:lnSpc>
                <a:spcPct val="80000"/>
              </a:lnSpc>
              <a:defRPr/>
            </a:pPr>
            <a:r>
              <a:rPr lang="en-US" altLang="zh-CN" dirty="0">
                <a:ea typeface="黑体" panose="02010609060101010101" pitchFamily="49" charset="-122"/>
              </a:rPr>
              <a:t>Power control</a:t>
            </a:r>
          </a:p>
          <a:p>
            <a:pPr lvl="1" algn="just">
              <a:lnSpc>
                <a:spcPct val="80000"/>
              </a:lnSpc>
              <a:spcBef>
                <a:spcPts val="1000"/>
              </a:spcBef>
              <a:defRPr/>
            </a:pPr>
            <a:r>
              <a:rPr lang="en-US" altLang="zh-CN" dirty="0">
                <a:ea typeface="黑体" panose="02010609060101010101" pitchFamily="49" charset="-122"/>
              </a:rPr>
              <a:t>Propulsion energy</a:t>
            </a:r>
          </a:p>
          <a:p>
            <a:pPr lvl="1" algn="just">
              <a:lnSpc>
                <a:spcPct val="80000"/>
              </a:lnSpc>
              <a:spcBef>
                <a:spcPts val="1000"/>
              </a:spcBef>
              <a:defRPr/>
            </a:pPr>
            <a:r>
              <a:rPr lang="en-US" altLang="zh-CN" dirty="0">
                <a:ea typeface="黑体" panose="02010609060101010101" pitchFamily="49" charset="-122"/>
              </a:rPr>
              <a:t>Transmission power</a:t>
            </a:r>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42</a:t>
            </a:fld>
            <a:endParaRPr lang="en-US"/>
          </a:p>
        </p:txBody>
      </p:sp>
      <p:pic>
        <p:nvPicPr>
          <p:cNvPr id="8" name="Picture 7"/>
          <p:cNvPicPr>
            <a:picLocks noChangeAspect="1"/>
          </p:cNvPicPr>
          <p:nvPr/>
        </p:nvPicPr>
        <p:blipFill>
          <a:blip r:embed="rId3"/>
          <a:stretch>
            <a:fillRect/>
          </a:stretch>
        </p:blipFill>
        <p:spPr>
          <a:xfrm>
            <a:off x="838200" y="6377518"/>
            <a:ext cx="1324429" cy="342369"/>
          </a:xfrm>
          <a:prstGeom prst="rect">
            <a:avLst/>
          </a:prstGeom>
        </p:spPr>
      </p:pic>
      <p:pic>
        <p:nvPicPr>
          <p:cNvPr id="10" name="图片 2"/>
          <p:cNvPicPr>
            <a:picLocks noChangeAspect="1"/>
          </p:cNvPicPr>
          <p:nvPr/>
        </p:nvPicPr>
        <p:blipFill>
          <a:blip r:embed="rId4" cstate="print"/>
          <a:stretch>
            <a:fillRect/>
          </a:stretch>
        </p:blipFill>
        <p:spPr>
          <a:xfrm>
            <a:off x="6680552" y="3862852"/>
            <a:ext cx="4464496" cy="2208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272" y="2253212"/>
            <a:ext cx="3933056" cy="1609640"/>
          </a:xfrm>
          <a:prstGeom prst="rect">
            <a:avLst/>
          </a:prstGeom>
        </p:spPr>
      </p:pic>
    </p:spTree>
    <p:extLst>
      <p:ext uri="{BB962C8B-B14F-4D97-AF65-F5344CB8AC3E}">
        <p14:creationId xmlns:p14="http://schemas.microsoft.com/office/powerpoint/2010/main" val="3653488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Example 3: Existing UAV Works Using MFG</a:t>
            </a:r>
            <a:br>
              <a:rPr lang="en-US" dirty="0">
                <a:solidFill>
                  <a:srgbClr val="C00000"/>
                </a:solidFill>
              </a:rPr>
            </a:br>
            <a:endParaRPr lang="en-US" dirty="0">
              <a:solidFill>
                <a:srgbClr val="C00000"/>
              </a:solidFill>
            </a:endParaRPr>
          </a:p>
        </p:txBody>
      </p:sp>
      <p:sp>
        <p:nvSpPr>
          <p:cNvPr id="5" name="Content Placeholder 4"/>
          <p:cNvSpPr>
            <a:spLocks noGrp="1"/>
          </p:cNvSpPr>
          <p:nvPr>
            <p:ph idx="1"/>
          </p:nvPr>
        </p:nvSpPr>
        <p:spPr/>
        <p:txBody>
          <a:bodyPr>
            <a:normAutofit/>
          </a:bodyPr>
          <a:lstStyle/>
          <a:p>
            <a:pPr algn="just">
              <a:lnSpc>
                <a:spcPct val="80000"/>
              </a:lnSpc>
              <a:defRPr/>
            </a:pPr>
            <a:endParaRPr lang="en-US" altLang="zh-CN" dirty="0">
              <a:ea typeface="黑体" panose="02010609060101010101" pitchFamily="49" charset="-122"/>
            </a:endParaRPr>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43</a:t>
            </a:fld>
            <a:endParaRPr lang="en-US"/>
          </a:p>
        </p:txBody>
      </p:sp>
      <p:pic>
        <p:nvPicPr>
          <p:cNvPr id="8" name="Picture 7"/>
          <p:cNvPicPr>
            <a:picLocks noChangeAspect="1"/>
          </p:cNvPicPr>
          <p:nvPr/>
        </p:nvPicPr>
        <p:blipFill>
          <a:blip r:embed="rId3"/>
          <a:stretch>
            <a:fillRect/>
          </a:stretch>
        </p:blipFill>
        <p:spPr>
          <a:xfrm>
            <a:off x="838200" y="6377518"/>
            <a:ext cx="1324429" cy="342369"/>
          </a:xfrm>
          <a:prstGeom prst="rect">
            <a:avLst/>
          </a:prstGeom>
        </p:spPr>
      </p:pic>
      <p:pic>
        <p:nvPicPr>
          <p:cNvPr id="12" name="图片 3"/>
          <p:cNvPicPr>
            <a:picLocks noChangeAspect="1"/>
          </p:cNvPicPr>
          <p:nvPr/>
        </p:nvPicPr>
        <p:blipFill>
          <a:blip r:embed="rId4"/>
          <a:stretch>
            <a:fillRect/>
          </a:stretch>
        </p:blipFill>
        <p:spPr>
          <a:xfrm>
            <a:off x="2095968" y="1772816"/>
            <a:ext cx="3423968" cy="2188144"/>
          </a:xfrm>
          <a:prstGeom prst="rect">
            <a:avLst/>
          </a:prstGeom>
          <a:noFill/>
          <a:ln w="9525">
            <a:noFill/>
          </a:ln>
        </p:spPr>
      </p:pic>
      <p:pic>
        <p:nvPicPr>
          <p:cNvPr id="13" name="图片 1"/>
          <p:cNvPicPr>
            <a:picLocks noChangeAspect="1"/>
          </p:cNvPicPr>
          <p:nvPr/>
        </p:nvPicPr>
        <p:blipFill>
          <a:blip r:embed="rId5"/>
          <a:stretch>
            <a:fillRect/>
          </a:stretch>
        </p:blipFill>
        <p:spPr>
          <a:xfrm>
            <a:off x="6644554" y="1677816"/>
            <a:ext cx="3339878" cy="2327249"/>
          </a:xfrm>
          <a:prstGeom prst="rect">
            <a:avLst/>
          </a:prstGeom>
          <a:noFill/>
          <a:ln w="9525">
            <a:noFill/>
          </a:ln>
        </p:spPr>
      </p:pic>
      <p:pic>
        <p:nvPicPr>
          <p:cNvPr id="14" name="图片 2"/>
          <p:cNvPicPr>
            <a:picLocks noChangeAspect="1"/>
          </p:cNvPicPr>
          <p:nvPr/>
        </p:nvPicPr>
        <p:blipFill>
          <a:blip r:embed="rId6"/>
          <a:stretch>
            <a:fillRect/>
          </a:stretch>
        </p:blipFill>
        <p:spPr>
          <a:xfrm>
            <a:off x="2101807" y="4660551"/>
            <a:ext cx="3977338" cy="2033127"/>
          </a:xfrm>
          <a:prstGeom prst="rect">
            <a:avLst/>
          </a:prstGeom>
          <a:noFill/>
          <a:ln w="9525">
            <a:noFill/>
          </a:ln>
        </p:spPr>
      </p:pic>
      <p:pic>
        <p:nvPicPr>
          <p:cNvPr id="15" name="图片 7"/>
          <p:cNvPicPr>
            <a:picLocks noChangeAspect="1"/>
          </p:cNvPicPr>
          <p:nvPr/>
        </p:nvPicPr>
        <p:blipFill>
          <a:blip r:embed="rId7"/>
          <a:stretch>
            <a:fillRect/>
          </a:stretch>
        </p:blipFill>
        <p:spPr>
          <a:xfrm>
            <a:off x="6710088" y="4616030"/>
            <a:ext cx="3202337" cy="2053331"/>
          </a:xfrm>
          <a:prstGeom prst="rect">
            <a:avLst/>
          </a:prstGeom>
        </p:spPr>
      </p:pic>
      <p:sp>
        <p:nvSpPr>
          <p:cNvPr id="16" name="Rectangle 15"/>
          <p:cNvSpPr/>
          <p:nvPr/>
        </p:nvSpPr>
        <p:spPr>
          <a:xfrm>
            <a:off x="1703512" y="1052737"/>
            <a:ext cx="4572000" cy="646331"/>
          </a:xfrm>
          <a:prstGeom prst="rect">
            <a:avLst/>
          </a:prstGeom>
        </p:spPr>
        <p:txBody>
          <a:bodyPr>
            <a:spAutoFit/>
          </a:bodyPr>
          <a:lstStyle/>
          <a:p>
            <a:r>
              <a:rPr lang="en-US" altLang="zh-CN" dirty="0">
                <a:solidFill>
                  <a:srgbClr val="FF0000"/>
                </a:solidFill>
                <a:latin typeface="Times New Roman" panose="02020603050405020304" charset="0"/>
              </a:rPr>
              <a:t>Interference Management in Dense Drone Small Cells Networks Using MFG</a:t>
            </a:r>
            <a:endParaRPr lang="en-US" dirty="0"/>
          </a:p>
        </p:txBody>
      </p:sp>
      <p:sp>
        <p:nvSpPr>
          <p:cNvPr id="17" name="Rectangle 16"/>
          <p:cNvSpPr/>
          <p:nvPr/>
        </p:nvSpPr>
        <p:spPr>
          <a:xfrm>
            <a:off x="6113232" y="1065799"/>
            <a:ext cx="4447264" cy="646331"/>
          </a:xfrm>
          <a:prstGeom prst="rect">
            <a:avLst/>
          </a:prstGeom>
        </p:spPr>
        <p:txBody>
          <a:bodyPr wrap="square">
            <a:spAutoFit/>
          </a:bodyPr>
          <a:lstStyle/>
          <a:p>
            <a:r>
              <a:rPr lang="en-US" altLang="zh-CN" dirty="0">
                <a:solidFill>
                  <a:srgbClr val="FF0000"/>
                </a:solidFill>
                <a:latin typeface="Times New Roman" panose="02020603050405020304" charset="0"/>
              </a:rPr>
              <a:t>Charging Policy and Interference Mitigation in Wireless Powered </a:t>
            </a:r>
            <a:r>
              <a:rPr lang="en-US" altLang="zh-CN" dirty="0" err="1">
                <a:solidFill>
                  <a:srgbClr val="FF0000"/>
                </a:solidFill>
                <a:latin typeface="Times New Roman" panose="02020603050405020304" charset="0"/>
              </a:rPr>
              <a:t>IoTs</a:t>
            </a:r>
            <a:endParaRPr lang="en-US" dirty="0"/>
          </a:p>
        </p:txBody>
      </p:sp>
      <p:sp>
        <p:nvSpPr>
          <p:cNvPr id="18" name="Rectangle 17"/>
          <p:cNvSpPr/>
          <p:nvPr/>
        </p:nvSpPr>
        <p:spPr>
          <a:xfrm>
            <a:off x="1804476" y="4007433"/>
            <a:ext cx="4572000" cy="646331"/>
          </a:xfrm>
          <a:prstGeom prst="rect">
            <a:avLst/>
          </a:prstGeom>
        </p:spPr>
        <p:txBody>
          <a:bodyPr>
            <a:spAutoFit/>
          </a:bodyPr>
          <a:lstStyle/>
          <a:p>
            <a:r>
              <a:rPr lang="en-US" altLang="zh-CN" dirty="0">
                <a:solidFill>
                  <a:srgbClr val="FF0000"/>
                </a:solidFill>
                <a:latin typeface="Times New Roman" panose="02020603050405020304" charset="0"/>
              </a:rPr>
              <a:t>Distributed Resource Allocation in NOMA-Based UAV Networks</a:t>
            </a:r>
            <a:r>
              <a:rPr lang="en-US" altLang="zh-CN" dirty="0"/>
              <a:t> </a:t>
            </a:r>
            <a:r>
              <a:rPr lang="en-US" altLang="zh-CN" dirty="0">
                <a:solidFill>
                  <a:srgbClr val="FF0000"/>
                </a:solidFill>
                <a:latin typeface="Times New Roman" panose="02020603050405020304" charset="0"/>
              </a:rPr>
              <a:t>Using MFG</a:t>
            </a:r>
            <a:endParaRPr lang="en-US" dirty="0"/>
          </a:p>
        </p:txBody>
      </p:sp>
      <p:sp>
        <p:nvSpPr>
          <p:cNvPr id="19" name="Rectangle 18"/>
          <p:cNvSpPr/>
          <p:nvPr/>
        </p:nvSpPr>
        <p:spPr>
          <a:xfrm>
            <a:off x="6210050" y="4005065"/>
            <a:ext cx="4428856" cy="646331"/>
          </a:xfrm>
          <a:prstGeom prst="rect">
            <a:avLst/>
          </a:prstGeom>
        </p:spPr>
        <p:txBody>
          <a:bodyPr wrap="square">
            <a:spAutoFit/>
          </a:bodyPr>
          <a:lstStyle/>
          <a:p>
            <a:r>
              <a:rPr lang="en-US" altLang="zh-CN">
                <a:solidFill>
                  <a:srgbClr val="FF0000"/>
                </a:solidFill>
                <a:latin typeface="Times New Roman" panose="02020603050405020304" charset="0"/>
                <a:sym typeface="+mn-ea"/>
              </a:rPr>
              <a:t>Adaptive Coverage Solution In Multi-UAVs Emergency Communication System</a:t>
            </a:r>
            <a:endParaRPr lang="en-US"/>
          </a:p>
        </p:txBody>
      </p:sp>
    </p:spTree>
    <p:extLst>
      <p:ext uri="{BB962C8B-B14F-4D97-AF65-F5344CB8AC3E}">
        <p14:creationId xmlns:p14="http://schemas.microsoft.com/office/powerpoint/2010/main" val="3857388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p:cNvPicPr>
            <a:picLocks noChangeAspect="1"/>
          </p:cNvPicPr>
          <p:nvPr/>
        </p:nvPicPr>
        <p:blipFill>
          <a:blip r:embed="rId3"/>
          <a:stretch>
            <a:fillRect/>
          </a:stretch>
        </p:blipFill>
        <p:spPr>
          <a:xfrm>
            <a:off x="6252333" y="1442358"/>
            <a:ext cx="4716534" cy="3186219"/>
          </a:xfrm>
          <a:prstGeom prst="rect">
            <a:avLst/>
          </a:prstGeom>
        </p:spPr>
      </p:pic>
      <p:sp>
        <p:nvSpPr>
          <p:cNvPr id="2" name="Title 1"/>
          <p:cNvSpPr>
            <a:spLocks noGrp="1"/>
          </p:cNvSpPr>
          <p:nvPr>
            <p:ph type="title"/>
          </p:nvPr>
        </p:nvSpPr>
        <p:spPr/>
        <p:txBody>
          <a:bodyPr>
            <a:normAutofit/>
          </a:bodyPr>
          <a:lstStyle/>
          <a:p>
            <a:r>
              <a:rPr lang="en-US" dirty="0">
                <a:solidFill>
                  <a:srgbClr val="C00000"/>
                </a:solidFill>
              </a:rPr>
              <a:t>Example 4: </a:t>
            </a:r>
            <a:br>
              <a:rPr lang="en-US" dirty="0">
                <a:solidFill>
                  <a:srgbClr val="C00000"/>
                </a:solidFill>
              </a:rPr>
            </a:br>
            <a:r>
              <a:rPr lang="en-US" dirty="0">
                <a:solidFill>
                  <a:srgbClr val="C00000"/>
                </a:solidFill>
              </a:rPr>
              <a:t>Communications, Caching, and Computation</a:t>
            </a:r>
          </a:p>
        </p:txBody>
      </p:sp>
      <p:sp>
        <p:nvSpPr>
          <p:cNvPr id="4" name="Content Placeholder 3"/>
          <p:cNvSpPr>
            <a:spLocks noGrp="1"/>
          </p:cNvSpPr>
          <p:nvPr>
            <p:ph sz="half" idx="1"/>
          </p:nvPr>
        </p:nvSpPr>
        <p:spPr/>
        <p:txBody>
          <a:bodyPr>
            <a:normAutofit fontScale="92500" lnSpcReduction="20000"/>
          </a:bodyPr>
          <a:lstStyle/>
          <a:p>
            <a:pPr marL="225425" indent="-225425" algn="just"/>
            <a:r>
              <a:rPr lang="en-US" altLang="zh-CN" sz="2000" b="1" dirty="0"/>
              <a:t>Communications</a:t>
            </a:r>
          </a:p>
          <a:p>
            <a:pPr marL="688975" lvl="1" algn="just">
              <a:spcBef>
                <a:spcPts val="1000"/>
              </a:spcBef>
            </a:pPr>
            <a:r>
              <a:rPr lang="en-US" altLang="zh-CN" sz="1800" dirty="0">
                <a:ea typeface="DengXian" charset="-122"/>
                <a:cs typeface="DengXian" charset="-122"/>
              </a:rPr>
              <a:t>Device-to-Device (D2D)</a:t>
            </a:r>
          </a:p>
          <a:p>
            <a:pPr marL="688975" lvl="1" algn="just">
              <a:spcBef>
                <a:spcPts val="1000"/>
              </a:spcBef>
            </a:pPr>
            <a:r>
              <a:rPr lang="en-US" altLang="zh-CN" sz="1800" dirty="0">
                <a:ea typeface="DengXian" charset="-122"/>
                <a:cs typeface="DengXian" charset="-122"/>
              </a:rPr>
              <a:t>Machine-to-Machine (M2M)</a:t>
            </a:r>
          </a:p>
          <a:p>
            <a:pPr marL="688975" lvl="1" algn="just">
              <a:spcBef>
                <a:spcPts val="1000"/>
              </a:spcBef>
            </a:pPr>
            <a:r>
              <a:rPr lang="en-US" altLang="zh-CN" sz="1800" dirty="0">
                <a:ea typeface="DengXian" charset="-122"/>
                <a:cs typeface="DengXian" charset="-122"/>
              </a:rPr>
              <a:t>Internet of thing (</a:t>
            </a:r>
            <a:r>
              <a:rPr lang="en-US" altLang="zh-CN" sz="1800" dirty="0" err="1">
                <a:ea typeface="DengXian" charset="-122"/>
                <a:cs typeface="DengXian" charset="-122"/>
              </a:rPr>
              <a:t>IoT</a:t>
            </a:r>
            <a:r>
              <a:rPr lang="en-US" altLang="zh-CN" sz="1800" dirty="0">
                <a:ea typeface="DengXian" charset="-122"/>
                <a:cs typeface="DengXian" charset="-122"/>
              </a:rPr>
              <a:t>)</a:t>
            </a:r>
          </a:p>
          <a:p>
            <a:pPr marL="225425" indent="-225425" algn="just"/>
            <a:r>
              <a:rPr lang="en-US" altLang="zh-CN" sz="2000" b="1" dirty="0"/>
              <a:t>Caching</a:t>
            </a:r>
          </a:p>
          <a:p>
            <a:pPr lvl="1" algn="just">
              <a:spcBef>
                <a:spcPts val="1000"/>
              </a:spcBef>
            </a:pPr>
            <a:r>
              <a:rPr lang="en-US" altLang="zh-CN" sz="1800" dirty="0">
                <a:ea typeface="DengXian" charset="-122"/>
                <a:cs typeface="DengXian" charset="-122"/>
              </a:rPr>
              <a:t>Mobile edge caching</a:t>
            </a:r>
          </a:p>
          <a:p>
            <a:pPr marL="225425" indent="-225425" algn="just"/>
            <a:r>
              <a:rPr lang="en-US" altLang="zh-CN" sz="2000" b="1" dirty="0"/>
              <a:t>Computing</a:t>
            </a:r>
          </a:p>
          <a:p>
            <a:pPr lvl="1" algn="just">
              <a:spcBef>
                <a:spcPts val="1000"/>
              </a:spcBef>
            </a:pPr>
            <a:r>
              <a:rPr lang="en-US" altLang="zh-CN" sz="1800" dirty="0">
                <a:ea typeface="DengXian" charset="-122"/>
                <a:cs typeface="DengXian" charset="-122"/>
              </a:rPr>
              <a:t>Mobile edge computing (MEC)</a:t>
            </a:r>
          </a:p>
          <a:p>
            <a:pPr lvl="1" algn="just">
              <a:spcBef>
                <a:spcPts val="1000"/>
              </a:spcBef>
            </a:pPr>
            <a:r>
              <a:rPr lang="en-US" altLang="zh-CN" sz="1800" dirty="0">
                <a:ea typeface="DengXian" charset="-122"/>
                <a:cs typeface="DengXian" charset="-122"/>
              </a:rPr>
              <a:t>Fog computing</a:t>
            </a:r>
          </a:p>
          <a:p>
            <a:pPr lvl="1" algn="just">
              <a:spcBef>
                <a:spcPts val="1000"/>
              </a:spcBef>
            </a:pPr>
            <a:r>
              <a:rPr lang="en-US" altLang="zh-CN" sz="1800" dirty="0">
                <a:ea typeface="DengXian" charset="-122"/>
                <a:cs typeface="DengXian" charset="-122"/>
              </a:rPr>
              <a:t>Cloudlet</a:t>
            </a:r>
          </a:p>
          <a:p>
            <a:pPr algn="just"/>
            <a:r>
              <a:rPr lang="en-US" altLang="zh-CN" sz="2000" b="1" dirty="0"/>
              <a:t>Promising Solutions</a:t>
            </a:r>
          </a:p>
          <a:p>
            <a:pPr lvl="1" algn="just">
              <a:spcBef>
                <a:spcPts val="1000"/>
              </a:spcBef>
            </a:pPr>
            <a:r>
              <a:rPr lang="en-US" altLang="zh-CN" sz="2000" dirty="0">
                <a:ea typeface="DengXian" charset="-122"/>
                <a:cs typeface="DengXian" charset="-122"/>
              </a:rPr>
              <a:t>Network function virtualization</a:t>
            </a:r>
          </a:p>
          <a:p>
            <a:pPr lvl="1" algn="just">
              <a:spcBef>
                <a:spcPts val="1000"/>
              </a:spcBef>
            </a:pPr>
            <a:r>
              <a:rPr lang="en-US" altLang="zh-CN" sz="2000" dirty="0">
                <a:ea typeface="DengXian" charset="-122"/>
                <a:cs typeface="DengXian" charset="-122"/>
              </a:rPr>
              <a:t>Software defined networks</a:t>
            </a:r>
            <a:endParaRPr lang="en-US" dirty="0"/>
          </a:p>
        </p:txBody>
      </p:sp>
      <p:sp>
        <p:nvSpPr>
          <p:cNvPr id="6" name="Content Placeholder 5"/>
          <p:cNvSpPr>
            <a:spLocks noGrp="1"/>
          </p:cNvSpPr>
          <p:nvPr>
            <p:ph sz="half" idx="2"/>
          </p:nvPr>
        </p:nvSpPr>
        <p:spPr/>
        <p:txBody>
          <a:bodyPr>
            <a:normAutofit fontScale="92500" lnSpcReduction="20000"/>
          </a:bodyPr>
          <a:lstStyle/>
          <a:p>
            <a:pPr marL="285750" indent="-285750" algn="just">
              <a:lnSpc>
                <a:spcPct val="100000"/>
              </a:lnSpc>
              <a:buFont typeface="Wingdings" charset="2"/>
              <a:buChar char="n"/>
            </a:pPr>
            <a:endParaRPr lang="en-US" altLang="zh-CN" sz="2000" b="1" dirty="0"/>
          </a:p>
          <a:p>
            <a:pPr marL="285750" indent="-285750" algn="just">
              <a:lnSpc>
                <a:spcPct val="100000"/>
              </a:lnSpc>
              <a:buFont typeface="Wingdings" charset="2"/>
              <a:buChar char="n"/>
            </a:pPr>
            <a:endParaRPr lang="en-US" altLang="zh-CN" sz="2000" b="1" dirty="0"/>
          </a:p>
          <a:p>
            <a:pPr marL="285750" indent="-285750" algn="just">
              <a:lnSpc>
                <a:spcPct val="100000"/>
              </a:lnSpc>
              <a:buFont typeface="Wingdings" charset="2"/>
              <a:buChar char="n"/>
            </a:pPr>
            <a:endParaRPr lang="en-US" altLang="zh-CN" sz="2000" b="1" dirty="0"/>
          </a:p>
          <a:p>
            <a:pPr marL="285750" indent="-285750" algn="just">
              <a:lnSpc>
                <a:spcPct val="100000"/>
              </a:lnSpc>
              <a:buFont typeface="Wingdings" charset="2"/>
              <a:buChar char="n"/>
            </a:pPr>
            <a:endParaRPr lang="en-US" altLang="zh-CN" sz="2000" b="1" dirty="0"/>
          </a:p>
          <a:p>
            <a:pPr marL="285750" indent="-285750" algn="just">
              <a:lnSpc>
                <a:spcPct val="100000"/>
              </a:lnSpc>
              <a:buFont typeface="Wingdings" charset="2"/>
              <a:buChar char="n"/>
            </a:pPr>
            <a:endParaRPr lang="en-US" altLang="zh-CN" sz="2000" b="1" dirty="0"/>
          </a:p>
          <a:p>
            <a:pPr marL="285750" indent="-285750" algn="just">
              <a:lnSpc>
                <a:spcPct val="100000"/>
              </a:lnSpc>
              <a:buFont typeface="Wingdings" charset="2"/>
              <a:buChar char="n"/>
            </a:pPr>
            <a:endParaRPr lang="en-US" altLang="zh-CN" sz="2000" b="1" dirty="0"/>
          </a:p>
          <a:p>
            <a:pPr algn="just">
              <a:lnSpc>
                <a:spcPct val="100000"/>
              </a:lnSpc>
            </a:pPr>
            <a:endParaRPr lang="en-US" altLang="zh-CN" sz="2000" b="1" dirty="0"/>
          </a:p>
          <a:p>
            <a:pPr algn="just">
              <a:lnSpc>
                <a:spcPct val="100000"/>
              </a:lnSpc>
            </a:pPr>
            <a:r>
              <a:rPr lang="en-US" altLang="zh-CN" sz="2000" b="1" dirty="0"/>
              <a:t>Benefits</a:t>
            </a:r>
          </a:p>
          <a:p>
            <a:pPr marL="688975" lvl="1" indent="-239713" algn="just">
              <a:lnSpc>
                <a:spcPct val="100000"/>
              </a:lnSpc>
              <a:spcBef>
                <a:spcPts val="1000"/>
              </a:spcBef>
            </a:pPr>
            <a:r>
              <a:rPr lang="en-US" altLang="zh-CN" sz="1800" dirty="0">
                <a:ea typeface="DengXian" charset="-122"/>
                <a:cs typeface="DengXian" charset="-122"/>
              </a:rPr>
              <a:t>Reduced latency</a:t>
            </a:r>
          </a:p>
          <a:p>
            <a:pPr marL="688975" lvl="1" indent="-239713" algn="just">
              <a:lnSpc>
                <a:spcPct val="100000"/>
              </a:lnSpc>
              <a:spcBef>
                <a:spcPts val="1000"/>
              </a:spcBef>
            </a:pPr>
            <a:r>
              <a:rPr lang="en-US" altLang="zh-CN" sz="1800" dirty="0">
                <a:ea typeface="DengXian" charset="-122"/>
                <a:cs typeface="DengXian" charset="-122"/>
              </a:rPr>
              <a:t>Bandwidth reduction</a:t>
            </a:r>
          </a:p>
          <a:p>
            <a:pPr marL="688975" lvl="1" indent="-239713" algn="just">
              <a:lnSpc>
                <a:spcPct val="100000"/>
              </a:lnSpc>
              <a:spcBef>
                <a:spcPts val="1000"/>
              </a:spcBef>
            </a:pPr>
            <a:r>
              <a:rPr lang="en-US" altLang="zh-CN" sz="1800" dirty="0">
                <a:ea typeface="DengXian" charset="-122"/>
                <a:cs typeface="DengXian" charset="-122"/>
              </a:rPr>
              <a:t>High energy efficiency</a:t>
            </a:r>
          </a:p>
          <a:p>
            <a:pPr marL="688975" lvl="1" indent="-239713" algn="just">
              <a:lnSpc>
                <a:spcPct val="100000"/>
              </a:lnSpc>
              <a:spcBef>
                <a:spcPts val="1000"/>
              </a:spcBef>
            </a:pPr>
            <a:r>
              <a:rPr lang="en-US" altLang="zh-CN" sz="1800" dirty="0">
                <a:ea typeface="DengXian" charset="-122"/>
                <a:cs typeface="DengXian" charset="-122"/>
              </a:rPr>
              <a:t>Utilization of context information</a:t>
            </a:r>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44</a:t>
            </a:fld>
            <a:endParaRPr lang="en-US"/>
          </a:p>
        </p:txBody>
      </p:sp>
      <p:pic>
        <p:nvPicPr>
          <p:cNvPr id="8" name="Picture 7"/>
          <p:cNvPicPr>
            <a:picLocks noChangeAspect="1"/>
          </p:cNvPicPr>
          <p:nvPr/>
        </p:nvPicPr>
        <p:blipFill>
          <a:blip r:embed="rId4"/>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1950859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Example 4: </a:t>
            </a:r>
            <a:br>
              <a:rPr lang="en-US" dirty="0">
                <a:solidFill>
                  <a:srgbClr val="C00000"/>
                </a:solidFill>
              </a:rPr>
            </a:br>
            <a:r>
              <a:rPr lang="en-US" dirty="0">
                <a:solidFill>
                  <a:srgbClr val="C00000"/>
                </a:solidFill>
              </a:rPr>
              <a:t>Mean-Field-Type Game for 3C Networks</a:t>
            </a:r>
          </a:p>
        </p:txBody>
      </p:sp>
      <p:sp>
        <p:nvSpPr>
          <p:cNvPr id="4" name="Content Placeholder 3"/>
          <p:cNvSpPr>
            <a:spLocks noGrp="1"/>
          </p:cNvSpPr>
          <p:nvPr>
            <p:ph sz="half" idx="1"/>
          </p:nvPr>
        </p:nvSpPr>
        <p:spPr/>
        <p:txBody>
          <a:bodyPr>
            <a:normAutofit lnSpcReduction="10000"/>
          </a:bodyPr>
          <a:lstStyle/>
          <a:p>
            <a:r>
              <a:rPr lang="en-US" dirty="0"/>
              <a:t>In MFG, the decision makers are</a:t>
            </a:r>
          </a:p>
          <a:p>
            <a:pPr lvl="1"/>
            <a:r>
              <a:rPr lang="en-US" dirty="0"/>
              <a:t>One has negligible effect</a:t>
            </a:r>
          </a:p>
          <a:p>
            <a:pPr lvl="1"/>
            <a:r>
              <a:rPr lang="en-US" dirty="0"/>
              <a:t>Infinitely many</a:t>
            </a:r>
          </a:p>
          <a:p>
            <a:pPr lvl="1"/>
            <a:r>
              <a:rPr lang="en-US" dirty="0"/>
              <a:t>Indistinguishable</a:t>
            </a:r>
          </a:p>
          <a:p>
            <a:r>
              <a:rPr lang="en-US" dirty="0"/>
              <a:t>MFTG is more relaxed. </a:t>
            </a:r>
          </a:p>
          <a:p>
            <a:r>
              <a:rPr lang="en-US" dirty="0"/>
              <a:t>In 3C networks, nodes and/or users are:</a:t>
            </a:r>
          </a:p>
          <a:p>
            <a:pPr lvl="1"/>
            <a:r>
              <a:rPr lang="en-US" dirty="0"/>
              <a:t>Finite in number</a:t>
            </a:r>
          </a:p>
          <a:p>
            <a:pPr lvl="1"/>
            <a:r>
              <a:rPr lang="en-US" dirty="0"/>
              <a:t>Uniquely identified</a:t>
            </a:r>
          </a:p>
          <a:p>
            <a:pPr lvl="1"/>
            <a:r>
              <a:rPr lang="en-US" dirty="0"/>
              <a:t>One can have significant effect on mean field distribution</a:t>
            </a:r>
          </a:p>
        </p:txBody>
      </p:sp>
      <p:sp>
        <p:nvSpPr>
          <p:cNvPr id="6" name="Content Placeholder 5"/>
          <p:cNvSpPr>
            <a:spLocks noGrp="1"/>
          </p:cNvSpPr>
          <p:nvPr>
            <p:ph sz="half" idx="2"/>
          </p:nvPr>
        </p:nvSpPr>
        <p:spPr/>
        <p:txBody>
          <a:bodyPr>
            <a:normAutofit lnSpcReduction="10000"/>
          </a:bodyPr>
          <a:lstStyle/>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pPr marL="285750" indent="-285750" algn="just">
              <a:spcBef>
                <a:spcPts val="600"/>
              </a:spcBef>
              <a:spcAft>
                <a:spcPts val="600"/>
              </a:spcAft>
              <a:buFont typeface="Wingdings" charset="2"/>
              <a:buChar char="n"/>
            </a:pPr>
            <a:endParaRPr lang="en-US" altLang="zh-CN" sz="2000" b="1" dirty="0"/>
          </a:p>
          <a:p>
            <a:r>
              <a:rPr lang="en-US" dirty="0"/>
              <a:t>Resource Allocation for 3C</a:t>
            </a:r>
          </a:p>
          <a:p>
            <a:pPr lvl="1"/>
            <a:r>
              <a:rPr lang="en-US" dirty="0"/>
              <a:t>Computation offloading</a:t>
            </a:r>
          </a:p>
          <a:p>
            <a:pPr lvl="1"/>
            <a:r>
              <a:rPr lang="en-US" dirty="0"/>
              <a:t>Optimal caching</a:t>
            </a:r>
          </a:p>
          <a:p>
            <a:pPr lvl="1"/>
            <a:r>
              <a:rPr lang="en-US" dirty="0"/>
              <a:t>Power control</a:t>
            </a:r>
          </a:p>
          <a:p>
            <a:endParaRPr lang="en-US" dirty="0"/>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45</a:t>
            </a:fld>
            <a:endParaRPr lang="en-US"/>
          </a:p>
        </p:txBody>
      </p:sp>
      <p:pic>
        <p:nvPicPr>
          <p:cNvPr id="8" name="Picture 7"/>
          <p:cNvPicPr>
            <a:picLocks noChangeAspect="1"/>
          </p:cNvPicPr>
          <p:nvPr/>
        </p:nvPicPr>
        <p:blipFill>
          <a:blip r:embed="rId3"/>
          <a:stretch>
            <a:fillRect/>
          </a:stretch>
        </p:blipFill>
        <p:spPr>
          <a:xfrm>
            <a:off x="838200" y="6377518"/>
            <a:ext cx="1324429" cy="342369"/>
          </a:xfrm>
          <a:prstGeom prst="rect">
            <a:avLst/>
          </a:prstGeom>
        </p:spPr>
      </p:pic>
      <p:pic>
        <p:nvPicPr>
          <p:cNvPr id="10" name="Picture 2" descr="Image result for 3c networks"/>
          <p:cNvPicPr>
            <a:picLocks noChangeAspect="1" noChangeArrowheads="1"/>
          </p:cNvPicPr>
          <p:nvPr/>
        </p:nvPicPr>
        <p:blipFill rotWithShape="1">
          <a:blip r:embed="rId4">
            <a:extLst>
              <a:ext uri="{28A0092B-C50C-407E-A947-70E740481C1C}">
                <a14:useLocalDpi xmlns:a14="http://schemas.microsoft.com/office/drawing/2010/main" val="0"/>
              </a:ext>
            </a:extLst>
          </a:blip>
          <a:srcRect l="2422" t="5542" r="2224" b="5782"/>
          <a:stretch/>
        </p:blipFill>
        <p:spPr bwMode="auto">
          <a:xfrm>
            <a:off x="6430264" y="1792444"/>
            <a:ext cx="4923536" cy="246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13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476" y="3405409"/>
            <a:ext cx="4298513" cy="3035548"/>
          </a:xfrm>
          <a:prstGeom prst="rect">
            <a:avLst/>
          </a:prstGeom>
        </p:spPr>
      </p:pic>
      <p:sp>
        <p:nvSpPr>
          <p:cNvPr id="2" name="Title 1"/>
          <p:cNvSpPr>
            <a:spLocks noGrp="1"/>
          </p:cNvSpPr>
          <p:nvPr>
            <p:ph type="title"/>
          </p:nvPr>
        </p:nvSpPr>
        <p:spPr/>
        <p:txBody>
          <a:bodyPr>
            <a:normAutofit/>
          </a:bodyPr>
          <a:lstStyle/>
          <a:p>
            <a:r>
              <a:rPr lang="en-US" dirty="0">
                <a:solidFill>
                  <a:srgbClr val="C00000"/>
                </a:solidFill>
              </a:rPr>
              <a:t>Example 5: </a:t>
            </a:r>
            <a:br>
              <a:rPr lang="en-US" dirty="0">
                <a:solidFill>
                  <a:srgbClr val="C00000"/>
                </a:solidFill>
              </a:rPr>
            </a:br>
            <a:r>
              <a:rPr lang="en-US" dirty="0">
                <a:solidFill>
                  <a:srgbClr val="C00000"/>
                </a:solidFill>
              </a:rPr>
              <a:t>MFG for Caching in Small Cell Networks (SCN)</a:t>
            </a:r>
          </a:p>
        </p:txBody>
      </p:sp>
      <p:sp>
        <p:nvSpPr>
          <p:cNvPr id="4" name="Content Placeholder 3"/>
          <p:cNvSpPr>
            <a:spLocks noGrp="1"/>
          </p:cNvSpPr>
          <p:nvPr>
            <p:ph idx="1"/>
          </p:nvPr>
        </p:nvSpPr>
        <p:spPr/>
        <p:txBody>
          <a:bodyPr>
            <a:normAutofit/>
          </a:bodyPr>
          <a:lstStyle/>
          <a:p>
            <a:r>
              <a:rPr lang="en-US" sz="2200" dirty="0"/>
              <a:t>Aim of the </a:t>
            </a:r>
            <a:r>
              <a:rPr lang="en-US" sz="2200" dirty="0" smtClean="0"/>
              <a:t>SCN </a:t>
            </a:r>
            <a:r>
              <a:rPr lang="en-US" sz="2200" dirty="0"/>
              <a:t>is to define a caching policy that reduces the load on the capacity limited backhaul links. </a:t>
            </a:r>
          </a:p>
          <a:p>
            <a:r>
              <a:rPr lang="en-US" sz="2200" dirty="0"/>
              <a:t>This cache control problem is formulated as an MFG by considering an ultra-dense network of SBSs in which the existence and uniqueness of the mean-field equilibrium is shown to be guaranteed.</a:t>
            </a:r>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46</a:t>
            </a:fld>
            <a:endParaRPr lang="en-US"/>
          </a:p>
        </p:txBody>
      </p:sp>
      <p:pic>
        <p:nvPicPr>
          <p:cNvPr id="8" name="Picture 7"/>
          <p:cNvPicPr>
            <a:picLocks noChangeAspect="1"/>
          </p:cNvPicPr>
          <p:nvPr/>
        </p:nvPicPr>
        <p:blipFill>
          <a:blip r:embed="rId4"/>
          <a:stretch>
            <a:fillRect/>
          </a:stretch>
        </p:blipFill>
        <p:spPr>
          <a:xfrm>
            <a:off x="838200" y="6377518"/>
            <a:ext cx="1324429" cy="34236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625" y="3592280"/>
            <a:ext cx="4506464" cy="2764070"/>
          </a:xfrm>
          <a:prstGeom prst="rect">
            <a:avLst/>
          </a:prstGeom>
        </p:spPr>
      </p:pic>
    </p:spTree>
    <p:extLst>
      <p:ext uri="{BB962C8B-B14F-4D97-AF65-F5344CB8AC3E}">
        <p14:creationId xmlns:p14="http://schemas.microsoft.com/office/powerpoint/2010/main" val="3330199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Other Directions</a:t>
            </a:r>
          </a:p>
        </p:txBody>
      </p:sp>
      <p:sp>
        <p:nvSpPr>
          <p:cNvPr id="4" name="Content Placeholder 3"/>
          <p:cNvSpPr>
            <a:spLocks noGrp="1"/>
          </p:cNvSpPr>
          <p:nvPr>
            <p:ph idx="1"/>
          </p:nvPr>
        </p:nvSpPr>
        <p:spPr/>
        <p:txBody>
          <a:bodyPr>
            <a:normAutofit/>
          </a:bodyPr>
          <a:lstStyle/>
          <a:p>
            <a:r>
              <a:rPr lang="en-US" dirty="0"/>
              <a:t>Competition among electric vehicles in smart grid</a:t>
            </a:r>
          </a:p>
          <a:p>
            <a:r>
              <a:rPr lang="en-US" dirty="0"/>
              <a:t>Security enhancements in mobile ad hoc networks</a:t>
            </a:r>
          </a:p>
        </p:txBody>
      </p:sp>
      <p:sp>
        <p:nvSpPr>
          <p:cNvPr id="9"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273EFF89-01AB-4C48-BAFC-40B8F761F5D1}" type="slidenum">
              <a:rPr lang="en-US" smtClean="0"/>
              <a:t>47</a:t>
            </a:fld>
            <a:endParaRPr lang="en-US"/>
          </a:p>
        </p:txBody>
      </p:sp>
      <p:pic>
        <p:nvPicPr>
          <p:cNvPr id="8" name="Picture 7"/>
          <p:cNvPicPr>
            <a:picLocks noChangeAspect="1"/>
          </p:cNvPicPr>
          <p:nvPr/>
        </p:nvPicPr>
        <p:blipFill>
          <a:blip r:embed="rId3"/>
          <a:stretch>
            <a:fillRect/>
          </a:stretch>
        </p:blipFill>
        <p:spPr>
          <a:xfrm>
            <a:off x="838200" y="6377518"/>
            <a:ext cx="1324429" cy="342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071" y="3232031"/>
            <a:ext cx="8303857" cy="3024042"/>
          </a:xfrm>
          <a:prstGeom prst="rect">
            <a:avLst/>
          </a:prstGeom>
        </p:spPr>
      </p:pic>
    </p:spTree>
    <p:extLst>
      <p:ext uri="{BB962C8B-B14F-4D97-AF65-F5344CB8AC3E}">
        <p14:creationId xmlns:p14="http://schemas.microsoft.com/office/powerpoint/2010/main" val="2546812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f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758" y="1690688"/>
            <a:ext cx="7975599" cy="4486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C00000"/>
                </a:solidFill>
              </a:rPr>
              <a:t>Conclusion</a:t>
            </a:r>
          </a:p>
        </p:txBody>
      </p:sp>
      <p:sp>
        <p:nvSpPr>
          <p:cNvPr id="10" name="AutoShape 6" descr="Image result for university of houston logo"/>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9E723CF8-E63B-40F6-BA72-27D43E056A6F}" type="slidenum">
              <a:rPr lang="en-US" smtClean="0"/>
              <a:t>48</a:t>
            </a:fld>
            <a:endParaRPr lang="en-US" dirty="0"/>
          </a:p>
        </p:txBody>
      </p:sp>
      <p:pic>
        <p:nvPicPr>
          <p:cNvPr id="11" name="Picture 10"/>
          <p:cNvPicPr>
            <a:picLocks noChangeAspect="1"/>
          </p:cNvPicPr>
          <p:nvPr/>
        </p:nvPicPr>
        <p:blipFill>
          <a:blip r:embed="rId3"/>
          <a:stretch>
            <a:fillRect/>
          </a:stretch>
        </p:blipFill>
        <p:spPr>
          <a:xfrm>
            <a:off x="838200" y="6377518"/>
            <a:ext cx="1324429" cy="342369"/>
          </a:xfrm>
          <a:prstGeom prst="rect">
            <a:avLst/>
          </a:prstGeom>
        </p:spPr>
      </p:pic>
      <p:sp>
        <p:nvSpPr>
          <p:cNvPr id="5" name="TextBox 4"/>
          <p:cNvSpPr txBox="1"/>
          <p:nvPr/>
        </p:nvSpPr>
        <p:spPr>
          <a:xfrm>
            <a:off x="4599038" y="1873731"/>
            <a:ext cx="2993923" cy="523220"/>
          </a:xfrm>
          <a:prstGeom prst="rect">
            <a:avLst/>
          </a:prstGeom>
          <a:noFill/>
        </p:spPr>
        <p:txBody>
          <a:bodyPr wrap="square" rtlCol="0">
            <a:spAutoFit/>
          </a:bodyPr>
          <a:lstStyle/>
          <a:p>
            <a:r>
              <a:rPr lang="en-US" sz="2800" b="1" dirty="0"/>
              <a:t>Mean Field Games</a:t>
            </a:r>
          </a:p>
        </p:txBody>
      </p:sp>
      <p:sp>
        <p:nvSpPr>
          <p:cNvPr id="9" name="TextBox 8"/>
          <p:cNvSpPr txBox="1"/>
          <p:nvPr/>
        </p:nvSpPr>
        <p:spPr>
          <a:xfrm>
            <a:off x="2100758" y="2637237"/>
            <a:ext cx="2884303" cy="1384995"/>
          </a:xfrm>
          <a:prstGeom prst="rect">
            <a:avLst/>
          </a:prstGeom>
          <a:noFill/>
        </p:spPr>
        <p:txBody>
          <a:bodyPr wrap="square" rtlCol="0">
            <a:spAutoFit/>
          </a:bodyPr>
          <a:lstStyle/>
          <a:p>
            <a:pPr algn="ctr"/>
            <a:r>
              <a:rPr lang="en-US" sz="2800" b="1" dirty="0">
                <a:solidFill>
                  <a:srgbClr val="C00000"/>
                </a:solidFill>
              </a:rPr>
              <a:t>Analytic Methods</a:t>
            </a:r>
          </a:p>
          <a:p>
            <a:pPr algn="ctr"/>
            <a:r>
              <a:rPr lang="en-US" sz="2800" b="1" dirty="0"/>
              <a:t>HJB/FPK Form </a:t>
            </a:r>
          </a:p>
          <a:p>
            <a:pPr algn="ctr"/>
            <a:r>
              <a:rPr lang="en-US" sz="2800" b="1" dirty="0"/>
              <a:t>Master Form</a:t>
            </a:r>
          </a:p>
        </p:txBody>
      </p:sp>
      <p:sp>
        <p:nvSpPr>
          <p:cNvPr id="12" name="TextBox 11"/>
          <p:cNvSpPr txBox="1"/>
          <p:nvPr/>
        </p:nvSpPr>
        <p:spPr>
          <a:xfrm>
            <a:off x="6631105" y="2637237"/>
            <a:ext cx="3351095" cy="1384995"/>
          </a:xfrm>
          <a:prstGeom prst="rect">
            <a:avLst/>
          </a:prstGeom>
          <a:noFill/>
        </p:spPr>
        <p:txBody>
          <a:bodyPr wrap="square" rtlCol="0">
            <a:spAutoFit/>
          </a:bodyPr>
          <a:lstStyle/>
          <a:p>
            <a:pPr algn="ctr"/>
            <a:r>
              <a:rPr lang="en-US" sz="2800" b="1" dirty="0">
                <a:solidFill>
                  <a:srgbClr val="C00000"/>
                </a:solidFill>
              </a:rPr>
              <a:t>Probabilistic Method</a:t>
            </a:r>
          </a:p>
          <a:p>
            <a:pPr algn="ctr"/>
            <a:r>
              <a:rPr lang="en-US" sz="2800" b="1" dirty="0"/>
              <a:t>Stochastic Maximum Principle</a:t>
            </a:r>
          </a:p>
        </p:txBody>
      </p:sp>
      <p:sp>
        <p:nvSpPr>
          <p:cNvPr id="8" name="AutoShape 4" descr="Image result for f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2224499" y="4765553"/>
            <a:ext cx="2467374" cy="707886"/>
          </a:xfrm>
          <a:prstGeom prst="rect">
            <a:avLst/>
          </a:prstGeom>
          <a:noFill/>
        </p:spPr>
        <p:txBody>
          <a:bodyPr wrap="square" rtlCol="0">
            <a:spAutoFit/>
          </a:bodyPr>
          <a:lstStyle/>
          <a:p>
            <a:pPr algn="ctr"/>
            <a:r>
              <a:rPr lang="en-US" sz="2000" b="1"/>
              <a:t>Resource Allocation in </a:t>
            </a:r>
            <a:r>
              <a:rPr lang="en-US" sz="2000" b="1" dirty="0"/>
              <a:t>Wireless Networks</a:t>
            </a:r>
          </a:p>
        </p:txBody>
      </p:sp>
      <p:sp>
        <p:nvSpPr>
          <p:cNvPr id="19" name="TextBox 18"/>
          <p:cNvSpPr txBox="1"/>
          <p:nvPr/>
        </p:nvSpPr>
        <p:spPr>
          <a:xfrm>
            <a:off x="7691004" y="4804463"/>
            <a:ext cx="2016050" cy="707886"/>
          </a:xfrm>
          <a:prstGeom prst="rect">
            <a:avLst/>
          </a:prstGeom>
          <a:noFill/>
        </p:spPr>
        <p:txBody>
          <a:bodyPr wrap="square" rtlCol="0">
            <a:spAutoFit/>
          </a:bodyPr>
          <a:lstStyle/>
          <a:p>
            <a:pPr algn="ctr"/>
            <a:r>
              <a:rPr lang="en-US" sz="2000" b="1" dirty="0"/>
              <a:t>UAV </a:t>
            </a:r>
            <a:r>
              <a:rPr lang="en-US" sz="2000" b="1" dirty="0" smtClean="0"/>
              <a:t>Networks</a:t>
            </a:r>
          </a:p>
          <a:p>
            <a:pPr algn="ctr"/>
            <a:r>
              <a:rPr lang="en-US" sz="2000" b="1" dirty="0" smtClean="0"/>
              <a:t>Smart Grid</a:t>
            </a:r>
            <a:endParaRPr lang="en-US" sz="2000" b="1" dirty="0"/>
          </a:p>
        </p:txBody>
      </p:sp>
      <p:sp>
        <p:nvSpPr>
          <p:cNvPr id="20" name="TextBox 19"/>
          <p:cNvSpPr txBox="1"/>
          <p:nvPr/>
        </p:nvSpPr>
        <p:spPr>
          <a:xfrm>
            <a:off x="5061176" y="4804463"/>
            <a:ext cx="2167689" cy="707886"/>
          </a:xfrm>
          <a:prstGeom prst="rect">
            <a:avLst/>
          </a:prstGeom>
          <a:noFill/>
        </p:spPr>
        <p:txBody>
          <a:bodyPr wrap="square" rtlCol="0">
            <a:spAutoFit/>
          </a:bodyPr>
          <a:lstStyle/>
          <a:p>
            <a:pPr algn="ctr"/>
            <a:r>
              <a:rPr lang="en-US" sz="2000" b="1" dirty="0"/>
              <a:t>Social </a:t>
            </a:r>
            <a:r>
              <a:rPr lang="en-US" sz="2000" b="1" dirty="0" smtClean="0"/>
              <a:t>Networks</a:t>
            </a:r>
          </a:p>
          <a:p>
            <a:pPr algn="ctr"/>
            <a:r>
              <a:rPr lang="en-US" sz="2000" b="1" dirty="0" smtClean="0"/>
              <a:t>Security</a:t>
            </a:r>
            <a:endParaRPr lang="en-US" sz="2000" b="1" dirty="0"/>
          </a:p>
        </p:txBody>
      </p:sp>
      <p:sp>
        <p:nvSpPr>
          <p:cNvPr id="21" name="TextBox 20"/>
          <p:cNvSpPr txBox="1"/>
          <p:nvPr/>
        </p:nvSpPr>
        <p:spPr>
          <a:xfrm>
            <a:off x="4542765" y="4199131"/>
            <a:ext cx="3106468" cy="523220"/>
          </a:xfrm>
          <a:prstGeom prst="rect">
            <a:avLst/>
          </a:prstGeom>
          <a:noFill/>
        </p:spPr>
        <p:txBody>
          <a:bodyPr wrap="square" rtlCol="0">
            <a:spAutoFit/>
          </a:bodyPr>
          <a:lstStyle/>
          <a:p>
            <a:pPr algn="ctr"/>
            <a:r>
              <a:rPr lang="en-US" sz="2800" b="1" dirty="0">
                <a:solidFill>
                  <a:srgbClr val="C00000"/>
                </a:solidFill>
              </a:rPr>
              <a:t>Many Applications</a:t>
            </a:r>
          </a:p>
        </p:txBody>
      </p:sp>
    </p:spTree>
    <p:extLst>
      <p:ext uri="{BB962C8B-B14F-4D97-AF65-F5344CB8AC3E}">
        <p14:creationId xmlns:p14="http://schemas.microsoft.com/office/powerpoint/2010/main" val="42109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8" grpId="0"/>
      <p:bldP spid="19"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References</a:t>
            </a:r>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UCLA summer workshop on mean field game, each year</a:t>
            </a:r>
          </a:p>
          <a:p>
            <a:r>
              <a:rPr lang="en-US" dirty="0" smtClean="0"/>
              <a:t>J</a:t>
            </a:r>
            <a:r>
              <a:rPr lang="en-US" dirty="0"/>
              <a:t>.-M. </a:t>
            </a:r>
            <a:r>
              <a:rPr lang="en-US" dirty="0" err="1"/>
              <a:t>Lasry</a:t>
            </a:r>
            <a:r>
              <a:rPr lang="en-US" dirty="0"/>
              <a:t>, and P.-L. Lions, “Mean field games,” </a:t>
            </a:r>
            <a:r>
              <a:rPr lang="en-US" i="1" dirty="0"/>
              <a:t>Japanese Journal of Mathematics</a:t>
            </a:r>
            <a:r>
              <a:rPr lang="en-US" dirty="0"/>
              <a:t>, vol. 2, no. 1, pp. 229-260, 2007.</a:t>
            </a:r>
          </a:p>
          <a:p>
            <a:r>
              <a:rPr lang="en-US" dirty="0"/>
              <a:t>O. </a:t>
            </a:r>
            <a:r>
              <a:rPr lang="en-US" dirty="0" err="1"/>
              <a:t>Gueant</a:t>
            </a:r>
            <a:r>
              <a:rPr lang="en-US" dirty="0"/>
              <a:t>, J.-M. </a:t>
            </a:r>
            <a:r>
              <a:rPr lang="en-US" dirty="0" err="1"/>
              <a:t>Lasry</a:t>
            </a:r>
            <a:r>
              <a:rPr lang="en-US" dirty="0"/>
              <a:t>, and P.-L. Lions, “Mean field games and application,” 2015.</a:t>
            </a:r>
          </a:p>
          <a:p>
            <a:r>
              <a:rPr lang="en-US" dirty="0"/>
              <a:t>P. E. </a:t>
            </a:r>
            <a:r>
              <a:rPr lang="en-US" dirty="0" err="1"/>
              <a:t>Caines</a:t>
            </a:r>
            <a:r>
              <a:rPr lang="en-US" dirty="0"/>
              <a:t>, M. Huang, and R. </a:t>
            </a:r>
            <a:r>
              <a:rPr lang="en-US" dirty="0" err="1"/>
              <a:t>Malhame</a:t>
            </a:r>
            <a:r>
              <a:rPr lang="en-US" dirty="0"/>
              <a:t>, “Mean Field Games,” Springer, 2017.</a:t>
            </a:r>
          </a:p>
          <a:p>
            <a:r>
              <a:rPr lang="en-US" dirty="0"/>
              <a:t>A. </a:t>
            </a:r>
            <a:r>
              <a:rPr lang="en-US" dirty="0" err="1"/>
              <a:t>Bensoussan</a:t>
            </a:r>
            <a:r>
              <a:rPr lang="en-US" dirty="0"/>
              <a:t>, J. </a:t>
            </a:r>
            <a:r>
              <a:rPr lang="en-US" dirty="0" err="1"/>
              <a:t>Frehse</a:t>
            </a:r>
            <a:r>
              <a:rPr lang="en-US" dirty="0"/>
              <a:t>, and P. Yam, “Mean Field Games and Mean Field Type Control Theory,” Aug. 2013.</a:t>
            </a:r>
          </a:p>
          <a:p>
            <a:r>
              <a:rPr lang="en-US" dirty="0"/>
              <a:t>D. Gomes and J. </a:t>
            </a:r>
            <a:r>
              <a:rPr lang="en-US" dirty="0" err="1"/>
              <a:t>Saude</a:t>
            </a:r>
            <a:r>
              <a:rPr lang="en-US" dirty="0"/>
              <a:t>, “Mean Field Game Models – A Brief Survey,” </a:t>
            </a:r>
            <a:r>
              <a:rPr lang="en-US" i="1" dirty="0"/>
              <a:t>Dynamic Games and Applications,</a:t>
            </a:r>
            <a:r>
              <a:rPr lang="en-US" dirty="0"/>
              <a:t> June 2014.</a:t>
            </a:r>
          </a:p>
          <a:p>
            <a:r>
              <a:rPr lang="en-US" dirty="0"/>
              <a:t>D. Gomes, L. </a:t>
            </a:r>
            <a:r>
              <a:rPr lang="en-US" dirty="0" err="1"/>
              <a:t>Nurbekyan</a:t>
            </a:r>
            <a:r>
              <a:rPr lang="en-US" dirty="0"/>
              <a:t>, E. Pimentel, “Economic Models and </a:t>
            </a:r>
            <a:r>
              <a:rPr lang="en-US" dirty="0" err="1"/>
              <a:t>and</a:t>
            </a:r>
            <a:r>
              <a:rPr lang="en-US" dirty="0"/>
              <a:t> Mean-field Games Theory,” </a:t>
            </a:r>
            <a:r>
              <a:rPr lang="en-US" i="1" dirty="0"/>
              <a:t>IMPA</a:t>
            </a:r>
            <a:r>
              <a:rPr lang="en-US" dirty="0"/>
              <a:t>, 2015.</a:t>
            </a:r>
          </a:p>
          <a:p>
            <a:r>
              <a:rPr lang="en-US" dirty="0"/>
              <a:t>C. Yang, J. Li, P. </a:t>
            </a:r>
            <a:r>
              <a:rPr lang="en-US" dirty="0" err="1"/>
              <a:t>Semasinghe</a:t>
            </a:r>
            <a:r>
              <a:rPr lang="en-US" dirty="0"/>
              <a:t>, E. Hossain, S. </a:t>
            </a:r>
            <a:r>
              <a:rPr lang="en-US" dirty="0" err="1"/>
              <a:t>Perlaza</a:t>
            </a:r>
            <a:r>
              <a:rPr lang="en-US" dirty="0"/>
              <a:t>, and Z. Han, “Distributed Interference, and Energy-Aware Power Control for Ultra-Dense D2D Networks: A Mean Field Game,” </a:t>
            </a:r>
            <a:r>
              <a:rPr lang="en-US" i="1" dirty="0"/>
              <a:t>IEEE Transactions on Wireless Communications</a:t>
            </a:r>
            <a:r>
              <a:rPr lang="en-US" dirty="0"/>
              <a:t>, vol. 16, no. 2, pp. 1205-1217, Feb. 2017.</a:t>
            </a:r>
          </a:p>
        </p:txBody>
      </p:sp>
      <p:sp>
        <p:nvSpPr>
          <p:cNvPr id="4" name="Slide Number Placeholder 3"/>
          <p:cNvSpPr>
            <a:spLocks noGrp="1"/>
          </p:cNvSpPr>
          <p:nvPr>
            <p:ph type="sldNum" sz="quarter" idx="12"/>
          </p:nvPr>
        </p:nvSpPr>
        <p:spPr/>
        <p:txBody>
          <a:bodyPr/>
          <a:lstStyle/>
          <a:p>
            <a:fld id="{273EFF89-01AB-4C48-BAFC-40B8F761F5D1}" type="slidenum">
              <a:rPr lang="en-US" smtClean="0"/>
              <a:t>49</a:t>
            </a:fld>
            <a:endParaRPr lang="en-US"/>
          </a:p>
        </p:txBody>
      </p:sp>
      <p:pic>
        <p:nvPicPr>
          <p:cNvPr id="5" name="Picture 4"/>
          <p:cNvPicPr>
            <a:picLocks noChangeAspect="1"/>
          </p:cNvPicPr>
          <p:nvPr/>
        </p:nvPicPr>
        <p:blipFill>
          <a:blip r:embed="rId2"/>
          <a:stretch>
            <a:fillRect/>
          </a:stretch>
        </p:blipFill>
        <p:spPr>
          <a:xfrm>
            <a:off x="838200" y="6377518"/>
            <a:ext cx="1324429" cy="342369"/>
          </a:xfrm>
          <a:prstGeom prst="rect">
            <a:avLst/>
          </a:prstGeom>
        </p:spPr>
      </p:pic>
      <p:sp>
        <p:nvSpPr>
          <p:cNvPr id="6"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418628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2720" y="3019826"/>
            <a:ext cx="5486400" cy="16002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800" dirty="0"/>
              <a:t>Optimal Control Problem</a:t>
            </a:r>
          </a:p>
          <a:p>
            <a:pPr algn="ctr"/>
            <a:endParaRPr lang="en-US" sz="2800" dirty="0"/>
          </a:p>
          <a:p>
            <a:pPr algn="ctr"/>
            <a:endParaRPr lang="en-US" sz="2800" dirty="0"/>
          </a:p>
          <a:p>
            <a:pPr algn="ctr"/>
            <a:endParaRPr lang="en-US" sz="2800" dirty="0"/>
          </a:p>
        </p:txBody>
      </p:sp>
      <p:sp>
        <p:nvSpPr>
          <p:cNvPr id="25" name="Rectangle 24"/>
          <p:cNvSpPr/>
          <p:nvPr/>
        </p:nvSpPr>
        <p:spPr>
          <a:xfrm>
            <a:off x="6251908" y="1680937"/>
            <a:ext cx="5486400" cy="11430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800" dirty="0"/>
              <a:t>Game Theory</a:t>
            </a:r>
          </a:p>
          <a:p>
            <a:pPr algn="ctr"/>
            <a:endParaRPr lang="en-US" sz="2800" dirty="0"/>
          </a:p>
          <a:p>
            <a:pPr algn="ctr"/>
            <a:endParaRPr lang="en-US" sz="2800" dirty="0"/>
          </a:p>
        </p:txBody>
      </p:sp>
      <p:sp>
        <p:nvSpPr>
          <p:cNvPr id="24" name="Rectangle 23"/>
          <p:cNvSpPr/>
          <p:nvPr/>
        </p:nvSpPr>
        <p:spPr>
          <a:xfrm>
            <a:off x="482720" y="1680937"/>
            <a:ext cx="5486400" cy="11430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800" dirty="0"/>
              <a:t>Optimization Problem</a:t>
            </a:r>
          </a:p>
          <a:p>
            <a:pPr algn="ctr"/>
            <a:endParaRPr lang="en-US" sz="2800" dirty="0"/>
          </a:p>
          <a:p>
            <a:pPr algn="ctr"/>
            <a:endParaRPr lang="en-US" sz="2800" dirty="0"/>
          </a:p>
        </p:txBody>
      </p:sp>
      <p:sp>
        <p:nvSpPr>
          <p:cNvPr id="2" name="Title 1"/>
          <p:cNvSpPr>
            <a:spLocks noGrp="1"/>
          </p:cNvSpPr>
          <p:nvPr>
            <p:ph type="title"/>
          </p:nvPr>
        </p:nvSpPr>
        <p:spPr>
          <a:xfrm>
            <a:off x="838199" y="365125"/>
            <a:ext cx="10661073" cy="1325563"/>
          </a:xfrm>
        </p:spPr>
        <p:txBody>
          <a:bodyPr>
            <a:normAutofit/>
          </a:bodyPr>
          <a:lstStyle/>
          <a:p>
            <a:r>
              <a:rPr lang="en-US" dirty="0">
                <a:solidFill>
                  <a:srgbClr val="C00000"/>
                </a:solidFill>
              </a:rPr>
              <a:t>Mean Field Game as an </a:t>
            </a:r>
            <a:br>
              <a:rPr lang="en-US" dirty="0">
                <a:solidFill>
                  <a:srgbClr val="C00000"/>
                </a:solidFill>
              </a:rPr>
            </a:br>
            <a:r>
              <a:rPr lang="en-US" dirty="0">
                <a:solidFill>
                  <a:srgbClr val="C00000"/>
                </a:solidFill>
              </a:rPr>
              <a:t>Optimal Control Problem</a:t>
            </a:r>
          </a:p>
        </p:txBody>
      </p:sp>
      <p:sp>
        <p:nvSpPr>
          <p:cNvPr id="3" name="Content Placeholder 2"/>
          <p:cNvSpPr>
            <a:spLocks noGrp="1"/>
          </p:cNvSpPr>
          <p:nvPr>
            <p:ph idx="1"/>
          </p:nvPr>
        </p:nvSpPr>
        <p:spPr>
          <a:xfrm>
            <a:off x="852714" y="1409375"/>
            <a:ext cx="10515600" cy="435133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8" name="Picture 1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190819" y="2279382"/>
            <a:ext cx="2070202" cy="440741"/>
          </a:xfrm>
          <a:prstGeom prst="rect">
            <a:avLst/>
          </a:prstGeom>
        </p:spPr>
      </p:pic>
      <p:pic>
        <p:nvPicPr>
          <p:cNvPr id="13" name="Picture 1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447649" y="3840563"/>
            <a:ext cx="2329891" cy="457200"/>
          </a:xfrm>
          <a:prstGeom prst="rect">
            <a:avLst/>
          </a:prstGeom>
        </p:spPr>
      </p:pic>
      <p:pic>
        <p:nvPicPr>
          <p:cNvPr id="38" name="Picture 3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630197" y="2279382"/>
            <a:ext cx="2862072" cy="457200"/>
          </a:xfrm>
          <a:prstGeom prst="rect">
            <a:avLst/>
          </a:prstGeom>
        </p:spPr>
      </p:pic>
      <p:pic>
        <p:nvPicPr>
          <p:cNvPr id="43" name="Picture 4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84463" y="3607391"/>
            <a:ext cx="3311957" cy="923544"/>
          </a:xfrm>
          <a:prstGeom prst="rect">
            <a:avLst/>
          </a:prstGeom>
        </p:spPr>
      </p:pic>
      <p:sp>
        <p:nvSpPr>
          <p:cNvPr id="28" name="Rectangle 27"/>
          <p:cNvSpPr/>
          <p:nvPr/>
        </p:nvSpPr>
        <p:spPr>
          <a:xfrm>
            <a:off x="6251908" y="3019826"/>
            <a:ext cx="5486400" cy="16002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800" dirty="0"/>
              <a:t>Differential Game</a:t>
            </a:r>
          </a:p>
          <a:p>
            <a:pPr algn="ctr"/>
            <a:endParaRPr lang="en-US" sz="2800" dirty="0"/>
          </a:p>
          <a:p>
            <a:pPr algn="ctr"/>
            <a:endParaRPr lang="en-US" sz="2800" dirty="0"/>
          </a:p>
          <a:p>
            <a:pPr algn="ctr"/>
            <a:endParaRPr lang="en-US" sz="2800" dirty="0"/>
          </a:p>
        </p:txBody>
      </p:sp>
      <p:pic>
        <p:nvPicPr>
          <p:cNvPr id="45" name="Picture 4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048798" y="3607391"/>
            <a:ext cx="4032505" cy="938174"/>
          </a:xfrm>
          <a:prstGeom prst="rect">
            <a:avLst/>
          </a:prstGeom>
        </p:spPr>
      </p:pic>
      <p:sp>
        <p:nvSpPr>
          <p:cNvPr id="32" name="Rectangle 31"/>
          <p:cNvSpPr/>
          <p:nvPr/>
        </p:nvSpPr>
        <p:spPr>
          <a:xfrm>
            <a:off x="3366655" y="4853198"/>
            <a:ext cx="5486400" cy="1600200"/>
          </a:xfrm>
          <a:prstGeom prst="rect">
            <a:avLst/>
          </a:prstGeom>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800" dirty="0"/>
              <a:t>Mean Field Game</a:t>
            </a:r>
          </a:p>
          <a:p>
            <a:pPr algn="ctr"/>
            <a:endParaRPr lang="en-US" sz="2800" dirty="0"/>
          </a:p>
          <a:p>
            <a:pPr algn="ctr"/>
            <a:endParaRPr lang="en-US" sz="2800" dirty="0"/>
          </a:p>
          <a:p>
            <a:pPr algn="ctr"/>
            <a:endParaRPr lang="en-US" sz="2800" dirty="0"/>
          </a:p>
        </p:txBody>
      </p:sp>
      <p:pic>
        <p:nvPicPr>
          <p:cNvPr id="46" name="Picture 4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466804" y="5434000"/>
            <a:ext cx="3311957" cy="923544"/>
          </a:xfrm>
          <a:prstGeom prst="rect">
            <a:avLst/>
          </a:prstGeom>
        </p:spPr>
      </p:pic>
      <p:pic>
        <p:nvPicPr>
          <p:cNvPr id="7" name="Picture 6"/>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9165105" y="4971586"/>
            <a:ext cx="2713939" cy="1305763"/>
          </a:xfrm>
          <a:prstGeom prst="rect">
            <a:avLst/>
          </a:prstGeom>
        </p:spPr>
      </p:pic>
      <p:cxnSp>
        <p:nvCxnSpPr>
          <p:cNvPr id="48" name="Straight Arrow Connector 47"/>
          <p:cNvCxnSpPr>
            <a:stCxn id="24" idx="2"/>
            <a:endCxn id="27" idx="0"/>
          </p:cNvCxnSpPr>
          <p:nvPr/>
        </p:nvCxnSpPr>
        <p:spPr>
          <a:xfrm>
            <a:off x="3225920" y="2823937"/>
            <a:ext cx="0" cy="19588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25" idx="2"/>
            <a:endCxn id="28" idx="0"/>
          </p:cNvCxnSpPr>
          <p:nvPr/>
        </p:nvCxnSpPr>
        <p:spPr>
          <a:xfrm>
            <a:off x="8995108" y="2823937"/>
            <a:ext cx="0" cy="19588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58" name="Elbow Connector 57"/>
          <p:cNvCxnSpPr>
            <a:stCxn id="27" idx="2"/>
            <a:endCxn id="32" idx="1"/>
          </p:cNvCxnSpPr>
          <p:nvPr/>
        </p:nvCxnSpPr>
        <p:spPr>
          <a:xfrm rot="16200000" flipH="1">
            <a:off x="2779651" y="5066294"/>
            <a:ext cx="1033272" cy="140735"/>
          </a:xfrm>
          <a:prstGeom prst="bentConnector2">
            <a:avLst/>
          </a:prstGeom>
          <a:ln w="38100">
            <a:headEnd type="triangle"/>
            <a:tailEnd type="none"/>
          </a:ln>
        </p:spPr>
        <p:style>
          <a:lnRef idx="3">
            <a:schemeClr val="accent2"/>
          </a:lnRef>
          <a:fillRef idx="0">
            <a:schemeClr val="accent2"/>
          </a:fillRef>
          <a:effectRef idx="2">
            <a:schemeClr val="accent2"/>
          </a:effectRef>
          <a:fontRef idx="minor">
            <a:schemeClr val="tx1"/>
          </a:fontRef>
        </p:style>
      </p:cxnSp>
      <p:cxnSp>
        <p:nvCxnSpPr>
          <p:cNvPr id="61" name="Elbow Connector 60"/>
          <p:cNvCxnSpPr>
            <a:stCxn id="28" idx="2"/>
            <a:endCxn id="32" idx="3"/>
          </p:cNvCxnSpPr>
          <p:nvPr/>
        </p:nvCxnSpPr>
        <p:spPr>
          <a:xfrm rot="5400000">
            <a:off x="8407446" y="5065636"/>
            <a:ext cx="1033272" cy="142053"/>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a:xfrm>
            <a:off x="8610600" y="6294473"/>
            <a:ext cx="2743200" cy="365125"/>
          </a:xfrm>
        </p:spPr>
        <p:txBody>
          <a:bodyPr/>
          <a:lstStyle/>
          <a:p>
            <a:fld id="{273EFF89-01AB-4C48-BAFC-40B8F761F5D1}"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23" name="Picture 22"/>
          <p:cNvPicPr>
            <a:picLocks noChangeAspect="1"/>
          </p:cNvPicPr>
          <p:nvPr/>
        </p:nvPicPr>
        <p:blipFill>
          <a:blip r:embed="rId17"/>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3936857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References</a:t>
            </a:r>
          </a:p>
        </p:txBody>
      </p:sp>
      <p:sp>
        <p:nvSpPr>
          <p:cNvPr id="3" name="Content Placeholder 2"/>
          <p:cNvSpPr>
            <a:spLocks noGrp="1"/>
          </p:cNvSpPr>
          <p:nvPr>
            <p:ph idx="1"/>
          </p:nvPr>
        </p:nvSpPr>
        <p:spPr/>
        <p:txBody>
          <a:bodyPr>
            <a:normAutofit fontScale="77500" lnSpcReduction="20000"/>
          </a:bodyPr>
          <a:lstStyle/>
          <a:p>
            <a:r>
              <a:rPr lang="en-US" dirty="0"/>
              <a:t>K. </a:t>
            </a:r>
            <a:r>
              <a:rPr lang="en-US" dirty="0" err="1"/>
              <a:t>Hamidouche</a:t>
            </a:r>
            <a:r>
              <a:rPr lang="en-US" dirty="0"/>
              <a:t>, W. </a:t>
            </a:r>
            <a:r>
              <a:rPr lang="en-US" dirty="0" err="1"/>
              <a:t>Saad</a:t>
            </a:r>
            <a:r>
              <a:rPr lang="en-US" dirty="0"/>
              <a:t>, M. </a:t>
            </a:r>
            <a:r>
              <a:rPr lang="en-US" dirty="0" err="1"/>
              <a:t>Debbah</a:t>
            </a:r>
            <a:r>
              <a:rPr lang="en-US" dirty="0"/>
              <a:t>, and H. V. Poor, ``Mean-Field Games for Distributed Caching in Ultra-Dense Small Cell Networks,” ACC 2016.</a:t>
            </a:r>
          </a:p>
          <a:p>
            <a:r>
              <a:rPr lang="en-US" dirty="0"/>
              <a:t>C. Yang and Z. Han, “Distributed Interference-Aware Power Control in Ultra-Dense Small Cell Networks: A Robust Mean Field Game," IEEE Access, vol. 6, pp. 12608-12619, January 2018.</a:t>
            </a:r>
          </a:p>
          <a:p>
            <a:r>
              <a:rPr lang="en-US" dirty="0" err="1"/>
              <a:t>Zihe</a:t>
            </a:r>
            <a:r>
              <a:rPr lang="en-US" dirty="0"/>
              <a:t> Zhang, </a:t>
            </a:r>
            <a:r>
              <a:rPr lang="en-US" dirty="0" err="1"/>
              <a:t>Lixin</a:t>
            </a:r>
            <a:r>
              <a:rPr lang="en-US" dirty="0"/>
              <a:t> Li, </a:t>
            </a:r>
            <a:r>
              <a:rPr lang="en-US" dirty="0" err="1"/>
              <a:t>Xiaomin</a:t>
            </a:r>
            <a:r>
              <a:rPr lang="en-US" dirty="0"/>
              <a:t> Liu, Wei Liang, Zhu Han, “Matching-Based Resource Allocation and Distributed Power Control Using Mean Field Game in the NOMA-Based UAV Networks," Asia-</a:t>
            </a:r>
            <a:r>
              <a:rPr lang="en-US" dirty="0" err="1"/>
              <a:t>Pacic</a:t>
            </a:r>
            <a:r>
              <a:rPr lang="en-US" dirty="0"/>
              <a:t> Signal and Information Processing 2018.</a:t>
            </a:r>
          </a:p>
          <a:p>
            <a:r>
              <a:rPr lang="en-US" dirty="0"/>
              <a:t>Z. Zhang, L. Li, W. Liang, X. Li, A. Gao, W. Chen, and Z. Han, Downlink Interference Management in Dense Drone Small Cells Networks Using Mean-Field Game Theory,” WCSP, 2018.</a:t>
            </a:r>
          </a:p>
          <a:p>
            <a:r>
              <a:rPr lang="en-US" dirty="0"/>
              <a:t>Y. Xu, L. Li, Z. Zhang, K. </a:t>
            </a:r>
            <a:r>
              <a:rPr lang="en-US" dirty="0" err="1"/>
              <a:t>Xue</a:t>
            </a:r>
            <a:r>
              <a:rPr lang="en-US" dirty="0"/>
              <a:t>, and Z. Han, “A Discrete-Time Mean Field Game in Multi-UAV Wireless Communication System," ICCC, 2018</a:t>
            </a:r>
            <a:endParaRPr lang="hr-HR" dirty="0"/>
          </a:p>
          <a:p>
            <a:r>
              <a:rPr lang="en-US" dirty="0"/>
              <a:t>C. Yang, Y. Zhang, J. Li, and Z. Han, “Power Control Mean Field Game With Dominator in Ultra-Dense Small Cell Networks," IEEE </a:t>
            </a:r>
            <a:r>
              <a:rPr lang="en-US" dirty="0" err="1"/>
              <a:t>Globecom</a:t>
            </a:r>
            <a:r>
              <a:rPr lang="en-US" dirty="0"/>
              <a:t>, 2017.</a:t>
            </a:r>
          </a:p>
        </p:txBody>
      </p:sp>
      <p:sp>
        <p:nvSpPr>
          <p:cNvPr id="4" name="Slide Number Placeholder 3"/>
          <p:cNvSpPr>
            <a:spLocks noGrp="1"/>
          </p:cNvSpPr>
          <p:nvPr>
            <p:ph type="sldNum" sz="quarter" idx="12"/>
          </p:nvPr>
        </p:nvSpPr>
        <p:spPr/>
        <p:txBody>
          <a:bodyPr/>
          <a:lstStyle/>
          <a:p>
            <a:fld id="{273EFF89-01AB-4C48-BAFC-40B8F761F5D1}" type="slidenum">
              <a:rPr lang="en-US" smtClean="0"/>
              <a:t>50</a:t>
            </a:fld>
            <a:endParaRPr lang="en-US"/>
          </a:p>
        </p:txBody>
      </p:sp>
      <p:pic>
        <p:nvPicPr>
          <p:cNvPr id="5" name="Picture 4"/>
          <p:cNvPicPr>
            <a:picLocks noChangeAspect="1"/>
          </p:cNvPicPr>
          <p:nvPr/>
        </p:nvPicPr>
        <p:blipFill>
          <a:blip r:embed="rId2"/>
          <a:stretch>
            <a:fillRect/>
          </a:stretch>
        </p:blipFill>
        <p:spPr>
          <a:xfrm>
            <a:off x="838200" y="6377518"/>
            <a:ext cx="1324429" cy="342369"/>
          </a:xfrm>
          <a:prstGeom prst="rect">
            <a:avLst/>
          </a:prstGeom>
        </p:spPr>
      </p:pic>
      <p:sp>
        <p:nvSpPr>
          <p:cNvPr id="6"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2260165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797" y="1300282"/>
            <a:ext cx="4710203" cy="4691732"/>
          </a:xfrm>
          <a:prstGeom prst="rect">
            <a:avLst/>
          </a:prstGeom>
        </p:spPr>
      </p:pic>
      <p:pic>
        <p:nvPicPr>
          <p:cNvPr id="9" name="图片 4"/>
          <p:cNvPicPr>
            <a:picLocks noChangeAspect="1"/>
          </p:cNvPicPr>
          <p:nvPr/>
        </p:nvPicPr>
        <p:blipFill>
          <a:blip r:embed="rId3"/>
          <a:stretch>
            <a:fillRect/>
          </a:stretch>
        </p:blipFill>
        <p:spPr>
          <a:xfrm>
            <a:off x="1709325" y="1300282"/>
            <a:ext cx="4327375" cy="4691731"/>
          </a:xfrm>
          <a:prstGeom prst="rect">
            <a:avLst/>
          </a:prstGeom>
        </p:spPr>
      </p:pic>
      <p:sp>
        <p:nvSpPr>
          <p:cNvPr id="2" name="Title 1"/>
          <p:cNvSpPr>
            <a:spLocks noGrp="1"/>
          </p:cNvSpPr>
          <p:nvPr>
            <p:ph type="ctrTitle"/>
          </p:nvPr>
        </p:nvSpPr>
        <p:spPr>
          <a:xfrm>
            <a:off x="1500414" y="459458"/>
            <a:ext cx="9144000" cy="648071"/>
          </a:xfrm>
        </p:spPr>
        <p:txBody>
          <a:bodyPr>
            <a:normAutofit fontScale="90000"/>
          </a:bodyPr>
          <a:lstStyle/>
          <a:p>
            <a:r>
              <a:rPr lang="en-US" b="1" dirty="0">
                <a:solidFill>
                  <a:srgbClr val="C00000"/>
                </a:solidFill>
                <a:latin typeface="Comic Sans MS" charset="0"/>
                <a:ea typeface="Comic Sans MS" charset="0"/>
                <a:cs typeface="Comic Sans MS" charset="0"/>
              </a:rPr>
              <a:t>THANK YOU!</a:t>
            </a:r>
          </a:p>
        </p:txBody>
      </p:sp>
      <p:sp>
        <p:nvSpPr>
          <p:cNvPr id="6" name="Footer Placeholder 3"/>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3EFF89-01AB-4C48-BAFC-40B8F761F5D1}" type="slidenum">
              <a:rPr lang="en-US" smtClean="0"/>
              <a:t>51</a:t>
            </a:fld>
            <a:endParaRPr lang="en-US"/>
          </a:p>
        </p:txBody>
      </p:sp>
      <p:pic>
        <p:nvPicPr>
          <p:cNvPr id="5" name="Picture 4"/>
          <p:cNvPicPr>
            <a:picLocks noChangeAspect="1"/>
          </p:cNvPicPr>
          <p:nvPr/>
        </p:nvPicPr>
        <p:blipFill>
          <a:blip r:embed="rId4"/>
          <a:stretch>
            <a:fillRect/>
          </a:stretch>
        </p:blipFill>
        <p:spPr>
          <a:xfrm>
            <a:off x="838200" y="6377518"/>
            <a:ext cx="1324429" cy="342369"/>
          </a:xfrm>
          <a:prstGeom prst="rect">
            <a:avLst/>
          </a:prstGeom>
        </p:spPr>
      </p:pic>
    </p:spTree>
    <p:extLst>
      <p:ext uri="{BB962C8B-B14F-4D97-AF65-F5344CB8AC3E}">
        <p14:creationId xmlns:p14="http://schemas.microsoft.com/office/powerpoint/2010/main" val="4163079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Classical Game Theory:</a:t>
            </a:r>
            <a:br>
              <a:rPr lang="en-US" dirty="0">
                <a:solidFill>
                  <a:srgbClr val="C00000"/>
                </a:solidFill>
              </a:rPr>
            </a:br>
            <a:r>
              <a:rPr lang="en-US" dirty="0">
                <a:solidFill>
                  <a:srgbClr val="C00000"/>
                </a:solidFill>
              </a:rPr>
              <a:t>Stochastic Differential Games</a:t>
            </a:r>
          </a:p>
        </p:txBody>
      </p:sp>
      <p:sp>
        <p:nvSpPr>
          <p:cNvPr id="3" name="Content Placeholder 2"/>
          <p:cNvSpPr>
            <a:spLocks noGrp="1"/>
          </p:cNvSpPr>
          <p:nvPr>
            <p:ph idx="1"/>
          </p:nvPr>
        </p:nvSpPr>
        <p:spPr>
          <a:xfrm>
            <a:off x="838200" y="1825625"/>
            <a:ext cx="10515600" cy="4699866"/>
          </a:xfrm>
        </p:spPr>
        <p:txBody>
          <a:bodyPr>
            <a:normAutofit/>
          </a:bodyPr>
          <a:lstStyle/>
          <a:p>
            <a:r>
              <a:rPr lang="en-US" dirty="0"/>
              <a:t>SDGs are classical games with a stochastic differential equation constraint.</a:t>
            </a:r>
          </a:p>
          <a:p>
            <a:r>
              <a:rPr lang="en-US" dirty="0"/>
              <a:t>In a SDG with      players, each player    tries to solve the problem</a:t>
            </a:r>
          </a:p>
          <a:p>
            <a:endParaRPr lang="en-US" sz="2400" dirty="0"/>
          </a:p>
          <a:p>
            <a:endParaRPr lang="en-US" sz="2400" dirty="0"/>
          </a:p>
          <a:p>
            <a:endParaRPr lang="en-US" sz="2400" dirty="0"/>
          </a:p>
          <a:p>
            <a:endParaRPr lang="en-US" sz="2400" dirty="0"/>
          </a:p>
          <a:p>
            <a:pPr marL="234950" indent="0">
              <a:buNone/>
            </a:pPr>
            <a:r>
              <a:rPr lang="en-US" dirty="0"/>
              <a:t>subject to </a:t>
            </a:r>
          </a:p>
          <a:p>
            <a:pPr marL="222250" indent="-222250"/>
            <a:endParaRPr lang="en-US" dirty="0"/>
          </a:p>
          <a:p>
            <a:pPr marL="234950" indent="0">
              <a:buNone/>
            </a:pPr>
            <a:endParaRPr lang="en-US" dirty="0"/>
          </a:p>
          <a:p>
            <a:endParaRPr lang="en-US" dirty="0"/>
          </a:p>
        </p:txBody>
      </p:sp>
      <p:pic>
        <p:nvPicPr>
          <p:cNvPr id="35" name="Picture 34"/>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341517" y="3276142"/>
            <a:ext cx="9562795" cy="900379"/>
          </a:xfrm>
          <a:prstGeom prst="rect">
            <a:avLst/>
          </a:prstGeom>
        </p:spPr>
      </p:pic>
      <p:pic>
        <p:nvPicPr>
          <p:cNvPr id="14" name="Picture 1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191159" y="2822553"/>
            <a:ext cx="300838" cy="243230"/>
          </a:xfrm>
          <a:prstGeom prst="rect">
            <a:avLst/>
          </a:prstGeom>
        </p:spPr>
      </p:pic>
      <p:pic>
        <p:nvPicPr>
          <p:cNvPr id="16" name="Picture 1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530108" y="2832844"/>
            <a:ext cx="96012" cy="236829"/>
          </a:xfrm>
          <a:prstGeom prst="rect">
            <a:avLst/>
          </a:prstGeom>
        </p:spPr>
      </p:pic>
      <p:sp>
        <p:nvSpPr>
          <p:cNvPr id="4" name="Slide Number Placeholder 3"/>
          <p:cNvSpPr>
            <a:spLocks noGrp="1"/>
          </p:cNvSpPr>
          <p:nvPr>
            <p:ph type="sldNum" sz="quarter" idx="12"/>
          </p:nvPr>
        </p:nvSpPr>
        <p:spPr/>
        <p:txBody>
          <a:bodyPr/>
          <a:lstStyle/>
          <a:p>
            <a:fld id="{273EFF89-01AB-4C48-BAFC-40B8F761F5D1}" type="slidenum">
              <a:rPr lang="en-US" smtClean="0"/>
              <a:t>6</a:t>
            </a:fld>
            <a:endParaRPr lang="en-US"/>
          </a:p>
        </p:txBody>
      </p:sp>
      <p:pic>
        <p:nvPicPr>
          <p:cNvPr id="10" name="Picture 9"/>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698185" y="5138266"/>
            <a:ext cx="7211573" cy="887577"/>
          </a:xfrm>
          <a:prstGeom prst="rect">
            <a:avLst/>
          </a:prstGeom>
        </p:spPr>
      </p:pic>
      <p:pic>
        <p:nvPicPr>
          <p:cNvPr id="32" name="Picture 31"/>
          <p:cNvPicPr>
            <a:picLocks noChangeAspect="1"/>
          </p:cNvPicPr>
          <p:nvPr/>
        </p:nvPicPr>
        <p:blipFill>
          <a:blip r:embed="rId11"/>
          <a:stretch>
            <a:fillRect/>
          </a:stretch>
        </p:blipFill>
        <p:spPr>
          <a:xfrm>
            <a:off x="838200" y="6377518"/>
            <a:ext cx="1324429" cy="342369"/>
          </a:xfrm>
          <a:prstGeom prst="rect">
            <a:avLst/>
          </a:prstGeom>
        </p:spPr>
      </p:pic>
      <p:sp>
        <p:nvSpPr>
          <p:cNvPr id="22" name="Footer Placeholder 3"/>
          <p:cNvSpPr>
            <a:spLocks noGrp="1"/>
          </p:cNvSpPr>
          <p:nvPr>
            <p:ph type="ftr" sz="quarter" idx="11"/>
          </p:nvPr>
        </p:nvSpPr>
        <p:spPr>
          <a:xfrm>
            <a:off x="4038600" y="6356350"/>
            <a:ext cx="4114800" cy="365125"/>
          </a:xfrm>
        </p:spPr>
        <p:txBody>
          <a:bodyPr/>
          <a:lstStyle/>
          <a:p>
            <a:endParaRPr lang="en-US" dirty="0"/>
          </a:p>
        </p:txBody>
      </p:sp>
      <p:sp>
        <p:nvSpPr>
          <p:cNvPr id="12" name="Left Brace 11"/>
          <p:cNvSpPr/>
          <p:nvPr/>
        </p:nvSpPr>
        <p:spPr>
          <a:xfrm rot="16200000">
            <a:off x="6912924" y="2534914"/>
            <a:ext cx="247417" cy="314793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185317" y="4273370"/>
            <a:ext cx="1848163" cy="461665"/>
          </a:xfrm>
          <a:prstGeom prst="rect">
            <a:avLst/>
          </a:prstGeom>
          <a:noFill/>
        </p:spPr>
        <p:txBody>
          <a:bodyPr wrap="square" rtlCol="0">
            <a:spAutoFit/>
          </a:bodyPr>
          <a:lstStyle/>
          <a:p>
            <a:r>
              <a:rPr lang="en-US" sz="2400" b="1" dirty="0">
                <a:solidFill>
                  <a:srgbClr val="002060"/>
                </a:solidFill>
              </a:rPr>
              <a:t>running cost</a:t>
            </a:r>
          </a:p>
        </p:txBody>
      </p:sp>
      <p:sp>
        <p:nvSpPr>
          <p:cNvPr id="20" name="TextBox 19"/>
          <p:cNvSpPr txBox="1"/>
          <p:nvPr/>
        </p:nvSpPr>
        <p:spPr>
          <a:xfrm>
            <a:off x="9078730" y="4273370"/>
            <a:ext cx="1848163" cy="461665"/>
          </a:xfrm>
          <a:prstGeom prst="rect">
            <a:avLst/>
          </a:prstGeom>
          <a:noFill/>
        </p:spPr>
        <p:txBody>
          <a:bodyPr wrap="square" rtlCol="0">
            <a:spAutoFit/>
          </a:bodyPr>
          <a:lstStyle/>
          <a:p>
            <a:r>
              <a:rPr lang="en-US" sz="2400" b="1" dirty="0">
                <a:solidFill>
                  <a:srgbClr val="002060"/>
                </a:solidFill>
              </a:rPr>
              <a:t>terminal cost</a:t>
            </a:r>
          </a:p>
        </p:txBody>
      </p:sp>
      <p:sp>
        <p:nvSpPr>
          <p:cNvPr id="21" name="Left Brace 20"/>
          <p:cNvSpPr/>
          <p:nvPr/>
        </p:nvSpPr>
        <p:spPr>
          <a:xfrm rot="16200000">
            <a:off x="9900894" y="3524336"/>
            <a:ext cx="203837" cy="110053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8974733" y="5752865"/>
            <a:ext cx="1929579" cy="830997"/>
          </a:xfrm>
          <a:prstGeom prst="rect">
            <a:avLst/>
          </a:prstGeom>
          <a:noFill/>
        </p:spPr>
        <p:txBody>
          <a:bodyPr wrap="square" rtlCol="0">
            <a:spAutoFit/>
          </a:bodyPr>
          <a:lstStyle/>
          <a:p>
            <a:r>
              <a:rPr lang="en-US" sz="2400" b="1" dirty="0">
                <a:solidFill>
                  <a:srgbClr val="002060"/>
                </a:solidFill>
              </a:rPr>
              <a:t>Brownian Motion</a:t>
            </a:r>
          </a:p>
        </p:txBody>
      </p:sp>
      <p:sp>
        <p:nvSpPr>
          <p:cNvPr id="24" name="Left Brace 23"/>
          <p:cNvSpPr/>
          <p:nvPr/>
        </p:nvSpPr>
        <p:spPr>
          <a:xfrm rot="16200000">
            <a:off x="9360950" y="5322230"/>
            <a:ext cx="187906" cy="55026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7531644" y="5752865"/>
            <a:ext cx="1361444" cy="830997"/>
          </a:xfrm>
          <a:prstGeom prst="rect">
            <a:avLst/>
          </a:prstGeom>
          <a:noFill/>
        </p:spPr>
        <p:txBody>
          <a:bodyPr wrap="square" rtlCol="0">
            <a:spAutoFit/>
          </a:bodyPr>
          <a:lstStyle/>
          <a:p>
            <a:pPr algn="r"/>
            <a:r>
              <a:rPr lang="en-US" sz="2400" b="1" dirty="0">
                <a:solidFill>
                  <a:srgbClr val="002060"/>
                </a:solidFill>
              </a:rPr>
              <a:t>diffusion term</a:t>
            </a:r>
          </a:p>
        </p:txBody>
      </p:sp>
      <p:sp>
        <p:nvSpPr>
          <p:cNvPr id="26" name="Left Brace 25"/>
          <p:cNvSpPr/>
          <p:nvPr/>
        </p:nvSpPr>
        <p:spPr>
          <a:xfrm rot="16200000">
            <a:off x="8296254" y="5094482"/>
            <a:ext cx="185406" cy="100826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16200000">
            <a:off x="5413140" y="4191330"/>
            <a:ext cx="170416" cy="282955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572001" y="5845305"/>
            <a:ext cx="1819280" cy="461665"/>
          </a:xfrm>
          <a:prstGeom prst="rect">
            <a:avLst/>
          </a:prstGeom>
          <a:noFill/>
        </p:spPr>
        <p:txBody>
          <a:bodyPr wrap="square" rtlCol="0">
            <a:spAutoFit/>
          </a:bodyPr>
          <a:lstStyle/>
          <a:p>
            <a:pPr algn="ctr"/>
            <a:r>
              <a:rPr lang="en-US" sz="2400" b="1" dirty="0">
                <a:solidFill>
                  <a:srgbClr val="002060"/>
                </a:solidFill>
              </a:rPr>
              <a:t>drift term</a:t>
            </a:r>
          </a:p>
        </p:txBody>
      </p:sp>
    </p:spTree>
    <p:extLst>
      <p:ext uri="{BB962C8B-B14F-4D97-AF65-F5344CB8AC3E}">
        <p14:creationId xmlns:p14="http://schemas.microsoft.com/office/powerpoint/2010/main" val="403421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Stochastic Differential Games</a:t>
            </a:r>
          </a:p>
        </p:txBody>
      </p:sp>
      <p:sp>
        <p:nvSpPr>
          <p:cNvPr id="3" name="Content Placeholder 2"/>
          <p:cNvSpPr>
            <a:spLocks noGrp="1"/>
          </p:cNvSpPr>
          <p:nvPr>
            <p:ph idx="1"/>
          </p:nvPr>
        </p:nvSpPr>
        <p:spPr>
          <a:xfrm>
            <a:off x="838200" y="1825625"/>
            <a:ext cx="10515600" cy="4699866"/>
          </a:xfrm>
        </p:spPr>
        <p:txBody>
          <a:bodyPr>
            <a:normAutofit/>
          </a:bodyPr>
          <a:lstStyle/>
          <a:p>
            <a:r>
              <a:rPr lang="en-US" dirty="0"/>
              <a:t>A </a:t>
            </a:r>
            <a:r>
              <a:rPr lang="en-US" dirty="0">
                <a:solidFill>
                  <a:srgbClr val="C00000"/>
                </a:solidFill>
              </a:rPr>
              <a:t>Nash equilibrium                  </a:t>
            </a:r>
            <a:r>
              <a:rPr lang="en-US" dirty="0"/>
              <a:t>is a solution to an SDG such that</a:t>
            </a:r>
          </a:p>
          <a:p>
            <a:endParaRPr lang="en-US" sz="2400" dirty="0"/>
          </a:p>
          <a:p>
            <a:endParaRPr lang="en-US" sz="2400" dirty="0"/>
          </a:p>
          <a:p>
            <a:r>
              <a:rPr lang="en-US" dirty="0"/>
              <a:t>However, </a:t>
            </a:r>
            <a:r>
              <a:rPr lang="en-US" dirty="0">
                <a:solidFill>
                  <a:srgbClr val="C00000"/>
                </a:solidFill>
              </a:rPr>
              <a:t>SDGs for large population </a:t>
            </a:r>
            <a:r>
              <a:rPr lang="en-US" dirty="0"/>
              <a:t>of players are </a:t>
            </a:r>
            <a:r>
              <a:rPr lang="en-US" dirty="0">
                <a:solidFill>
                  <a:srgbClr val="C00000"/>
                </a:solidFill>
              </a:rPr>
              <a:t>non-tractable</a:t>
            </a:r>
            <a:r>
              <a:rPr lang="en-US" dirty="0"/>
              <a:t>.</a:t>
            </a:r>
          </a:p>
          <a:p>
            <a:r>
              <a:rPr lang="en-US" dirty="0"/>
              <a:t>Hence, </a:t>
            </a:r>
            <a:r>
              <a:rPr lang="en-US" dirty="0" err="1"/>
              <a:t>Lasry</a:t>
            </a:r>
            <a:r>
              <a:rPr lang="en-US" dirty="0"/>
              <a:t> and Lions proposed </a:t>
            </a:r>
            <a:r>
              <a:rPr lang="en-US" dirty="0">
                <a:solidFill>
                  <a:srgbClr val="C00000"/>
                </a:solidFill>
              </a:rPr>
              <a:t>mean field game </a:t>
            </a:r>
            <a:r>
              <a:rPr lang="en-US" dirty="0"/>
              <a:t>as a methodology that </a:t>
            </a:r>
            <a:r>
              <a:rPr lang="en-US" dirty="0">
                <a:solidFill>
                  <a:srgbClr val="C00000"/>
                </a:solidFill>
              </a:rPr>
              <a:t>approximates Nash equilibriums for SDGs </a:t>
            </a:r>
            <a:r>
              <a:rPr lang="en-US" dirty="0"/>
              <a:t>among large number of players with symmetric interactions.</a:t>
            </a:r>
          </a:p>
          <a:p>
            <a:endParaRPr lang="en-US" dirty="0"/>
          </a:p>
          <a:p>
            <a:endParaRPr lang="en-US" dirty="0"/>
          </a:p>
        </p:txBody>
      </p:sp>
      <p:sp>
        <p:nvSpPr>
          <p:cNvPr id="4" name="Slide Number Placeholder 3"/>
          <p:cNvSpPr>
            <a:spLocks noGrp="1"/>
          </p:cNvSpPr>
          <p:nvPr>
            <p:ph type="sldNum" sz="quarter" idx="12"/>
          </p:nvPr>
        </p:nvSpPr>
        <p:spPr/>
        <p:txBody>
          <a:bodyPr/>
          <a:lstStyle/>
          <a:p>
            <a:fld id="{273EFF89-01AB-4C48-BAFC-40B8F761F5D1}" type="slidenum">
              <a:rPr lang="en-US" smtClean="0"/>
              <a:t>7</a:t>
            </a:fld>
            <a:endParaRPr lang="en-US"/>
          </a:p>
        </p:txBody>
      </p:sp>
      <p:pic>
        <p:nvPicPr>
          <p:cNvPr id="32" name="Picture 31"/>
          <p:cNvPicPr>
            <a:picLocks noChangeAspect="1"/>
          </p:cNvPicPr>
          <p:nvPr/>
        </p:nvPicPr>
        <p:blipFill>
          <a:blip r:embed="rId5"/>
          <a:stretch>
            <a:fillRect/>
          </a:stretch>
        </p:blipFill>
        <p:spPr>
          <a:xfrm>
            <a:off x="838200" y="6377518"/>
            <a:ext cx="1324429" cy="342369"/>
          </a:xfrm>
          <a:prstGeom prst="rect">
            <a:avLst/>
          </a:prstGeom>
        </p:spPr>
      </p:pic>
      <p:pic>
        <p:nvPicPr>
          <p:cNvPr id="12" name="Picture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013416" y="1892453"/>
            <a:ext cx="1269492" cy="356311"/>
          </a:xfrm>
          <a:prstGeom prst="rect">
            <a:avLst/>
          </a:prstGeom>
        </p:spPr>
      </p:pic>
      <p:pic>
        <p:nvPicPr>
          <p:cNvPr id="13" name="Picture 1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593532" y="2577437"/>
            <a:ext cx="5058766" cy="356311"/>
          </a:xfrm>
          <a:prstGeom prst="rect">
            <a:avLst/>
          </a:prstGeom>
        </p:spPr>
      </p:pic>
      <p:sp>
        <p:nvSpPr>
          <p:cNvPr id="15" name="Footer Placeholder 3"/>
          <p:cNvSpPr>
            <a:spLocks noGrp="1"/>
          </p:cNvSpPr>
          <p:nvPr>
            <p:ph type="ftr" sz="quarter" idx="11"/>
          </p:nvPr>
        </p:nvSpPr>
        <p:spPr>
          <a:xfrm>
            <a:off x="4038600" y="6356350"/>
            <a:ext cx="4114800" cy="365125"/>
          </a:xfrm>
        </p:spPr>
        <p:txBody>
          <a:bodyPr/>
          <a:lstStyle/>
          <a:p>
            <a:endParaRPr lang="en-US" dirty="0"/>
          </a:p>
        </p:txBody>
      </p:sp>
    </p:spTree>
    <p:extLst>
      <p:ext uri="{BB962C8B-B14F-4D97-AF65-F5344CB8AC3E}">
        <p14:creationId xmlns:p14="http://schemas.microsoft.com/office/powerpoint/2010/main" val="73719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Games</a:t>
            </a:r>
          </a:p>
        </p:txBody>
      </p:sp>
      <p:sp>
        <p:nvSpPr>
          <p:cNvPr id="3" name="Content Placeholder 2"/>
          <p:cNvSpPr>
            <a:spLocks noGrp="1"/>
          </p:cNvSpPr>
          <p:nvPr>
            <p:ph idx="1"/>
          </p:nvPr>
        </p:nvSpPr>
        <p:spPr>
          <a:xfrm>
            <a:off x="838200" y="1825625"/>
            <a:ext cx="10515600" cy="4699866"/>
          </a:xfrm>
        </p:spPr>
        <p:txBody>
          <a:bodyPr>
            <a:normAutofit/>
          </a:bodyPr>
          <a:lstStyle/>
          <a:p>
            <a:r>
              <a:rPr lang="en-US" dirty="0"/>
              <a:t>In MFG, a player chooses its </a:t>
            </a:r>
            <a:r>
              <a:rPr lang="en-US" dirty="0">
                <a:solidFill>
                  <a:srgbClr val="C00000"/>
                </a:solidFill>
              </a:rPr>
              <a:t>optimal strategy </a:t>
            </a:r>
            <a:r>
              <a:rPr lang="en-US" dirty="0"/>
              <a:t>given the available global information that results </a:t>
            </a:r>
            <a:r>
              <a:rPr lang="en-US" dirty="0">
                <a:solidFill>
                  <a:srgbClr val="C00000"/>
                </a:solidFill>
              </a:rPr>
              <a:t>from the actions of all players</a:t>
            </a:r>
            <a:r>
              <a:rPr lang="en-US" dirty="0"/>
              <a:t>.</a:t>
            </a:r>
          </a:p>
          <a:p>
            <a:r>
              <a:rPr lang="en-US" dirty="0"/>
              <a:t>A reference player solves the following </a:t>
            </a:r>
            <a:r>
              <a:rPr lang="en-US" dirty="0">
                <a:solidFill>
                  <a:srgbClr val="C00000"/>
                </a:solidFill>
              </a:rPr>
              <a:t>optimal control problem</a:t>
            </a:r>
            <a:r>
              <a:rPr lang="en-US" dirty="0"/>
              <a:t>:</a:t>
            </a:r>
          </a:p>
          <a:p>
            <a:endParaRPr lang="en-US" sz="2400" dirty="0"/>
          </a:p>
          <a:p>
            <a:pPr marL="234950" indent="0">
              <a:buNone/>
            </a:pPr>
            <a:endParaRPr lang="en-US" sz="2400" dirty="0"/>
          </a:p>
          <a:p>
            <a:pPr marL="234950" indent="0">
              <a:buNone/>
            </a:pPr>
            <a:endParaRPr lang="en-US" sz="2400" dirty="0"/>
          </a:p>
          <a:p>
            <a:pPr marL="234950" indent="0">
              <a:buNone/>
            </a:pPr>
            <a:endParaRPr lang="en-US" sz="2400" dirty="0"/>
          </a:p>
          <a:p>
            <a:pPr marL="234950" indent="0">
              <a:buNone/>
            </a:pPr>
            <a:r>
              <a:rPr lang="en-US" dirty="0"/>
              <a:t>subject to</a:t>
            </a:r>
          </a:p>
          <a:p>
            <a:pPr marL="234950" indent="0">
              <a:buNone/>
            </a:pPr>
            <a:endParaRPr lang="en-US" dirty="0"/>
          </a:p>
          <a:p>
            <a:pPr marL="234950" indent="0">
              <a:buNone/>
            </a:pPr>
            <a:endParaRPr lang="en-US" dirty="0"/>
          </a:p>
        </p:txBody>
      </p:sp>
      <p:pic>
        <p:nvPicPr>
          <p:cNvPr id="5" name="Picture 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398935" y="3274617"/>
            <a:ext cx="9494519" cy="900380"/>
          </a:xfrm>
          <a:prstGeom prst="rect">
            <a:avLst/>
          </a:prstGeom>
        </p:spPr>
      </p:pic>
      <p:pic>
        <p:nvPicPr>
          <p:cNvPr id="7" name="Picture 6"/>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706704" y="5138755"/>
            <a:ext cx="6861661" cy="887577"/>
          </a:xfrm>
          <a:prstGeom prst="rect">
            <a:avLst/>
          </a:prstGeom>
        </p:spPr>
      </p:pic>
      <p:sp>
        <p:nvSpPr>
          <p:cNvPr id="4" name="Slide Number Placeholder 3"/>
          <p:cNvSpPr>
            <a:spLocks noGrp="1"/>
          </p:cNvSpPr>
          <p:nvPr>
            <p:ph type="sldNum" sz="quarter" idx="12"/>
          </p:nvPr>
        </p:nvSpPr>
        <p:spPr/>
        <p:txBody>
          <a:bodyPr/>
          <a:lstStyle/>
          <a:p>
            <a:fld id="{273EFF89-01AB-4C48-BAFC-40B8F761F5D1}" type="slidenum">
              <a:rPr lang="en-US" smtClean="0"/>
              <a:t>8</a:t>
            </a:fld>
            <a:endParaRPr lang="en-US"/>
          </a:p>
        </p:txBody>
      </p:sp>
      <p:pic>
        <p:nvPicPr>
          <p:cNvPr id="15" name="Picture 14"/>
          <p:cNvPicPr>
            <a:picLocks noChangeAspect="1"/>
          </p:cNvPicPr>
          <p:nvPr/>
        </p:nvPicPr>
        <p:blipFill>
          <a:blip r:embed="rId7"/>
          <a:stretch>
            <a:fillRect/>
          </a:stretch>
        </p:blipFill>
        <p:spPr>
          <a:xfrm>
            <a:off x="838200" y="6377518"/>
            <a:ext cx="1324429" cy="342369"/>
          </a:xfrm>
          <a:prstGeom prst="rect">
            <a:avLst/>
          </a:prstGeom>
        </p:spPr>
      </p:pic>
      <p:sp>
        <p:nvSpPr>
          <p:cNvPr id="25" name="Footer Placeholder 3"/>
          <p:cNvSpPr>
            <a:spLocks noGrp="1"/>
          </p:cNvSpPr>
          <p:nvPr>
            <p:ph type="ftr" sz="quarter" idx="11"/>
          </p:nvPr>
        </p:nvSpPr>
        <p:spPr>
          <a:xfrm>
            <a:off x="4038600" y="6356350"/>
            <a:ext cx="4114800" cy="365125"/>
          </a:xfrm>
        </p:spPr>
        <p:txBody>
          <a:bodyPr/>
          <a:lstStyle/>
          <a:p>
            <a:endParaRPr lang="en-US" dirty="0"/>
          </a:p>
        </p:txBody>
      </p:sp>
      <p:sp>
        <p:nvSpPr>
          <p:cNvPr id="14" name="Left Brace 13"/>
          <p:cNvSpPr/>
          <p:nvPr/>
        </p:nvSpPr>
        <p:spPr>
          <a:xfrm rot="16200000">
            <a:off x="6054823" y="2748439"/>
            <a:ext cx="239136" cy="2712604"/>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330880" y="4288360"/>
            <a:ext cx="1848163" cy="461665"/>
          </a:xfrm>
          <a:prstGeom prst="rect">
            <a:avLst/>
          </a:prstGeom>
          <a:noFill/>
        </p:spPr>
        <p:txBody>
          <a:bodyPr wrap="square" rtlCol="0">
            <a:spAutoFit/>
          </a:bodyPr>
          <a:lstStyle/>
          <a:p>
            <a:r>
              <a:rPr lang="en-US" sz="2400" b="1" dirty="0">
                <a:solidFill>
                  <a:srgbClr val="002060"/>
                </a:solidFill>
              </a:rPr>
              <a:t>running cost</a:t>
            </a:r>
          </a:p>
        </p:txBody>
      </p:sp>
      <p:sp>
        <p:nvSpPr>
          <p:cNvPr id="17" name="TextBox 16"/>
          <p:cNvSpPr txBox="1"/>
          <p:nvPr/>
        </p:nvSpPr>
        <p:spPr>
          <a:xfrm>
            <a:off x="8496300" y="4288360"/>
            <a:ext cx="1848163" cy="461665"/>
          </a:xfrm>
          <a:prstGeom prst="rect">
            <a:avLst/>
          </a:prstGeom>
          <a:noFill/>
        </p:spPr>
        <p:txBody>
          <a:bodyPr wrap="square" rtlCol="0">
            <a:spAutoFit/>
          </a:bodyPr>
          <a:lstStyle/>
          <a:p>
            <a:r>
              <a:rPr lang="en-US" sz="2400" b="1" dirty="0">
                <a:solidFill>
                  <a:srgbClr val="002060"/>
                </a:solidFill>
              </a:rPr>
              <a:t>terminal cost</a:t>
            </a:r>
          </a:p>
        </p:txBody>
      </p:sp>
      <p:sp>
        <p:nvSpPr>
          <p:cNvPr id="18" name="Left Brace 17"/>
          <p:cNvSpPr/>
          <p:nvPr/>
        </p:nvSpPr>
        <p:spPr>
          <a:xfrm rot="16200000">
            <a:off x="9410104" y="3032022"/>
            <a:ext cx="202314" cy="2083635"/>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8689923" y="5752865"/>
            <a:ext cx="1548359" cy="830997"/>
          </a:xfrm>
          <a:prstGeom prst="rect">
            <a:avLst/>
          </a:prstGeom>
          <a:noFill/>
        </p:spPr>
        <p:txBody>
          <a:bodyPr wrap="square" rtlCol="0">
            <a:spAutoFit/>
          </a:bodyPr>
          <a:lstStyle/>
          <a:p>
            <a:r>
              <a:rPr lang="en-US" sz="2400" b="1" dirty="0">
                <a:solidFill>
                  <a:srgbClr val="002060"/>
                </a:solidFill>
              </a:rPr>
              <a:t>Brownian Motion</a:t>
            </a:r>
          </a:p>
        </p:txBody>
      </p:sp>
      <p:sp>
        <p:nvSpPr>
          <p:cNvPr id="20" name="Left Brace 19"/>
          <p:cNvSpPr/>
          <p:nvPr/>
        </p:nvSpPr>
        <p:spPr>
          <a:xfrm rot="16200000">
            <a:off x="9031166" y="5322230"/>
            <a:ext cx="187906" cy="55026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7230891" y="5752865"/>
            <a:ext cx="1361444" cy="830997"/>
          </a:xfrm>
          <a:prstGeom prst="rect">
            <a:avLst/>
          </a:prstGeom>
          <a:noFill/>
        </p:spPr>
        <p:txBody>
          <a:bodyPr wrap="square" rtlCol="0">
            <a:spAutoFit/>
          </a:bodyPr>
          <a:lstStyle/>
          <a:p>
            <a:pPr algn="r"/>
            <a:r>
              <a:rPr lang="en-US" sz="2400" b="1" dirty="0">
                <a:solidFill>
                  <a:srgbClr val="002060"/>
                </a:solidFill>
              </a:rPr>
              <a:t>diffusion term</a:t>
            </a:r>
          </a:p>
        </p:txBody>
      </p:sp>
      <p:sp>
        <p:nvSpPr>
          <p:cNvPr id="27" name="Left Brace 26"/>
          <p:cNvSpPr/>
          <p:nvPr/>
        </p:nvSpPr>
        <p:spPr>
          <a:xfrm rot="16200000">
            <a:off x="7921502" y="5094482"/>
            <a:ext cx="185406" cy="100826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rot="16200000">
            <a:off x="5413140" y="4191330"/>
            <a:ext cx="170416" cy="282955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572001" y="5845305"/>
            <a:ext cx="1819280" cy="461665"/>
          </a:xfrm>
          <a:prstGeom prst="rect">
            <a:avLst/>
          </a:prstGeom>
          <a:noFill/>
        </p:spPr>
        <p:txBody>
          <a:bodyPr wrap="square" rtlCol="0">
            <a:spAutoFit/>
          </a:bodyPr>
          <a:lstStyle/>
          <a:p>
            <a:pPr algn="ctr"/>
            <a:r>
              <a:rPr lang="en-US" sz="2400" b="1" dirty="0">
                <a:solidFill>
                  <a:srgbClr val="002060"/>
                </a:solidFill>
              </a:rPr>
              <a:t>drift term</a:t>
            </a:r>
          </a:p>
        </p:txBody>
      </p:sp>
      <p:sp>
        <p:nvSpPr>
          <p:cNvPr id="30" name="Left Brace 29"/>
          <p:cNvSpPr/>
          <p:nvPr/>
        </p:nvSpPr>
        <p:spPr>
          <a:xfrm rot="16200000">
            <a:off x="2489022" y="3606026"/>
            <a:ext cx="187324" cy="95061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735747" y="4290860"/>
            <a:ext cx="1848163" cy="461665"/>
          </a:xfrm>
          <a:prstGeom prst="rect">
            <a:avLst/>
          </a:prstGeom>
          <a:noFill/>
        </p:spPr>
        <p:txBody>
          <a:bodyPr wrap="square" rtlCol="0">
            <a:spAutoFit/>
          </a:bodyPr>
          <a:lstStyle/>
          <a:p>
            <a:r>
              <a:rPr lang="en-US" sz="2400" b="1" dirty="0">
                <a:solidFill>
                  <a:srgbClr val="002060"/>
                </a:solidFill>
              </a:rPr>
              <a:t>cost function</a:t>
            </a:r>
          </a:p>
        </p:txBody>
      </p:sp>
      <p:sp>
        <p:nvSpPr>
          <p:cNvPr id="33" name="TextBox 32"/>
          <p:cNvSpPr txBox="1"/>
          <p:nvPr/>
        </p:nvSpPr>
        <p:spPr>
          <a:xfrm>
            <a:off x="896288" y="5849835"/>
            <a:ext cx="2105951" cy="461665"/>
          </a:xfrm>
          <a:prstGeom prst="rect">
            <a:avLst/>
          </a:prstGeom>
          <a:noFill/>
        </p:spPr>
        <p:txBody>
          <a:bodyPr wrap="square" rtlCol="0">
            <a:spAutoFit/>
          </a:bodyPr>
          <a:lstStyle/>
          <a:p>
            <a:r>
              <a:rPr lang="en-US" sz="2400" b="1" dirty="0">
                <a:solidFill>
                  <a:srgbClr val="002060"/>
                </a:solidFill>
              </a:rPr>
              <a:t>state dynamics</a:t>
            </a:r>
          </a:p>
        </p:txBody>
      </p:sp>
      <p:cxnSp>
        <p:nvCxnSpPr>
          <p:cNvPr id="34" name="Straight Arrow Connector 33"/>
          <p:cNvCxnSpPr/>
          <p:nvPr/>
        </p:nvCxnSpPr>
        <p:spPr>
          <a:xfrm flipH="1">
            <a:off x="1735747" y="5546989"/>
            <a:ext cx="1213828" cy="38129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8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Mean Field Games</a:t>
            </a:r>
          </a:p>
        </p:txBody>
      </p:sp>
      <p:sp>
        <p:nvSpPr>
          <p:cNvPr id="3" name="Content Placeholder 2"/>
          <p:cNvSpPr>
            <a:spLocks noGrp="1"/>
          </p:cNvSpPr>
          <p:nvPr>
            <p:ph idx="1"/>
          </p:nvPr>
        </p:nvSpPr>
        <p:spPr>
          <a:xfrm>
            <a:off x="838200" y="1825625"/>
            <a:ext cx="10603832" cy="4699866"/>
          </a:xfrm>
        </p:spPr>
        <p:txBody>
          <a:bodyPr>
            <a:normAutofit/>
          </a:bodyPr>
          <a:lstStyle/>
          <a:p>
            <a:r>
              <a:rPr lang="en-US" dirty="0"/>
              <a:t>Hence, the goal of a reference player is to find a pair                         such that if                              is a solution of</a:t>
            </a:r>
          </a:p>
          <a:p>
            <a:endParaRPr lang="en-US" dirty="0"/>
          </a:p>
          <a:p>
            <a:endParaRPr lang="en-US" dirty="0"/>
          </a:p>
          <a:p>
            <a:pPr indent="0">
              <a:buNone/>
            </a:pPr>
            <a:r>
              <a:rPr lang="en-US" dirty="0"/>
              <a:t>then           is the </a:t>
            </a:r>
            <a:r>
              <a:rPr lang="en-US" dirty="0">
                <a:solidFill>
                  <a:srgbClr val="C00000"/>
                </a:solidFill>
              </a:rPr>
              <a:t>probability distribution </a:t>
            </a:r>
            <a:r>
              <a:rPr lang="en-US" dirty="0"/>
              <a:t>of                                  and</a:t>
            </a:r>
          </a:p>
          <a:p>
            <a:endParaRPr lang="en-US" dirty="0"/>
          </a:p>
          <a:p>
            <a:endParaRPr lang="en-US" dirty="0"/>
          </a:p>
          <a:p>
            <a:pPr marL="234950"/>
            <a:r>
              <a:rPr lang="en-US" dirty="0"/>
              <a:t>This condition describes a </a:t>
            </a:r>
            <a:r>
              <a:rPr lang="en-US" dirty="0">
                <a:solidFill>
                  <a:srgbClr val="C00000"/>
                </a:solidFill>
              </a:rPr>
              <a:t>Nash equilibrium </a:t>
            </a:r>
            <a:r>
              <a:rPr lang="en-US" dirty="0"/>
              <a:t>where           represents a reference player in a differential game. </a:t>
            </a:r>
            <a:endParaRPr lang="en-US" dirty="0">
              <a:solidFill>
                <a:srgbClr val="C00000"/>
              </a:solidFill>
            </a:endParaRPr>
          </a:p>
          <a:p>
            <a:endParaRPr lang="en-US" dirty="0">
              <a:solidFill>
                <a:srgbClr val="C00000"/>
              </a:solidFill>
            </a:endParaRPr>
          </a:p>
        </p:txBody>
      </p:sp>
      <p:pic>
        <p:nvPicPr>
          <p:cNvPr id="24" name="Picture 23"/>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8786298" y="1901397"/>
            <a:ext cx="1790090" cy="356311"/>
          </a:xfrm>
          <a:prstGeom prst="rect">
            <a:avLst/>
          </a:prstGeom>
        </p:spPr>
      </p:pic>
      <p:pic>
        <p:nvPicPr>
          <p:cNvPr id="29" name="Picture 28"/>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8505630" y="5346143"/>
            <a:ext cx="723292" cy="356311"/>
          </a:xfrm>
          <a:prstGeom prst="rect">
            <a:avLst/>
          </a:prstGeom>
        </p:spPr>
      </p:pic>
      <p:pic>
        <p:nvPicPr>
          <p:cNvPr id="27" name="Picture 26"/>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1930174" y="3833626"/>
            <a:ext cx="672084" cy="356310"/>
          </a:xfrm>
          <a:prstGeom prst="rect">
            <a:avLst/>
          </a:prstGeom>
        </p:spPr>
      </p:pic>
      <p:pic>
        <p:nvPicPr>
          <p:cNvPr id="25" name="Picture 24"/>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2869069" y="2288508"/>
            <a:ext cx="2221077" cy="356311"/>
          </a:xfrm>
          <a:prstGeom prst="rect">
            <a:avLst/>
          </a:prstGeom>
        </p:spPr>
      </p:pic>
      <p:pic>
        <p:nvPicPr>
          <p:cNvPr id="5" name="Picture 4"/>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3091388" y="4554451"/>
            <a:ext cx="6146902" cy="356311"/>
          </a:xfrm>
          <a:prstGeom prst="rect">
            <a:avLst/>
          </a:prstGeom>
        </p:spPr>
      </p:pic>
      <p:pic>
        <p:nvPicPr>
          <p:cNvPr id="30" name="Picture 29"/>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7400961" y="3819138"/>
            <a:ext cx="2532585" cy="356311"/>
          </a:xfrm>
          <a:prstGeom prst="rect">
            <a:avLst/>
          </a:prstGeom>
        </p:spPr>
      </p:pic>
      <p:pic>
        <p:nvPicPr>
          <p:cNvPr id="6" name="Picture 5"/>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2542366" y="2780816"/>
            <a:ext cx="7023815" cy="887577"/>
          </a:xfrm>
          <a:prstGeom prst="rect">
            <a:avLst/>
          </a:prstGeom>
        </p:spPr>
      </p:pic>
      <p:sp>
        <p:nvSpPr>
          <p:cNvPr id="4" name="Slide Number Placeholder 3"/>
          <p:cNvSpPr>
            <a:spLocks noGrp="1"/>
          </p:cNvSpPr>
          <p:nvPr>
            <p:ph type="sldNum" sz="quarter" idx="12"/>
          </p:nvPr>
        </p:nvSpPr>
        <p:spPr/>
        <p:txBody>
          <a:bodyPr/>
          <a:lstStyle/>
          <a:p>
            <a:fld id="{273EFF89-01AB-4C48-BAFC-40B8F761F5D1}" type="slidenum">
              <a:rPr lang="en-US" smtClean="0"/>
              <a:t>9</a:t>
            </a:fld>
            <a:endParaRPr lang="en-US"/>
          </a:p>
        </p:txBody>
      </p:sp>
      <p:pic>
        <p:nvPicPr>
          <p:cNvPr id="12" name="Picture 11"/>
          <p:cNvPicPr>
            <a:picLocks noChangeAspect="1"/>
          </p:cNvPicPr>
          <p:nvPr/>
        </p:nvPicPr>
        <p:blipFill>
          <a:blip r:embed="rId17"/>
          <a:stretch>
            <a:fillRect/>
          </a:stretch>
        </p:blipFill>
        <p:spPr>
          <a:xfrm>
            <a:off x="838200" y="6377518"/>
            <a:ext cx="1324429" cy="342369"/>
          </a:xfrm>
          <a:prstGeom prst="rect">
            <a:avLst/>
          </a:prstGeom>
        </p:spPr>
      </p:pic>
      <p:sp>
        <p:nvSpPr>
          <p:cNvPr id="15" name="Footer Placeholder 3"/>
          <p:cNvSpPr>
            <a:spLocks noGrp="1"/>
          </p:cNvSpPr>
          <p:nvPr>
            <p:ph type="ftr" sz="quarter" idx="11"/>
          </p:nvPr>
        </p:nvSpPr>
        <p:spPr>
          <a:xfrm>
            <a:off x="4038600" y="6356350"/>
            <a:ext cx="4114800" cy="365125"/>
          </a:xfrm>
        </p:spPr>
        <p:txBody>
          <a:bodyPr/>
          <a:lstStyle/>
          <a:p>
            <a:endParaRPr lang="en-US" dirty="0"/>
          </a:p>
        </p:txBody>
      </p:sp>
      <p:sp>
        <p:nvSpPr>
          <p:cNvPr id="14" name="TextBox 13"/>
          <p:cNvSpPr txBox="1"/>
          <p:nvPr/>
        </p:nvSpPr>
        <p:spPr>
          <a:xfrm>
            <a:off x="1500414" y="4389097"/>
            <a:ext cx="1612438" cy="461665"/>
          </a:xfrm>
          <a:prstGeom prst="rect">
            <a:avLst/>
          </a:prstGeom>
          <a:noFill/>
        </p:spPr>
        <p:txBody>
          <a:bodyPr wrap="square" rtlCol="0">
            <a:spAutoFit/>
          </a:bodyPr>
          <a:lstStyle/>
          <a:p>
            <a:r>
              <a:rPr lang="en-US" sz="2400" b="1" dirty="0">
                <a:solidFill>
                  <a:srgbClr val="002060"/>
                </a:solidFill>
              </a:rPr>
              <a:t>mean field</a:t>
            </a:r>
          </a:p>
        </p:txBody>
      </p:sp>
      <p:sp>
        <p:nvSpPr>
          <p:cNvPr id="16" name="Left Brace 15"/>
          <p:cNvSpPr/>
          <p:nvPr/>
        </p:nvSpPr>
        <p:spPr>
          <a:xfrm rot="16200000">
            <a:off x="2191634" y="3944545"/>
            <a:ext cx="149164" cy="672084"/>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100424" y="6140237"/>
            <a:ext cx="2673163" cy="461665"/>
          </a:xfrm>
          <a:prstGeom prst="rect">
            <a:avLst/>
          </a:prstGeom>
          <a:noFill/>
        </p:spPr>
        <p:txBody>
          <a:bodyPr wrap="square" rtlCol="0">
            <a:spAutoFit/>
          </a:bodyPr>
          <a:lstStyle/>
          <a:p>
            <a:r>
              <a:rPr lang="en-US" sz="2400" b="1" dirty="0">
                <a:solidFill>
                  <a:srgbClr val="002060"/>
                </a:solidFill>
              </a:rPr>
              <a:t>a solution concept</a:t>
            </a:r>
          </a:p>
        </p:txBody>
      </p:sp>
      <p:cxnSp>
        <p:nvCxnSpPr>
          <p:cNvPr id="18" name="Straight Arrow Connector 17"/>
          <p:cNvCxnSpPr/>
          <p:nvPr/>
        </p:nvCxnSpPr>
        <p:spPr>
          <a:xfrm>
            <a:off x="6790544" y="5770750"/>
            <a:ext cx="1149339" cy="44793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4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80.75"/>
  <p:tag name="ORIGINALWIDTH" val="849"/>
  <p:tag name="LATEXADDIN" val="\documentclass{article}&#10;\usepackage{amsmath}&#10;\usepackage{amssymb}&#10;\pagestyle{empty}&#10;\begin{document}&#10;&#10;\begin{equation*}&#10;\begin{aligned}&#10;&amp; \underset{u \in \mathcal{U}}{\text{minimize}}&#10;&amp; &amp; J(u) &#10;\end{aligned}&#10;\end{equation*}&#10;&#10;\end{document}"/>
  <p:tag name="IGUANATEXSIZE" val="24"/>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29.75"/>
  <p:tag name="ORIGINALWIDTH" val="545.25"/>
  <p:tag name="LATEXADDIN" val="\documentclass{article}&#10;\usepackage{amsmath}&#10;\usepackage{amssymb}&#10;\pagestyle{empty}&#10;\begin{document}&#10;&#10;\begin{equation*}&#10;p_i(t)g_{i,i}(t)&#10;\end{equation*}&#10;&#10;\end{document}"/>
  <p:tag name="IGUANATEXSIZE" val="28"/>
  <p:tag name="IGUANATEXCURSOR" val="136"/>
  <p:tag name="TRANSPARENCY" val="True"/>
  <p:tag name="FILENAME" val=""/>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412.75"/>
  <p:tag name="LATEXADDIN" val="\documentclass{article}&#10;\usepackage{amsmath}&#10;\usepackage{amssymb}&#10;\pagestyle{empty}&#10;\begin{document}&#10;&#10;\begin{equation*}&#10;v(x,t) = \min_{p_i(t)} \mathbb{E} \Big[ \int_t^T f_i(p_i(t),\mathbf{p}_{-i}^*) \, dt + f_i(T) \Big]&#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498.75"/>
  <p:tag name="ORIGINALWIDTH" val="1812"/>
  <p:tag name="LATEXADDIN" val="\documentclass{article}&#10;\usepackage{amsmath}&#10;\usepackage{amssymb}&#10;\pagestyle{empty}&#10;\begin{document}&#10;&#10;\begin{align*}&#10;x_i(t) &amp;= [E_i(t), \mu_i(t)],\\&#10;dE_i(t) &amp;= -p_i(t)dt, \text{and}\\&#10;d\mu_i(t) &amp;= \epsilon_i(t) dp_i(t) + p_i(t) \partial_t \epsilon_i(t).&#10;\end{align*}&#10;&#10;\end{document}"/>
  <p:tag name="IGUANATEXSIZE" val="28"/>
  <p:tag name="IGUANATEXCURSOR" val="162"/>
  <p:tag name="TRANSPARENCY" val="True"/>
  <p:tag name="FILENAME" val=""/>
  <p:tag name="LATEXENGINEID" val="0"/>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55.25"/>
  <p:tag name="ORIGINALWIDTH" val="1340.25"/>
  <p:tag name="LATEXADDIN" val="\documentclass{article}&#10;\usepackage{amsmath}&#10;\usepackage{amssymb}&#10;\pagestyle{empty}&#10;\begin{document}&#10;&#10;\begin{equation*}&#10;\hat{I}_{\rightarrow i} = (N-1) \hat{p}_j(t) \hat{g}_{j,i}(t)&#10;\end{equation*}&#10;&#10;\end{document}"/>
  <p:tag name="IGUANATEXSIZE" val="28"/>
  <p:tag name="IGUANATEXCURSOR" val="145"/>
  <p:tag name="TRANSPARENCY" val="True"/>
  <p:tag name="FILENAME" val=""/>
  <p:tag name="LATEXENGINEID" val="0"/>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38.75"/>
  <p:tag name="ORIGINALWIDTH" val="180.75"/>
  <p:tag name="LATEXADDIN" val="\documentclass{article}&#10;\usepackage{amsmath}&#10;\usepackage{amssymb}&#10;\pagestyle{empty}&#10;\begin{document}&#10;&#10;\begin{equation*}&#10;\hat{I}_{\rightarrow i}&#10;\end{equation*}&#10;&#10;\end{document}"/>
  <p:tag name="IGUANATEXSIZE" val="28"/>
  <p:tag name="IGUANATEXCURSOR" val="143"/>
  <p:tag name="TRANSPARENCY" val="True"/>
  <p:tag name="FILENAME" val=""/>
  <p:tag name="LATEXENGINEID" val="0"/>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302.25"/>
  <p:tag name="ORIGINALWIDTH" val="980.25"/>
  <p:tag name="LATEXADDIN" val="\documentclass{article}&#10;\usepackage{amsmath}&#10;\usepackage{amssymb}&#10;\pagestyle{empty}&#10;\begin{document}&#10;&#10;\begin{equation*}&#10;\hat{\gamma}_{i}(t) = \frac{p_i(t)g_{i,i}(t)}{\hat{I}_{\rightarrow i} +\sigma^2}&#10;\end{equation*}&#10;&#10;\end{document}"/>
  <p:tag name="IGUANATEXSIZE" val="28"/>
  <p:tag name="IGUANATEXCURSOR" val="199"/>
  <p:tag name="TRANSPARENCY" val="True"/>
  <p:tag name="FILENAME" val=""/>
  <p:tag name="LATEXENGINEID" val="0"/>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51.5"/>
  <p:tag name="ORIGINALWIDTH" val="1580.25"/>
  <p:tag name="LATEXADDIN" val="\documentclass{article}&#10;\usepackage{amsmath}&#10;\usepackage{amssymb}&#10;\pagestyle{empty}&#10;\begin{document}&#10;&#10;\begin{equation*}&#10;\hat{f}_i(t) = (\hat{\gamma}_i(t) - \gamma_{\text{th}})^2 + \lambda p_i(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535"/>
  <p:tag name="LATEXADDIN" val="\documentclass{article}&#10;\usepackage{amsmath}&#10;\usepackage{amssymb}&#10;\pagestyle{empty}&#10;\begin{document}&#10;&#10;\begin{align*}&#10;dx(t) &amp;= f(x(t),u_i(t),u_{-i}(t)) \, dt + \sigma(x(t)) \, dw(t), \\&#10;x(0) &amp;= x_0.&#10;\end{align*}&#10;&#10;\end{document}"/>
  <p:tag name="IGUANATEXSIZE" val="28"/>
  <p:tag name="IGUANATEXCURSOR" val="197"/>
  <p:tag name="TRANSPARENCY" val="True"/>
  <p:tag name="FILENAME" val=""/>
  <p:tag name="LATEXENGINEID" val="0"/>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30.5"/>
  <p:tag name="ORIGINALWIDTH" val="299.25"/>
  <p:tag name="LATEXADDIN" val="\documentclass{article}&#10;\usepackage{amsmath}&#10;\usepackage{amssymb}&#10;\pagestyle{empty}&#10;\begin{document}&#10;&#10;\begin{equation*}&#10;\hat{g}_{j,i}(t)&#10;\end{equation*}&#10;&#10;\end{document}"/>
  <p:tag name="IGUANATEXSIZE" val="28"/>
  <p:tag name="IGUANATEXCURSOR" val="120"/>
  <p:tag name="TRANSPARENCY" val="True"/>
  <p:tag name="FILENAME" val=""/>
  <p:tag name="LATEXENGINEID" val="0"/>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30.5"/>
  <p:tag name="ORIGINALWIDTH" val="249.75"/>
  <p:tag name="LATEXADDIN" val="\documentclass{article}&#10;\usepackage{amsmath}&#10;\usepackage{amssymb}&#10;\pagestyle{empty}&#10;\begin{document}&#10;&#10;\begin{equation*}&#10;\hat{p}_{j}(t)&#10;\end{equation*}&#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562.75"/>
  <p:tag name="LATEXADDIN" val="\documentclass{article}&#10;\usepackage{amsmath}&#10;\usepackage{amssymb}&#10;\pagestyle{empty}&#10;\begin{document}&#10;&#10;\begin{align*}&#10;\partial_t m(x,t) + \nabla (m(x,t) \, \partial_t x(t)) &amp;= 0,\\&#10;\partial_t v(x,t) + \min [c(x,p,t) + \partial_t x(t) \cdot \nabla v(x,t)] &amp;= 0.&#10;\end{align*}&#10;&#10;\end{document}"/>
  <p:tag name="IGUANATEXSIZE" val="28"/>
  <p:tag name="IGUANATEXCURSOR" val="247"/>
  <p:tag name="TRANSPARENCY" val="True"/>
  <p:tag name="FILENAME" val=""/>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323.5"/>
  <p:tag name="LATEXADDIN" val="\documentclass{article}&#10;\usepackage{amsmath}&#10;\usepackage{amssymb}&#10;\pagestyle{empty}&#10;\begin{document}&#10;&#10;\begin{equation*}&#10;v(x,t) = \min_{p_i(t)} \mathbb{E} \Big[ \int_t^T f_i(p_i(t),m) \, dt + f_i(T) \Big]&#10;\end{equation*}&#10;&#10;\end{document}"/>
  <p:tag name="IGUANATEXSIZE" val="28"/>
  <p:tag name="IGUANATEXCURSOR" val="181"/>
  <p:tag name="TRANSPARENCY" val="True"/>
  <p:tag name="FILENAME" val=""/>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498.75"/>
  <p:tag name="ORIGINALWIDTH" val="1813.5"/>
  <p:tag name="LATEXADDIN" val="\documentclass{article}&#10;\usepackage{amsmath}&#10;\usepackage{amssymb}&#10;\pagestyle{empty}&#10;\begin{document}&#10;&#10;\begin{align*}&#10;x_i(t) &amp;= [E_i(t), \mu_i(t)],\\&#10;dE_i(t) &amp;= -p_i(t)dt, \text{and}\\&#10;d\mu_i(t) &amp;= \epsilon_i(t) dp_i(t) + p_i(t) \partial_t \epsilon_i(t),&#10;\end{align*}&#10;&#10;\end{document}"/>
  <p:tag name="IGUANATEXSIZE" val="28"/>
  <p:tag name="IGUANATEXCURSOR" val="25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46.25"/>
  <p:tag name="LATEXADDIN" val="\documentclass{article}&#10;\usepackage{amsmath}&#10;\usepackage{amssymb}&#10;\pagestyle{empty}&#10;\begin{document}&#10;&#10;\begin{equation*}&#10;(u_i^*,u_{-i}^*)&#10;\end{equation*}&#10;&#10;\end{document}"/>
  <p:tag name="IGUANATEXSIZE" val="28"/>
  <p:tag name="IGUANATEXCURSOR" val="13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778.25"/>
  <p:tag name="LATEXADDIN" val="\documentclass{article}&#10;\usepackage{amsmath}&#10;\usepackage{amssymb}&#10;\pagestyle{empty}&#10;\begin{document}&#10;&#10;\begin{equation*}&#10;J(u_i^*,u_{-i}^*) \leq J(u_i,u_{-i}^*), \forall u_i \in \mathcal{U}_i.&#10;\end{equation*}&#10;&#10;\end{document}"/>
  <p:tag name="IGUANATEXSIZE" val="28"/>
  <p:tag name="IGUANATEXCURSOR" val="190"/>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3337.5"/>
  <p:tag name="LATEXADDIN" val="\documentclass{article}&#10;\usepackage{amsmath}&#10;\usepackage{amssymb}&#10;\pagestyle{empty}&#10;\begin{document}&#10;&#10;\begin{equation*}&#10;\min_{u \in \mathcal{U}} J(u,m) = \mathbb{E} \bigg[ \int_0^T L(x(t),u(t),m(t)) \,dt + \Phi(x(T),m(T)) \bigg],&#10;\end{equation*}&#10;&#10;\end{document}"/>
  <p:tag name="IGUANATEXSIZE" val="28"/>
  <p:tag name="IGUANATEXCURSOR" val="229"/>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412"/>
  <p:tag name="LATEXADDIN" val="\documentclass{article}&#10;\usepackage{amsmath}&#10;\usepackage{amssymb}&#10;\pagestyle{empty}&#10;\begin{document}&#10;&#10;\begin{align*}&#10;dx(t) &amp;= f(x(t),u(t),m(t)) \, dt + \sigma(x(t)) \, dw(t), \\&#10;x(0) &amp;= x_0.&#10;\end{align*}&#10;&#10;\end{document}"/>
  <p:tag name="IGUANATEXSIZE" val="28"/>
  <p:tag name="IGUANATEXCURSOR" val="190"/>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629.25"/>
  <p:tag name="LATEXADDIN" val="\documentclass{article}&#10;\usepackage{amsmath}&#10;\usepackage{amssymb}&#10;\pagestyle{empty}&#10;\begin{document}&#10;&#10;\begin{equation*}&#10;(u^*(\cdot),m(\cdot))&#10;\end{equatio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4.25"/>
  <p:tag name="LATEXADDIN" val="\documentclass{article}&#10;\usepackage{amsmath}&#10;\usepackage{amssymb}&#10;\pagestyle{empty}&#10;\begin{document}&#10;&#10;\begin{equation*}&#10;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780.75"/>
  <p:tag name="LATEXADDIN" val="\documentclass{article}&#10;\usepackage{amsmath}&#10;\usepackage{amssymb}&#10;\pagestyle{empty}&#10;\begin{document}&#10;&#10;\begin{equation*}&#10;x^*(t), t \in [0,T]&#10;\end{equation*}&#10;&#10;\end{document}"/>
  <p:tag name="IGUANATEXSIZE" val="28"/>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87.5"/>
  <p:tag name="ORIGINALWIDTH" val="955.5"/>
  <p:tag name="LATEXADDIN" val="\documentclass{article}&#10;\usepackage{amsmath}&#10;\usepackage{amssymb}&#10;\pagestyle{empty}&#10;\begin{document}&#10;&#10;\begin{equation*}&#10;\min_{u_i \in \mathcal{U}} J_i(u_1,...,u_N)&#10;\end{equation*}&#10;&#10;\end{document}"/>
  <p:tag name="IGUANATEXSIZE" val="24"/>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160.75"/>
  <p:tag name="LATEXADDIN" val="\documentclass{article}&#10;\usepackage{amsmath}&#10;\usepackage{amssymb}&#10;\pagestyle{empty}&#10;\begin{document}&#10;&#10;\begin{equation*}&#10;J(u^*(\cdot),m(\cdot)) \leq J(u(\cdot),m(\cdot)), \forall u(\cdot) \in \mathcal{U}.&#10;\end{equation*}&#10;&#10;\end{document}"/>
  <p:tag name="IGUANATEXSIZE" val="28"/>
  <p:tag name="IGUANATEXCURSOR" val="203"/>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890.25"/>
  <p:tag name="LATEXADDIN" val="\documentclass{article}&#10;\usepackage{amsmath}&#10;\usepackage{amssymb}&#10;\pagestyle{empty}&#10;\begin{document}&#10;&#10;\begin{equation*}&#10;x^*(t), \forall t \in [0,T],&#10;\end{equation*}&#10;&#10;\end{document}"/>
  <p:tag name="IGUANATEXSIZE" val="28"/>
  <p:tag name="IGUANATEXCURSOR" val="148"/>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469"/>
  <p:tag name="LATEXADDIN" val="\documentclass{article}&#10;\usepackage{amsmath}&#10;\usepackage{amssymb}&#10;\pagestyle{empty}&#10;\begin{document}&#10;&#10;\begin{align*}&#10;dx(t) &amp;= f(x(t),u^*(t),m(t)) \, dt + \sigma(x(t)) \, dw(t),\\&#10;x(0) &amp;= x_0,&#10;\end{alig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412"/>
  <p:tag name="LATEXADDIN" val="\documentclass{article}&#10;\usepackage{amsmath}&#10;\usepackage{amssymb}&#10;\pagestyle{empty}&#10;\begin{document}&#10;&#10;\begin{align*}&#10;dx(t) &amp;= f(x(t),u(t),m(t)) \, dt + \sigma(x(t)) \, dw(t),&#10;\end{align*}&#10;&#10;\end{document}"/>
  <p:tag name="IGUANATEXSIZE" val="28"/>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1135.5"/>
  <p:tag name="LATEXADDIN" val="\documentclass{article}&#10;\usepackage{amsmath}&#10;\usepackage{amssymb}&#10;\pagestyle{empty}&#10;\begin{document}&#10;&#10;\begin{equation*}&#10;1 \leq i \leq N, 0 \leq t \leq T, &#10;\end{equation*}&#10;&#10;\end{document}"/>
  <p:tag name="IGUANATEXSIZE" val="28"/>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1988.25"/>
  <p:tag name="LATEXADDIN" val="\documentclass{article}&#10;\usepackage{amsmath}&#10;\usepackage{amssymb}&#10;\pagestyle{empty}&#10;\begin{document}&#10;&#10;\begin{equation*}&#10;f(x,u,m(t)) = \int_{\mathbb{R}} f(x,u,y) m(t)(dy),&#10;\end{equation*}&#10;&#10;\end{document}"/>
  <p:tag name="IGUANATEXSIZE" val="28"/>
  <p:tag name="IGUANATEXCURSOR" val="170"/>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56.75"/>
  <p:tag name="LATEXADDIN" val="\documentclass{article}&#10;\usepackage{amsmath}&#10;\usepackage{amssymb}&#10;\pagestyle{empty}&#10;\begin{document}&#10;&#10;\begin{equation*}&#10;t \in [0,T]&#10;\end{equation*}&#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3.5"/>
  <p:tag name="LATEXADDIN" val="\documentclass{article}&#10;\usepackage{amsmath}&#10;\usepackage{amssymb}&#10;\pagestyle{empty}&#10;\begin{document}&#10;&#10;\begin{equation*}&#10;m(0)&#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363.75"/>
  <p:tag name="ORIGINALWIDTH" val="871.5"/>
  <p:tag name="LATEXADDIN" val="\documentclass{article}&#10;\usepackage{amsmath}&#10;\usepackage{amssymb}&#10;\pagestyle{empty}&#10;\begin{document}&#10;&#10;\begin{equation*}&#10;m(t) = \sum_{i=1}^N \delta_{x_i(t)}&#10;\end{equation*}&#10;&#10;\end{document}"/>
  <p:tag name="IGUANATEXSIZE" val="28"/>
  <p:tag name="IGUANATEXCURSOR" val="155"/>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87.5"/>
  <p:tag name="ORIGINALWIDTH" val="1173.75"/>
  <p:tag name="LATEXADDIN" val="\documentclass{article}&#10;\usepackage{amsmath}&#10;\usepackage{amssymb}&#10;\pagestyle{empty}&#10;\begin{document}&#10;&#10;\begin{equation*}&#10;\begin{aligned}&#10;&amp; \underset{u_i \in \mathcal{U}_i}{\text{minimize}}&#10;&amp; &amp; J_i(u_i,\mathbf{u}_{-i}) &#10;\end{aligned}&#10;\end{equation*}&#10;&#10;\end{document}"/>
  <p:tag name="IGUANATEXSIZE" val="24"/>
  <p:tag name="IGUANATEXCURSOR" val="21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2696.25"/>
  <p:tag name="LATEXADDIN" val="\documentclass{article}&#10;\usepackage{amsmath}&#10;\usepackage{amssymb}&#10;\pagestyle{empty}&#10;\begin{document}&#10;&#10;\begin{equation*}&#10;J(u,m) = \mathbb{E}\bigg[\int_0^T L(x(t),u(t),m(t)) \, dt + \Phi(x(T)) \bigg]&#10;\end{equation*}&#10;&#10;\end{document}"/>
  <p:tag name="IGUANATEXSIZE" val="28"/>
  <p:tag name="IGUANATEXCURSOR" val="175"/>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1971.75"/>
  <p:tag name="LATEXADDIN" val="\documentclass{article}&#10;\usepackage{amsmath}&#10;\usepackage{amssymb}&#10;\pagestyle{empty}&#10;\begin{document}&#10;&#10;\begin{equation*}&#10;L(x,u,m(t)) = \int_{\mathbb{R}} L(x,u,y) m(t)(dy)&#10;\end{equation*}&#10;&#10;\end{document}"/>
  <p:tag name="IGUANATEXSIZE" val="28"/>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26"/>
  <p:tag name="LATEXADDIN" val="\documentclass{article}&#10;\usepackage{amsmath}&#10;\usepackage{amssymb}&#10;\pagestyle{empty}&#10;\begin{document}&#10;&#10;\begin{equation*}&#10;\Phi(x(T))&#10;\end{equation*}&#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65.25"/>
  <p:tag name="LATEXADDIN" val="\documentclass{article}&#10;\usepackage{amsmath}&#10;\usepackage{amssymb}&#10;\pagestyle{empty}&#10;\begin{document}&#10;&#10;\begin{equation*}&#10;(u^*,m)&#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503.75"/>
  <p:tag name="LATEXADDIN" val="\documentclass{article}&#10;\usepackage{amsmath}&#10;\usepackage{amssymb}&#10;\pagestyle{empty}&#10;\begin{document}&#10;&#10;\begin{equation*}&#10;J(u^*,m) \leq J(u,m), \forall u \in \mathcal{U}.&#10;\end{equation*}&#10;&#10;\end{document}"/>
  <p:tag name="IGUANATEXSIZE" val="28"/>
  <p:tag name="IGUANATEXCURSOR" val="167"/>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65.25"/>
  <p:tag name="LATEXADDIN" val="\documentclass{article}&#10;\usepackage{amsmath}&#10;\usepackage{amssymb}&#10;\pagestyle{empty}&#10;\begin{document}&#10;&#10;\begin{equation*}&#10;(u^*,m)&#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80.75"/>
  <p:tag name="ORIGINALWIDTH" val="1115.25"/>
  <p:tag name="LATEXADDIN" val="\documentclass{article}&#10;\usepackage{amsmath}&#10;\usepackage{amssymb}&#10;\pagestyle{empty}&#10;\begin{document}&#10;&#10;\begin{equation*}&#10;v(x,t) = \inf_{u \in \mathcal{U}} J(u,m)&#10;\end{equation*}&#10;&#10;\end{document}"/>
  <p:tag name="IGUANATEXSIZE" val="28"/>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04"/>
  <p:tag name="LATEXADDIN" val="\documentclass{article}&#10;\usepackage{amsmath}&#10;\usepackage{amssymb}&#10;\pagestyle{empty}&#10;\begin{document}&#10;&#10;\begin{equation*}&#10;[x_1(t),...,x_N(t)] \rightarrow m(x,t)&#10;\end{equatio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17.25"/>
  <p:tag name="LATEXADDIN" val="\documentclass{article}&#10;\usepackage{amsmath}&#10;\usepackage{amssymb}&#10;\pagestyle{empty}&#10;\begin{document}&#10;&#10;\begin{equation*}&#10;v(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62.25"/>
  <p:tag name="LATEXADDIN" val="\documentclass{article}&#10;\usepackage{amsmath}&#10;\usepackage{amssymb}&#10;\pagestyle{empty}&#10;\begin{document}&#10;&#10;\begin{equation*}&#10;m(x,t)&#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1358.25"/>
  <p:tag name="LATEXADDIN" val="\documentclass{article}&#10;\usepackage{amsmath}&#10;\usepackage{amssymb}&#10;\pagestyle{empty}&#10;\begin{document}&#10;&#10;\begin{equation*}&#10;\begin{aligned}&#10;&amp; \underset{u \in \mathcal{U}}{\text{minimize}}&#10;&amp; &amp; J(u) \\&#10;&amp; \text{subject to}&#10;&amp; &amp; \dot{x} = f(t,x,u)&#10;\end{aligned}&#10;\end{equation*}&#10;&#10;\end{document}"/>
  <p:tag name="IGUANATEXSIZE" val="24"/>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41"/>
  <p:tag name="ORIGINALWIDTH" val="1712.25"/>
  <p:tag name="LATEXADDIN" val="\documentclass{article}&#10;\usepackage{amsmath}&#10;\usepackage{amssymb}&#10;\pagestyle{empty}&#10;\begin{document}&#10;&#10;\begin{align*}&#10;-\partial_t v + H(x,D_x v,D_{xx}^2 v,m) = 0&#10;\end{align*}&#10;&#10;\end{document}"/>
  <p:tag name="IGUANATEXSIZE" val="28"/>
  <p:tag name="IGUANATEXCURSOR" val="160"/>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52.75"/>
  <p:tag name="ORIGINALWIDTH" val="2230.5"/>
  <p:tag name="LATEXADDIN" val="\documentclass{article}&#10;\usepackage{amsmath}&#10;\usepackage{amssymb}&#10;\pagestyle{empty}&#10;\begin{document}&#10;&#10;\begin{equation*}&#10;\partial_t m + \text{div}(f(x,v)m) = \frac{1}{2}\partial_{xx}^2 ( (\sigma^\top \sigma)_{i,j}m),&#10;\end{equation*}&#10;&#10;\end{document}"/>
  <p:tag name="IGUANATEXSIZE" val="28"/>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48.5"/>
  <p:tag name="LATEXADDIN" val="\documentclass{article}&#10;\usepackage{amsmath}&#10;\usepackage{amssymb}&#10;\pagestyle{empty}&#10;\begin{document}&#10;&#10;\begin{equation*}&#10;u(t) \in \mathcal{U}&#10;\end{equatio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104.5"/>
  <p:tag name="LATEXADDIN" val="\documentclass{article}&#10;\usepackage{amsmath}&#10;\usepackage{amssymb}&#10;\pagestyle{empty}&#10;\begin{document}&#10;&#10;\begin{equation*}&#10;dx(t)=f(x(t),u(t)) \, dt + \sigma(x(t)) \, dw(t).&#10;\end{equation*}&#10;&#10;\end{document}"/>
  <p:tag name="IGUANATEXSIZE" val="28"/>
  <p:tag name="IGUANATEXCURSOR" val="169"/>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19.75"/>
  <p:tag name="LATEXADDIN" val="\documentclass{article}&#10;\usepackage{amsmath}&#10;\usepackage{amssymb}&#10;\pagestyle{empty}&#10;\begin{document}&#10;&#10;\begin{equation*}&#10;w(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52.75"/>
  <p:tag name="ORIGINALWIDTH" val="2230.5"/>
  <p:tag name="LATEXADDIN" val="\documentclass{article}&#10;\usepackage{amsmath}&#10;\usepackage{amssymb}&#10;\pagestyle{empty}&#10;\begin{document}&#10;&#10;\begin{equation*}&#10;\partial_t m + \text{div}(f(x,v)m) = \frac{1}{2}\partial_{xx}^2 ( (\sigma^\top \sigma)_{i,j}m),&#10;\end{equation*}&#10;&#10;\end{document}"/>
  <p:tag name="IGUANATEXSIZE" val="28"/>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586.5"/>
  <p:tag name="LATEXADDIN" val="\documentclass{article}&#10;\usepackage{amsmath}&#10;\usepackage{amssymb}&#10;\pagestyle{empty}&#10;\begin{document}&#10;&#10;\begin{equation*}&#10;m(0) = m_0&#10;\end{equation*}&#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98"/>
  <p:tag name="LATEXADDIN" val="\documentclass{article}&#10;\usepackage{amsmath}&#10;\usepackage{amssymb}&#10;\pagestyle{empty}&#10;\begin{document}&#10;&#10;\begin{equation*}&#10;u(t)&#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3359.25"/>
  <p:tag name="LATEXADDIN" val="\documentclass{article}&#10;\usepackage{amsmath}&#10;\usepackage{amssymb}&#10;\pagestyle{empty}&#10;\begin{document}&#10;&#10;\begin{equation*}&#10;J(x,t;u(t)) = \mathbb{E}\bigg[\int_t^T L(x(s),u(s),m(s)) \, ds + \Phi(x(T),m(T)) \bigg].&#10;\end{equation*}&#10;&#10;\end{document}"/>
  <p:tag name="IGUANATEXSIZE" val="28"/>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384.75"/>
  <p:tag name="ORIGINALWIDTH" val="1653.75"/>
  <p:tag name="LATEXADDIN" val="\documentclass{article}&#10;\usepackage{amsmath}&#10;\usepackage{amssymb}&#10;\usepackage{bm}&#10;\pagestyle{empty}&#10;\begin{document}&#10;&#10;\begin{equation*}&#10;\begin{aligned}&#10;&amp; \underset{u_i \in \mathcal{U}_i}{\text{minimize}}&#10;&amp; &amp; J_i(u_i,\mathbf{u}_{-i}) \\&#10;&amp; \text{subject to}&#10;&amp; &amp; \dot{x} = f(t,x,u_i,\mathbf{u}_{-i})&#10;\end{aligned}&#10;\end{equation*}&#10;&#10;\end{document}"/>
  <p:tag name="IGUANATEXSIZE" val="24"/>
  <p:tag name="IGUANATEXCURSOR" val="261"/>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201.75"/>
  <p:tag name="ORIGINALWIDTH" val="1471.5"/>
  <p:tag name="LATEXADDIN" val="\documentclass{article}&#10;\usepackage{amsmath}&#10;\usepackage{amssymb}&#10;\pagestyle{empty}&#10;\begin{document}&#10;&#10;\begin{equation*}&#10;v(x,t) = \inf_{u(t)\in \mathcal{U}} J(x,t;u(t)).&#10;\end{equation*}&#10;&#10;\end{document}"/>
  <p:tag name="IGUANATEXSIZE" val="28"/>
  <p:tag name="IGUANATEXCURSOR" val="168"/>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1"/>
  <p:tag name="ORIGINALWIDTH" val="1742.25"/>
  <p:tag name="LATEXADDIN" val="\documentclass{article}&#10;\usepackage{amsmath}&#10;\usepackage{amssymb}&#10;\pagestyle{empty}&#10;\begin{document}&#10;&#10;\begin{align*}&#10;-\partial_t v + H(x,D_x v,D_{xx}^2 v,m) = 0,&#10;\end{align*}&#10;&#10;\end{document}"/>
  <p:tag name="IGUANATEXSIZE" val="28"/>
  <p:tag name="IGUANATEXCURSOR" val="118"/>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78.25"/>
  <p:tag name="ORIGINALWIDTH" val="3096"/>
  <p:tag name="LATEXADDIN" val="\documentclass{article}&#10;\usepackage{amsmath}&#10;\usepackage{amssymb}&#10;\pagestyle{empty}&#10;\begin{document}&#10;&#10;\begin{equation*}&#10;H(x,p,q,m) = \sup_{u \in U} [-f(x,u)p - \frac{1}{2} \text{tr}(q \sigma^\top \sigma) - L(x,u,m)].&#10;\end{equation*}&#10;&#10;\end{document}"/>
  <p:tag name="IGUANATEXSIZE" val="28"/>
  <p:tag name="IGUANATEXCURSOR" val="203"/>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138.5"/>
  <p:tag name="LATEXADDIN" val="\documentclass{article}&#10;\usepackage{amsmath}&#10;\usepackage{amssymb}&#10;\pagestyle{empty}&#10;\begin{document}&#10;&#10;\begin{equation*}&#10;v(x,T)= \Phi(x,m(T))&#10;\end{equatio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93"/>
  <p:tag name="ORIGINALWIDTH" val="111.75"/>
  <p:tag name="LATEXADDIN" val="\documentclass{article}&#10;\usepackage{amsmath}&#10;\usepackage{amssymb}&#10;\pagestyle{empty}&#10;\begin{document}&#10;&#10;\begin{equation*}&#10;u^*&#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52.75"/>
  <p:tag name="ORIGINALWIDTH" val="3727.5"/>
  <p:tag name="LATEXADDIN" val="\documentclass{article}&#10;\usepackage{amsmath}&#10;\usepackage{amssymb}&#10;\pagestyle{empty}&#10;\begin{document}&#10;&#10;\begin{equation*}&#10;H(x,D_x v, D_{xx}^2 v,m) = -f(x,u^*)D_x v - \frac{1}{2} \text{tr}(D_{xx}^2 v\sigma^\top \sigma) - L(x,u^*,m).&#10;\end{equation*}&#10;&#10;\end{document}"/>
  <p:tag name="IGUANATEXSIZE" val="28"/>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45.5"/>
  <p:tag name="ORIGINALWIDTH" val="1905.75"/>
  <p:tag name="LATEXADDIN" val="\documentclass{article}&#10;\usepackage{amsmath}&#10;\usepackage{amssymb}&#10;\pagestyle{empty}&#10;\begin{document}&#10;&#10;\begin{equation*}&#10;f(x,u^*) = -D_p H(x,D_x v,D_{xx}^2 v,m)&#10;\end{equation*}&#10;&#10;\end{document}"/>
  <p:tag name="IGUANATEXSIZE" val="28"/>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93"/>
  <p:tag name="ORIGINALWIDTH" val="111.75"/>
  <p:tag name="LATEXADDIN" val="\documentclass{article}&#10;\usepackage{amsmath}&#10;\usepackage{amssymb}&#10;\pagestyle{empty}&#10;\begin{document}&#10;&#10;\begin{equation*}&#10;u^*&#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1194"/>
  <p:tag name="LATEXADDIN" val="\documentclass{article}&#10;\usepackage{amsmath}&#10;\usepackage{amssymb}&#10;\pagestyle{empty}&#10;\begin{document}&#10;&#10;\begin{align*}&#10;v(x,T) &amp;= \Phi(x,m(T)),\\&#10;m(x,0) &amp;= m_0.&#10;\end{align*}&#10;&#10;\end{document}"/>
  <p:tag name="IGUANATEXSIZE" val="28"/>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453.75"/>
  <p:tag name="ORIGINALWIDTH" val="3251.25"/>
  <p:tag name="LATEXADDIN" val="\documentclass{article}&#10;\usepackage{amsmath}&#10;\usepackage{amssymb}&#10;\pagestyle{empty}&#10;\begin{document}&#10;&#10;\begin{align*}&#10;\partial_t v + H(x,D_x v, D_{xx}^2 v, m) &amp;= 0,\\&#10;\partial_t m + \text{div}(D_pH(x,m,D_x,D_{xx}^2 v)m) - \frac{1}{2} \partial_{xx}^2((\sigma^\top \sigma)_{i,j}m) &amp;= 0,&#10;\end{align*}&#10;&#10;\end{document}"/>
  <p:tag name="IGUANATEXSIZE" val="28"/>
  <p:tag name="IGUANATEXCURSOR" val="283"/>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1358.25"/>
  <p:tag name="LATEXADDIN" val="\documentclass{article}&#10;\usepackage{amsmath}&#10;\usepackage{amssymb}&#10;\pagestyle{empty}&#10;\begin{document}&#10;&#10;\begin{equation*}&#10;\begin{aligned}&#10;&amp; \underset{u \in \mathcal{U}}{\text{minimize}}&#10;&amp; &amp; J(u,m) \\&#10;&amp; \text{subject to}&#10;&amp; &amp; \dot{x} = f(t,x,u)&#10;\end{aligned}&#10;\end{equation*}&#10;&#10;\end{document}"/>
  <p:tag name="IGUANATEXSIZE" val="24"/>
  <p:tag name="IGUANATEXCURSOR" val="240"/>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32"/>
  <p:tag name="ORIGINALWIDTH" val="591"/>
  <p:tag name="LATEXADDIN" val="\documentclass{article}&#10;\usepackage{amsmath}&#10;\usepackage{amssymb}&#10;\pagestyle{empty}&#10;\begin{document}&#10;&#10;\begin{equation*}&#10;X(\omega,\omega')(t)&#10;\end{equation*}&#10;&#10;\end{document}"/>
  <p:tag name="IGUANATEXSIZE" val="28"/>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32"/>
  <p:tag name="ORIGINALWIDTH" val="311.25"/>
  <p:tag name="LATEXADDIN" val="\documentclass{article}&#10;\usepackage{amsmath}&#10;\usepackage{amssymb}&#10;\pagestyle{empty}&#10;\begin{document}&#10;&#10;\begin{equation*}&#10;X(\omega')&#10;\end{equation*}&#10;&#10;\end{document}"/>
  <p:tag name="IGUANATEXSIZE" val="28"/>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55.5"/>
  <p:tag name="ORIGINALWIDTH" val="74.25"/>
  <p:tag name="LATEXADDIN" val="\documentclass{article}&#10;\usepackage{amsmath}&#10;\usepackage{amssymb}&#10;\pagestyle{empty}&#10;\begin{document}&#10;&#10;\begin{equation*}&#10;\omega&#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01.25"/>
  <p:tag name="ORIGINALWIDTH" val="106.5"/>
  <p:tag name="LATEXADDIN" val="\documentclass{article}&#10;\usepackage{amsmath}&#10;\usepackage{amssymb}&#10;\pagestyle{empty}&#10;\begin{document}&#10;&#10;\begin{equation*}&#10;\omega'&#10;\end{equation*}&#10;&#10;\end{document}"/>
  <p:tag name="IGUANATEXSIZE" val="28"/>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78.75"/>
  <p:tag name="ORIGINALWIDTH" val="39"/>
  <p:tag name="LATEXADDIN" val="\documentclass{article}&#10;\usepackage{amsmath}&#10;\usepackage{amssymb}&#10;\pagestyle{empty}&#10;\begin{document}&#10;&#10;\begin{equation*}&#10;t&#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32"/>
  <p:tag name="ORIGINALWIDTH" val="2532"/>
  <p:tag name="LATEXADDIN" val="\documentclass{article}&#10;\usepackage{amsmath}&#10;\usepackage{amssymb}&#10;\pagestyle{empty}&#10;\begin{document}&#10;&#10;\begin{equation*}&#10;dX(\omega') = F(X(\omega'),X) \, dt + \sigma(X(\omega'),v) \, dW(t),&#10;\end{equation*}&#10;&#10;\end{document}"/>
  <p:tag name="IGUANATEXSIZE" val="28"/>
  <p:tag name="IGUANATEXCURSOR" val="188"/>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8"/>
  <p:tag name="LATEXADDIN" val="\documentclass{article}&#10;\usepackage{amsmath}&#10;\usepackage{amssymb}&#10;\pagestyle{empty}&#10;\begin{document}&#10;&#10;\begin{equation*}&#10;W(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104.5"/>
  <p:tag name="LATEXADDIN" val="\documentclass{article}&#10;\usepackage{amsmath}&#10;\usepackage{amssymb}&#10;\pagestyle{empty}&#10;\begin{document}&#10;&#10;\begin{equation*}&#10;dx(t)=f(x(t),u(t)) \, dt + \sigma(x(t)) \, dw(t).&#10;\end{equation*}&#10;&#10;\end{document}"/>
  <p:tag name="IGUANATEXSIZE" val="28"/>
  <p:tag name="IGUANATEXCURSOR" val="169"/>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201.75"/>
  <p:tag name="ORIGINALWIDTH" val="1794.75"/>
  <p:tag name="LATEXADDIN" val="\documentclass{article}&#10;\usepackage{amsmath}&#10;\usepackage{amssymb}&#10;\pagestyle{empty}&#10;\begin{document}&#10;&#10;\begin{equation*}&#10;v(x,X,t) = \inf_{u(t)\in \mathcal{U}} J(x,X,t;u(t)).&#10;\end{equation*}&#10;&#10;\end{document}"/>
  <p:tag name="IGUANATEXSIZE" val="28"/>
  <p:tag name="IGUANATEXCURSOR" val="164"/>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3529.5"/>
  <p:tag name="LATEXADDIN" val="\documentclass{article}&#10;\usepackage{amsmath}&#10;\usepackage{amssymb}&#10;\pagestyle{empty}&#10;\begin{document}&#10;&#10;\begin{equation*}&#10;J(x,X,t;u(t)) = \mathbb{E}\bigg[\int_t^T L(x(s),u(s),X(s)) \, ds + \Phi(x(T),X(T)) \bigg],&#10;\end{equation*}&#10;&#10;\end{document}"/>
  <p:tag name="IGUANATEXSIZE" val="28"/>
  <p:tag name="IGUANATEXCURSOR" val="210"/>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535.5"/>
  <p:tag name="ORIGINALWIDTH" val="1113"/>
  <p:tag name="LATEXADDIN" val="\documentclass{article}&#10;\usepackage{amsmath}&#10;\usepackage{amssymb}&#10;\pagestyle{empty}&#10;\begin{document}&#10;&#10;\bf{&#10;\noindent $J$ = cost function\\&#10;$x$ = state variable\\&#10;$u$ = control\\&#10;$m$ = mean field&#10;&#10;}&#10;&#10;&#10;\end{document}"/>
  <p:tag name="IGUANATEXSIZE" val="24"/>
  <p:tag name="IGUANATEXCURSOR" val="197"/>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530.25"/>
  <p:tag name="LATEXADDIN" val="\documentclass{article}&#10;\usepackage{amsmath}&#10;\usepackage{amssymb}&#10;\pagestyle{empty}&#10;\begin{document}&#10;&#10;\begin{equation*}&#10;L(x,u,X)&#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04.75"/>
  <p:tag name="ORIGINALWIDTH" val="2253.75"/>
  <p:tag name="LATEXADDIN" val="\documentclass{article}&#10;\usepackage{amsmath}&#10;\usepackage{amssymb}&#10;\pagestyle{empty}&#10;\begin{document}&#10;&#10;\begin{equation*}&#10;H(x,p,X) = \sup_{u \in U} [-f(x,u)p - L(x,u,X)].&#10;\end{equation*}&#10;&#10;\end{document}"/>
  <p:tag name="IGUANATEXSIZE" val="28"/>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363.75"/>
  <p:tag name="ORIGINALWIDTH" val="4366.5"/>
  <p:tag name="LATEXADDIN" val="\documentclass{article}&#10;\usepackage{amsmath}&#10;\usepackage{amssymb}&#10;\pagestyle{empty}&#10;\begin{document}&#10;&#10;\begin{align*}&#10;-\partial_t v + H(x,D_x v,X) - F(X(\omega'),X)D_x v - \frac{\sigma^2}{2}\sum_{i=1}^d (\delta_i^2 v + 2\delta_i D_{x_i}v + D_{x_i x_i}^2 v)= 0,&#10;\end{align*}&#10;&#10;\end{document}"/>
  <p:tag name="IGUANATEXSIZE" val="22"/>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90.25"/>
  <p:tag name="LATEXADDIN" val="\documentclass{article}&#10;\usepackage{amsmath}&#10;\usepackage{amssymb}&#10;\pagestyle{empty}&#10;\begin{document}&#10;&#10;\begin{align*}&#10;v(x,X,T) &amp;= \Phi(x(T),X(T))&#10;\end{align*}&#10;&#10;\end{document}"/>
  <p:tag name="IGUANATEXSIZE" val="28"/>
  <p:tag name="IGUANATEXCURSOR" val="144"/>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29.75"/>
  <p:tag name="ORIGINALWIDTH" val="1614"/>
  <p:tag name="LATEXADDIN" val="\documentclass{article}&#10;\usepackage{amsmath}&#10;\usepackage{amssymb}&#10;\pagestyle{empty}&#10;\begin{document}&#10;&#10;\begin{equation*}&#10;F(x,X)=-D_p H(x,D_x v,X),&#10;\end{equation*}&#10;&#10;\end{document}"/>
  <p:tag name="IGUANATEXSIZE" val="28"/>
  <p:tag name="IGUANATEXCURSOR" val="145"/>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313.5"/>
  <p:tag name="ORIGINALWIDTH" val="4988.25"/>
  <p:tag name="LATEXADDIN" val="\documentclass{article}&#10;\usepackage{amsmath}&#10;\usepackage{amssymb}&#10;\pagestyle{empty}&#10;\begin{document}&#10;&#10;\begin{equation*}&#10;\delta_i v(x,X,t) = \lim_{\varepsilon \rightarrow 0} \frac{v(x,X+\varepsilon e_i,t) - v(x,X,t)}{\varepsilon}, \text{\quad and \quad}&#10;\delta_i^2 v(x,X,t) = \frac{d^2}{d\varepsilon^2} v(x,X+\varepsilon e_i,t)\bigg|_{\varepsilon=0}.&#10;\end{equation*}&#10;&#10;\end{document}"/>
  <p:tag name="IGUANATEXSIZE" val="20"/>
  <p:tag name="IGUANATEXCURSOR" val="349"/>
  <p:tag name="TRANSPARENCY" val="True"/>
  <p:tag name="FILENAME" val=""/>
  <p:tag name="LATEXENGINEID" val="0"/>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221.5"/>
  <p:tag name="LATEXADDIN" val="\documentclass{article}&#10;\usepackage{amsmath}&#10;\usepackage{amssymb}&#10;\pagestyle{empty}&#10;\begin{document}&#10;&#10;\begin{equation*}&#10;L(x(t),m(u,t),u(x,t)), \Phi(x(T),m(u,T)).&#10;\end{equation*}&#10;&#10;\end{document}"/>
  <p:tag name="IGUANATEXSIZE" val="28"/>
  <p:tag name="IGUANATEXCURSOR" val="147"/>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374.25"/>
  <p:tag name="ORIGINALWIDTH" val="3754.5"/>
  <p:tag name="LATEXADDIN" val="\documentclass{article}&#10;\usepackage{amsmath}&#10;\usepackage{amssymb}&#10;\pagestyle{empty}&#10;\begin{document}&#10;&#10;\begin{equation*}&#10;\min_{u \in \mathbb{U}} J(u,m) = \mathbb{E} \Bigg[ \int_t^T f(x(s),m(u,s),u(x,s)) \,ds + h(x(T),m(u,T)) \Bigg].&#10;\end{equation*}&#10;&#10;\end{document}"/>
  <p:tag name="IGUANATEXSIZE" val="28"/>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2539.5"/>
  <p:tag name="LATEXADDIN" val="\documentclass{article}&#10;\usepackage{amsmath}&#10;\usepackage{amssymb}&#10;\pagestyle{empty}&#10;\begin{document}&#10;&#10;\begin{align*}&#10;dx(t) &amp;= f(x(t),m(u,t),u(t)) \, dt + \sigma(x(t)) \, dw(t), \\&#10;x(0) &amp;= x_0.&#10;\end{align*}&#10;&#10;\end{document}"/>
  <p:tag name="IGUANATEXSIZE" val="28"/>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471.25"/>
  <p:tag name="LATEXADDIN" val="\documentclass{article}&#10;\usepackage{amsmath}&#10;\usepackage{amssymb}&#10;\pagestyle{empty}&#10;\begin{document}&#10;&#10;\begin{equation*}&#10;J(u^*(\cdot),m(u^*,\cdot)) \leq J(u(\cdot),m(u,\cdot)), \forall u(\cdot) \in \mathcal{U}.&#10;\end{equation*}&#10;&#10;\end{document}"/>
  <p:tag name="IGUANATEXSIZE" val="28"/>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3361.5"/>
  <p:tag name="LATEXADDIN" val="\documentclass{article}&#10;\usepackage{amsmath}&#10;\usepackage{amssymb}&#10;\pagestyle{empty}&#10;\begin{document}&#10;&#10;\begin{equation*}&#10;\min_{u_i \in \mathcal{U}_i} J_i(u_i,u_{-i})= \mathbb{E} \bigg[\int_0^T L_i(x(t),u_i(t),u_{-i}(t)) \, dt + \Phi(x(T)) \bigg],&#10;\end{equation*}&#10;&#10;\end{document}"/>
  <p:tag name="IGUANATEXSIZE" val="28"/>
  <p:tag name="IGUANATEXCURSOR" val="240"/>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316.5"/>
  <p:tag name="ORIGINALWIDTH" val="3359.25"/>
  <p:tag name="LATEXADDIN" val="\documentclass{article}&#10;\usepackage{amsmath}&#10;\usepackage{amssymb}&#10;\pagestyle{empty}&#10;\begin{document}&#10;&#10;\begin{equation*}&#10;J(x,t;u(t)) = \mathbb{E}\bigg[\int_t^T L(x(s),u(s),m(s)) \, ds + \Phi(x(T),m(T)) \bigg].&#10;\end{equation*}&#10;&#10;\end{document}"/>
  <p:tag name="IGUANATEXSIZE" val="28"/>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201.75"/>
  <p:tag name="ORIGINALWIDTH" val="1435.5"/>
  <p:tag name="LATEXADDIN" val="\documentclass{article}&#10;\usepackage{amsmath}&#10;\usepackage{amssymb}&#10;\pagestyle{empty}&#10;\begin{document}&#10;&#10;\begin{equation*}&#10;v(x,t) = \inf_{u(t)\in \mathcal{U}} J(x,t;u(t))&#10;\end{equation*}&#10;&#10;\end{document}"/>
  <p:tag name="IGUANATEXSIZE" val="28"/>
  <p:tag name="IGUANATEXCURSOR" val="161"/>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312"/>
  <p:tag name="ORIGINALWIDTH" val="1795.5"/>
  <p:tag name="LATEXADDIN" val="\documentclass{article}&#10;\usepackage{amsmath}&#10;\usepackage{amssymb}&#10;\pagestyle{empty}&#10;\begin{document}&#10;&#10;\begin{align*}&#10;dx(t) &amp;= f(x(t),u(t)) \, dt + \sigma \, dw(t),\\&#10;x(0) &amp;= x_0,&#10;\end{align*}&#10;&#10;\end{document}"/>
  <p:tag name="IGUANATEXSIZE" val="28"/>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685.5"/>
  <p:tag name="ORIGINALWIDTH" val="3529.5"/>
  <p:tag name="LATEXADDIN" val="\documentclass{article}&#10;\usepackage{amsmath}&#10;\usepackage{amssymb}&#10;\pagestyle{empty}&#10;\begin{document}&#10;&#10;\begin{align*}&#10;dx &amp;= f(x(t),m(t),u^*(x(t),m(t),y(t))) \, dt + \sigma \, dw(t),\\&#10;x(0) &amp;= x_0,\\&#10;dy &amp;= -\partial_x H(x(t),m(t),y(t),u^*(x(t),m(t),y(t))) \, dt + z(t) \, dw(t),\\&#10;y(T) &amp;= \partial_x \Phi(x(T),m(T)),&#10;\end{align*}&#10;&#10;\end{document}"/>
  <p:tag name="IGUANATEXSIZE" val="28"/>
  <p:tag name="IGUANATEXCURSOR" val="302"/>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166"/>
  <p:tag name="LATEXADDIN" val="\documentclass{article}&#10;\usepackage{amsmath}&#10;\usepackage{amssymb}&#10;\pagestyle{empty}&#10;\begin{document}&#10;&#10;\begin{equation*}&#10;H(x,m,y,u) = f(x,m,u) y + f(x,m,u),&#10;\end{equation*}&#10;&#10;\end{document}"/>
  <p:tag name="IGUANATEXSIZE" val="28"/>
  <p:tag name="IGUANATEXCURSOR" val="134"/>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28.75"/>
  <p:tag name="LATEXADDIN" val="\documentclass{article}&#10;\usepackage{amsmath}&#10;\usepackage{amssymb}&#10;\pagestyle{empty}&#10;\begin{document}&#10;&#10;\begin{equation*}&#10;u^*(t) = u^*(x(t),m(t),y(t))&#10;\end{equation*}&#10;&#10;\end{document}"/>
  <p:tag name="IGUANATEXSIZE" val="28"/>
  <p:tag name="IGUANATEXCURSOR" val="142"/>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03.25"/>
  <p:tag name="LATEXADDIN" val="\documentclass{article}&#10;\usepackage{amsmath}&#10;\usepackage{amssymb}&#10;\pagestyle{empty}&#10;\begin{document}&#10;&#10;\begin{equation*}&#10;(x(t),y(t),z(t)), 0 \leq t \leq T &#10;\end{equation*}&#10;&#10;\end{document}"/>
  <p:tag name="IGUANATEXSIZE" val="28"/>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5.5"/>
  <p:tag name="ORIGINALWIDTH" val="105.75"/>
  <p:tag name="LATEXADDIN" val="\documentclass{article}&#10;\usepackage{amsmath}&#10;\usepackage{amssymb}&#10;\pagestyle{empty}&#10;\begin{document}&#10;&#10;\begin{equation*}&#10;N&#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38"/>
  <p:tag name="ORIGINALWIDTH" val="1195.5"/>
  <p:tag name="LATEXADDIN" val="\documentclass{article}&#10;\usepackage{amsmath}&#10;\usepackage{amssymb}&#10;\pagestyle{empty}&#10;\begin{document}&#10;&#10;\begin{equation*}&#10;m(t) \mapsto x^*(t) \mapsto \mathbb{P}_{x^*(t)}&#10;\end{equation*}&#10;&#10;\end{document}"/>
  <p:tag name="IGUANATEXSIZE" val="24"/>
  <p:tag name="IGUANATEXCURSOR" val="168"/>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698.25"/>
  <p:tag name="ORIGINALWIDTH" val="3535.5"/>
  <p:tag name="LATEXADDIN" val="\documentclass{article}&#10;\usepackage{amsmath}&#10;\usepackage{amssymb}&#10;\pagestyle{empty}&#10;\begin{document}&#10;&#10;\begin{align*}&#10;dx &amp;= f(x(t),\mathbb{P}_{x(t)},u^*(x(t),\mathbb{P}_{x(t)},y(t))) \, dt + \sigma \, dw(t),\\&#10;x(0) &amp;= x_0,\\&#10;dy &amp;= -\partial_x H(x(t),\mathbb{P}_{x(t)},y(t),u^*(x(t),\mathbb{P}_{x(t)},y(t))) \, dt + z(t) \, dw(t),\\&#10;y(T) &amp;= \partial_x \Phi(x(T),\mathbb{P}_{x(T)}),&#10;\end{align*}&#10;&#10;\end{document}"/>
  <p:tag name="IGUANATEXSIZE" val="28"/>
  <p:tag name="IGUANATEXCURSOR" val="208"/>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28.25"/>
  <p:tag name="ORIGINALWIDTH" val="984.75"/>
  <p:tag name="LATEXADDIN" val="\documentclass{article}&#10;\usepackage{amsmath}&#10;\usepackage{amssymb}&#10;\pagestyle{empty}&#10;\begin{document}&#10;&#10;\begin{equation*}&#10;i \in \mathcal{N} = \{1,...,N\}&#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264.5"/>
  <p:tag name="LATEXADDIN" val="\documentclass{article}&#10;\usepackage{amsmath}&#10;\usepackage{amssymb}&#10;\pagestyle{empty}&#10;\begin{document}&#10;&#10;\begin{equation*}&#10;u_i(t) = p_i(t) \in \{\mathcal{P}_i\}_{i \in \mathcal{N}}&#10;\end{equation*}&#10;&#10;\end{document}"/>
  <p:tag name="IGUANATEXSIZE" val="28"/>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060.5"/>
  <p:tag name="LATEXADDIN" val="\documentclass{article}&#10;\usepackage{amsmath}&#10;\usepackage{amssymb}&#10;\pagestyle{empty}&#10;\begin{document}&#10;&#10;\begin{equation*}&#10;x_i(t) = [E_i(t),\mu_i(t)]&#10;\end{equation*}&#10;&#10;\end{document}"/>
  <p:tag name="IGUANATEXSIZE" val="28"/>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87"/>
  <p:tag name="ORIGINALWIDTH" val="420"/>
  <p:tag name="LATEXADDIN" val="\documentclass{article}&#10;\usepackage{amsmath}&#10;\usepackage{amssymb}&#10;\pagestyle{empty}&#10;\begin{document}&#10;&#10;\begin{equation*}&#10;N \rightarrow \infty&#10;\end{equation*}&#10;&#10;\end{document}"/>
  <p:tag name="IGUANATEXSIZE" val="24"/>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14"/>
  <p:tag name="LATEXADDIN" val="\documentclass{article}&#10;\usepackage{amsmath}&#10;\usepackage{amssymb}&#10;\pagestyle{empty}&#10;\begin{document}&#10;&#10;\begin{equation*}&#10;\{f_i\}_{i \in \mathcal{N}}&#10;\end{equation*}&#10;&#10;\end{document}"/>
  <p:tag name="IGUANATEXSIZE" val="28"/>
  <p:tag name="IGUANATEXCURSOR" val="147"/>
  <p:tag name="TRANSPARENCY" val="True"/>
  <p:tag name="FILENAME" val=""/>
  <p:tag name="LATEXENGINEID" val="0"/>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41"/>
  <p:tag name="ORIGINALWIDTH" val="1580.25"/>
  <p:tag name="LATEXADDIN" val="\documentclass{article}&#10;\usepackage{amsmath}&#10;\usepackage{amssymb}&#10;\pagestyle{empty}&#10;\begin{document}&#10;&#10;\begin{equation*}&#10;f_i(t) = (\gamma_i(t) - \gamma_{\text{th}})^2 + \lambda p_i(t)&#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384"/>
  <p:tag name="ORIGINALWIDTH" val="1296"/>
  <p:tag name="LATEXADDIN" val="\documentclass{article}&#10;\usepackage{amsmath}&#10;\usepackage{amssymb}&#10;\pagestyle{empty}&#10;\begin{document}&#10;&#10;\begin{equation*}&#10;I_{\rightarrow i} = \sum_{j=1,j \neq i}^N p_j(t) g_{j,i}(t)&#10;\end{equation*}&#10;&#10;\end{document}"/>
  <p:tag name="IGUANATEXSIZE" val="28"/>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283.5"/>
  <p:tag name="ORIGINALWIDTH" val="980.25"/>
  <p:tag name="LATEXADDIN" val="\documentclass{article}&#10;\usepackage{amsmath}&#10;\usepackage{amssymb}&#10;\pagestyle{empty}&#10;\begin{document}&#10;&#10;\begin{equation*}&#10;\gamma_{i}(t) = \frac{p_i(t)g_{i,i}(t)}{I_{\rightarrow i} +\sigma^2}&#10;\end{equation*}&#10;&#10;\end{document}"/>
  <p:tag name="IGUANATEXSIZE" val="28"/>
  <p:tag name="IGUANATEXCURSOR" val="16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6184</TotalTime>
  <Words>3231</Words>
  <Application>Microsoft Macintosh PowerPoint</Application>
  <PresentationFormat>Widescreen</PresentationFormat>
  <Paragraphs>595</Paragraphs>
  <Slides>51</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4" baseType="lpstr">
      <vt:lpstr>DengXian</vt:lpstr>
      <vt:lpstr>Mangal</vt:lpstr>
      <vt:lpstr>Times New Roman</vt:lpstr>
      <vt:lpstr>Wingdings</vt:lpstr>
      <vt:lpstr>等线</vt:lpstr>
      <vt:lpstr>黑体</vt:lpstr>
      <vt:lpstr>Arial</vt:lpstr>
      <vt:lpstr>Arial Unicode MS</vt:lpstr>
      <vt:lpstr>Calibri</vt:lpstr>
      <vt:lpstr>Calibri Light</vt:lpstr>
      <vt:lpstr>Comic Sans MS</vt:lpstr>
      <vt:lpstr>Office Theme</vt:lpstr>
      <vt:lpstr>Visio.Drawing.11</vt:lpstr>
      <vt:lpstr>Mean Field Game Tutorial</vt:lpstr>
      <vt:lpstr>Overview</vt:lpstr>
      <vt:lpstr>Classical Game Theory vs Mean Field Game</vt:lpstr>
      <vt:lpstr>Mean Field Games</vt:lpstr>
      <vt:lpstr>Mean Field Game as an  Optimal Control Problem</vt:lpstr>
      <vt:lpstr>Classical Game Theory: Stochastic Differential Games</vt:lpstr>
      <vt:lpstr>Stochastic Differential Games</vt:lpstr>
      <vt:lpstr>Mean Field Games</vt:lpstr>
      <vt:lpstr>Mean Field Games</vt:lpstr>
      <vt:lpstr>Overview</vt:lpstr>
      <vt:lpstr>State Dynamics</vt:lpstr>
      <vt:lpstr>Cost Functions</vt:lpstr>
      <vt:lpstr>Solution Concept</vt:lpstr>
      <vt:lpstr>Overview</vt:lpstr>
      <vt:lpstr>Mean Field Game in HJB/FPK Form</vt:lpstr>
      <vt:lpstr>Mean Field Game in HJB/FPK Form</vt:lpstr>
      <vt:lpstr>Mean Field Game in HJB/FPK Form</vt:lpstr>
      <vt:lpstr>Mean Field Game in HJB/FPK Form</vt:lpstr>
      <vt:lpstr>Mean Field Game in HJB/FPK Form</vt:lpstr>
      <vt:lpstr>Mean Field Game in Master Form</vt:lpstr>
      <vt:lpstr>Mean Field Game in Master Form</vt:lpstr>
      <vt:lpstr>Mean Field Game in Master Form</vt:lpstr>
      <vt:lpstr>Mean Field Game in Master Form</vt:lpstr>
      <vt:lpstr>Mean Field-Type Games</vt:lpstr>
      <vt:lpstr>Mean-Field-Type Games</vt:lpstr>
      <vt:lpstr>Overview</vt:lpstr>
      <vt:lpstr>Stochastic Maximum Principle</vt:lpstr>
      <vt:lpstr>Stochastic Maximum Principle (step 2)</vt:lpstr>
      <vt:lpstr>Stochastic Maximum Principle (step 2)</vt:lpstr>
      <vt:lpstr>Stochastic Maximum Principle</vt:lpstr>
      <vt:lpstr>Overview</vt:lpstr>
      <vt:lpstr>Many Applications in Wireless Networking</vt:lpstr>
      <vt:lpstr>Example 1:  Power Control for Ultra-Dense D2D Networks</vt:lpstr>
      <vt:lpstr>System Model</vt:lpstr>
      <vt:lpstr>Differential Game Formulation</vt:lpstr>
      <vt:lpstr>Differential Game Formulation</vt:lpstr>
      <vt:lpstr>Mean Field Game Formulation</vt:lpstr>
      <vt:lpstr>Mean Field Game Formulation</vt:lpstr>
      <vt:lpstr>Simulation Results</vt:lpstr>
      <vt:lpstr>Example 2: Challenges in 5G Ultra-Dense Networks</vt:lpstr>
      <vt:lpstr>Example 2:  Challenges in 5G Ultra-Dense Networks</vt:lpstr>
      <vt:lpstr>Example 3:  Unmanned Aerial Vehicle (UAV)</vt:lpstr>
      <vt:lpstr>Example 3: Existing UAV Works Using MFG </vt:lpstr>
      <vt:lpstr>Example 4:  Communications, Caching, and Computation</vt:lpstr>
      <vt:lpstr>Example 4:  Mean-Field-Type Game for 3C Networks</vt:lpstr>
      <vt:lpstr>Example 5:  MFG for Caching in Small Cell Networks (SCN)</vt:lpstr>
      <vt:lpstr>Other Directions</vt:lpstr>
      <vt:lpstr>Conclusion</vt:lpstr>
      <vt:lpstr>References</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 Field Game Tutorial</dc:title>
  <dc:creator>Reginald Banez</dc:creator>
  <cp:lastModifiedBy>Microsoft Office User</cp:lastModifiedBy>
  <cp:revision>280</cp:revision>
  <dcterms:created xsi:type="dcterms:W3CDTF">2018-12-13T22:32:27Z</dcterms:created>
  <dcterms:modified xsi:type="dcterms:W3CDTF">2018-12-27T23:27:11Z</dcterms:modified>
</cp:coreProperties>
</file>