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vsdx" ContentType="application/vnd.ms-visio.drawing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gif" ContentType="image/gif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3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4.xml" ContentType="application/vnd.openxmlformats-officedocument.presentationml.notesSlide+xml"/>
  <Override PartName="/ppt/tags/tag52.xml" ContentType="application/vnd.openxmlformats-officedocument.presentationml.tags+xml"/>
  <Override PartName="/ppt/notesSlides/notesSlide5.xml" ContentType="application/vnd.openxmlformats-officedocument.presentationml.notesSlide+xml"/>
  <Override PartName="/ppt/tags/tag53.xml" ContentType="application/vnd.openxmlformats-officedocument.presentationml.tags+xml"/>
  <Override PartName="/ppt/notesSlides/notesSlide6.xml" ContentType="application/vnd.openxmlformats-officedocument.presentationml.notesSlide+xml"/>
  <Override PartName="/ppt/tags/tag54.xml" ContentType="application/vnd.openxmlformats-officedocument.presentationml.tags+xml"/>
  <Override PartName="/ppt/notesSlides/notesSlide7.xml" ContentType="application/vnd.openxmlformats-officedocument.presentationml.notesSlide+xml"/>
  <Override PartName="/ppt/tags/tag55.xml" ContentType="application/vnd.openxmlformats-officedocument.presentationml.tags+xml"/>
  <Override PartName="/ppt/notesSlides/notesSlide8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6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7" r:id="rId3"/>
    <p:sldId id="418" r:id="rId4"/>
    <p:sldId id="564" r:id="rId5"/>
    <p:sldId id="565" r:id="rId6"/>
    <p:sldId id="566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558" r:id="rId15"/>
    <p:sldId id="567" r:id="rId16"/>
    <p:sldId id="568" r:id="rId17"/>
    <p:sldId id="569" r:id="rId18"/>
    <p:sldId id="570" r:id="rId19"/>
    <p:sldId id="571" r:id="rId20"/>
    <p:sldId id="519" r:id="rId21"/>
    <p:sldId id="520" r:id="rId22"/>
    <p:sldId id="522" r:id="rId23"/>
    <p:sldId id="525" r:id="rId24"/>
    <p:sldId id="527" r:id="rId25"/>
    <p:sldId id="528" r:id="rId26"/>
    <p:sldId id="529" r:id="rId27"/>
    <p:sldId id="530" r:id="rId28"/>
    <p:sldId id="531" r:id="rId29"/>
    <p:sldId id="532" r:id="rId30"/>
    <p:sldId id="533" r:id="rId31"/>
    <p:sldId id="534" r:id="rId32"/>
    <p:sldId id="535" r:id="rId33"/>
    <p:sldId id="536" r:id="rId34"/>
    <p:sldId id="537" r:id="rId35"/>
    <p:sldId id="539" r:id="rId36"/>
    <p:sldId id="540" r:id="rId37"/>
    <p:sldId id="550" r:id="rId38"/>
    <p:sldId id="551" r:id="rId39"/>
    <p:sldId id="541" r:id="rId40"/>
    <p:sldId id="544" r:id="rId41"/>
    <p:sldId id="563" r:id="rId42"/>
    <p:sldId id="548" r:id="rId43"/>
    <p:sldId id="403" r:id="rId44"/>
    <p:sldId id="468" r:id="rId45"/>
    <p:sldId id="516" r:id="rId46"/>
  </p:sldIdLst>
  <p:sldSz cx="9144000" cy="6858000" type="screen4x3"/>
  <p:notesSz cx="7099300" cy="10234613"/>
  <p:custDataLst>
    <p:tags r:id="rId4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2000" kern="1200">
        <a:solidFill>
          <a:srgbClr val="000000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2000" kern="1200">
        <a:solidFill>
          <a:srgbClr val="000000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2000" kern="1200">
        <a:solidFill>
          <a:srgbClr val="000000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2000" kern="1200">
        <a:solidFill>
          <a:srgbClr val="000000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224">
          <p15:clr>
            <a:srgbClr val="A4A3A4"/>
          </p15:clr>
        </p15:guide>
        <p15:guide id="4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0000"/>
    <a:srgbClr val="00A44A"/>
    <a:srgbClr val="5DBA00"/>
    <a:srgbClr val="00A249"/>
    <a:srgbClr val="00FF00"/>
    <a:srgbClr val="008080"/>
    <a:srgbClr val="DB8BD5"/>
    <a:srgbClr val="FF6600"/>
    <a:srgbClr val="B6DD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88" autoAdjust="0"/>
    <p:restoredTop sz="88084" autoAdjust="0"/>
  </p:normalViewPr>
  <p:slideViewPr>
    <p:cSldViewPr snapToObjects="1">
      <p:cViewPr varScale="1">
        <p:scale>
          <a:sx n="62" d="100"/>
          <a:sy n="62" d="100"/>
        </p:scale>
        <p:origin x="968" y="184"/>
      </p:cViewPr>
      <p:guideLst>
        <p:guide orient="horz" pos="2160"/>
        <p:guide pos="158"/>
      </p:guideLst>
    </p:cSldViewPr>
  </p:slideViewPr>
  <p:outlineViewPr>
    <p:cViewPr>
      <p:scale>
        <a:sx n="33" d="100"/>
        <a:sy n="33" d="100"/>
      </p:scale>
      <p:origin x="0" y="234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5" d="100"/>
          <a:sy n="65" d="100"/>
        </p:scale>
        <p:origin x="-2844" y="-114"/>
      </p:cViewPr>
      <p:guideLst>
        <p:guide orient="horz" pos="2880"/>
        <p:guide pos="2160"/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tags" Target="tags/tag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4">
                  <c:v>2020.0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4">
                  <c:v>20.0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2830496"/>
        <c:axId val="2130803168"/>
      </c:barChart>
      <c:catAx>
        <c:axId val="1612830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30803168"/>
        <c:crosses val="autoZero"/>
        <c:auto val="1"/>
        <c:lblAlgn val="ctr"/>
        <c:lblOffset val="100"/>
        <c:noMultiLvlLbl val="0"/>
      </c:catAx>
      <c:valAx>
        <c:axId val="2130803168"/>
        <c:scaling>
          <c:orientation val="minMax"/>
          <c:max val="20.0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crossAx val="1612830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Relationship Id="rId2" Type="http://schemas.openxmlformats.org/officeDocument/2006/relationships/image" Target="../media/image7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Relationship Id="rId2" Type="http://schemas.openxmlformats.org/officeDocument/2006/relationships/image" Target="../media/image79.wmf"/><Relationship Id="rId3" Type="http://schemas.openxmlformats.org/officeDocument/2006/relationships/image" Target="../media/image8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Relationship Id="rId2" Type="http://schemas.openxmlformats.org/officeDocument/2006/relationships/image" Target="../media/image8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Relationship Id="rId2" Type="http://schemas.openxmlformats.org/officeDocument/2006/relationships/image" Target="../media/image8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Relationship Id="rId2" Type="http://schemas.openxmlformats.org/officeDocument/2006/relationships/image" Target="../media/image86.wmf"/><Relationship Id="rId3" Type="http://schemas.openxmlformats.org/officeDocument/2006/relationships/image" Target="../media/image8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Relationship Id="rId2" Type="http://schemas.openxmlformats.org/officeDocument/2006/relationships/image" Target="../media/image8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Relationship Id="rId2" Type="http://schemas.openxmlformats.org/officeDocument/2006/relationships/image" Target="../media/image6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Relationship Id="rId2" Type="http://schemas.openxmlformats.org/officeDocument/2006/relationships/image" Target="../media/image67.emf"/><Relationship Id="rId3" Type="http://schemas.openxmlformats.org/officeDocument/2006/relationships/image" Target="../media/image6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Relationship Id="rId2" Type="http://schemas.openxmlformats.org/officeDocument/2006/relationships/image" Target="../media/image7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A9E116A1-28C6-4717-AD97-D7CC9FEE760B}" type="datetime1">
              <a:rPr lang="zh-CN" altLang="en-US"/>
              <a:pPr>
                <a:defRPr/>
              </a:pPr>
              <a:t>2019/5/27</a:t>
            </a:fld>
            <a:endParaRPr lang="en-US" altLang="zh-CN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EBF684F7-0FE0-443F-8FB7-2CA8472605B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236697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C5253F11-DE08-4D41-9BD1-BCFC45290B63}" type="datetime1">
              <a:rPr lang="zh-CN" altLang="en-US"/>
              <a:pPr>
                <a:defRPr/>
              </a:pPr>
              <a:t>2019/5/27</a:t>
            </a:fld>
            <a:endParaRPr lang="en-US" altLang="zh-CN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Textmasterformate durch Klicken bearbeiten</a:t>
            </a:r>
          </a:p>
          <a:p>
            <a:pPr lvl="1"/>
            <a:r>
              <a:rPr lang="en-US" altLang="zh-CN" noProof="0" smtClean="0"/>
              <a:t>Zweite Ebene</a:t>
            </a:r>
          </a:p>
          <a:p>
            <a:pPr lvl="2"/>
            <a:r>
              <a:rPr lang="en-US" altLang="zh-CN" noProof="0" smtClean="0"/>
              <a:t>Dritte Ebene</a:t>
            </a:r>
          </a:p>
          <a:p>
            <a:pPr lvl="3"/>
            <a:r>
              <a:rPr lang="en-US" altLang="zh-CN" noProof="0" smtClean="0"/>
              <a:t>Vierte Ebene</a:t>
            </a:r>
          </a:p>
          <a:p>
            <a:pPr lvl="4"/>
            <a:r>
              <a:rPr lang="en-US" altLang="zh-CN" noProof="0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B35E1F3D-ED9E-405E-AF1C-9F2937595A1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032372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560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420E4-B692-4BA9-B03B-125FEC0D314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32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Since any node can operate either in FD</a:t>
            </a:r>
            <a:r>
              <a:rPr lang="en-US" baseline="0" dirty="0" smtClean="0">
                <a:sym typeface="Wingdings" panose="05000000000000000000" pitchFamily="2" charset="2"/>
              </a:rPr>
              <a:t> or HD, and since frequency reuse is allowed on each subcarrier for one time, then each transmission on node (k) for user pair (</a:t>
            </a:r>
            <a:r>
              <a:rPr lang="en-US" baseline="0" dirty="0" err="1" smtClean="0">
                <a:sym typeface="Wingdings" panose="05000000000000000000" pitchFamily="2" charset="2"/>
              </a:rPr>
              <a:t>n,m</a:t>
            </a:r>
            <a:r>
              <a:rPr lang="en-US" baseline="0" dirty="0" smtClean="0">
                <a:sym typeface="Wingdings" panose="05000000000000000000" pitchFamily="2" charset="2"/>
              </a:rPr>
              <a:t>)  on subcarrier (s) will have an interference transmission  from node (k’) for transceiver pair (</a:t>
            </a:r>
            <a:r>
              <a:rPr lang="en-US" baseline="0" dirty="0" err="1" smtClean="0">
                <a:sym typeface="Wingdings" panose="05000000000000000000" pitchFamily="2" charset="2"/>
              </a:rPr>
              <a:t>n’,m</a:t>
            </a:r>
            <a:r>
              <a:rPr lang="en-US" baseline="0" dirty="0" smtClean="0">
                <a:sym typeface="Wingdings" panose="05000000000000000000" pitchFamily="2" charset="2"/>
              </a:rPr>
              <a:t>’). </a:t>
            </a:r>
          </a:p>
          <a:p>
            <a:pPr marL="185715" indent="-185715">
              <a:buFont typeface="Wingdings" panose="05000000000000000000" pitchFamily="2" charset="2"/>
              <a:buChar char="à"/>
            </a:pPr>
            <a:endParaRPr lang="en-US" baseline="0" dirty="0" smtClean="0">
              <a:sym typeface="Wingdings" panose="05000000000000000000" pitchFamily="2" charset="2"/>
            </a:endParaRPr>
          </a:p>
          <a:p>
            <a:pPr marL="185715" indent="-185715">
              <a:buFont typeface="Wingdings" panose="05000000000000000000" pitchFamily="2" charset="2"/>
              <a:buChar char="à"/>
            </a:pPr>
            <a:r>
              <a:rPr lang="en-US" baseline="0" dirty="0" smtClean="0">
                <a:sym typeface="Wingdings" panose="05000000000000000000" pitchFamily="2" charset="2"/>
              </a:rPr>
              <a:t>Therefore, the throughput can be calculated by either case of the following cases.</a:t>
            </a:r>
          </a:p>
          <a:p>
            <a:pPr marL="185715" indent="-185715">
              <a:buFont typeface="Wingdings" panose="05000000000000000000" pitchFamily="2" charset="2"/>
              <a:buChar char="à"/>
            </a:pPr>
            <a:endParaRPr lang="en-US" baseline="0" dirty="0" smtClean="0">
              <a:sym typeface="Wingdings" panose="05000000000000000000" pitchFamily="2" charset="2"/>
            </a:endParaRPr>
          </a:p>
          <a:p>
            <a:pPr marL="742859" lvl="1" indent="-247620">
              <a:buFont typeface="+mj-lt"/>
              <a:buAutoNum type="arabicPeriod"/>
            </a:pPr>
            <a:r>
              <a:rPr lang="en-US" baseline="0" dirty="0" smtClean="0">
                <a:sym typeface="Wingdings" panose="05000000000000000000" pitchFamily="2" charset="2"/>
              </a:rPr>
              <a:t>Both concerned node (k) and interference node (k’) operate  in FD.</a:t>
            </a:r>
          </a:p>
          <a:p>
            <a:pPr marL="742859" lvl="1" indent="-247620">
              <a:buFont typeface="+mj-lt"/>
              <a:buAutoNum type="arabicPeriod"/>
            </a:pPr>
            <a:r>
              <a:rPr lang="en-US" dirty="0" smtClean="0"/>
              <a:t>The concerned node operates in FD and the</a:t>
            </a:r>
            <a:r>
              <a:rPr lang="en-US" baseline="0" dirty="0" smtClean="0"/>
              <a:t> </a:t>
            </a:r>
            <a:r>
              <a:rPr lang="en-US" dirty="0" smtClean="0"/>
              <a:t>interfering node operates in HD MU-MIMO.</a:t>
            </a:r>
          </a:p>
          <a:p>
            <a:pPr marL="742859" lvl="1" indent="-247620">
              <a:buFont typeface="+mj-lt"/>
              <a:buAutoNum type="arabicPeriod"/>
            </a:pPr>
            <a:r>
              <a:rPr lang="en-US" dirty="0" smtClean="0"/>
              <a:t>The concerned node operates in HD MU-MIMO</a:t>
            </a:r>
            <a:r>
              <a:rPr lang="en-US" baseline="0" dirty="0" smtClean="0"/>
              <a:t> </a:t>
            </a:r>
            <a:r>
              <a:rPr lang="en-US" dirty="0" smtClean="0"/>
              <a:t>and the interfering node operates in FD.</a:t>
            </a:r>
          </a:p>
          <a:p>
            <a:pPr marL="742859" lvl="1" indent="-247620">
              <a:buFont typeface="+mj-lt"/>
              <a:buAutoNum type="arabicPeriod"/>
            </a:pPr>
            <a:r>
              <a:rPr lang="en-US" sz="1300" dirty="0">
                <a:latin typeface="+mn-lt"/>
                <a:cs typeface="+mn-cs"/>
              </a:rPr>
              <a:t>Both nodes operate in HD MU-MIMO</a:t>
            </a:r>
          </a:p>
          <a:p>
            <a:endParaRPr lang="en-US" sz="1300" dirty="0">
              <a:latin typeface="+mn-lt"/>
              <a:cs typeface="+mn-cs"/>
            </a:endParaRPr>
          </a:p>
          <a:p>
            <a:r>
              <a:rPr lang="en-US" sz="1300" dirty="0">
                <a:latin typeface="+mn-lt"/>
                <a:cs typeface="+mn-cs"/>
                <a:sym typeface="Wingdings" panose="05000000000000000000" pitchFamily="2" charset="2"/>
              </a:rPr>
              <a:t> The details of each case will be illustrated in the upcoming slides.</a:t>
            </a:r>
            <a:endParaRPr lang="en-US" sz="1300" dirty="0">
              <a:latin typeface="+mn-lt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420E4-B692-4BA9-B03B-125FEC0D314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98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It is expected that by</a:t>
            </a:r>
            <a:r>
              <a:rPr lang="en-US" baseline="0" dirty="0" smtClean="0">
                <a:sym typeface="Wingdings" panose="05000000000000000000" pitchFamily="2" charset="2"/>
              </a:rPr>
              <a:t> increasing the spatial correlation coefficients between antennas that the HD performance will degrade. </a:t>
            </a:r>
          </a:p>
          <a:p>
            <a:pPr marL="185715" indent="-185715">
              <a:buFont typeface="Wingdings" panose="05000000000000000000" pitchFamily="2" charset="2"/>
              <a:buChar char="à"/>
            </a:pPr>
            <a:endParaRPr lang="en-US" baseline="0" dirty="0" smtClean="0">
              <a:sym typeface="Wingdings" panose="05000000000000000000" pitchFamily="2" charset="2"/>
            </a:endParaRPr>
          </a:p>
          <a:p>
            <a:pPr marL="185715" indent="-185715">
              <a:buFont typeface="Wingdings" panose="05000000000000000000" pitchFamily="2" charset="2"/>
              <a:buChar char="à"/>
            </a:pPr>
            <a:r>
              <a:rPr lang="en-US" baseline="0" dirty="0" smtClean="0">
                <a:sym typeface="Wingdings" panose="05000000000000000000" pitchFamily="2" charset="2"/>
              </a:rPr>
              <a:t>However, FD performance is independent of the spatial correlation between the antennas.</a:t>
            </a:r>
          </a:p>
          <a:p>
            <a:pPr marL="185715" indent="-185715">
              <a:buFont typeface="Wingdings" panose="05000000000000000000" pitchFamily="2" charset="2"/>
              <a:buChar char="à"/>
            </a:pPr>
            <a:endParaRPr lang="en-US" baseline="0" dirty="0" smtClean="0">
              <a:sym typeface="Wingdings" panose="05000000000000000000" pitchFamily="2" charset="2"/>
            </a:endParaRPr>
          </a:p>
          <a:p>
            <a:pPr marL="185715" indent="-185715">
              <a:buFont typeface="Wingdings" panose="05000000000000000000" pitchFamily="2" charset="2"/>
              <a:buChar char="à"/>
            </a:pPr>
            <a:r>
              <a:rPr lang="en-US" baseline="0" dirty="0" smtClean="0">
                <a:sym typeface="Wingdings" panose="05000000000000000000" pitchFamily="2" charset="2"/>
              </a:rPr>
              <a:t>It can be clearly noticed that the proposed scheme was able to switch between FD and HD to choose the transmission mode with the highest throughput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420E4-B692-4BA9-B03B-125FEC0D314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63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9459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82679-15FD-42A2-A3A2-D77F5563001C}" type="slidenum">
              <a:rPr lang="en-US" altLang="zh-CN"/>
              <a:pPr/>
              <a:t>4</a:t>
            </a:fld>
            <a:endParaRPr lang="en-US" altLang="zh-CN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3219"/>
            <a:ext cx="5206153" cy="4603798"/>
          </a:xfrm>
        </p:spPr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857177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0615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E4639-97C1-42ED-9829-64CEEEDF2157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194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E4639-97C1-42ED-9829-64CEEEDF2157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995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E4639-97C1-42ED-9829-64CEEEDF2157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614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E4639-97C1-42ED-9829-64CEEEDF2157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8310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consider the steady-state distribution of the Markov chain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44271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2" Type="http://schemas.openxmlformats.org/officeDocument/2006/relationships/tags" Target="../tags/tag7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tags" Target="../tags/tag18.xml"/><Relationship Id="rId2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tags" Target="../tags/tag19.xml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0100" y="3690938"/>
            <a:ext cx="7543800" cy="18669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7182" name="Rectangle 14" hidden="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00100" y="4762500"/>
            <a:ext cx="7543800" cy="304800"/>
          </a:xfrm>
        </p:spPr>
        <p:txBody>
          <a:bodyPr/>
          <a:lstStyle>
            <a:lvl1pPr marL="0" indent="0">
              <a:spcBef>
                <a:spcPct val="0"/>
              </a:spcBef>
              <a:defRPr sz="1900" noProof="1">
                <a:solidFill>
                  <a:srgbClr val="FFFFFF"/>
                </a:solidFill>
              </a:defRPr>
            </a:lvl1pPr>
          </a:lstStyle>
          <a:p>
            <a:r>
              <a:rPr lang="en-US" noProof="1"/>
              <a:t>Formatvorlage des Untertitelmasters durch Klicken bearbeiten</a:t>
            </a:r>
          </a:p>
        </p:txBody>
      </p:sp>
      <p:sp>
        <p:nvSpPr>
          <p:cNvPr id="8" name="Rectangle 15" hidden="1"/>
          <p:cNvSpPr>
            <a:spLocks noGrp="1" noChangeArrowheads="1"/>
          </p:cNvSpPr>
          <p:nvPr>
            <p:ph type="ftr" sz="quarter" idx="10"/>
            <p:custDataLst>
              <p:tags r:id="rId1"/>
            </p:custDataLst>
          </p:nvPr>
        </p:nvSpPr>
        <p:spPr bwMode="auto">
          <a:xfrm>
            <a:off x="2032000" y="6578600"/>
            <a:ext cx="5080000" cy="152400"/>
          </a:xfrm>
          <a:prstGeom prst="rect">
            <a:avLst/>
          </a:prstGeom>
          <a:ln w="0"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defRPr sz="800" noProof="1">
                <a:solidFill>
                  <a:srgbClr val="FFFFFF"/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9" name="Rectangle 16" hidden="1"/>
          <p:cNvSpPr>
            <a:spLocks noGrp="1" noChangeArrowheads="1"/>
          </p:cNvSpPr>
          <p:nvPr>
            <p:ph type="dt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D70DA-2AD1-4861-8225-20F4CF34B514}" type="datetime1">
              <a:rPr lang="zh-CN" altLang="en-US" smtClean="0"/>
              <a:pPr>
                <a:defRPr/>
              </a:pPr>
              <a:t>2019/5/27</a:t>
            </a:fld>
            <a:endParaRPr lang="de-DE"/>
          </a:p>
        </p:txBody>
      </p:sp>
      <p:sp>
        <p:nvSpPr>
          <p:cNvPr id="10" name="Rectangle 17" hidden="1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 bwMode="auto">
          <a:xfrm>
            <a:off x="8578850" y="6578600"/>
            <a:ext cx="317500" cy="152400"/>
          </a:xfrm>
          <a:prstGeom prst="rect">
            <a:avLst/>
          </a:prstGeom>
          <a:ln w="0"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noProof="1">
                <a:solidFill>
                  <a:srgbClr val="FFFFFF"/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67609B62-706E-4D36-BD2B-F18BEE62B936}" type="slidenum">
              <a:rPr/>
              <a:pPr>
                <a:defRPr/>
              </a:pPr>
              <a:t>‹#›</a:t>
            </a:fld>
            <a:endParaRPr 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6" hidden="1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F08C7-40EA-4768-AC38-5A2A305DE1A4}" type="datetime1">
              <a:rPr lang="zh-CN" altLang="en-US" smtClean="0"/>
              <a:pPr>
                <a:defRPr/>
              </a:pPr>
              <a:t>2019/5/27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62738" y="565150"/>
            <a:ext cx="2089150" cy="5530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92113" y="565150"/>
            <a:ext cx="6118225" cy="5530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6" hidden="1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C0494-3B2F-4A9D-A343-175F0FA0AAA5}" type="datetime1">
              <a:rPr lang="zh-CN" altLang="en-US" smtClean="0"/>
              <a:pPr>
                <a:defRPr/>
              </a:pPr>
              <a:t>2019/5/27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2113" y="565150"/>
            <a:ext cx="8359775" cy="9144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392113" y="1714500"/>
            <a:ext cx="8359775" cy="4381500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16" hidden="1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A25A0-237D-41F1-A296-6C5FF5029BBC}" type="datetime1">
              <a:rPr lang="zh-CN" altLang="en-US" smtClean="0"/>
              <a:pPr>
                <a:defRPr/>
              </a:pPr>
              <a:t>2019/5/27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2113" y="228581"/>
            <a:ext cx="8359775" cy="557213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Rectangle 16" hidden="1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7B366-5EA0-47EB-A5FD-6A2550CC76C2}" type="datetime1">
              <a:rPr lang="zh-CN" altLang="en-US" smtClean="0"/>
              <a:pPr>
                <a:defRPr/>
              </a:pPr>
              <a:t>2019/5/27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6" hidden="1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AFCDF-71B6-4DFB-92D6-27800A0D46EA}" type="datetime1">
              <a:rPr lang="zh-CN" altLang="en-US" smtClean="0"/>
              <a:pPr>
                <a:defRPr/>
              </a:pPr>
              <a:t>2019/5/27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92113" y="1714500"/>
            <a:ext cx="4103687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714500"/>
            <a:ext cx="4103688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6" hidden="1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20F91-D121-4B39-8A99-CD1D077E62A1}" type="datetime1">
              <a:rPr lang="zh-CN" altLang="en-US" smtClean="0"/>
              <a:pPr>
                <a:defRPr/>
              </a:pPr>
              <a:t>2019/5/27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6" hidden="1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888CB-646A-430F-BBD4-11A92A362E35}" type="datetime1">
              <a:rPr lang="zh-CN" altLang="en-US" smtClean="0"/>
              <a:pPr>
                <a:defRPr/>
              </a:pPr>
              <a:t>2019/5/27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6" hidden="1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F4A96-0906-4B0D-93FF-75F9577630E2}" type="datetime1">
              <a:rPr lang="zh-CN" altLang="en-US" smtClean="0"/>
              <a:pPr>
                <a:defRPr/>
              </a:pPr>
              <a:t>2019/5/27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 hidden="1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A9564-3CCB-432F-B709-C552811D217D}" type="datetime1">
              <a:rPr lang="zh-CN" altLang="en-US" smtClean="0"/>
              <a:pPr>
                <a:defRPr/>
              </a:pPr>
              <a:t>2019/5/27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6" hidden="1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622FD-6E22-4BB2-B287-F40D19B9C312}" type="datetime1">
              <a:rPr lang="zh-CN" altLang="en-US" smtClean="0"/>
              <a:pPr>
                <a:defRPr/>
              </a:pPr>
              <a:t>2019/5/27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6" hidden="1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90897-BDAD-4E54-822A-0630DD5C4D74}" type="datetime1">
              <a:rPr lang="zh-CN" altLang="en-US" smtClean="0"/>
              <a:pPr>
                <a:defRPr/>
              </a:pPr>
              <a:t>2019/5/27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tags" Target="../tags/tag2.xml"/><Relationship Id="rId15" Type="http://schemas.openxmlformats.org/officeDocument/2006/relationships/tags" Target="../tags/tag3.xml"/><Relationship Id="rId16" Type="http://schemas.openxmlformats.org/officeDocument/2006/relationships/tags" Target="../tags/tag4.xml"/><Relationship Id="rId17" Type="http://schemas.openxmlformats.org/officeDocument/2006/relationships/tags" Target="../tags/tag5.xml"/><Relationship Id="rId18" Type="http://schemas.openxmlformats.org/officeDocument/2006/relationships/image" Target="../media/image1.png"/><Relationship Id="rId19" Type="http://schemas.openxmlformats.org/officeDocument/2006/relationships/hyperlink" Target="http://images.google.com/imgres?imgurl=http://content.answers.com/main/content/wp/en/e/ec/University_of_Houston_Logo.jpg&amp;imgrefurl=http://www.answers.com/topic/university-of-houston&amp;h=83&amp;w=120&amp;sz=10&amp;hl=en&amp;start=9&amp;um=1&amp;usg=__ndURctdQ6wAbbg_GjV38pXxHS7U=&amp;tbnid=HMEGXKmAqkMYXM:&amp;tbnh=61&amp;tbnw=88&amp;prev=/images?q=UH+logo&amp;um=1&amp;hl=en&amp;sa=N" TargetMode="Externa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 descr="SHLBG2C_CO"/>
          <p:cNvPicPr>
            <a:picLocks noChangeArrowheads="1"/>
          </p:cNvPicPr>
          <p:nvPr>
            <p:custDataLst>
              <p:tags r:id="rId14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392113" y="228581"/>
            <a:ext cx="8359775" cy="55721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title style</a:t>
            </a:r>
          </a:p>
        </p:txBody>
      </p:sp>
      <p:sp>
        <p:nvSpPr>
          <p:cNvPr id="3076" name="Rectangle 11"/>
          <p:cNvSpPr>
            <a:spLocks noGrp="1" noChangeArrowheads="1"/>
          </p:cNvSpPr>
          <p:nvPr>
            <p:ph type="body" idx="1"/>
            <p:custDataLst>
              <p:tags r:id="rId16"/>
            </p:custDataLst>
          </p:nvPr>
        </p:nvSpPr>
        <p:spPr bwMode="auto">
          <a:xfrm>
            <a:off x="392113" y="1071546"/>
            <a:ext cx="8359775" cy="530978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</a:p>
        </p:txBody>
      </p:sp>
      <p:sp>
        <p:nvSpPr>
          <p:cNvPr id="1040" name="Rectangle 16" hidden="1"/>
          <p:cNvSpPr>
            <a:spLocks noGrp="1" noChangeArrowheads="1"/>
          </p:cNvSpPr>
          <p:nvPr>
            <p:ph type="dt" sz="half" idx="2"/>
            <p:custDataLst>
              <p:tags r:id="rId17"/>
            </p:custDataLst>
          </p:nvPr>
        </p:nvSpPr>
        <p:spPr bwMode="auto">
          <a:xfrm>
            <a:off x="800100" y="5715000"/>
            <a:ext cx="7543800" cy="3048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900" noProof="1">
                <a:solidFill>
                  <a:srgbClr val="FFFFFF"/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4C519DE8-833F-4589-8F5E-5DB09EA830F6}" type="datetime1">
              <a:rPr lang="zh-CN" altLang="en-US" smtClean="0"/>
              <a:pPr>
                <a:defRPr/>
              </a:pPr>
              <a:t>2019/5/27</a:t>
            </a:fld>
            <a:endParaRPr lang="de-DE"/>
          </a:p>
        </p:txBody>
      </p:sp>
      <p:sp>
        <p:nvSpPr>
          <p:cNvPr id="22" name="Slide Number Placeholder 4"/>
          <p:cNvSpPr txBox="1">
            <a:spLocks noGrp="1"/>
          </p:cNvSpPr>
          <p:nvPr/>
        </p:nvSpPr>
        <p:spPr bwMode="auto">
          <a:xfrm>
            <a:off x="3635896" y="6453336"/>
            <a:ext cx="1332243" cy="28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FE353623-18A7-40A1-AC8E-23054036257D}" type="slidenum">
              <a:rPr lang="ja-JP" altLang="en-US" sz="1600" b="1" smtClean="0">
                <a:solidFill>
                  <a:srgbClr val="FF0000"/>
                </a:solidFill>
                <a:ea typeface="MS PGothic" pitchFamily="34" charset="-128"/>
              </a:rPr>
              <a:pPr algn="r" eaLnBrk="0" hangingPunct="0"/>
              <a:t>‹#›</a:t>
            </a:fld>
            <a:endParaRPr lang="en-US" altLang="ja-JP" sz="1600" b="1" dirty="0">
              <a:solidFill>
                <a:srgbClr val="0066FF"/>
              </a:solidFill>
              <a:ea typeface="MS PGothic" pitchFamily="34" charset="-128"/>
            </a:endParaRPr>
          </a:p>
        </p:txBody>
      </p:sp>
      <p:pic>
        <p:nvPicPr>
          <p:cNvPr id="12" name="Picture 12" descr="http://tbn0.google.com/images?q=tbn:HMEGXKmAqkMYXM:http://content.answers.com/main/content/wp/en/e/ec/University_of_Houston_Logo.jpg">
            <a:hlinkClick r:id="rId19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6116463"/>
            <a:ext cx="762967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pitchFamily="34" charset="0"/>
        </a:defRPr>
      </a:lvl9pPr>
    </p:titleStyle>
    <p:bodyStyle>
      <a:lvl1pPr marL="254000" indent="-2540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11200" indent="-2540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2000">
          <a:solidFill>
            <a:srgbClr val="000000"/>
          </a:solidFill>
          <a:latin typeface="+mn-lt"/>
        </a:defRPr>
      </a:lvl2pPr>
      <a:lvl3pPr marL="1168400" indent="-2540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SzPct val="100000"/>
        <a:buChar char="•"/>
        <a:defRPr sz="2400">
          <a:solidFill>
            <a:srgbClr val="000000"/>
          </a:solidFill>
          <a:latin typeface="+mn-lt"/>
        </a:defRPr>
      </a:lvl3pPr>
      <a:lvl4pPr marL="1625600" indent="-2540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1600">
          <a:solidFill>
            <a:srgbClr val="000000"/>
          </a:solidFill>
          <a:latin typeface="+mn-lt"/>
        </a:defRPr>
      </a:lvl4pPr>
      <a:lvl5pPr marL="2082800" indent="-2540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1600">
          <a:solidFill>
            <a:srgbClr val="000000"/>
          </a:solidFill>
          <a:latin typeface="+mn-lt"/>
        </a:defRPr>
      </a:lvl5pPr>
      <a:lvl6pPr marL="2540000" indent="-254000" algn="l" rtl="0" fontAlgn="base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1600">
          <a:solidFill>
            <a:srgbClr val="000000"/>
          </a:solidFill>
          <a:latin typeface="+mn-lt"/>
        </a:defRPr>
      </a:lvl6pPr>
      <a:lvl7pPr marL="2997200" indent="-254000" algn="l" rtl="0" fontAlgn="base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1600">
          <a:solidFill>
            <a:srgbClr val="000000"/>
          </a:solidFill>
          <a:latin typeface="+mn-lt"/>
        </a:defRPr>
      </a:lvl7pPr>
      <a:lvl8pPr marL="3454400" indent="-254000" algn="l" rtl="0" fontAlgn="base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1600">
          <a:solidFill>
            <a:srgbClr val="000000"/>
          </a:solidFill>
          <a:latin typeface="+mn-lt"/>
        </a:defRPr>
      </a:lvl8pPr>
      <a:lvl9pPr marL="3911600" indent="-254000" algn="l" rtl="0" fontAlgn="base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1600">
          <a:solidFill>
            <a:srgbClr val="000000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hyperlink" Target="http://images.google.com/imgres?imgurl=http://content.answers.com/main/content/wp/en/e/ec/University_of_Houston_Logo.jpg&amp;imgrefurl=http://www.answers.com/topic/university-of-houston&amp;h=83&amp;w=120&amp;sz=10&amp;hl=en&amp;start=9&amp;um=1&amp;usg=__ndURctdQ6wAbbg_GjV38pXxHS7U=&amp;tbnid=HMEGXKmAqkMYXM:&amp;tbnh=61&amp;tbnw=88&amp;prev=/images?q=UH+logo&amp;um=1&amp;hl=en&amp;sa=N" TargetMode="External"/><Relationship Id="rId5" Type="http://schemas.openxmlformats.org/officeDocument/2006/relationships/image" Target="../media/image2.jpeg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1" Type="http://schemas.openxmlformats.org/officeDocument/2006/relationships/tags" Target="../tags/tag55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0.png"/><Relationship Id="rId5" Type="http://schemas.openxmlformats.org/officeDocument/2006/relationships/image" Target="../media/image47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9" Type="http://schemas.openxmlformats.org/officeDocument/2006/relationships/oleObject" Target="../embeddings/oleObject2.bin"/><Relationship Id="rId10" Type="http://schemas.openxmlformats.org/officeDocument/2006/relationships/image" Target="../media/image49.wmf"/><Relationship Id="rId1" Type="http://schemas.openxmlformats.org/officeDocument/2006/relationships/vmlDrawing" Target="../drawings/vmlDrawing2.vml"/><Relationship Id="rId2" Type="http://schemas.openxmlformats.org/officeDocument/2006/relationships/tags" Target="../tags/tag5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57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jpeg"/><Relationship Id="rId5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59.png"/><Relationship Id="rId1" Type="http://schemas.openxmlformats.org/officeDocument/2006/relationships/tags" Target="../tags/tag58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59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1" Type="http://schemas.openxmlformats.org/officeDocument/2006/relationships/tags" Target="../tags/tag60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61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2222222222222222222222.vsdx"/><Relationship Id="rId4" Type="http://schemas.openxmlformats.org/officeDocument/2006/relationships/image" Target="../media/image65.emf"/><Relationship Id="rId5" Type="http://schemas.openxmlformats.org/officeDocument/2006/relationships/hyperlink" Target="http://arxiv.org/abs/1503.03954" TargetMode="External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3333333333333333333333.vsdx"/><Relationship Id="rId4" Type="http://schemas.openxmlformats.org/officeDocument/2006/relationships/image" Target="../media/image66.emf"/><Relationship Id="rId5" Type="http://schemas.openxmlformats.org/officeDocument/2006/relationships/package" Target="../embeddings/Microsoft_Visio___4444444444444444444444.vsdx"/><Relationship Id="rId6" Type="http://schemas.openxmlformats.org/officeDocument/2006/relationships/image" Target="../media/image6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9999555555555555555555.vsdx"/><Relationship Id="rId4" Type="http://schemas.openxmlformats.org/officeDocument/2006/relationships/image" Target="../media/image68.emf"/><Relationship Id="rId5" Type="http://schemas.openxmlformats.org/officeDocument/2006/relationships/package" Target="../embeddings/Microsoft_Visio___10101010666666666666666666.vsdx"/><Relationship Id="rId6" Type="http://schemas.openxmlformats.org/officeDocument/2006/relationships/image" Target="../media/image67.emf"/><Relationship Id="rId7" Type="http://schemas.openxmlformats.org/officeDocument/2006/relationships/package" Target="../embeddings/Microsoft_Visio___11111111777777777777777777.vsdx"/><Relationship Id="rId8" Type="http://schemas.openxmlformats.org/officeDocument/2006/relationships/image" Target="../media/image6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12121212888888888888888888.vsdx"/><Relationship Id="rId4" Type="http://schemas.openxmlformats.org/officeDocument/2006/relationships/image" Target="../media/image7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13131313999999999999999999.vsdx"/><Relationship Id="rId4" Type="http://schemas.openxmlformats.org/officeDocument/2006/relationships/image" Target="../media/image71.emf"/><Relationship Id="rId5" Type="http://schemas.openxmlformats.org/officeDocument/2006/relationships/package" Target="../embeddings/Microsoft_Visio___14141414101010101010101010101010101010101010.vsdx"/><Relationship Id="rId6" Type="http://schemas.openxmlformats.org/officeDocument/2006/relationships/image" Target="../media/image72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15151515111111111111111111111111111111111111.vsdx"/><Relationship Id="rId4" Type="http://schemas.openxmlformats.org/officeDocument/2006/relationships/image" Target="../media/image73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16161616121212121212121212121212121212121212.vsdx"/><Relationship Id="rId4" Type="http://schemas.openxmlformats.org/officeDocument/2006/relationships/image" Target="../media/image75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17171717131313131313131313131313131313131313.vsdx"/><Relationship Id="rId4" Type="http://schemas.openxmlformats.org/officeDocument/2006/relationships/image" Target="../media/image76.emf"/><Relationship Id="rId5" Type="http://schemas.openxmlformats.org/officeDocument/2006/relationships/package" Target="../embeddings/Microsoft_Visio___18181818141414141414141414141414141414141414.vsdx"/><Relationship Id="rId6" Type="http://schemas.openxmlformats.org/officeDocument/2006/relationships/image" Target="../media/image77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jpeg"/><Relationship Id="rId12" Type="http://schemas.openxmlformats.org/officeDocument/2006/relationships/image" Target="../media/image10.jpeg"/><Relationship Id="rId13" Type="http://schemas.openxmlformats.org/officeDocument/2006/relationships/image" Target="../media/image11.jpeg"/><Relationship Id="rId14" Type="http://schemas.openxmlformats.org/officeDocument/2006/relationships/image" Target="../media/image12.png"/><Relationship Id="rId15" Type="http://schemas.openxmlformats.org/officeDocument/2006/relationships/image" Target="../media/image13.emf"/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4" Type="http://schemas.openxmlformats.org/officeDocument/2006/relationships/chart" Target="../charts/chart1.xml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8" Type="http://schemas.openxmlformats.org/officeDocument/2006/relationships/image" Target="../media/image6.jpeg"/><Relationship Id="rId9" Type="http://schemas.openxmlformats.org/officeDocument/2006/relationships/image" Target="../media/image7.jpeg"/><Relationship Id="rId10" Type="http://schemas.openxmlformats.org/officeDocument/2006/relationships/image" Target="../media/image8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78.w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79.wmf"/><Relationship Id="rId7" Type="http://schemas.openxmlformats.org/officeDocument/2006/relationships/package" Target="../embeddings/Microsoft_Visio___19191919151515151515151515151515151515151515.vsdx"/><Relationship Id="rId8" Type="http://schemas.openxmlformats.org/officeDocument/2006/relationships/image" Target="../media/image80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package" Target="../embeddings/Microsoft_Visio___20202020161616161616161616161616161616161616.vsdx"/><Relationship Id="rId5" Type="http://schemas.openxmlformats.org/officeDocument/2006/relationships/image" Target="../media/image81.emf"/><Relationship Id="rId6" Type="http://schemas.openxmlformats.org/officeDocument/2006/relationships/package" Target="../embeddings/Microsoft_Visio___21212121171717171717171717171717171717171717.vsdx"/><Relationship Id="rId7" Type="http://schemas.openxmlformats.org/officeDocument/2006/relationships/image" Target="../media/image82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83.wmf"/><Relationship Id="rId5" Type="http://schemas.openxmlformats.org/officeDocument/2006/relationships/package" Target="../embeddings/Microsoft_Visio___22222222181818181818181818181818181818181818.vsdx"/><Relationship Id="rId6" Type="http://schemas.openxmlformats.org/officeDocument/2006/relationships/image" Target="../media/image84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85.w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86.wmf"/><Relationship Id="rId7" Type="http://schemas.openxmlformats.org/officeDocument/2006/relationships/package" Target="../embeddings/Microsoft_Visio___23232323191919191919191919191919191919191919.vsdx"/><Relationship Id="rId8" Type="http://schemas.openxmlformats.org/officeDocument/2006/relationships/image" Target="../media/image87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88.wmf"/><Relationship Id="rId5" Type="http://schemas.openxmlformats.org/officeDocument/2006/relationships/image" Target="../media/image90.png"/><Relationship Id="rId6" Type="http://schemas.openxmlformats.org/officeDocument/2006/relationships/oleObject" Target="../embeddings/oleObject9.bin"/><Relationship Id="rId7" Type="http://schemas.openxmlformats.org/officeDocument/2006/relationships/image" Target="../media/image89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1.png"/><Relationship Id="rId3" Type="http://schemas.openxmlformats.org/officeDocument/2006/relationships/image" Target="../media/image9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26252525202020202020202020202020202020202020.vsdx"/><Relationship Id="rId4" Type="http://schemas.openxmlformats.org/officeDocument/2006/relationships/image" Target="../media/image94.emf"/><Relationship Id="rId5" Type="http://schemas.openxmlformats.org/officeDocument/2006/relationships/image" Target="../media/image95.png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0" Type="http://schemas.openxmlformats.org/officeDocument/2006/relationships/tags" Target="../tags/tag41.xml"/><Relationship Id="rId21" Type="http://schemas.openxmlformats.org/officeDocument/2006/relationships/tags" Target="../tags/tag42.xml"/><Relationship Id="rId22" Type="http://schemas.openxmlformats.org/officeDocument/2006/relationships/tags" Target="../tags/tag43.xml"/><Relationship Id="rId23" Type="http://schemas.openxmlformats.org/officeDocument/2006/relationships/tags" Target="../tags/tag44.xml"/><Relationship Id="rId24" Type="http://schemas.openxmlformats.org/officeDocument/2006/relationships/tags" Target="../tags/tag45.xml"/><Relationship Id="rId25" Type="http://schemas.openxmlformats.org/officeDocument/2006/relationships/tags" Target="../tags/tag46.xml"/><Relationship Id="rId26" Type="http://schemas.openxmlformats.org/officeDocument/2006/relationships/tags" Target="../tags/tag47.xml"/><Relationship Id="rId27" Type="http://schemas.openxmlformats.org/officeDocument/2006/relationships/tags" Target="../tags/tag48.xml"/><Relationship Id="rId28" Type="http://schemas.openxmlformats.org/officeDocument/2006/relationships/tags" Target="../tags/tag49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2" Type="http://schemas.openxmlformats.org/officeDocument/2006/relationships/tags" Target="../tags/tag23.xml"/><Relationship Id="rId3" Type="http://schemas.openxmlformats.org/officeDocument/2006/relationships/tags" Target="../tags/tag24.xml"/><Relationship Id="rId4" Type="http://schemas.openxmlformats.org/officeDocument/2006/relationships/tags" Target="../tags/tag25.xml"/><Relationship Id="rId5" Type="http://schemas.openxmlformats.org/officeDocument/2006/relationships/tags" Target="../tags/tag26.xml"/><Relationship Id="rId30" Type="http://schemas.openxmlformats.org/officeDocument/2006/relationships/notesSlide" Target="../notesSlides/notesSlide3.xml"/><Relationship Id="rId31" Type="http://schemas.openxmlformats.org/officeDocument/2006/relationships/image" Target="../media/image14.png"/><Relationship Id="rId32" Type="http://schemas.openxmlformats.org/officeDocument/2006/relationships/image" Target="../media/image15.wmf"/><Relationship Id="rId9" Type="http://schemas.openxmlformats.org/officeDocument/2006/relationships/tags" Target="../tags/tag30.xml"/><Relationship Id="rId6" Type="http://schemas.openxmlformats.org/officeDocument/2006/relationships/tags" Target="../tags/tag27.xml"/><Relationship Id="rId7" Type="http://schemas.openxmlformats.org/officeDocument/2006/relationships/tags" Target="../tags/tag28.xml"/><Relationship Id="rId8" Type="http://schemas.openxmlformats.org/officeDocument/2006/relationships/tags" Target="../tags/tag29.xml"/><Relationship Id="rId33" Type="http://schemas.openxmlformats.org/officeDocument/2006/relationships/image" Target="../media/image16.wmf"/><Relationship Id="rId34" Type="http://schemas.openxmlformats.org/officeDocument/2006/relationships/image" Target="../media/image17.png"/><Relationship Id="rId10" Type="http://schemas.openxmlformats.org/officeDocument/2006/relationships/tags" Target="../tags/tag31.xml"/><Relationship Id="rId11" Type="http://schemas.openxmlformats.org/officeDocument/2006/relationships/tags" Target="../tags/tag32.xml"/><Relationship Id="rId12" Type="http://schemas.openxmlformats.org/officeDocument/2006/relationships/tags" Target="../tags/tag33.xml"/><Relationship Id="rId13" Type="http://schemas.openxmlformats.org/officeDocument/2006/relationships/tags" Target="../tags/tag34.xml"/><Relationship Id="rId14" Type="http://schemas.openxmlformats.org/officeDocument/2006/relationships/tags" Target="../tags/tag35.xml"/><Relationship Id="rId15" Type="http://schemas.openxmlformats.org/officeDocument/2006/relationships/tags" Target="../tags/tag36.xml"/><Relationship Id="rId16" Type="http://schemas.openxmlformats.org/officeDocument/2006/relationships/tags" Target="../tags/tag37.xml"/><Relationship Id="rId17" Type="http://schemas.openxmlformats.org/officeDocument/2006/relationships/tags" Target="../tags/tag38.xml"/><Relationship Id="rId18" Type="http://schemas.openxmlformats.org/officeDocument/2006/relationships/tags" Target="../tags/tag39.xml"/><Relationship Id="rId19" Type="http://schemas.openxmlformats.org/officeDocument/2006/relationships/tags" Target="../tags/tag4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tags" Target="../tags/tag62.x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ireless.egr.uh.edu/research.htm" TargetMode="Externa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wmf"/><Relationship Id="rId12" Type="http://schemas.openxmlformats.org/officeDocument/2006/relationships/image" Target="../media/image27.png"/><Relationship Id="rId13" Type="http://schemas.openxmlformats.org/officeDocument/2006/relationships/image" Target="../media/image28.wmf"/><Relationship Id="rId14" Type="http://schemas.openxmlformats.org/officeDocument/2006/relationships/image" Target="../media/image29.wmf"/><Relationship Id="rId15" Type="http://schemas.openxmlformats.org/officeDocument/2006/relationships/image" Target="../media/image30.wmf"/><Relationship Id="rId16" Type="http://schemas.openxmlformats.org/officeDocument/2006/relationships/image" Target="../media/image31.wmf"/><Relationship Id="rId17" Type="http://schemas.openxmlformats.org/officeDocument/2006/relationships/image" Target="../media/image32.jpeg"/><Relationship Id="rId18" Type="http://schemas.openxmlformats.org/officeDocument/2006/relationships/image" Target="../media/image33.jpeg"/><Relationship Id="rId1" Type="http://schemas.openxmlformats.org/officeDocument/2006/relationships/tags" Target="../tags/tag50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jpeg"/><Relationship Id="rId9" Type="http://schemas.openxmlformats.org/officeDocument/2006/relationships/image" Target="../media/image24.jpeg"/><Relationship Id="rId10" Type="http://schemas.openxmlformats.org/officeDocument/2006/relationships/image" Target="../media/image2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34.jpe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35.jpeg"/><Relationship Id="rId8" Type="http://schemas.openxmlformats.org/officeDocument/2006/relationships/image" Target="../media/image36.jpeg"/><Relationship Id="rId1" Type="http://schemas.openxmlformats.org/officeDocument/2006/relationships/tags" Target="../tags/tag51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37.gif"/><Relationship Id="rId5" Type="http://schemas.openxmlformats.org/officeDocument/2006/relationships/image" Target="../media/image38.gif"/><Relationship Id="rId1" Type="http://schemas.openxmlformats.org/officeDocument/2006/relationships/tags" Target="../tags/tag52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40.jpeg"/><Relationship Id="rId6" Type="http://schemas.openxmlformats.org/officeDocument/2006/relationships/oleObject" Target="../embeddings/oleObject1.bin"/><Relationship Id="rId7" Type="http://schemas.openxmlformats.org/officeDocument/2006/relationships/image" Target="../media/image39.wmf"/><Relationship Id="rId1" Type="http://schemas.openxmlformats.org/officeDocument/2006/relationships/vmlDrawing" Target="../drawings/vmlDrawing1.vml"/><Relationship Id="rId2" Type="http://schemas.openxmlformats.org/officeDocument/2006/relationships/tags" Target="../tags/tag5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41.jpe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1" Type="http://schemas.openxmlformats.org/officeDocument/2006/relationships/tags" Target="../tags/tag54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-36512" y="980728"/>
            <a:ext cx="9144000" cy="147002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r>
              <a:rPr lang="en-US" sz="3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 </a:t>
            </a:r>
            <a:r>
              <a:rPr lang="en-US" altLang="zh-CN" sz="3600" b="1" dirty="0" smtClean="0">
                <a:solidFill>
                  <a:srgbClr val="0066FF"/>
                </a:solidFill>
              </a:rPr>
              <a:t>Resource Allocation for Full-Duplex Communication and Networks</a:t>
            </a:r>
            <a:r>
              <a:rPr lang="en-US" sz="3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/>
            </a:r>
            <a:br>
              <a:rPr lang="en-US" sz="3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br>
            <a:endParaRPr lang="en-US" altLang="zh-CN" sz="3600" b="1" dirty="0" smtClean="0">
              <a:solidFill>
                <a:srgbClr val="0066FF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algn="ctr">
              <a:defRPr/>
            </a:pPr>
            <a:endParaRPr lang="zh-CN" altLang="en-US" sz="4000" b="1" dirty="0">
              <a:solidFill>
                <a:srgbClr val="0066CC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698500" y="1772816"/>
            <a:ext cx="7772400" cy="3124200"/>
          </a:xfrm>
          <a:prstGeom prst="rect">
            <a:avLst/>
          </a:prstGeom>
        </p:spPr>
        <p:txBody>
          <a:bodyPr/>
          <a:lstStyle/>
          <a:p>
            <a:pPr marL="254000" marR="0" lvl="0" indent="-254000" algn="ctr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altLang="zh-CN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254000" indent="-254000" algn="ctr">
              <a:lnSpc>
                <a:spcPct val="105000"/>
              </a:lnSpc>
              <a:spcBef>
                <a:spcPct val="20000"/>
              </a:spcBef>
              <a:buSzPct val="100000"/>
              <a:defRPr/>
            </a:pPr>
            <a:endParaRPr kumimoji="0" lang="en-US" altLang="zh-CN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254000" indent="-254000" algn="ctr">
              <a:lnSpc>
                <a:spcPct val="105000"/>
              </a:lnSpc>
              <a:spcBef>
                <a:spcPct val="20000"/>
              </a:spcBef>
              <a:buSzPct val="100000"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Zhu Han</a:t>
            </a:r>
            <a:endParaRPr lang="en-US" altLang="zh-CN" sz="2800" kern="0" baseline="300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254000" lvl="0" indent="-254000" algn="ctr">
              <a:lnSpc>
                <a:spcPct val="105000"/>
              </a:lnSpc>
              <a:spcBef>
                <a:spcPct val="20000"/>
              </a:spcBef>
              <a:buSzPct val="100000"/>
              <a:defRPr/>
            </a:pP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Department of Electrical and Computer Engineering</a:t>
            </a:r>
          </a:p>
          <a:p>
            <a:pPr marL="254000" marR="0" lvl="0" indent="-254000" algn="ctr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University of Houston, Houston, TX, USA</a:t>
            </a:r>
          </a:p>
          <a:p>
            <a:pPr marL="254000" marR="0" lvl="0" indent="-254000" algn="ctr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altLang="zh-CN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254000" marR="0" lvl="0" indent="-254000" algn="ctr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altLang="zh-CN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254000" lvl="0" indent="-254000" algn="ctr" eaLnBrk="0" hangingPunct="0">
              <a:lnSpc>
                <a:spcPct val="105000"/>
              </a:lnSpc>
              <a:spcBef>
                <a:spcPct val="20000"/>
              </a:spcBef>
              <a:buSzPct val="100000"/>
              <a:defRPr/>
            </a:pPr>
            <a:r>
              <a:rPr lang="en-US" altLang="zh-CN" kern="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Slides are available at : </a:t>
            </a:r>
          </a:p>
          <a:p>
            <a:pPr marL="254000" lvl="0" indent="-254000" algn="ctr" eaLnBrk="0" hangingPunct="0">
              <a:lnSpc>
                <a:spcPct val="105000"/>
              </a:lnSpc>
              <a:spcBef>
                <a:spcPct val="20000"/>
              </a:spcBef>
              <a:buSzPct val="100000"/>
              <a:defRPr/>
            </a:pPr>
            <a:r>
              <a:rPr lang="en-US" altLang="zh-CN" kern="0" dirty="0" err="1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wireless.egr.uh.edu</a:t>
            </a:r>
            <a:r>
              <a:rPr lang="en-US" altLang="zh-CN" kern="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/</a:t>
            </a:r>
            <a:r>
              <a:rPr lang="en-US" altLang="zh-CN" kern="0" dirty="0" err="1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research.htm</a:t>
            </a:r>
            <a:endParaRPr kumimoji="0" lang="en-US" altLang="zh-CN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254000" marR="0" lvl="0" indent="-254000" algn="ctr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altLang="zh-CN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254000" marR="0" lvl="0" indent="-254000" algn="ctr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altLang="zh-CN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12" descr="http://tbn0.google.com/images?q=tbn:HMEGXKmAqkMYXM:http://content.answers.com/main/content/wp/en/e/ec/University_of_Houston_Log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805264"/>
            <a:ext cx="100647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63"/>
    </mc:Choice>
    <mc:Fallback xmlns="">
      <p:transition advTm="2006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Self-interference Cancellation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4713" y="980728"/>
            <a:ext cx="8359775" cy="5309782"/>
          </a:xfrm>
        </p:spPr>
        <p:txBody>
          <a:bodyPr/>
          <a:lstStyle/>
          <a:p>
            <a:r>
              <a:rPr lang="en-US" altLang="zh-CN" sz="2400" dirty="0" smtClean="0"/>
              <a:t>Self interference channel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Passive antenna propagation suppression</a:t>
            </a:r>
          </a:p>
          <a:p>
            <a:r>
              <a:rPr lang="en-US" altLang="zh-CN" sz="2400" dirty="0" smtClean="0"/>
              <a:t>Active cancelation</a:t>
            </a:r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Active analog cancelation</a:t>
            </a:r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Active digital cancelation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9081" y="1412776"/>
            <a:ext cx="5037135" cy="154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组合 8"/>
          <p:cNvGrpSpPr/>
          <p:nvPr/>
        </p:nvGrpSpPr>
        <p:grpSpPr>
          <a:xfrm>
            <a:off x="899592" y="4672022"/>
            <a:ext cx="7346007" cy="1709306"/>
            <a:chOff x="899592" y="4321274"/>
            <a:chExt cx="7346007" cy="1709306"/>
          </a:xfrm>
        </p:grpSpPr>
        <p:grpSp>
          <p:nvGrpSpPr>
            <p:cNvPr id="7" name="组合 10"/>
            <p:cNvGrpSpPr/>
            <p:nvPr/>
          </p:nvGrpSpPr>
          <p:grpSpPr>
            <a:xfrm>
              <a:off x="899592" y="4321274"/>
              <a:ext cx="7346007" cy="1195958"/>
              <a:chOff x="899592" y="4249266"/>
              <a:chExt cx="7346007" cy="1195958"/>
            </a:xfrm>
          </p:grpSpPr>
          <p:pic>
            <p:nvPicPr>
              <p:cNvPr id="9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99592" y="4302224"/>
                <a:ext cx="3609975" cy="1143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788024" y="4249266"/>
                <a:ext cx="3457575" cy="1123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1835696" y="5661248"/>
              <a:ext cx="54625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Pre-mixer			      Post-mixer</a:t>
              </a:r>
              <a:endParaRPr lang="zh-CN" altLang="en-US" dirty="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Passive Propagation Cancellation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576" y="908720"/>
            <a:ext cx="6880820" cy="4929222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2060"/>
                </a:solidFill>
              </a:rPr>
              <a:t>MIMO system</a:t>
            </a:r>
          </a:p>
          <a:p>
            <a:pPr lvl="1"/>
            <a:r>
              <a:rPr lang="en-US" altLang="zh-CN" dirty="0" smtClean="0">
                <a:solidFill>
                  <a:srgbClr val="002060"/>
                </a:solidFill>
              </a:rPr>
              <a:t>Example, two transmitting antenna has 180 degree difference at the receiving antenna</a:t>
            </a:r>
          </a:p>
          <a:p>
            <a:pPr lvl="1"/>
            <a:endParaRPr lang="en-US" altLang="zh-CN" dirty="0">
              <a:solidFill>
                <a:srgbClr val="002060"/>
              </a:solidFill>
            </a:endParaRPr>
          </a:p>
          <a:p>
            <a:pPr lvl="1"/>
            <a:endParaRPr lang="en-US" altLang="zh-CN" dirty="0" smtClean="0">
              <a:solidFill>
                <a:srgbClr val="002060"/>
              </a:solidFill>
            </a:endParaRPr>
          </a:p>
          <a:p>
            <a:pPr lvl="1"/>
            <a:endParaRPr lang="en-US" altLang="zh-CN" dirty="0">
              <a:solidFill>
                <a:srgbClr val="002060"/>
              </a:solidFill>
            </a:endParaRPr>
          </a:p>
          <a:p>
            <a:pPr lvl="1"/>
            <a:endParaRPr lang="en-US" altLang="zh-CN" dirty="0" smtClean="0">
              <a:solidFill>
                <a:srgbClr val="002060"/>
              </a:solidFill>
            </a:endParaRPr>
          </a:p>
          <a:p>
            <a:pPr lvl="1"/>
            <a:endParaRPr lang="en-US" altLang="zh-CN" dirty="0">
              <a:solidFill>
                <a:srgbClr val="002060"/>
              </a:solidFill>
            </a:endParaRPr>
          </a:p>
          <a:p>
            <a:pPr lvl="1"/>
            <a:endParaRPr lang="en-US" altLang="zh-CN" dirty="0" smtClean="0">
              <a:solidFill>
                <a:srgbClr val="002060"/>
              </a:solidFill>
            </a:endParaRPr>
          </a:p>
          <a:p>
            <a:pPr lvl="1"/>
            <a:r>
              <a:rPr lang="en-US" altLang="zh-CN" dirty="0" smtClean="0">
                <a:solidFill>
                  <a:srgbClr val="002060"/>
                </a:solidFill>
              </a:rPr>
              <a:t>Multiple antenna for beamforming, nulling and self-interference cancellation.</a:t>
            </a:r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Challenges</a:t>
            </a:r>
            <a:r>
              <a:rPr lang="en-US" altLang="zh-CN" dirty="0" smtClean="0">
                <a:solidFill>
                  <a:srgbClr val="002060"/>
                </a:solidFill>
              </a:rPr>
              <a:t>: For wideband, wavelength </a:t>
            </a:r>
          </a:p>
          <a:p>
            <a:pPr marL="457200" lvl="1" indent="0">
              <a:buNone/>
            </a:pPr>
            <a:r>
              <a:rPr lang="en-US" altLang="zh-CN" dirty="0" smtClean="0">
                <a:solidFill>
                  <a:srgbClr val="002060"/>
                </a:solidFill>
              </a:rPr>
              <a:t>is different,  so the cancellation is not good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3549"/>
          <a:stretch>
            <a:fillRect/>
          </a:stretch>
        </p:blipFill>
        <p:spPr bwMode="auto">
          <a:xfrm>
            <a:off x="1979712" y="1916832"/>
            <a:ext cx="5040560" cy="233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0002" name="Picture 2" descr="http://www.fhi-berlin.mpg.de/elab/pub/Standardgeraete/Bandsperr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052" y="4581128"/>
            <a:ext cx="2798436" cy="15279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Active Analog Cancelation (2)</a:t>
            </a:r>
            <a:endParaRPr lang="zh-CN" altLang="en-US" sz="3200" dirty="0"/>
          </a:p>
        </p:txBody>
      </p:sp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4" cstate="print"/>
          <a:srcRect b="3226"/>
          <a:stretch>
            <a:fillRect/>
          </a:stretch>
        </p:blipFill>
        <p:spPr bwMode="auto">
          <a:xfrm>
            <a:off x="5076056" y="1054470"/>
            <a:ext cx="3317693" cy="167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3549"/>
          <a:stretch>
            <a:fillRect/>
          </a:stretch>
        </p:blipFill>
        <p:spPr bwMode="auto">
          <a:xfrm>
            <a:off x="611560" y="2978924"/>
            <a:ext cx="3312368" cy="153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6" cstate="print"/>
          <a:srcRect t="6968" b="2453"/>
          <a:stretch>
            <a:fillRect/>
          </a:stretch>
        </p:blipFill>
        <p:spPr bwMode="auto">
          <a:xfrm>
            <a:off x="395537" y="982462"/>
            <a:ext cx="374772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5032473"/>
            <a:ext cx="2664296" cy="149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接连接符 9"/>
          <p:cNvCxnSpPr/>
          <p:nvPr/>
        </p:nvCxnSpPr>
        <p:spPr bwMode="auto">
          <a:xfrm>
            <a:off x="0" y="2782662"/>
            <a:ext cx="46440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接连接符 10"/>
          <p:cNvCxnSpPr/>
          <p:nvPr/>
        </p:nvCxnSpPr>
        <p:spPr bwMode="auto">
          <a:xfrm>
            <a:off x="0" y="4654870"/>
            <a:ext cx="46440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直接连接符 11"/>
          <p:cNvCxnSpPr/>
          <p:nvPr/>
        </p:nvCxnSpPr>
        <p:spPr bwMode="auto">
          <a:xfrm flipV="1">
            <a:off x="4644008" y="838446"/>
            <a:ext cx="0" cy="580526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直接连接符 14"/>
          <p:cNvCxnSpPr/>
          <p:nvPr/>
        </p:nvCxnSpPr>
        <p:spPr bwMode="auto">
          <a:xfrm>
            <a:off x="4644008" y="3070694"/>
            <a:ext cx="46440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1403648" y="1630534"/>
            <a:ext cx="158417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Post-mixer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03648" y="5437666"/>
            <a:ext cx="158417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Post-mixer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31640" y="3358726"/>
            <a:ext cx="158417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Post-mixer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12160" y="1774550"/>
            <a:ext cx="158417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Pre-mixer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3" name="组合 40"/>
          <p:cNvGrpSpPr/>
          <p:nvPr/>
        </p:nvGrpSpPr>
        <p:grpSpPr>
          <a:xfrm>
            <a:off x="4932040" y="3286718"/>
            <a:ext cx="3600400" cy="3096344"/>
            <a:chOff x="4788024" y="3356992"/>
            <a:chExt cx="4032448" cy="3401806"/>
          </a:xfrm>
        </p:grpSpPr>
        <p:pic>
          <p:nvPicPr>
            <p:cNvPr id="101378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004048" y="3356992"/>
              <a:ext cx="3528392" cy="3401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椭圆 22"/>
            <p:cNvSpPr/>
            <p:nvPr/>
          </p:nvSpPr>
          <p:spPr bwMode="auto">
            <a:xfrm>
              <a:off x="8240340" y="5013176"/>
              <a:ext cx="432048" cy="432048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800" b="0" i="0" u="none" strike="noStrike" cap="none" normalizeH="0" baseline="0" smtClean="0">
                <a:ln>
                  <a:noFill/>
                </a:ln>
                <a:solidFill>
                  <a:srgbClr val="011643"/>
                </a:solidFill>
                <a:effectLst/>
                <a:latin typeface="CST Gill Sans" pitchFamily="2" charset="0"/>
              </a:endParaRPr>
            </a:p>
          </p:txBody>
        </p:sp>
        <p:graphicFrame>
          <p:nvGraphicFramePr>
            <p:cNvPr id="101383" name="Object 7"/>
            <p:cNvGraphicFramePr>
              <a:graphicFrameLocks noChangeAspect="1"/>
            </p:cNvGraphicFramePr>
            <p:nvPr/>
          </p:nvGraphicFramePr>
          <p:xfrm>
            <a:off x="8384356" y="5013424"/>
            <a:ext cx="2921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0797" name="Equation" r:id="rId9" imgW="291973" imgH="431613" progId="">
                    <p:embed/>
                  </p:oleObj>
                </mc:Choice>
                <mc:Fallback>
                  <p:oleObj name="Equation" r:id="rId9" imgW="291973" imgH="431613" progId="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84356" y="5013424"/>
                          <a:ext cx="292100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矩形 23"/>
            <p:cNvSpPr/>
            <p:nvPr/>
          </p:nvSpPr>
          <p:spPr bwMode="auto">
            <a:xfrm>
              <a:off x="8460432" y="5445224"/>
              <a:ext cx="72008" cy="5040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800" b="0" i="0" u="none" strike="noStrike" cap="none" normalizeH="0" baseline="0" smtClean="0">
                <a:ln>
                  <a:noFill/>
                </a:ln>
                <a:solidFill>
                  <a:srgbClr val="011643"/>
                </a:solidFill>
                <a:effectLst/>
                <a:latin typeface="CST Gill Sans" pitchFamily="2" charset="0"/>
              </a:endParaRPr>
            </a:p>
          </p:txBody>
        </p:sp>
        <p:cxnSp>
          <p:nvCxnSpPr>
            <p:cNvPr id="26" name="直接箭头连接符 25"/>
            <p:cNvCxnSpPr/>
            <p:nvPr/>
          </p:nvCxnSpPr>
          <p:spPr bwMode="auto">
            <a:xfrm>
              <a:off x="8460432" y="5445224"/>
              <a:ext cx="0" cy="288032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505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30" name="矩形 29"/>
            <p:cNvSpPr/>
            <p:nvPr/>
          </p:nvSpPr>
          <p:spPr bwMode="auto">
            <a:xfrm>
              <a:off x="8244408" y="6453336"/>
              <a:ext cx="576064" cy="288032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dirty="0" smtClean="0">
                  <a:solidFill>
                    <a:srgbClr val="011643"/>
                  </a:solidFill>
                  <a:latin typeface="CST Gill Sans" pitchFamily="2" charset="0"/>
                </a:rPr>
                <a:t>ADC</a:t>
              </a:r>
              <a:endPara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rgbClr val="011643"/>
                </a:solidFill>
                <a:effectLst/>
                <a:latin typeface="CST Gill Sans" pitchFamily="2" charset="0"/>
              </a:endParaRPr>
            </a:p>
          </p:txBody>
        </p:sp>
        <p:sp>
          <p:nvSpPr>
            <p:cNvPr id="31" name="矩形 30"/>
            <p:cNvSpPr/>
            <p:nvPr/>
          </p:nvSpPr>
          <p:spPr bwMode="auto">
            <a:xfrm>
              <a:off x="4788024" y="6165304"/>
              <a:ext cx="576064" cy="288032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dirty="0" smtClean="0">
                  <a:solidFill>
                    <a:srgbClr val="011643"/>
                  </a:solidFill>
                  <a:latin typeface="CST Gill Sans" pitchFamily="2" charset="0"/>
                </a:rPr>
                <a:t>DAC</a:t>
              </a:r>
              <a:endPara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rgbClr val="011643"/>
                </a:solidFill>
                <a:effectLst/>
                <a:latin typeface="CST Gill Sans" pitchFamily="2" charset="0"/>
              </a:endParaRPr>
            </a:p>
          </p:txBody>
        </p:sp>
        <p:sp>
          <p:nvSpPr>
            <p:cNvPr id="33" name="椭圆 32"/>
            <p:cNvSpPr/>
            <p:nvPr/>
          </p:nvSpPr>
          <p:spPr bwMode="auto">
            <a:xfrm>
              <a:off x="8244408" y="5733256"/>
              <a:ext cx="432048" cy="432048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i="0" u="none" strike="noStrike" cap="none" normalizeH="0" baseline="0" dirty="0" smtClean="0">
                  <a:ln>
                    <a:noFill/>
                  </a:ln>
                  <a:solidFill>
                    <a:srgbClr val="011643"/>
                  </a:solidFill>
                  <a:effectLst/>
                  <a:latin typeface="CST Gill Sans" pitchFamily="2" charset="0"/>
                </a:rPr>
                <a:t>x</a:t>
              </a:r>
              <a:endPara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011643"/>
                </a:solidFill>
                <a:effectLst/>
                <a:latin typeface="CST Gill Sans" pitchFamily="2" charset="0"/>
              </a:endParaRPr>
            </a:p>
          </p:txBody>
        </p:sp>
        <p:sp>
          <p:nvSpPr>
            <p:cNvPr id="34" name="椭圆 33"/>
            <p:cNvSpPr/>
            <p:nvPr/>
          </p:nvSpPr>
          <p:spPr bwMode="auto">
            <a:xfrm>
              <a:off x="4860032" y="5373216"/>
              <a:ext cx="432048" cy="432048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i="0" u="none" strike="noStrike" cap="none" normalizeH="0" baseline="0" dirty="0" smtClean="0">
                  <a:ln>
                    <a:noFill/>
                  </a:ln>
                  <a:solidFill>
                    <a:srgbClr val="011643"/>
                  </a:solidFill>
                  <a:effectLst/>
                  <a:latin typeface="CST Gill Sans" pitchFamily="2" charset="0"/>
                </a:rPr>
                <a:t>x</a:t>
              </a:r>
              <a:endPara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011643"/>
                </a:solidFill>
                <a:effectLst/>
                <a:latin typeface="CST Gill Sans" pitchFamily="2" charset="0"/>
              </a:endParaRPr>
            </a:p>
          </p:txBody>
        </p:sp>
        <p:cxnSp>
          <p:nvCxnSpPr>
            <p:cNvPr id="35" name="直接箭头连接符 34"/>
            <p:cNvCxnSpPr/>
            <p:nvPr/>
          </p:nvCxnSpPr>
          <p:spPr bwMode="auto">
            <a:xfrm>
              <a:off x="8460432" y="6165304"/>
              <a:ext cx="0" cy="288032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505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7" name="直接箭头连接符 36"/>
            <p:cNvCxnSpPr>
              <a:stCxn id="31" idx="0"/>
              <a:endCxn id="34" idx="4"/>
            </p:cNvCxnSpPr>
            <p:nvPr/>
          </p:nvCxnSpPr>
          <p:spPr bwMode="auto">
            <a:xfrm flipV="1">
              <a:off x="5076056" y="5805264"/>
              <a:ext cx="0" cy="360040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42" name="TextBox 41"/>
          <p:cNvSpPr txBox="1"/>
          <p:nvPr/>
        </p:nvSpPr>
        <p:spPr>
          <a:xfrm>
            <a:off x="5940152" y="4654870"/>
            <a:ext cx="158417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Post-mixer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32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Active Digital Cancelation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3" y="620688"/>
            <a:ext cx="8359775" cy="5309782"/>
          </a:xfrm>
        </p:spPr>
        <p:txBody>
          <a:bodyPr/>
          <a:lstStyle/>
          <a:p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Similar to equalizer</a:t>
            </a:r>
          </a:p>
          <a:p>
            <a:r>
              <a:rPr lang="en-US" altLang="zh-CN" sz="2400" dirty="0" smtClean="0"/>
              <a:t>Two-step cancellation:</a:t>
            </a:r>
          </a:p>
          <a:p>
            <a:pPr lvl="1"/>
            <a:r>
              <a:rPr lang="en-US" altLang="zh-CN" sz="2400" dirty="0" smtClean="0"/>
              <a:t>Estimate the self residual interference channel </a:t>
            </a:r>
            <a:r>
              <a:rPr lang="en-US" altLang="zh-CN" sz="2400" i="1" dirty="0" err="1" smtClean="0"/>
              <a:t>h</a:t>
            </a:r>
            <a:r>
              <a:rPr lang="en-US" altLang="zh-CN" sz="2400" i="1" baseline="-25000" dirty="0" err="1" smtClean="0"/>
              <a:t>RI</a:t>
            </a:r>
            <a:r>
              <a:rPr lang="en-US" altLang="zh-CN" sz="2400" i="1" baseline="-25000" dirty="0" smtClean="0"/>
              <a:t> </a:t>
            </a:r>
            <a:r>
              <a:rPr lang="en-US" altLang="zh-CN" sz="2400" dirty="0" smtClean="0"/>
              <a:t>through training symbols</a:t>
            </a:r>
          </a:p>
          <a:p>
            <a:pPr lvl="1"/>
            <a:r>
              <a:rPr lang="en-US" altLang="zh-CN" sz="2400" dirty="0" smtClean="0"/>
              <a:t>Cancel </a:t>
            </a:r>
            <a:r>
              <a:rPr lang="en-US" altLang="zh-CN" sz="2400" i="1" dirty="0" err="1" smtClean="0"/>
              <a:t>h</a:t>
            </a:r>
            <a:r>
              <a:rPr lang="en-US" altLang="zh-CN" sz="2400" i="1" baseline="-25000" dirty="0" err="1" smtClean="0"/>
              <a:t>RI</a:t>
            </a:r>
            <a:r>
              <a:rPr lang="en-US" altLang="zh-CN" sz="2400" i="1" dirty="0" err="1" smtClean="0"/>
              <a:t>x</a:t>
            </a:r>
            <a:r>
              <a:rPr lang="en-US" altLang="zh-CN" sz="2400" dirty="0" smtClean="0"/>
              <a:t>[</a:t>
            </a:r>
            <a:r>
              <a:rPr lang="en-US" altLang="zh-CN" sz="2400" i="1" dirty="0" smtClean="0"/>
              <a:t>n</a:t>
            </a:r>
            <a:r>
              <a:rPr lang="en-US" altLang="zh-CN" sz="2400" dirty="0" smtClean="0"/>
              <a:t>] at baseband</a:t>
            </a: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Useless if interference is too strong (ADC bottleneck)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61918"/>
            <a:ext cx="68961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existing prototypes</a:t>
            </a:r>
            <a:endParaRPr lang="en-US" dirty="0"/>
          </a:p>
        </p:txBody>
      </p:sp>
      <p:pic>
        <p:nvPicPr>
          <p:cNvPr id="1921026" name="Picture 2" descr="http://sing.stanford.edu/fullduplex/index_files/warp_balu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9013"/>
            <a:ext cx="3096344" cy="23251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55300" y="3416064"/>
            <a:ext cx="1152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Stanford</a:t>
            </a:r>
            <a:endParaRPr lang="en-US" dirty="0"/>
          </a:p>
        </p:txBody>
      </p:sp>
      <p:pic>
        <p:nvPicPr>
          <p:cNvPr id="192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0714"/>
            <a:ext cx="2116832" cy="317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28184" y="3416064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98004" y="6244894"/>
            <a:ext cx="2864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Finland Aalto University</a:t>
            </a:r>
            <a:endParaRPr lang="en-US" dirty="0"/>
          </a:p>
        </p:txBody>
      </p:sp>
      <p:pic>
        <p:nvPicPr>
          <p:cNvPr id="9" name="图片 1" descr="C:\Users\Administrator\Desktop\全双工室内室外视频\照片素材\IMG_086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55801"/>
            <a:ext cx="2421131" cy="218909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5804650" y="6269250"/>
            <a:ext cx="2151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Beijing University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082" y="4005064"/>
            <a:ext cx="3839886" cy="218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1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Full-Duplex Communication: Signal Model 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3" y="1048176"/>
            <a:ext cx="8359775" cy="5309782"/>
          </a:xfrm>
        </p:spPr>
        <p:txBody>
          <a:bodyPr/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endParaRPr lang="en-US" altLang="zh-CN" sz="1400" dirty="0" smtClean="0"/>
          </a:p>
          <a:p>
            <a:r>
              <a:rPr lang="en-US" altLang="zh-CN" sz="2400" dirty="0" smtClean="0"/>
              <a:t>It presents a two-node full-duplex system, where each node </a:t>
            </a:r>
          </a:p>
          <a:p>
            <a:pPr lvl="1"/>
            <a:r>
              <a:rPr lang="en-US" altLang="zh-CN" dirty="0" smtClean="0"/>
              <a:t>transmits signal </a:t>
            </a:r>
            <a:r>
              <a:rPr lang="en-US" altLang="zh-CN" i="1" dirty="0" smtClean="0"/>
              <a:t>xi, </a:t>
            </a:r>
            <a:r>
              <a:rPr lang="en-US" altLang="zh-CN" i="1" dirty="0" err="1" smtClean="0"/>
              <a:t>i</a:t>
            </a:r>
            <a:r>
              <a:rPr lang="en-US" altLang="zh-CN" i="1" dirty="0" smtClean="0"/>
              <a:t> = 1, 2 to the other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has one antenna for transmission with another for reception</a:t>
            </a:r>
          </a:p>
          <a:p>
            <a:pPr lvl="1"/>
            <a:r>
              <a:rPr lang="en-US" altLang="zh-CN" i="1" dirty="0" smtClean="0"/>
              <a:t>concurrently transmit sand receive s the signals at the same frequency </a:t>
            </a:r>
            <a:r>
              <a:rPr lang="en-US" altLang="zh-CN" dirty="0" smtClean="0"/>
              <a:t>carrier and time interval</a:t>
            </a:r>
          </a:p>
        </p:txBody>
      </p:sp>
      <p:pic>
        <p:nvPicPr>
          <p:cNvPr id="1582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3990" y="1071546"/>
            <a:ext cx="562409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2663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Full-Duplex Communication: Signal Model 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3" y="928670"/>
            <a:ext cx="8359775" cy="5309782"/>
          </a:xfrm>
        </p:spPr>
        <p:txBody>
          <a:bodyPr/>
          <a:lstStyle/>
          <a:p>
            <a:r>
              <a:rPr lang="en-US" altLang="zh-CN" dirty="0" smtClean="0"/>
              <a:t>Each source receives a combination of the signal transmitted by the other source, the RSI, and noise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The instantaneous SINR at source </a:t>
            </a:r>
            <a:r>
              <a:rPr lang="en-US" altLang="zh-CN" i="1" dirty="0" err="1" smtClean="0"/>
              <a:t>i’s</a:t>
            </a:r>
            <a:r>
              <a:rPr lang="en-US" altLang="zh-CN" i="1" dirty="0" smtClean="0"/>
              <a:t> receiver for full-duplex is</a:t>
            </a:r>
          </a:p>
          <a:p>
            <a:endParaRPr lang="en-US" altLang="zh-CN" i="1" dirty="0" smtClean="0"/>
          </a:p>
          <a:p>
            <a:endParaRPr lang="en-US" altLang="zh-CN" i="1" dirty="0" smtClean="0"/>
          </a:p>
          <a:p>
            <a:endParaRPr lang="en-US" altLang="zh-CN" i="1" dirty="0" smtClean="0"/>
          </a:p>
          <a:p>
            <a:r>
              <a:rPr lang="en-US" altLang="zh-CN" dirty="0" smtClean="0"/>
              <a:t>The RSI depends largely on the transmit power, and also varies due to the practical constraint.</a:t>
            </a:r>
          </a:p>
          <a:p>
            <a:r>
              <a:rPr lang="en-US" altLang="zh-CN" dirty="0" smtClean="0"/>
              <a:t>The values of </a:t>
            </a:r>
            <a:r>
              <a:rPr lang="en-US" altLang="zh-CN" i="1" dirty="0" smtClean="0"/>
              <a:t>|h</a:t>
            </a:r>
            <a:r>
              <a:rPr lang="en-US" altLang="zh-CN" i="1" baseline="-25000" dirty="0" smtClean="0"/>
              <a:t>ji</a:t>
            </a:r>
            <a:r>
              <a:rPr lang="en-US" altLang="zh-CN" i="1" dirty="0" smtClean="0"/>
              <a:t>|</a:t>
            </a:r>
            <a:r>
              <a:rPr lang="en-US" altLang="zh-CN" i="1" baseline="30000" dirty="0" smtClean="0"/>
              <a:t>2</a:t>
            </a:r>
            <a:r>
              <a:rPr lang="en-US" altLang="zh-CN" i="1" dirty="0" smtClean="0"/>
              <a:t>, |h</a:t>
            </a:r>
            <a:r>
              <a:rPr lang="en-US" altLang="zh-CN" i="1" baseline="-25000" dirty="0" smtClean="0"/>
              <a:t>ii</a:t>
            </a:r>
            <a:r>
              <a:rPr lang="en-US" altLang="zh-CN" i="1" dirty="0" smtClean="0"/>
              <a:t>|</a:t>
            </a:r>
            <a:r>
              <a:rPr lang="en-US" altLang="zh-CN" i="1" baseline="30000" dirty="0" smtClean="0"/>
              <a:t>2</a:t>
            </a:r>
            <a:r>
              <a:rPr lang="en-US" altLang="zh-CN" i="1" dirty="0" smtClean="0"/>
              <a:t>, and P</a:t>
            </a:r>
            <a:r>
              <a:rPr lang="en-US" altLang="zh-CN" i="1" baseline="-25000" dirty="0" smtClean="0"/>
              <a:t>s</a:t>
            </a:r>
            <a:r>
              <a:rPr lang="en-US" altLang="zh-CN" i="1" dirty="0" smtClean="0"/>
              <a:t> have strong impact on SINR, which will affect the </a:t>
            </a:r>
            <a:r>
              <a:rPr lang="en-US" altLang="zh-CN" dirty="0" smtClean="0"/>
              <a:t>system performance significantly.</a:t>
            </a:r>
          </a:p>
          <a:p>
            <a:r>
              <a:rPr lang="en-US" altLang="zh-CN" dirty="0" smtClean="0"/>
              <a:t>Thus, proper resource allocation that can further reduce the effects of residual self-interference is crucial for full-duplex communication.</a:t>
            </a:r>
          </a:p>
        </p:txBody>
      </p:sp>
      <p:pic>
        <p:nvPicPr>
          <p:cNvPr id="1582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8555" y="1645287"/>
            <a:ext cx="4539461" cy="640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831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2341" y="2857496"/>
            <a:ext cx="2252667" cy="97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3857628"/>
            <a:ext cx="7072362" cy="259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273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Working Assumptions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1500" y="1000108"/>
            <a:ext cx="8001000" cy="5023460"/>
          </a:xfrm>
        </p:spPr>
        <p:txBody>
          <a:bodyPr/>
          <a:lstStyle/>
          <a:p>
            <a:r>
              <a:rPr lang="en-US" altLang="zh-CN" sz="2400" dirty="0" smtClean="0"/>
              <a:t>Residual self interference after cancelation techniques</a:t>
            </a:r>
          </a:p>
          <a:p>
            <a:pPr lvl="1"/>
            <a:r>
              <a:rPr lang="en-US" altLang="zh-CN" dirty="0" smtClean="0"/>
              <a:t>Rayleigh fading (or Rican fading)</a:t>
            </a:r>
          </a:p>
          <a:p>
            <a:pPr lvl="1"/>
            <a:r>
              <a:rPr lang="en-US" altLang="zh-CN" dirty="0" smtClean="0"/>
              <a:t>Gaussian noise</a:t>
            </a:r>
          </a:p>
          <a:p>
            <a:pPr lvl="1"/>
            <a:r>
              <a:rPr lang="en-US" altLang="zh-CN" dirty="0" smtClean="0"/>
              <a:t>Perfectly eliminated</a:t>
            </a:r>
          </a:p>
          <a:p>
            <a:r>
              <a:rPr lang="en-US" altLang="zh-CN" sz="2400" dirty="0" smtClean="0"/>
              <a:t>Distortion caused by limited dynamic range</a:t>
            </a:r>
          </a:p>
          <a:p>
            <a:pPr lvl="1"/>
            <a:r>
              <a:rPr lang="en-US" altLang="zh-CN" dirty="0" smtClean="0"/>
              <a:t>Gaussian </a:t>
            </a:r>
          </a:p>
          <a:p>
            <a:pPr lvl="2"/>
            <a:r>
              <a:rPr lang="en-US" altLang="zh-CN" sz="2000" dirty="0" smtClean="0"/>
              <a:t>Consider it as Gaussian noise for lower bound</a:t>
            </a:r>
          </a:p>
          <a:p>
            <a:pPr lvl="1"/>
            <a:r>
              <a:rPr lang="en-US" altLang="zh-CN" dirty="0" smtClean="0"/>
              <a:t>Ignored </a:t>
            </a:r>
          </a:p>
          <a:p>
            <a:pPr lvl="2"/>
            <a:r>
              <a:rPr lang="en-US" altLang="zh-CN" sz="2000" dirty="0" smtClean="0"/>
              <a:t>residual self interference is small enough</a:t>
            </a:r>
          </a:p>
          <a:p>
            <a:r>
              <a:rPr lang="en-US" altLang="zh-CN" sz="2400" dirty="0" smtClean="0"/>
              <a:t>Imperfect CSI</a:t>
            </a:r>
          </a:p>
          <a:p>
            <a:pPr lvl="1"/>
            <a:r>
              <a:rPr lang="en-US" altLang="zh-CN" dirty="0" smtClean="0"/>
              <a:t>Estimation error of communication channel</a:t>
            </a:r>
          </a:p>
          <a:p>
            <a:pPr lvl="1"/>
            <a:r>
              <a:rPr lang="en-US" altLang="zh-CN" dirty="0" smtClean="0"/>
              <a:t>Estimation error of self-interference channel</a:t>
            </a:r>
          </a:p>
          <a:p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737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2113" y="142852"/>
            <a:ext cx="8359775" cy="557213"/>
          </a:xfrm>
        </p:spPr>
        <p:txBody>
          <a:bodyPr/>
          <a:lstStyle/>
          <a:p>
            <a:pPr algn="ctr"/>
            <a:r>
              <a:rPr lang="en-US" altLang="zh-CN" sz="3200" dirty="0" smtClean="0"/>
              <a:t>Main Application Scenarios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3" y="785794"/>
            <a:ext cx="8359775" cy="4929187"/>
          </a:xfrm>
        </p:spPr>
        <p:txBody>
          <a:bodyPr/>
          <a:lstStyle/>
          <a:p>
            <a:r>
              <a:rPr lang="en-US" altLang="zh-CN" sz="2400" dirty="0" smtClean="0"/>
              <a:t>Full-Duplex Distributed Communication Systems</a:t>
            </a:r>
          </a:p>
          <a:p>
            <a:pPr lvl="1"/>
            <a:r>
              <a:rPr lang="en-US" altLang="zh-CN" dirty="0" smtClean="0"/>
              <a:t>Two-node bi-directional MIMO system</a:t>
            </a:r>
          </a:p>
          <a:p>
            <a:pPr lvl="2"/>
            <a:endParaRPr lang="en-US" altLang="zh-CN" sz="2000" dirty="0" smtClean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Centralized Full-Duplex Communication Systems</a:t>
            </a:r>
          </a:p>
          <a:p>
            <a:pPr lvl="1"/>
            <a:r>
              <a:rPr lang="en-US" altLang="zh-CN" dirty="0" smtClean="0"/>
              <a:t>Full-duplex relay network</a:t>
            </a:r>
          </a:p>
          <a:p>
            <a:pPr lvl="2"/>
            <a:r>
              <a:rPr lang="en-US" altLang="zh-CN" sz="2000" dirty="0" smtClean="0"/>
              <a:t>DF relay</a:t>
            </a:r>
          </a:p>
          <a:p>
            <a:pPr lvl="2"/>
            <a:r>
              <a:rPr lang="en-US" altLang="zh-CN" sz="2000" dirty="0" smtClean="0"/>
              <a:t>AF relay</a:t>
            </a:r>
          </a:p>
          <a:p>
            <a:pPr lvl="2"/>
            <a:r>
              <a:rPr lang="en-US" altLang="zh-CN" sz="2000" dirty="0" smtClean="0"/>
              <a:t>Two-way relay</a:t>
            </a:r>
          </a:p>
          <a:p>
            <a:pPr lvl="1"/>
            <a:r>
              <a:rPr lang="en-US" altLang="zh-CN" dirty="0" smtClean="0"/>
              <a:t>Full-duplex wireless network</a:t>
            </a:r>
          </a:p>
          <a:p>
            <a:pPr lvl="2"/>
            <a:r>
              <a:rPr lang="en-US" altLang="zh-CN" sz="2000" dirty="0" smtClean="0"/>
              <a:t>FD cellular network</a:t>
            </a:r>
          </a:p>
          <a:p>
            <a:pPr lvl="2"/>
            <a:r>
              <a:rPr lang="en-US" altLang="zh-CN" sz="2000" dirty="0" smtClean="0"/>
              <a:t>FD </a:t>
            </a:r>
            <a:r>
              <a:rPr lang="en-US" altLang="zh-CN" sz="2000" dirty="0" err="1" smtClean="0"/>
              <a:t>HetNet</a:t>
            </a:r>
            <a:endParaRPr lang="en-US" altLang="zh-CN" sz="2000" dirty="0" smtClean="0"/>
          </a:p>
          <a:p>
            <a:pPr lvl="2"/>
            <a:endParaRPr lang="en-US" altLang="zh-CN" sz="2000" dirty="0" smtClean="0"/>
          </a:p>
          <a:p>
            <a:pPr lvl="2"/>
            <a:endParaRPr lang="zh-CN" altLang="en-US" dirty="0"/>
          </a:p>
        </p:txBody>
      </p:sp>
      <p:pic>
        <p:nvPicPr>
          <p:cNvPr id="4" name="图片 3" descr="F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634186"/>
            <a:ext cx="3744416" cy="1794814"/>
          </a:xfrm>
          <a:prstGeom prst="rect">
            <a:avLst/>
          </a:prstGeom>
        </p:spPr>
      </p:pic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5" y="4274939"/>
            <a:ext cx="4355976" cy="108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0160" y="5515148"/>
            <a:ext cx="3312368" cy="134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646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9" y="1214422"/>
            <a:ext cx="3786182" cy="2505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41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26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Research Problems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3" y="857232"/>
            <a:ext cx="8359775" cy="600076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b="1" dirty="0" smtClean="0"/>
              <a:t>Two nodes bidirectional full-duplex systems</a:t>
            </a:r>
          </a:p>
          <a:p>
            <a:pPr lvl="1"/>
            <a:r>
              <a:rPr lang="en-US" altLang="zh-CN" sz="1800" dirty="0" smtClean="0"/>
              <a:t>Self-interference channel estimation</a:t>
            </a:r>
          </a:p>
          <a:p>
            <a:pPr lvl="1"/>
            <a:r>
              <a:rPr lang="en-US" altLang="zh-CN" sz="1800" dirty="0" smtClean="0"/>
              <a:t>Self-interference cancellation</a:t>
            </a:r>
          </a:p>
          <a:p>
            <a:pPr lvl="1"/>
            <a:r>
              <a:rPr lang="en-US" altLang="zh-CN" sz="1800" dirty="0" smtClean="0">
                <a:solidFill>
                  <a:schemeClr val="tx1"/>
                </a:solidFill>
              </a:rPr>
              <a:t>Achievable sum rate bounds</a:t>
            </a:r>
          </a:p>
          <a:p>
            <a:pPr lvl="1"/>
            <a:r>
              <a:rPr lang="en-US" altLang="zh-CN" sz="1800" dirty="0" smtClean="0"/>
              <a:t>Optimal power allocation</a:t>
            </a:r>
          </a:p>
          <a:p>
            <a:r>
              <a:rPr lang="en-US" altLang="zh-CN" b="1" dirty="0" smtClean="0"/>
              <a:t>Full-duplex MIMO systems</a:t>
            </a:r>
          </a:p>
          <a:p>
            <a:pPr lvl="1"/>
            <a:r>
              <a:rPr lang="en-US" altLang="zh-CN" sz="1800" dirty="0" smtClean="0"/>
              <a:t>Adaptive Switching</a:t>
            </a:r>
          </a:p>
          <a:p>
            <a:pPr lvl="1"/>
            <a:r>
              <a:rPr lang="en-US" altLang="zh-CN" sz="1800" dirty="0" smtClean="0"/>
              <a:t>Antenna selection</a:t>
            </a:r>
          </a:p>
          <a:p>
            <a:pPr lvl="1"/>
            <a:r>
              <a:rPr lang="en-US" altLang="zh-CN" sz="1800" dirty="0" smtClean="0"/>
              <a:t>Interference-aware </a:t>
            </a:r>
            <a:r>
              <a:rPr lang="en-US" altLang="zh-CN" sz="1800" dirty="0" err="1" smtClean="0"/>
              <a:t>beamforming</a:t>
            </a:r>
            <a:endParaRPr lang="en-US" altLang="zh-CN" sz="1800" dirty="0" smtClean="0"/>
          </a:p>
          <a:p>
            <a:r>
              <a:rPr lang="en-US" altLang="zh-CN" b="1" dirty="0" smtClean="0"/>
              <a:t>Full duplex cooperative systems</a:t>
            </a:r>
            <a:endParaRPr lang="en-US" altLang="zh-CN" dirty="0" smtClean="0"/>
          </a:p>
          <a:p>
            <a:pPr lvl="1"/>
            <a:r>
              <a:rPr lang="en-US" altLang="zh-CN" sz="1800" dirty="0" smtClean="0"/>
              <a:t>Full duplex AF/DF relay design</a:t>
            </a:r>
          </a:p>
          <a:p>
            <a:pPr lvl="1"/>
            <a:r>
              <a:rPr lang="en-US" altLang="zh-CN" sz="1800" dirty="0" smtClean="0"/>
              <a:t>Hybrid full duplex/half duplex relay</a:t>
            </a:r>
          </a:p>
          <a:p>
            <a:pPr lvl="1"/>
            <a:r>
              <a:rPr lang="en-US" altLang="zh-CN" sz="1800" dirty="0" smtClean="0"/>
              <a:t>Node selection: relay/antenna selection</a:t>
            </a:r>
          </a:p>
          <a:p>
            <a:pPr lvl="1"/>
            <a:r>
              <a:rPr lang="en-US" altLang="zh-CN" sz="1800" dirty="0" smtClean="0"/>
              <a:t>Antenna selection</a:t>
            </a:r>
          </a:p>
          <a:p>
            <a:r>
              <a:rPr lang="en-US" altLang="zh-CN" b="1" dirty="0" smtClean="0"/>
              <a:t>Full duplex cellular/</a:t>
            </a:r>
            <a:r>
              <a:rPr lang="en-US" altLang="zh-CN" b="1" dirty="0" err="1" smtClean="0"/>
              <a:t>HetNet</a:t>
            </a:r>
            <a:r>
              <a:rPr lang="en-US" altLang="zh-CN" b="1" dirty="0" smtClean="0"/>
              <a:t> network</a:t>
            </a:r>
          </a:p>
          <a:p>
            <a:pPr lvl="1"/>
            <a:r>
              <a:rPr lang="en-US" altLang="zh-CN" sz="1800" dirty="0" smtClean="0"/>
              <a:t>Distributed full duplex, use side-channel to cancel interference</a:t>
            </a:r>
          </a:p>
          <a:p>
            <a:pPr lvl="1"/>
            <a:r>
              <a:rPr lang="en-US" altLang="zh-CN" sz="1800" dirty="0" smtClean="0"/>
              <a:t>Radio resources and users allocation</a:t>
            </a:r>
            <a:endParaRPr lang="zh-CN" alt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226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2113" y="351507"/>
            <a:ext cx="8359775" cy="557213"/>
          </a:xfrm>
        </p:spPr>
        <p:txBody>
          <a:bodyPr/>
          <a:lstStyle/>
          <a:p>
            <a:r>
              <a:rPr lang="en-US" altLang="zh-CN" sz="3200" dirty="0" smtClean="0"/>
              <a:t>Table of Content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3" y="1124744"/>
            <a:ext cx="8359775" cy="530978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000" b="0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Basic of Full-duplex Communications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000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Full Duplex </a:t>
            </a:r>
            <a:r>
              <a:rPr lang="en-US" altLang="zh-CN" sz="3000" dirty="0" err="1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Crosslayer</a:t>
            </a:r>
            <a:r>
              <a:rPr lang="en-US" altLang="zh-CN" sz="3000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 Design</a:t>
            </a:r>
            <a:endParaRPr lang="en-US" altLang="zh-CN" sz="3000" b="0" dirty="0" smtClean="0">
              <a:solidFill>
                <a:schemeClr val="tx1"/>
              </a:solidFill>
              <a:ea typeface="ＭＳ Ｐゴシック" pitchFamily="34" charset="-128"/>
              <a:cs typeface="Times New Roman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000" dirty="0" smtClean="0">
                <a:ea typeface="ＭＳ Ｐゴシック" pitchFamily="34" charset="-128"/>
                <a:cs typeface="Times New Roman" pitchFamily="18" charset="0"/>
              </a:rPr>
              <a:t>Full Duplex Cognitive Radio: Listen and Talk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000" b="0" dirty="0" smtClean="0">
                <a:ea typeface="ＭＳ Ｐゴシック" pitchFamily="34" charset="-128"/>
                <a:cs typeface="Times New Roman" pitchFamily="18" charset="0"/>
              </a:rPr>
              <a:t>Full Duplex RF CSMA/CD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000" dirty="0" smtClean="0">
                <a:ea typeface="ＭＳ Ｐゴシック" pitchFamily="34" charset="-128"/>
                <a:cs typeface="Times New Roman" pitchFamily="18" charset="0"/>
              </a:rPr>
              <a:t>Full Duplex </a:t>
            </a:r>
            <a:r>
              <a:rPr lang="en-US" altLang="zh-CN" sz="3000" dirty="0" err="1" smtClean="0">
                <a:ea typeface="ＭＳ Ｐゴシック" pitchFamily="34" charset="-128"/>
                <a:cs typeface="Times New Roman" pitchFamily="18" charset="0"/>
              </a:rPr>
              <a:t>HetNet</a:t>
            </a:r>
            <a:endParaRPr lang="en-US" altLang="zh-CN" sz="3000" b="0" dirty="0" smtClean="0">
              <a:ea typeface="ＭＳ Ｐゴシック" pitchFamily="34" charset="-128"/>
              <a:cs typeface="Times New Roman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000" b="0" dirty="0" smtClean="0">
                <a:ea typeface="ＭＳ Ｐゴシック" pitchFamily="34" charset="-128"/>
                <a:cs typeface="Times New Roman" pitchFamily="18" charset="0"/>
              </a:rPr>
              <a:t>Resource Allocation Summary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000" b="0" dirty="0" smtClean="0">
                <a:ea typeface="ＭＳ Ｐゴシック" pitchFamily="34" charset="-128"/>
                <a:cs typeface="Times New Roman" pitchFamily="18" charset="0"/>
              </a:rPr>
              <a:t>Conclusions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000" dirty="0" smtClean="0">
                <a:ea typeface="ＭＳ Ｐゴシック" pitchFamily="34" charset="-128"/>
                <a:cs typeface="Times New Roman" pitchFamily="18" charset="0"/>
              </a:rPr>
              <a:t>Overview of research lab</a:t>
            </a:r>
            <a:endParaRPr lang="en-GB" altLang="zh-CN" sz="3000" b="0" dirty="0" smtClean="0"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/>
              <a:t>Table of Content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3" y="980728"/>
            <a:ext cx="8359775" cy="492918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3000" b="0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Basic of Full-duplex Communications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3000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Full Duplex </a:t>
            </a:r>
            <a:r>
              <a:rPr lang="en-US" altLang="zh-CN" sz="3000" dirty="0" err="1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Crosslayer</a:t>
            </a:r>
            <a:r>
              <a:rPr lang="en-US" altLang="zh-CN" sz="3000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 Design</a:t>
            </a:r>
            <a:endParaRPr lang="en-US" altLang="zh-CN" sz="3000" b="0" dirty="0" smtClean="0">
              <a:solidFill>
                <a:schemeClr val="tx1"/>
              </a:solidFill>
              <a:ea typeface="ＭＳ Ｐゴシック" pitchFamily="34" charset="-128"/>
              <a:cs typeface="Times New Roman" pitchFamily="18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3000" dirty="0">
                <a:solidFill>
                  <a:srgbClr val="FF0000"/>
                </a:solidFill>
                <a:ea typeface="ＭＳ Ｐゴシック" pitchFamily="34" charset="-128"/>
                <a:cs typeface="Times New Roman" pitchFamily="18" charset="0"/>
              </a:rPr>
              <a:t>Full </a:t>
            </a:r>
            <a:r>
              <a:rPr lang="en-US" altLang="zh-CN" sz="3000" dirty="0" smtClean="0">
                <a:solidFill>
                  <a:srgbClr val="FF0000"/>
                </a:solidFill>
                <a:ea typeface="ＭＳ Ｐゴシック" pitchFamily="34" charset="-128"/>
                <a:cs typeface="Times New Roman" pitchFamily="18" charset="0"/>
              </a:rPr>
              <a:t>Duplex Cognitive </a:t>
            </a:r>
            <a:r>
              <a:rPr lang="en-US" altLang="zh-CN" sz="3000" dirty="0">
                <a:solidFill>
                  <a:srgbClr val="FF0000"/>
                </a:solidFill>
                <a:ea typeface="ＭＳ Ｐゴシック" pitchFamily="34" charset="-128"/>
                <a:cs typeface="Times New Roman" pitchFamily="18" charset="0"/>
              </a:rPr>
              <a:t>R</a:t>
            </a:r>
            <a:r>
              <a:rPr lang="en-US" altLang="zh-CN" sz="3000" dirty="0" smtClean="0">
                <a:solidFill>
                  <a:srgbClr val="FF0000"/>
                </a:solidFill>
                <a:ea typeface="ＭＳ Ｐゴシック" pitchFamily="34" charset="-128"/>
                <a:cs typeface="Times New Roman" pitchFamily="18" charset="0"/>
              </a:rPr>
              <a:t>adio: Listen and Talk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3000" b="0" dirty="0" smtClean="0">
                <a:ea typeface="ＭＳ Ｐゴシック" pitchFamily="34" charset="-128"/>
                <a:cs typeface="Times New Roman" pitchFamily="18" charset="0"/>
              </a:rPr>
              <a:t>Full Duplex RF CSMA/CD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3000" dirty="0" smtClean="0">
                <a:ea typeface="ＭＳ Ｐゴシック" pitchFamily="34" charset="-128"/>
                <a:cs typeface="Times New Roman" pitchFamily="18" charset="0"/>
              </a:rPr>
              <a:t>Full Duplex </a:t>
            </a:r>
            <a:r>
              <a:rPr lang="en-US" altLang="zh-CN" sz="3000" dirty="0" err="1" smtClean="0">
                <a:ea typeface="ＭＳ Ｐゴシック" pitchFamily="34" charset="-128"/>
                <a:cs typeface="Times New Roman" pitchFamily="18" charset="0"/>
              </a:rPr>
              <a:t>HetNet</a:t>
            </a:r>
            <a:endParaRPr lang="en-US" altLang="zh-CN" sz="3000" b="0" dirty="0" smtClean="0">
              <a:ea typeface="ＭＳ Ｐゴシック" pitchFamily="34" charset="-128"/>
              <a:cs typeface="Times New Roman" pitchFamily="18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3000" dirty="0">
                <a:ea typeface="ＭＳ Ｐゴシック" pitchFamily="34" charset="-128"/>
                <a:cs typeface="Times New Roman" pitchFamily="18" charset="0"/>
              </a:rPr>
              <a:t>Resource Allocation Summary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3000" b="0" dirty="0" smtClean="0">
                <a:ea typeface="ＭＳ Ｐゴシック" pitchFamily="34" charset="-128"/>
                <a:cs typeface="Times New Roman" pitchFamily="18" charset="0"/>
              </a:rPr>
              <a:t>Conclusions</a:t>
            </a:r>
            <a:endParaRPr lang="en-GB" altLang="zh-CN" sz="3000" b="0" dirty="0" smtClean="0">
              <a:ea typeface="ＭＳ Ｐゴシック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70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内容占位符 12"/>
          <p:cNvGraphicFramePr>
            <a:graphicFrameLocks noChangeAspect="1"/>
          </p:cNvGraphicFramePr>
          <p:nvPr>
            <p:extLst/>
          </p:nvPr>
        </p:nvGraphicFramePr>
        <p:xfrm>
          <a:off x="-684584" y="785794"/>
          <a:ext cx="5676910" cy="5235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" name="Visio" r:id="rId3" imgW="3314670" imgH="3057436" progId="">
                  <p:embed/>
                </p:oleObj>
              </mc:Choice>
              <mc:Fallback>
                <p:oleObj name="Visio" r:id="rId3" imgW="3314670" imgH="305743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84584" y="785794"/>
                        <a:ext cx="5676910" cy="52354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/>
              <a:t>Listen-and-Talk Protocol For Cognitive Radio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55976" y="1484784"/>
            <a:ext cx="4395912" cy="4896544"/>
          </a:xfrm>
        </p:spPr>
        <p:txBody>
          <a:bodyPr/>
          <a:lstStyle/>
          <a:p>
            <a:r>
              <a:rPr lang="en-US" altLang="zh-CN" sz="2200" dirty="0"/>
              <a:t>Conventional </a:t>
            </a:r>
            <a:r>
              <a:rPr lang="en-US" altLang="zh-CN" sz="2200" dirty="0">
                <a:solidFill>
                  <a:srgbClr val="FF0000"/>
                </a:solidFill>
              </a:rPr>
              <a:t>Listen before talk</a:t>
            </a:r>
            <a:endParaRPr lang="en-US" altLang="zh-CN" sz="2400" dirty="0"/>
          </a:p>
          <a:p>
            <a:endParaRPr lang="en-US" altLang="zh-CN" sz="2200" dirty="0" smtClean="0"/>
          </a:p>
          <a:p>
            <a:r>
              <a:rPr lang="en-US" altLang="zh-CN" sz="2200" dirty="0" smtClean="0"/>
              <a:t>“listen-and-talk</a:t>
            </a:r>
            <a:r>
              <a:rPr lang="en-US" altLang="zh-CN" sz="2200" dirty="0"/>
              <a:t>” (LAT) </a:t>
            </a:r>
            <a:r>
              <a:rPr lang="en-US" altLang="zh-CN" sz="2200" dirty="0" smtClean="0"/>
              <a:t>protocol</a:t>
            </a:r>
          </a:p>
          <a:p>
            <a:pPr lvl="1"/>
            <a:r>
              <a:rPr lang="en-US" altLang="zh-CN" sz="2200" dirty="0" smtClean="0">
                <a:solidFill>
                  <a:srgbClr val="FF0000"/>
                </a:solidFill>
              </a:rPr>
              <a:t>simultaneously </a:t>
            </a:r>
            <a:r>
              <a:rPr lang="en-US" altLang="zh-CN" sz="2200" dirty="0">
                <a:solidFill>
                  <a:srgbClr val="FF0000"/>
                </a:solidFill>
              </a:rPr>
              <a:t>sense and </a:t>
            </a:r>
            <a:r>
              <a:rPr lang="en-US" altLang="zh-CN" sz="2200" dirty="0" smtClean="0">
                <a:solidFill>
                  <a:srgbClr val="FF0000"/>
                </a:solidFill>
              </a:rPr>
              <a:t>access </a:t>
            </a:r>
            <a:r>
              <a:rPr lang="en-US" altLang="zh-CN" sz="2200" dirty="0" smtClean="0"/>
              <a:t>the </a:t>
            </a:r>
            <a:r>
              <a:rPr lang="en-US" altLang="zh-CN" sz="2200" dirty="0"/>
              <a:t>vacant </a:t>
            </a:r>
            <a:r>
              <a:rPr lang="en-US" altLang="zh-CN" sz="2200" dirty="0" smtClean="0"/>
              <a:t>spectrum.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7981" y="5214950"/>
            <a:ext cx="8893175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en-US" sz="1600" dirty="0" smtClean="0"/>
              <a:t>Yun Liao, </a:t>
            </a:r>
            <a:r>
              <a:rPr lang="en-US" sz="1600" dirty="0" err="1" smtClean="0"/>
              <a:t>Tianyu</a:t>
            </a:r>
            <a:r>
              <a:rPr lang="en-US" sz="1600" dirty="0" smtClean="0"/>
              <a:t> Wang, </a:t>
            </a:r>
            <a:r>
              <a:rPr lang="en-US" sz="1600" dirty="0" err="1" smtClean="0"/>
              <a:t>Lingyang</a:t>
            </a:r>
            <a:r>
              <a:rPr lang="en-US" sz="1600" dirty="0" smtClean="0"/>
              <a:t> Song, and Zhu Han, “Listen-and-Talk: Full-duplex Cognitive Radio Networks,” in </a:t>
            </a:r>
            <a:r>
              <a:rPr lang="en-US" sz="1600" i="1" dirty="0" smtClean="0"/>
              <a:t>Proc. IEEE Globecom’14</a:t>
            </a:r>
            <a:r>
              <a:rPr lang="en-US" sz="1600" dirty="0" smtClean="0"/>
              <a:t>, Austin, TX, Dec. 2014. </a:t>
            </a:r>
            <a:r>
              <a:rPr lang="en-US" sz="1600" b="1" dirty="0" smtClean="0">
                <a:solidFill>
                  <a:srgbClr val="FF0000"/>
                </a:solidFill>
              </a:rPr>
              <a:t>Best Paper Award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sz="1600" dirty="0" err="1" smtClean="0"/>
              <a:t>Yun</a:t>
            </a:r>
            <a:r>
              <a:rPr lang="en-US" sz="1600" dirty="0" smtClean="0"/>
              <a:t> Liao, </a:t>
            </a:r>
            <a:r>
              <a:rPr lang="en-US" sz="1600" dirty="0" err="1" smtClean="0"/>
              <a:t>Lingyang</a:t>
            </a:r>
            <a:r>
              <a:rPr lang="en-US" sz="1600" dirty="0" smtClean="0"/>
              <a:t> Song, </a:t>
            </a:r>
            <a:r>
              <a:rPr lang="en-US" sz="1600" dirty="0" err="1" smtClean="0"/>
              <a:t>Yonghui</a:t>
            </a:r>
            <a:r>
              <a:rPr lang="en-US" sz="1600" dirty="0" smtClean="0"/>
              <a:t> Li, and Zhu Han, “Full-Duplex Cognitive Radio: A New Design Paradigm for Enhancing Spectrum Usage,” to appear, IEEE Communications Magazine </a:t>
            </a:r>
            <a:r>
              <a:rPr lang="en-US" altLang="zh-CN" sz="1600" dirty="0" smtClean="0"/>
              <a:t>[</a:t>
            </a:r>
            <a:r>
              <a:rPr lang="en-US" altLang="zh-CN" sz="1600" dirty="0" err="1" smtClean="0"/>
              <a:t>arxiv</a:t>
            </a:r>
            <a:r>
              <a:rPr lang="en-US" altLang="zh-CN" sz="1600" dirty="0" smtClean="0"/>
              <a:t>: </a:t>
            </a:r>
            <a:r>
              <a:rPr lang="en-US" altLang="zh-CN" sz="1600" dirty="0" smtClean="0">
                <a:hlinkClick r:id="rId5"/>
              </a:rPr>
              <a:t>http://arxiv.org/abs/1503.03954</a:t>
            </a:r>
            <a:r>
              <a:rPr lang="en-US" altLang="zh-CN" sz="1600" dirty="0" smtClean="0"/>
              <a:t>]</a:t>
            </a:r>
            <a:endParaRPr lang="zh-CN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96288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>
                <a:solidFill>
                  <a:srgbClr val="0070C0"/>
                </a:solidFill>
              </a:rPr>
              <a:t>The Listen Before Talk (LBT) Protocol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graphicFrame>
        <p:nvGraphicFramePr>
          <p:cNvPr id="4" name="内容占位符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179512" y="4509120"/>
          <a:ext cx="8359775" cy="119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893" name="Visio" r:id="rId3" imgW="6810226" imgH="971649" progId="">
                  <p:embed/>
                </p:oleObj>
              </mc:Choice>
              <mc:Fallback>
                <p:oleObj name="Visio" r:id="rId3" imgW="6810226" imgH="971649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4509120"/>
                        <a:ext cx="8359775" cy="1192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6228184" y="1037980"/>
          <a:ext cx="2251179" cy="3039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894" name="Visio" r:id="rId5" imgW="1714616" imgH="2314466" progId="">
                  <p:embed/>
                </p:oleObj>
              </mc:Choice>
              <mc:Fallback>
                <p:oleObj name="Visio" r:id="rId5" imgW="1714616" imgH="231446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1037980"/>
                        <a:ext cx="2251179" cy="30390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611560" y="1403830"/>
            <a:ext cx="5040560" cy="3225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4000" indent="-254000" eaLnBrk="0" hangingPunct="0">
              <a:lnSpc>
                <a:spcPct val="105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altLang="zh-CN" sz="2400" dirty="0" smtClean="0"/>
              <a:t>SUs </a:t>
            </a:r>
            <a:r>
              <a:rPr lang="en-US" altLang="zh-CN" sz="2400" dirty="0">
                <a:solidFill>
                  <a:srgbClr val="C00000"/>
                </a:solidFill>
              </a:rPr>
              <a:t>sense</a:t>
            </a:r>
            <a:r>
              <a:rPr lang="en-US" altLang="zh-CN" sz="2400" dirty="0"/>
              <a:t> the spectrum </a:t>
            </a:r>
            <a:r>
              <a:rPr lang="en-US" altLang="zh-CN" sz="2400" dirty="0">
                <a:solidFill>
                  <a:srgbClr val="C00000"/>
                </a:solidFill>
              </a:rPr>
              <a:t>before</a:t>
            </a:r>
            <a:r>
              <a:rPr lang="en-US" altLang="zh-CN" sz="2400" dirty="0"/>
              <a:t> </a:t>
            </a:r>
            <a:r>
              <a:rPr lang="en-US" altLang="zh-CN" sz="2400" dirty="0" smtClean="0">
                <a:solidFill>
                  <a:srgbClr val="C00000"/>
                </a:solidFill>
              </a:rPr>
              <a:t>transmission</a:t>
            </a:r>
            <a:endParaRPr lang="en-US" altLang="zh-CN" sz="2400" kern="0" dirty="0">
              <a:solidFill>
                <a:srgbClr val="C00000"/>
              </a:solidFill>
              <a:latin typeface="+mn-ea"/>
              <a:cs typeface="Times New Roman" pitchFamily="18" charset="0"/>
            </a:endParaRPr>
          </a:p>
          <a:p>
            <a:pPr marL="711200" lvl="1" indent="-254000" eaLnBrk="0" hangingPunct="0">
              <a:lnSpc>
                <a:spcPct val="105000"/>
              </a:lnSpc>
              <a:spcBef>
                <a:spcPct val="20000"/>
              </a:spcBef>
              <a:buSzPct val="100000"/>
              <a:buFontTx/>
              <a:buChar char="–"/>
              <a:defRPr/>
            </a:pPr>
            <a:r>
              <a:rPr lang="en-US" altLang="zh-CN" sz="2400" kern="0" dirty="0" smtClean="0">
                <a:latin typeface="+mn-ea"/>
                <a:cs typeface="Times New Roman" pitchFamily="18" charset="0"/>
              </a:rPr>
              <a:t>Sensing and transmission separate in time domain</a:t>
            </a:r>
          </a:p>
          <a:p>
            <a:pPr marL="342900" indent="-342900">
              <a:buFont typeface="Arial"/>
              <a:buChar char="•"/>
            </a:pPr>
            <a:r>
              <a:rPr lang="en-US" altLang="zh-CN" sz="2400" dirty="0">
                <a:solidFill>
                  <a:srgbClr val="C00000"/>
                </a:solidFill>
              </a:rPr>
              <a:t>Discontinuous transmission</a:t>
            </a:r>
          </a:p>
          <a:p>
            <a:pPr marL="342900" indent="-342900">
              <a:buFont typeface="Arial"/>
              <a:buChar char="•"/>
            </a:pPr>
            <a:r>
              <a:rPr lang="en-US" altLang="zh-CN" sz="2400" dirty="0" smtClean="0">
                <a:solidFill>
                  <a:srgbClr val="C00000"/>
                </a:solidFill>
              </a:rPr>
              <a:t>Discontinuous </a:t>
            </a:r>
            <a:r>
              <a:rPr lang="en-US" altLang="zh-CN" sz="2400" dirty="0">
                <a:solidFill>
                  <a:srgbClr val="C00000"/>
                </a:solidFill>
              </a:rPr>
              <a:t>sensing</a:t>
            </a:r>
          </a:p>
          <a:p>
            <a:pPr marL="711200" lvl="1" indent="-254000" eaLnBrk="0" hangingPunct="0">
              <a:lnSpc>
                <a:spcPct val="105000"/>
              </a:lnSpc>
              <a:spcBef>
                <a:spcPct val="20000"/>
              </a:spcBef>
              <a:buSzPct val="100000"/>
              <a:buFontTx/>
              <a:buChar char="–"/>
              <a:defRPr/>
            </a:pPr>
            <a:endParaRPr lang="en-US" altLang="zh-CN" sz="2400" kern="0" dirty="0" smtClean="0">
              <a:latin typeface="+mn-ea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7779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 of Listen and Talk (LAT) Protocol</a:t>
            </a:r>
            <a:endParaRPr lang="zh-CN" altLang="en-US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392113" y="1215562"/>
            <a:ext cx="5332015" cy="286151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4000" indent="-25400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11200" indent="-25400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rgbClr val="000000"/>
                </a:solidFill>
                <a:latin typeface="+mn-lt"/>
              </a:defRPr>
            </a:lvl2pPr>
            <a:lvl3pPr marL="1168400" indent="-25400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25600" indent="-25400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rgbClr val="000000"/>
                </a:solidFill>
                <a:latin typeface="+mn-lt"/>
              </a:defRPr>
            </a:lvl4pPr>
            <a:lvl5pPr marL="2082800" indent="-25400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rgbClr val="000000"/>
                </a:solidFill>
                <a:latin typeface="+mn-lt"/>
              </a:defRPr>
            </a:lvl5pPr>
            <a:lvl6pPr marL="2540000" indent="-2540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rgbClr val="000000"/>
                </a:solidFill>
                <a:latin typeface="+mn-lt"/>
              </a:defRPr>
            </a:lvl6pPr>
            <a:lvl7pPr marL="2997200" indent="-2540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rgbClr val="000000"/>
                </a:solidFill>
                <a:latin typeface="+mn-lt"/>
              </a:defRPr>
            </a:lvl7pPr>
            <a:lvl8pPr marL="3454400" indent="-2540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rgbClr val="000000"/>
                </a:solidFill>
                <a:latin typeface="+mn-lt"/>
              </a:defRPr>
            </a:lvl8pPr>
            <a:lvl9pPr marL="3911600" indent="-2540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altLang="zh-CN" sz="2400" kern="0" dirty="0" smtClean="0">
                <a:solidFill>
                  <a:srgbClr val="C00000"/>
                </a:solidFill>
              </a:rPr>
              <a:t>Discontinuous transmission</a:t>
            </a:r>
          </a:p>
          <a:p>
            <a:pPr lvl="1"/>
            <a:r>
              <a:rPr lang="en-US" altLang="zh-CN" sz="2400" kern="0" dirty="0" smtClean="0">
                <a:solidFill>
                  <a:schemeClr val="tx1"/>
                </a:solidFill>
              </a:rPr>
              <a:t>Can never fully utilize spectrum holes for transmission</a:t>
            </a:r>
          </a:p>
          <a:p>
            <a:r>
              <a:rPr lang="en-US" altLang="zh-CN" sz="2400" kern="0" dirty="0" smtClean="0">
                <a:solidFill>
                  <a:srgbClr val="C00000"/>
                </a:solidFill>
              </a:rPr>
              <a:t>Discontinuous sensing</a:t>
            </a:r>
          </a:p>
          <a:p>
            <a:pPr lvl="1"/>
            <a:r>
              <a:rPr lang="en-US" altLang="zh-CN" sz="2400" kern="0" dirty="0" smtClean="0"/>
              <a:t>Inevitable collision and spectrum waste</a:t>
            </a:r>
            <a:endParaRPr lang="en-US" altLang="zh-CN" sz="2400" kern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6" name="内容占位符 3"/>
          <p:cNvGraphicFramePr>
            <a:graphicFrameLocks noChangeAspect="1"/>
          </p:cNvGraphicFramePr>
          <p:nvPr/>
        </p:nvGraphicFramePr>
        <p:xfrm>
          <a:off x="179512" y="4509120"/>
          <a:ext cx="8359775" cy="119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8083" name="Visio" r:id="rId3" imgW="6810226" imgH="971649" progId="">
                  <p:embed/>
                </p:oleObj>
              </mc:Choice>
              <mc:Fallback>
                <p:oleObj name="Visio" r:id="rId3" imgW="6810226" imgH="9716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4509120"/>
                        <a:ext cx="8359775" cy="1192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6228184" y="1037980"/>
          <a:ext cx="2251179" cy="3039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8084" name="Visio" r:id="rId5" imgW="1714616" imgH="2314466" progId="">
                  <p:embed/>
                </p:oleObj>
              </mc:Choice>
              <mc:Fallback>
                <p:oleObj name="Visio" r:id="rId5" imgW="1714616" imgH="231446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1037980"/>
                        <a:ext cx="2251179" cy="30390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539552" y="1158533"/>
            <a:ext cx="2088233" cy="5586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00A44A"/>
                </a:solidFill>
              </a:rPr>
              <a:t>C</a:t>
            </a:r>
            <a:r>
              <a:rPr lang="en-US" altLang="zh-CN" sz="2400" dirty="0" smtClean="0">
                <a:solidFill>
                  <a:srgbClr val="00A44A"/>
                </a:solidFill>
              </a:rPr>
              <a:t>ontinuous</a:t>
            </a:r>
            <a:endParaRPr lang="zh-CN" altLang="en-US" sz="2400" dirty="0">
              <a:solidFill>
                <a:srgbClr val="00A44A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7021" y="2448827"/>
            <a:ext cx="208823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00A44A"/>
                </a:solidFill>
              </a:rPr>
              <a:t>C</a:t>
            </a:r>
            <a:r>
              <a:rPr lang="en-US" altLang="zh-CN" sz="2400" dirty="0" smtClean="0">
                <a:solidFill>
                  <a:srgbClr val="00A44A"/>
                </a:solidFill>
              </a:rPr>
              <a:t>ontinuous</a:t>
            </a:r>
            <a:endParaRPr lang="zh-CN" altLang="en-US" sz="2400" dirty="0">
              <a:solidFill>
                <a:srgbClr val="00A44A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 bwMode="auto">
          <a:xfrm flipV="1">
            <a:off x="1691680" y="1717148"/>
            <a:ext cx="864096" cy="27169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A44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文本框 18"/>
          <p:cNvSpPr txBox="1"/>
          <p:nvPr/>
        </p:nvSpPr>
        <p:spPr>
          <a:xfrm>
            <a:off x="1043608" y="2931067"/>
            <a:ext cx="453650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A44A"/>
                </a:solidFill>
              </a:rPr>
              <a:t>Detect PU’s state change in no time</a:t>
            </a:r>
            <a:endParaRPr lang="zh-CN" altLang="en-US" sz="2400" dirty="0">
              <a:solidFill>
                <a:srgbClr val="00A44A"/>
              </a:solidFill>
            </a:endParaRPr>
          </a:p>
        </p:txBody>
      </p:sp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603486"/>
              </p:ext>
            </p:extLst>
          </p:nvPr>
        </p:nvGraphicFramePr>
        <p:xfrm>
          <a:off x="179512" y="4509120"/>
          <a:ext cx="8359200" cy="1192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8085" name="Visio" r:id="rId7" imgW="6810226" imgH="971649" progId="">
                  <p:embed/>
                </p:oleObj>
              </mc:Choice>
              <mc:Fallback>
                <p:oleObj name="Visio" r:id="rId7" imgW="6810226" imgH="9716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4509120"/>
                        <a:ext cx="8359200" cy="119250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601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>
                <a:solidFill>
                  <a:srgbClr val="0070C0"/>
                </a:solidFill>
              </a:rPr>
              <a:t>System </a:t>
            </a:r>
            <a:r>
              <a:rPr lang="en-US" altLang="zh-CN" sz="3200" dirty="0">
                <a:solidFill>
                  <a:srgbClr val="0070C0"/>
                </a:solidFill>
              </a:rPr>
              <a:t>M</a:t>
            </a:r>
            <a:r>
              <a:rPr lang="en-US" altLang="zh-CN" sz="3200" dirty="0" smtClean="0">
                <a:solidFill>
                  <a:srgbClr val="0070C0"/>
                </a:solidFill>
              </a:rPr>
              <a:t>odel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11" name="内容占位符 10"/>
          <p:cNvSpPr>
            <a:spLocks noGrp="1"/>
          </p:cNvSpPr>
          <p:nvPr>
            <p:ph sz="half" idx="1"/>
          </p:nvPr>
        </p:nvSpPr>
        <p:spPr>
          <a:xfrm>
            <a:off x="536129" y="1628800"/>
            <a:ext cx="4395911" cy="2234952"/>
          </a:xfrm>
        </p:spPr>
        <p:txBody>
          <a:bodyPr/>
          <a:lstStyle/>
          <a:p>
            <a:r>
              <a:rPr lang="en-US" altLang="zh-CN" dirty="0" smtClean="0"/>
              <a:t>One PU</a:t>
            </a:r>
          </a:p>
          <a:p>
            <a:pPr lvl="1"/>
            <a:r>
              <a:rPr lang="en-US" altLang="zh-CN" dirty="0" smtClean="0"/>
              <a:t>Non-slotted</a:t>
            </a:r>
          </a:p>
          <a:p>
            <a:r>
              <a:rPr lang="en-US" altLang="zh-CN" dirty="0" smtClean="0"/>
              <a:t>One FD-SU pair</a:t>
            </a:r>
          </a:p>
          <a:p>
            <a:pPr lvl="1"/>
            <a:r>
              <a:rPr lang="en-US" altLang="zh-CN" dirty="0" smtClean="0"/>
              <a:t>Each with two antennas</a:t>
            </a:r>
          </a:p>
          <a:p>
            <a:pPr lvl="1"/>
            <a:r>
              <a:rPr lang="en-US" altLang="zh-CN" dirty="0" smtClean="0"/>
              <a:t>SU</a:t>
            </a:r>
            <a:r>
              <a:rPr lang="en-US" altLang="zh-CN" baseline="-25000" dirty="0" smtClean="0"/>
              <a:t>1</a:t>
            </a:r>
            <a:r>
              <a:rPr lang="en-US" altLang="zh-CN" dirty="0" smtClean="0"/>
              <a:t>: secondary transmitter</a:t>
            </a:r>
          </a:p>
          <a:p>
            <a:pPr lvl="1"/>
            <a:r>
              <a:rPr lang="en-US" altLang="zh-CN" dirty="0" smtClean="0"/>
              <a:t>SU</a:t>
            </a:r>
            <a:r>
              <a:rPr lang="en-US" altLang="zh-CN" baseline="-25000" dirty="0" smtClean="0"/>
              <a:t>2</a:t>
            </a:r>
            <a:r>
              <a:rPr lang="en-US" altLang="zh-CN" dirty="0" smtClean="0"/>
              <a:t>: secondary receiver</a:t>
            </a:r>
          </a:p>
          <a:p>
            <a:pPr lvl="1"/>
            <a:r>
              <a:rPr lang="en-US" altLang="zh-CN" dirty="0" smtClean="0"/>
              <a:t>Slotted</a:t>
            </a:r>
          </a:p>
          <a:p>
            <a:pPr marL="457200" lvl="1" indent="0">
              <a:buNone/>
            </a:pPr>
            <a:endParaRPr lang="en-US" altLang="zh-CN" dirty="0" smtClean="0"/>
          </a:p>
          <a:p>
            <a:endParaRPr lang="en-US" altLang="zh-CN" dirty="0" smtClean="0"/>
          </a:p>
        </p:txBody>
      </p:sp>
      <p:graphicFrame>
        <p:nvGraphicFramePr>
          <p:cNvPr id="13" name="内容占位符 12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3791635" y="785794"/>
          <a:ext cx="5676910" cy="5235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8870" name="Visio" r:id="rId3" imgW="3314670" imgH="3057436" progId="">
                  <p:embed/>
                </p:oleObj>
              </mc:Choice>
              <mc:Fallback>
                <p:oleObj name="Visio" r:id="rId3" imgW="3314670" imgH="3057436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1635" y="785794"/>
                        <a:ext cx="5676910" cy="52354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241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/>
          </p:nvPr>
        </p:nvGraphicFramePr>
        <p:xfrm>
          <a:off x="2195736" y="1124744"/>
          <a:ext cx="6840760" cy="5040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0011" name="Visio" r:id="rId3" imgW="5276815" imgH="3524336" progId="">
                  <p:embed/>
                </p:oleObj>
              </mc:Choice>
              <mc:Fallback>
                <p:oleObj name="Visio" r:id="rId3" imgW="5276815" imgH="352433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1124744"/>
                        <a:ext cx="6840760" cy="50405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组合 27"/>
          <p:cNvGrpSpPr/>
          <p:nvPr/>
        </p:nvGrpSpPr>
        <p:grpSpPr>
          <a:xfrm>
            <a:off x="2555776" y="1556792"/>
            <a:ext cx="6480720" cy="1296144"/>
            <a:chOff x="2555776" y="1556792"/>
            <a:chExt cx="6480720" cy="1296144"/>
          </a:xfrm>
        </p:grpSpPr>
        <p:sp>
          <p:nvSpPr>
            <p:cNvPr id="7" name="矩形 6"/>
            <p:cNvSpPr/>
            <p:nvPr/>
          </p:nvSpPr>
          <p:spPr bwMode="auto">
            <a:xfrm>
              <a:off x="2555776" y="1865914"/>
              <a:ext cx="6480720" cy="98702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 bwMode="auto">
            <a:xfrm>
              <a:off x="4644008" y="1628800"/>
              <a:ext cx="936104" cy="36004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 bwMode="auto">
            <a:xfrm>
              <a:off x="4572000" y="1556792"/>
              <a:ext cx="64807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" name="矩形 8"/>
          <p:cNvSpPr/>
          <p:nvPr/>
        </p:nvSpPr>
        <p:spPr bwMode="auto">
          <a:xfrm>
            <a:off x="2051720" y="4221088"/>
            <a:ext cx="6984776" cy="136815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grpSp>
        <p:nvGrpSpPr>
          <p:cNvPr id="5" name="组合 18"/>
          <p:cNvGrpSpPr/>
          <p:nvPr/>
        </p:nvGrpSpPr>
        <p:grpSpPr>
          <a:xfrm>
            <a:off x="2555776" y="1556792"/>
            <a:ext cx="6480720" cy="2664296"/>
            <a:chOff x="2555776" y="1556792"/>
            <a:chExt cx="6480720" cy="2664296"/>
          </a:xfrm>
        </p:grpSpPr>
        <p:sp>
          <p:nvSpPr>
            <p:cNvPr id="8" name="矩形 7"/>
            <p:cNvSpPr/>
            <p:nvPr/>
          </p:nvSpPr>
          <p:spPr bwMode="auto">
            <a:xfrm>
              <a:off x="2555776" y="2852936"/>
              <a:ext cx="6480720" cy="136815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 bwMode="auto">
            <a:xfrm>
              <a:off x="5004048" y="1556792"/>
              <a:ext cx="0" cy="136815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直接连接符 16"/>
            <p:cNvCxnSpPr/>
            <p:nvPr/>
          </p:nvCxnSpPr>
          <p:spPr bwMode="auto">
            <a:xfrm>
              <a:off x="4644008" y="1556792"/>
              <a:ext cx="0" cy="129614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13" name="内容占位符 12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3791635" y="785794"/>
          <a:ext cx="5676910" cy="5235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0012" name="Visio" r:id="rId5" imgW="3314670" imgH="3057436" progId="">
                  <p:embed/>
                </p:oleObj>
              </mc:Choice>
              <mc:Fallback>
                <p:oleObj name="Visio" r:id="rId5" imgW="3314670" imgH="3057436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1635" y="785794"/>
                        <a:ext cx="5676910" cy="52354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>
                <a:solidFill>
                  <a:srgbClr val="0070C0"/>
                </a:solidFill>
              </a:rPr>
              <a:t>Listen-and-Talk Protocol (1)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6" name="燕尾形箭头 5"/>
          <p:cNvSpPr/>
          <p:nvPr/>
        </p:nvSpPr>
        <p:spPr bwMode="auto">
          <a:xfrm>
            <a:off x="1763688" y="2564904"/>
            <a:ext cx="792088" cy="576064"/>
          </a:xfrm>
          <a:prstGeom prst="notched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1" i="0" u="none" strike="noStrike" normalizeH="0" baseline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itchFamily="34" charset="0"/>
            </a:endParaRPr>
          </a:p>
        </p:txBody>
      </p:sp>
      <p:sp>
        <p:nvSpPr>
          <p:cNvPr id="29" name="内容占位符 3"/>
          <p:cNvSpPr>
            <a:spLocks noGrp="1"/>
          </p:cNvSpPr>
          <p:nvPr>
            <p:ph idx="1"/>
          </p:nvPr>
        </p:nvSpPr>
        <p:spPr>
          <a:xfrm>
            <a:off x="392113" y="4149080"/>
            <a:ext cx="8500367" cy="1637374"/>
          </a:xfrm>
        </p:spPr>
        <p:txBody>
          <a:bodyPr/>
          <a:lstStyle/>
          <a:p>
            <a:r>
              <a:rPr lang="en-US" altLang="zh-CN" sz="2400" dirty="0" smtClean="0"/>
              <a:t>Ant</a:t>
            </a:r>
            <a:r>
              <a:rPr lang="en-US" altLang="zh-CN" sz="2400" baseline="-25000" dirty="0" smtClean="0"/>
              <a:t>1</a:t>
            </a:r>
            <a:r>
              <a:rPr lang="en-US" altLang="zh-CN" sz="2400" dirty="0" smtClean="0"/>
              <a:t> of SU</a:t>
            </a:r>
            <a:r>
              <a:rPr lang="en-US" altLang="zh-CN" sz="2400" baseline="-25000" dirty="0" smtClean="0"/>
              <a:t>1</a:t>
            </a:r>
            <a:r>
              <a:rPr lang="en-US" altLang="zh-CN" sz="2400" dirty="0" smtClean="0"/>
              <a:t> </a:t>
            </a:r>
            <a:r>
              <a:rPr lang="en-US" altLang="zh-CN" sz="2400" dirty="0" smtClean="0">
                <a:solidFill>
                  <a:srgbClr val="C00000"/>
                </a:solidFill>
              </a:rPr>
              <a:t>senses the spectrum</a:t>
            </a:r>
            <a:endParaRPr lang="en-US" altLang="zh-CN" sz="2400" dirty="0" smtClean="0"/>
          </a:p>
          <a:p>
            <a:r>
              <a:rPr lang="en-US" altLang="zh-CN" sz="2400" dirty="0" smtClean="0"/>
              <a:t>Ant</a:t>
            </a:r>
            <a:r>
              <a:rPr lang="en-US" altLang="zh-CN" sz="2400" baseline="-25000" dirty="0" smtClean="0"/>
              <a:t>2</a:t>
            </a:r>
            <a:r>
              <a:rPr lang="en-US" altLang="zh-CN" sz="2400" dirty="0" smtClean="0"/>
              <a:t> </a:t>
            </a:r>
            <a:r>
              <a:rPr lang="en-US" altLang="zh-CN" sz="2400" dirty="0" smtClean="0">
                <a:solidFill>
                  <a:srgbClr val="C00000"/>
                </a:solidFill>
              </a:rPr>
              <a:t>transmits</a:t>
            </a:r>
            <a:r>
              <a:rPr lang="en-US" altLang="zh-CN" sz="2400" dirty="0" smtClean="0"/>
              <a:t> if a spectrum hole is detected </a:t>
            </a:r>
            <a:r>
              <a:rPr lang="en-US" altLang="zh-CN" sz="2400" dirty="0" smtClean="0">
                <a:solidFill>
                  <a:srgbClr val="C00000"/>
                </a:solidFill>
              </a:rPr>
              <a:t>simultaneously</a:t>
            </a:r>
            <a:r>
              <a:rPr lang="en-US" altLang="zh-CN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501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75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6 L -0.61094 -0.06991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56" y="-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75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-0.04323 -0.17847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-856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094 -0.06991 L -0.50069 -0.19283 " pathEditMode="relative" rAng="0" ptsTypes="AA">
                                      <p:cBhvr>
                                        <p:cTn id="4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-615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22222E-6 L 0.11563 -0.12592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1" y="-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6" grpId="1" animBg="1"/>
      <p:bldP spid="2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/>
              <a:t>Listen-and-Talk Protocol (2)</a:t>
            </a:r>
            <a:endParaRPr lang="zh-CN" altLang="en-US" sz="3200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92113" y="2420472"/>
            <a:ext cx="8500367" cy="3744832"/>
          </a:xfrm>
        </p:spPr>
        <p:txBody>
          <a:bodyPr/>
          <a:lstStyle/>
          <a:p>
            <a:r>
              <a:rPr lang="en-US" altLang="zh-CN" sz="2400" dirty="0" smtClean="0"/>
              <a:t>Four states of the system:</a:t>
            </a:r>
          </a:p>
          <a:p>
            <a:pPr lvl="1"/>
            <a:r>
              <a:rPr lang="en-US" altLang="zh-CN" sz="2200" dirty="0" smtClean="0"/>
              <a:t>1: only the PU uses the spectrum</a:t>
            </a:r>
          </a:p>
          <a:p>
            <a:pPr lvl="1"/>
            <a:r>
              <a:rPr lang="en-US" altLang="zh-CN" sz="2200" dirty="0"/>
              <a:t>2: only SUs use the spectrum</a:t>
            </a:r>
          </a:p>
          <a:p>
            <a:pPr lvl="1"/>
            <a:r>
              <a:rPr lang="en-US" altLang="zh-CN" sz="2200" dirty="0"/>
              <a:t>3: neither the PU </a:t>
            </a:r>
            <a:r>
              <a:rPr lang="en-US" altLang="zh-CN" sz="2200" dirty="0" smtClean="0"/>
              <a:t>nor </a:t>
            </a:r>
            <a:r>
              <a:rPr lang="en-US" altLang="zh-CN" sz="2200" dirty="0"/>
              <a:t>SUs use the spectrum – </a:t>
            </a:r>
            <a:r>
              <a:rPr lang="en-US" altLang="zh-CN" sz="2200" dirty="0">
                <a:solidFill>
                  <a:srgbClr val="C00000"/>
                </a:solidFill>
              </a:rPr>
              <a:t>spectrum waste</a:t>
            </a:r>
          </a:p>
          <a:p>
            <a:pPr lvl="2">
              <a:buSzPct val="75000"/>
            </a:pPr>
            <a:r>
              <a:rPr lang="en-US" altLang="zh-CN" sz="2000" dirty="0" smtClean="0">
                <a:solidFill>
                  <a:schemeClr val="tx1"/>
                </a:solidFill>
              </a:rPr>
              <a:t>3-A: change of PU’s state – PU leaves in a slot</a:t>
            </a:r>
          </a:p>
          <a:p>
            <a:pPr lvl="2">
              <a:buSzPct val="75000"/>
            </a:pPr>
            <a:r>
              <a:rPr lang="en-US" altLang="zh-CN" sz="2000" dirty="0" smtClean="0">
                <a:solidFill>
                  <a:schemeClr val="tx1"/>
                </a:solidFill>
              </a:rPr>
              <a:t>3-B: sensing error – false alarm</a:t>
            </a:r>
          </a:p>
          <a:p>
            <a:pPr lvl="1"/>
            <a:r>
              <a:rPr lang="en-US" altLang="zh-CN" sz="2200" dirty="0"/>
              <a:t>4: both the PU and SUs use the spectrum – </a:t>
            </a:r>
            <a:r>
              <a:rPr lang="en-US" altLang="zh-CN" sz="2200" dirty="0">
                <a:solidFill>
                  <a:srgbClr val="C00000"/>
                </a:solidFill>
              </a:rPr>
              <a:t>collision</a:t>
            </a:r>
          </a:p>
          <a:p>
            <a:pPr lvl="2">
              <a:buSzPct val="75000"/>
            </a:pPr>
            <a:r>
              <a:rPr lang="en-US" altLang="zh-CN" sz="2000" dirty="0" smtClean="0">
                <a:solidFill>
                  <a:schemeClr val="tx1"/>
                </a:solidFill>
              </a:rPr>
              <a:t>4-A: change of PU’s state – </a:t>
            </a:r>
            <a:r>
              <a:rPr lang="en-US" altLang="zh-CN" sz="2000" dirty="0">
                <a:solidFill>
                  <a:schemeClr val="tx1"/>
                </a:solidFill>
              </a:rPr>
              <a:t>PU </a:t>
            </a:r>
            <a:r>
              <a:rPr lang="en-US" altLang="zh-CN" sz="2000" dirty="0" smtClean="0">
                <a:solidFill>
                  <a:schemeClr val="tx1"/>
                </a:solidFill>
              </a:rPr>
              <a:t>arrives </a:t>
            </a:r>
            <a:r>
              <a:rPr lang="en-US" altLang="zh-CN" sz="2000" dirty="0">
                <a:solidFill>
                  <a:schemeClr val="tx1"/>
                </a:solidFill>
              </a:rPr>
              <a:t>in a </a:t>
            </a:r>
            <a:r>
              <a:rPr lang="en-US" altLang="zh-CN" sz="2000" dirty="0" smtClean="0">
                <a:solidFill>
                  <a:schemeClr val="tx1"/>
                </a:solidFill>
              </a:rPr>
              <a:t>slot</a:t>
            </a:r>
          </a:p>
          <a:p>
            <a:pPr lvl="2">
              <a:buSzPct val="75000"/>
            </a:pPr>
            <a:r>
              <a:rPr lang="en-US" altLang="zh-CN" sz="2000" dirty="0" smtClean="0">
                <a:solidFill>
                  <a:schemeClr val="tx1"/>
                </a:solidFill>
              </a:rPr>
              <a:t>4-B: </a:t>
            </a:r>
            <a:r>
              <a:rPr lang="en-US" altLang="zh-CN" sz="2000" dirty="0">
                <a:solidFill>
                  <a:schemeClr val="tx1"/>
                </a:solidFill>
              </a:rPr>
              <a:t>sensing error – </a:t>
            </a:r>
            <a:r>
              <a:rPr lang="en-US" altLang="zh-CN" sz="2000" dirty="0" smtClean="0">
                <a:solidFill>
                  <a:schemeClr val="tx1"/>
                </a:solidFill>
              </a:rPr>
              <a:t>miss detection</a:t>
            </a:r>
            <a:endParaRPr lang="en-US" altLang="zh-CN" sz="2000" dirty="0">
              <a:solidFill>
                <a:schemeClr val="tx1"/>
              </a:solidFill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/>
          </p:nvPr>
        </p:nvGraphicFramePr>
        <p:xfrm>
          <a:off x="701392" y="857802"/>
          <a:ext cx="7615024" cy="134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0918" name="Visio" r:id="rId3" imgW="5276815" imgH="933483" progId="">
                  <p:embed/>
                </p:oleObj>
              </mc:Choice>
              <mc:Fallback>
                <p:oleObj name="Visio" r:id="rId3" imgW="5276815" imgH="93348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392" y="857802"/>
                        <a:ext cx="7615024" cy="1347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351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/>
              <a:t>Sensing Threshold (1)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/>
              <a:t>Received signal varies </a:t>
            </a:r>
            <a:r>
              <a:rPr lang="en-US" altLang="zh-CN" sz="2400" dirty="0"/>
              <a:t>in association with SU</a:t>
            </a:r>
            <a:r>
              <a:rPr lang="en-US" altLang="zh-CN" sz="2400" baseline="-25000" dirty="0" smtClean="0"/>
              <a:t>1</a:t>
            </a:r>
            <a:r>
              <a:rPr lang="en-US" altLang="zh-CN" sz="2400" dirty="0" smtClean="0"/>
              <a:t>’s activity.</a:t>
            </a:r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lvl="1"/>
            <a:r>
              <a:rPr lang="en-US" altLang="zh-CN" sz="2400" dirty="0" smtClean="0"/>
              <a:t>Active SU</a:t>
            </a:r>
            <a:r>
              <a:rPr lang="en-US" altLang="zh-CN" sz="2400" baseline="-25000" dirty="0" smtClean="0"/>
              <a:t>1</a:t>
            </a:r>
          </a:p>
          <a:p>
            <a:pPr lvl="1"/>
            <a:endParaRPr lang="en-US" altLang="zh-CN" sz="2400" dirty="0"/>
          </a:p>
          <a:p>
            <a:pPr lvl="1"/>
            <a:r>
              <a:rPr lang="en-US" altLang="zh-CN" sz="2400" dirty="0" smtClean="0"/>
              <a:t>Silent SU</a:t>
            </a:r>
            <a:r>
              <a:rPr lang="en-US" altLang="zh-CN" sz="2400" baseline="-25000" dirty="0" smtClean="0"/>
              <a:t>1</a:t>
            </a:r>
          </a:p>
          <a:p>
            <a:pPr marL="0" indent="0">
              <a:buNone/>
            </a:pPr>
            <a:endParaRPr lang="en-US" altLang="zh-CN" sz="2400" dirty="0" smtClean="0"/>
          </a:p>
          <a:p>
            <a:r>
              <a:rPr lang="en-US" altLang="zh-CN" sz="2400" dirty="0" smtClean="0"/>
              <a:t>Thus, the </a:t>
            </a:r>
            <a:r>
              <a:rPr lang="en-US" altLang="zh-CN" sz="2400" dirty="0" smtClean="0">
                <a:solidFill>
                  <a:srgbClr val="FF0000"/>
                </a:solidFill>
              </a:rPr>
              <a:t>varies sensing thresholds </a:t>
            </a:r>
            <a:r>
              <a:rPr lang="en-US" altLang="zh-CN" sz="2400" dirty="0" smtClean="0"/>
              <a:t>are needed according to SU</a:t>
            </a:r>
            <a:r>
              <a:rPr lang="en-US" altLang="zh-CN" sz="2400" baseline="-25000" dirty="0" smtClean="0"/>
              <a:t>1</a:t>
            </a:r>
            <a:r>
              <a:rPr lang="en-US" altLang="zh-CN" sz="2400" dirty="0" smtClean="0"/>
              <a:t>’s state to achieve better sensing performance.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endParaRPr lang="en-US" altLang="zh-C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1988840"/>
            <a:ext cx="3960440" cy="2155806"/>
          </a:xfrm>
          <a:prstGeom prst="rect">
            <a:avLst/>
          </a:prstGeom>
        </p:spPr>
      </p:pic>
      <p:grpSp>
        <p:nvGrpSpPr>
          <p:cNvPr id="4" name="组合 13"/>
          <p:cNvGrpSpPr/>
          <p:nvPr/>
        </p:nvGrpSpPr>
        <p:grpSpPr>
          <a:xfrm>
            <a:off x="3761592" y="1653476"/>
            <a:ext cx="1818520" cy="1129089"/>
            <a:chOff x="3604661" y="1653476"/>
            <a:chExt cx="1818520" cy="1129089"/>
          </a:xfrm>
        </p:grpSpPr>
        <p:sp>
          <p:nvSpPr>
            <p:cNvPr id="11" name="椭圆 10"/>
            <p:cNvSpPr/>
            <p:nvPr/>
          </p:nvSpPr>
          <p:spPr bwMode="auto">
            <a:xfrm rot="3084634">
              <a:off x="4149642" y="1762880"/>
              <a:ext cx="474704" cy="1564665"/>
            </a:xfrm>
            <a:prstGeom prst="ellips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775109" y="1653476"/>
              <a:ext cx="6480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C00000"/>
                  </a:solidFill>
                </a:rPr>
                <a:t>RSI</a:t>
              </a:r>
              <a:endParaRPr lang="zh-CN" altLang="en-US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43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/>
              <a:t>Sensing Threshold (2)</a:t>
            </a:r>
            <a:endParaRPr lang="zh-CN" altLang="en-US" sz="3200" dirty="0"/>
          </a:p>
        </p:txBody>
      </p:sp>
      <p:sp>
        <p:nvSpPr>
          <p:cNvPr id="6" name="椭圆 5"/>
          <p:cNvSpPr/>
          <p:nvPr/>
        </p:nvSpPr>
        <p:spPr bwMode="auto">
          <a:xfrm>
            <a:off x="2843808" y="1649890"/>
            <a:ext cx="1656184" cy="3219270"/>
          </a:xfrm>
          <a:prstGeom prst="ellipse">
            <a:avLst/>
          </a:prstGeom>
          <a:noFill/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8" name="内容占位符 7"/>
          <p:cNvGraphicFramePr>
            <a:graphicFrameLocks noGrp="1" noChangeAspect="1"/>
          </p:cNvGraphicFramePr>
          <p:nvPr>
            <p:ph idx="1"/>
          </p:nvPr>
        </p:nvGraphicFramePr>
        <p:xfrm>
          <a:off x="392113" y="1519089"/>
          <a:ext cx="8359775" cy="349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1942" name="Visio" r:id="rId3" imgW="8820290" imgH="3686225" progId="">
                  <p:embed/>
                </p:oleObj>
              </mc:Choice>
              <mc:Fallback>
                <p:oleObj name="Visio" r:id="rId3" imgW="8820290" imgH="3686225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3" y="1519089"/>
                        <a:ext cx="8359775" cy="3494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内容占位符 3"/>
          <p:cNvSpPr txBox="1">
            <a:spLocks/>
          </p:cNvSpPr>
          <p:nvPr/>
        </p:nvSpPr>
        <p:spPr bwMode="auto">
          <a:xfrm>
            <a:off x="392113" y="5085184"/>
            <a:ext cx="8359775" cy="504056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4000" indent="-25400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11200" indent="-25400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rgbClr val="000000"/>
                </a:solidFill>
                <a:latin typeface="+mn-lt"/>
              </a:defRPr>
            </a:lvl2pPr>
            <a:lvl3pPr marL="1168400" indent="-25400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25600" indent="-25400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rgbClr val="000000"/>
                </a:solidFill>
                <a:latin typeface="+mn-lt"/>
              </a:defRPr>
            </a:lvl4pPr>
            <a:lvl5pPr marL="2082800" indent="-25400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rgbClr val="000000"/>
                </a:solidFill>
                <a:latin typeface="+mn-lt"/>
              </a:defRPr>
            </a:lvl5pPr>
            <a:lvl6pPr marL="2540000" indent="-2540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rgbClr val="000000"/>
                </a:solidFill>
                <a:latin typeface="+mn-lt"/>
              </a:defRPr>
            </a:lvl6pPr>
            <a:lvl7pPr marL="2997200" indent="-2540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rgbClr val="000000"/>
                </a:solidFill>
                <a:latin typeface="+mn-lt"/>
              </a:defRPr>
            </a:lvl7pPr>
            <a:lvl8pPr marL="3454400" indent="-2540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rgbClr val="000000"/>
                </a:solidFill>
                <a:latin typeface="+mn-lt"/>
              </a:defRPr>
            </a:lvl8pPr>
            <a:lvl9pPr marL="3911600" indent="-2540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altLang="zh-CN" sz="2400" kern="0" dirty="0" smtClean="0"/>
              <a:t>How to set </a:t>
            </a:r>
            <a:r>
              <a:rPr lang="el-GR" altLang="zh-CN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altLang="zh-CN" sz="2400" kern="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zh-CN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l-GR" altLang="zh-CN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altLang="zh-CN" sz="2400" kern="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zh-CN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zh-CN" sz="2400" kern="0" dirty="0" smtClean="0"/>
          </a:p>
        </p:txBody>
      </p:sp>
    </p:spTree>
    <p:extLst>
      <p:ext uri="{BB962C8B-B14F-4D97-AF65-F5344CB8AC3E}">
        <p14:creationId xmlns:p14="http://schemas.microsoft.com/office/powerpoint/2010/main" val="169544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内容占位符 6"/>
          <p:cNvGraphicFramePr>
            <a:graphicFrameLocks noGrp="1" noChangeAspect="1"/>
          </p:cNvGraphicFramePr>
          <p:nvPr>
            <p:ph idx="1"/>
          </p:nvPr>
        </p:nvGraphicFramePr>
        <p:xfrm>
          <a:off x="392113" y="1556793"/>
          <a:ext cx="8359775" cy="315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3083" name="Visio" r:id="rId3" imgW="8134508" imgH="3066977" progId="">
                  <p:embed/>
                </p:oleObj>
              </mc:Choice>
              <mc:Fallback>
                <p:oleObj name="Visio" r:id="rId3" imgW="8134508" imgH="3066977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3" y="1556793"/>
                        <a:ext cx="8359775" cy="315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/>
              <a:t>Sensing Threshold (3)</a:t>
            </a:r>
            <a:endParaRPr lang="zh-CN" altLang="en-US" sz="3200" dirty="0"/>
          </a:p>
        </p:txBody>
      </p:sp>
      <p:sp>
        <p:nvSpPr>
          <p:cNvPr id="8" name="矩形 7"/>
          <p:cNvSpPr/>
          <p:nvPr/>
        </p:nvSpPr>
        <p:spPr bwMode="auto">
          <a:xfrm>
            <a:off x="993008" y="1772817"/>
            <a:ext cx="918000" cy="28083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1911008" y="2060849"/>
            <a:ext cx="2646000" cy="214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4550160" y="1693020"/>
            <a:ext cx="2520000" cy="28803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7070160" y="1693020"/>
            <a:ext cx="1681728" cy="288032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grpSp>
        <p:nvGrpSpPr>
          <p:cNvPr id="3" name="组合 13"/>
          <p:cNvGrpSpPr/>
          <p:nvPr/>
        </p:nvGrpSpPr>
        <p:grpSpPr>
          <a:xfrm>
            <a:off x="2627784" y="1268761"/>
            <a:ext cx="2088232" cy="3672407"/>
            <a:chOff x="2627784" y="1052736"/>
            <a:chExt cx="2088232" cy="3672407"/>
          </a:xfrm>
          <a:noFill/>
        </p:grpSpPr>
        <p:sp>
          <p:nvSpPr>
            <p:cNvPr id="12" name="矩形 11"/>
            <p:cNvSpPr/>
            <p:nvPr/>
          </p:nvSpPr>
          <p:spPr bwMode="auto">
            <a:xfrm>
              <a:off x="2627784" y="1052736"/>
              <a:ext cx="2088232" cy="79208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 bwMode="auto">
            <a:xfrm>
              <a:off x="2627784" y="3986824"/>
              <a:ext cx="1944216" cy="7383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endParaRPr>
            </a:p>
          </p:txBody>
        </p:sp>
      </p:grpSp>
      <p:graphicFrame>
        <p:nvGraphicFramePr>
          <p:cNvPr id="18" name="对象 17"/>
          <p:cNvGraphicFramePr>
            <a:graphicFrameLocks noChangeAspect="1"/>
          </p:cNvGraphicFramePr>
          <p:nvPr/>
        </p:nvGraphicFramePr>
        <p:xfrm>
          <a:off x="386408" y="1556792"/>
          <a:ext cx="8365480" cy="3154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3084" name="Visio" r:id="rId5" imgW="8134508" imgH="3066977" progId="">
                  <p:embed/>
                </p:oleObj>
              </mc:Choice>
              <mc:Fallback>
                <p:oleObj name="Visio" r:id="rId5" imgW="8134508" imgH="306697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408" y="1556792"/>
                        <a:ext cx="8365480" cy="315419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096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>
          <a:xfrm>
            <a:off x="2483769" y="60325"/>
            <a:ext cx="6660232" cy="776288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KPIs</a:t>
            </a:r>
            <a:endParaRPr lang="zh-CN" altLang="en-US" dirty="0" smtClean="0">
              <a:solidFill>
                <a:schemeClr val="bg1"/>
              </a:solidFill>
            </a:endParaRPr>
          </a:p>
        </p:txBody>
      </p:sp>
      <p:grpSp>
        <p:nvGrpSpPr>
          <p:cNvPr id="2" name="组合 35"/>
          <p:cNvGrpSpPr/>
          <p:nvPr/>
        </p:nvGrpSpPr>
        <p:grpSpPr>
          <a:xfrm>
            <a:off x="395536" y="960239"/>
            <a:ext cx="4391010" cy="2158499"/>
            <a:chOff x="395536" y="960239"/>
            <a:chExt cx="4391010" cy="2158499"/>
          </a:xfrm>
        </p:grpSpPr>
        <p:grpSp>
          <p:nvGrpSpPr>
            <p:cNvPr id="3" name="组合 29"/>
            <p:cNvGrpSpPr/>
            <p:nvPr/>
          </p:nvGrpSpPr>
          <p:grpSpPr>
            <a:xfrm>
              <a:off x="539552" y="960239"/>
              <a:ext cx="2448274" cy="1440160"/>
              <a:chOff x="539550" y="980728"/>
              <a:chExt cx="3312368" cy="2088232"/>
            </a:xfrm>
          </p:grpSpPr>
          <p:graphicFrame>
            <p:nvGraphicFramePr>
              <p:cNvPr id="12" name="图表 11"/>
              <p:cNvGraphicFramePr/>
              <p:nvPr/>
            </p:nvGraphicFramePr>
            <p:xfrm>
              <a:off x="539550" y="980728"/>
              <a:ext cx="3312368" cy="208823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5" name="右箭头 4"/>
              <p:cNvSpPr/>
              <p:nvPr/>
            </p:nvSpPr>
            <p:spPr>
              <a:xfrm rot="18639400">
                <a:off x="2113166" y="1629944"/>
                <a:ext cx="1080120" cy="27847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95536" y="2472407"/>
              <a:ext cx="43910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1000</a:t>
              </a:r>
              <a:r>
                <a:rPr lang="en-US" altLang="zh-CN" dirty="0" smtClean="0"/>
                <a:t>X Capacity</a:t>
              </a:r>
            </a:p>
            <a:p>
              <a:r>
                <a:rPr lang="en-US" altLang="zh-CN" dirty="0" smtClean="0"/>
                <a:t>(Traffic and Connections)</a:t>
              </a:r>
              <a:endParaRPr lang="zh-CN" altLang="en-US" dirty="0"/>
            </a:p>
          </p:txBody>
        </p:sp>
      </p:grpSp>
      <p:grpSp>
        <p:nvGrpSpPr>
          <p:cNvPr id="4" name="组合 37"/>
          <p:cNvGrpSpPr/>
          <p:nvPr/>
        </p:nvGrpSpPr>
        <p:grpSpPr>
          <a:xfrm>
            <a:off x="6371184" y="960240"/>
            <a:ext cx="2772816" cy="2158498"/>
            <a:chOff x="6371184" y="960240"/>
            <a:chExt cx="2772816" cy="2158498"/>
          </a:xfrm>
        </p:grpSpPr>
        <p:grpSp>
          <p:nvGrpSpPr>
            <p:cNvPr id="7" name="组合 33"/>
            <p:cNvGrpSpPr/>
            <p:nvPr/>
          </p:nvGrpSpPr>
          <p:grpSpPr>
            <a:xfrm>
              <a:off x="6660232" y="960240"/>
              <a:ext cx="2016224" cy="1584172"/>
              <a:chOff x="251520" y="3689510"/>
              <a:chExt cx="2952328" cy="2189756"/>
            </a:xfrm>
          </p:grpSpPr>
          <p:pic>
            <p:nvPicPr>
              <p:cNvPr id="9224" name="Picture 8" descr="http://en-img-dis.gcimg.net/product/day_20111124/d90cade59cd4d31a5aa5c27e6c6d794c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691680" y="3789040"/>
                <a:ext cx="1512168" cy="2090226"/>
              </a:xfrm>
              <a:prstGeom prst="rect">
                <a:avLst/>
              </a:prstGeom>
              <a:noFill/>
            </p:spPr>
          </p:pic>
          <p:pic>
            <p:nvPicPr>
              <p:cNvPr id="9226" name="Picture 10" descr="http://images.easy361.com/201209/1348774665536133075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51520" y="4005064"/>
                <a:ext cx="936104" cy="936104"/>
              </a:xfrm>
              <a:prstGeom prst="rect">
                <a:avLst/>
              </a:prstGeom>
              <a:noFill/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567841" y="3689510"/>
                <a:ext cx="1738479" cy="510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10Gbps</a:t>
                </a:r>
                <a:endParaRPr lang="zh-CN" altLang="en-US" dirty="0"/>
              </a:p>
            </p:txBody>
          </p:sp>
          <p:pic>
            <p:nvPicPr>
              <p:cNvPr id="9227" name="Picture 1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rot="20820421">
                <a:off x="1058427" y="4167465"/>
                <a:ext cx="829876" cy="226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29" name="Picture 13" descr="http://t2.baidu.com/it/u=2254232663,17436644&amp;fm=21&amp;gp=0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259632" y="4509120"/>
                <a:ext cx="516763" cy="720080"/>
              </a:xfrm>
              <a:prstGeom prst="rect">
                <a:avLst/>
              </a:prstGeom>
              <a:noFill/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6371184" y="2472407"/>
              <a:ext cx="27728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10</a:t>
              </a:r>
              <a:r>
                <a:rPr lang="en-US" altLang="zh-CN" dirty="0" smtClean="0"/>
                <a:t>X Peak Data Rate</a:t>
              </a:r>
            </a:p>
            <a:p>
              <a:r>
                <a:rPr lang="en-US" altLang="zh-CN" dirty="0" smtClean="0"/>
                <a:t>(10+Gbps)</a:t>
              </a:r>
            </a:p>
          </p:txBody>
        </p:sp>
      </p:grpSp>
      <p:grpSp>
        <p:nvGrpSpPr>
          <p:cNvPr id="10" name="组合 36"/>
          <p:cNvGrpSpPr/>
          <p:nvPr/>
        </p:nvGrpSpPr>
        <p:grpSpPr>
          <a:xfrm>
            <a:off x="3275856" y="1032247"/>
            <a:ext cx="2847191" cy="2086491"/>
            <a:chOff x="3275856" y="1032247"/>
            <a:chExt cx="2847191" cy="2086491"/>
          </a:xfrm>
        </p:grpSpPr>
        <p:sp>
          <p:nvSpPr>
            <p:cNvPr id="20" name="TextBox 19"/>
            <p:cNvSpPr txBox="1"/>
            <p:nvPr/>
          </p:nvSpPr>
          <p:spPr>
            <a:xfrm>
              <a:off x="3347864" y="2472407"/>
              <a:ext cx="27751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10</a:t>
              </a:r>
              <a:r>
                <a:rPr lang="en-US" altLang="zh-CN" dirty="0" smtClean="0"/>
                <a:t>X User Rate Anywhere</a:t>
              </a:r>
            </a:p>
            <a:p>
              <a:r>
                <a:rPr lang="en-US" altLang="zh-CN" dirty="0" smtClean="0"/>
                <a:t>(100M-1Gbps)</a:t>
              </a:r>
              <a:endParaRPr lang="zh-CN" altLang="en-US" dirty="0"/>
            </a:p>
          </p:txBody>
        </p:sp>
        <p:grpSp>
          <p:nvGrpSpPr>
            <p:cNvPr id="11" name="组合 28"/>
            <p:cNvGrpSpPr/>
            <p:nvPr/>
          </p:nvGrpSpPr>
          <p:grpSpPr>
            <a:xfrm>
              <a:off x="3275856" y="1032247"/>
              <a:ext cx="2448272" cy="1296144"/>
              <a:chOff x="4572000" y="1052736"/>
              <a:chExt cx="3888432" cy="2016224"/>
            </a:xfrm>
          </p:grpSpPr>
          <p:pic>
            <p:nvPicPr>
              <p:cNvPr id="9233" name="Picture 17" descr="http://pic12.nipic.com/20110228/2457331_222040862000_2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572000" y="1052736"/>
                <a:ext cx="2856316" cy="2016224"/>
              </a:xfrm>
              <a:prstGeom prst="rect">
                <a:avLst/>
              </a:prstGeom>
              <a:noFill/>
            </p:spPr>
          </p:pic>
          <p:pic>
            <p:nvPicPr>
              <p:cNvPr id="9" name="Picture 36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860032" y="1268760"/>
                <a:ext cx="653670" cy="993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36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020272" y="1196752"/>
                <a:ext cx="433914" cy="659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797" name="Picture 5" descr="http://t3.baidu.com/it/u=3977028044,1512185869&amp;fm=15&amp;gp=0.jp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524328" y="1556792"/>
                <a:ext cx="936104" cy="628728"/>
              </a:xfrm>
              <a:prstGeom prst="rect">
                <a:avLst/>
              </a:prstGeom>
              <a:noFill/>
            </p:spPr>
          </p:pic>
          <p:sp>
            <p:nvSpPr>
              <p:cNvPr id="23" name="左右箭头 22"/>
              <p:cNvSpPr/>
              <p:nvPr/>
            </p:nvSpPr>
            <p:spPr>
              <a:xfrm rot="19385321">
                <a:off x="7153619" y="2380197"/>
                <a:ext cx="373869" cy="89247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3" name="组合 38"/>
          <p:cNvGrpSpPr/>
          <p:nvPr/>
        </p:nvGrpSpPr>
        <p:grpSpPr>
          <a:xfrm>
            <a:off x="179512" y="3982865"/>
            <a:ext cx="2808312" cy="2080007"/>
            <a:chOff x="179512" y="3768551"/>
            <a:chExt cx="2808312" cy="2080007"/>
          </a:xfrm>
        </p:grpSpPr>
        <p:sp>
          <p:nvSpPr>
            <p:cNvPr id="8" name="TextBox 7"/>
            <p:cNvSpPr txBox="1"/>
            <p:nvPr/>
          </p:nvSpPr>
          <p:spPr>
            <a:xfrm>
              <a:off x="179512" y="5568751"/>
              <a:ext cx="2808312" cy="279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1000</a:t>
              </a:r>
              <a:r>
                <a:rPr lang="en-US" altLang="zh-CN" dirty="0" smtClean="0"/>
                <a:t>X </a:t>
              </a:r>
              <a:r>
                <a:rPr lang="en-US" altLang="zh-CN" dirty="0" err="1" smtClean="0"/>
                <a:t>Energy&amp;Cost</a:t>
              </a:r>
              <a:r>
                <a:rPr lang="en-US" altLang="zh-CN" dirty="0" smtClean="0"/>
                <a:t> Reduce</a:t>
              </a:r>
            </a:p>
          </p:txBody>
        </p:sp>
        <p:grpSp>
          <p:nvGrpSpPr>
            <p:cNvPr id="14" name="组合 43"/>
            <p:cNvGrpSpPr/>
            <p:nvPr/>
          </p:nvGrpSpPr>
          <p:grpSpPr>
            <a:xfrm>
              <a:off x="427560" y="3768551"/>
              <a:ext cx="2419545" cy="1893910"/>
              <a:chOff x="427560" y="3933056"/>
              <a:chExt cx="2419545" cy="1893910"/>
            </a:xfrm>
          </p:grpSpPr>
          <p:pic>
            <p:nvPicPr>
              <p:cNvPr id="9218" name="Picture 2" descr="http://www.morning.sc.cn/new/tfzb/20100308/m_TF08A16_2.jp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427560" y="4012904"/>
                <a:ext cx="2419545" cy="1814062"/>
              </a:xfrm>
              <a:prstGeom prst="rect">
                <a:avLst/>
              </a:prstGeom>
              <a:noFill/>
            </p:spPr>
          </p:pic>
          <p:pic>
            <p:nvPicPr>
              <p:cNvPr id="24" name="Picture 36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828338" y="3933056"/>
                <a:ext cx="562250" cy="8705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36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390587" y="3966390"/>
                <a:ext cx="319563" cy="4948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5" name="组合 39"/>
          <p:cNvGrpSpPr/>
          <p:nvPr/>
        </p:nvGrpSpPr>
        <p:grpSpPr>
          <a:xfrm>
            <a:off x="3635896" y="4126882"/>
            <a:ext cx="3027304" cy="2302514"/>
            <a:chOff x="3635896" y="3912568"/>
            <a:chExt cx="3027304" cy="2302514"/>
          </a:xfrm>
        </p:grpSpPr>
        <p:sp>
          <p:nvSpPr>
            <p:cNvPr id="31" name="TextBox 30"/>
            <p:cNvSpPr txBox="1"/>
            <p:nvPr/>
          </p:nvSpPr>
          <p:spPr>
            <a:xfrm>
              <a:off x="3635896" y="5568751"/>
              <a:ext cx="30273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10</a:t>
              </a:r>
              <a:r>
                <a:rPr lang="en-US" altLang="zh-CN" dirty="0" smtClean="0"/>
                <a:t>X Low Latency, </a:t>
              </a:r>
            </a:p>
            <a:p>
              <a:r>
                <a:rPr lang="en-US" altLang="zh-CN" dirty="0" smtClean="0"/>
                <a:t>High reliability</a:t>
              </a:r>
              <a:endParaRPr lang="zh-CN" altLang="en-US" dirty="0"/>
            </a:p>
          </p:txBody>
        </p:sp>
        <p:grpSp>
          <p:nvGrpSpPr>
            <p:cNvPr id="17" name="组合 33"/>
            <p:cNvGrpSpPr/>
            <p:nvPr/>
          </p:nvGrpSpPr>
          <p:grpSpPr>
            <a:xfrm>
              <a:off x="3707905" y="3912568"/>
              <a:ext cx="2016224" cy="1440160"/>
              <a:chOff x="0" y="2564904"/>
              <a:chExt cx="2631851" cy="1626425"/>
            </a:xfrm>
          </p:grpSpPr>
          <p:pic>
            <p:nvPicPr>
              <p:cNvPr id="32" name="Picture 23" descr="http://www.iot-online.com/uploads/allimg/100622/11_100622000010_1.jpg"/>
              <p:cNvPicPr>
                <a:picLocks noChangeAspect="1" noChangeArrowheads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924944"/>
                <a:ext cx="1688513" cy="12663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1008112" y="2564904"/>
                <a:ext cx="1623739" cy="1119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5" name="TextBox 34"/>
          <p:cNvSpPr txBox="1"/>
          <p:nvPr/>
        </p:nvSpPr>
        <p:spPr>
          <a:xfrm>
            <a:off x="710087" y="3338903"/>
            <a:ext cx="7966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66FF"/>
                </a:solidFill>
              </a:rPr>
              <a:t>But what is 5G? D2D, small cell, Massive MIMO or </a:t>
            </a:r>
            <a:r>
              <a:rPr lang="en-US" altLang="zh-CN" b="1" dirty="0" smtClean="0">
                <a:solidFill>
                  <a:srgbClr val="FF0000"/>
                </a:solidFill>
              </a:rPr>
              <a:t>full duplex</a:t>
            </a:r>
            <a:r>
              <a:rPr lang="en-US" altLang="zh-CN" b="1" dirty="0" smtClean="0">
                <a:solidFill>
                  <a:srgbClr val="0066FF"/>
                </a:solidFill>
              </a:rPr>
              <a:t>?</a:t>
            </a:r>
            <a:endParaRPr lang="zh-CN" altLang="en-US" b="1" dirty="0">
              <a:solidFill>
                <a:srgbClr val="0066FF"/>
              </a:solidFill>
            </a:endParaRPr>
          </a:p>
        </p:txBody>
      </p:sp>
      <p:grpSp>
        <p:nvGrpSpPr>
          <p:cNvPr id="18" name="组合 40"/>
          <p:cNvGrpSpPr/>
          <p:nvPr/>
        </p:nvGrpSpPr>
        <p:grpSpPr>
          <a:xfrm>
            <a:off x="6293865" y="3806911"/>
            <a:ext cx="2635853" cy="2684040"/>
            <a:chOff x="6293865" y="3592597"/>
            <a:chExt cx="2635853" cy="2684040"/>
          </a:xfrm>
        </p:grpSpPr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293865" y="3592597"/>
              <a:ext cx="2635853" cy="1977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3" name="TextBox 42"/>
            <p:cNvSpPr txBox="1"/>
            <p:nvPr/>
          </p:nvSpPr>
          <p:spPr>
            <a:xfrm>
              <a:off x="6545356" y="5568751"/>
              <a:ext cx="22065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5-10</a:t>
              </a:r>
              <a:r>
                <a:rPr lang="en-US" altLang="zh-CN" dirty="0" smtClean="0"/>
                <a:t>X Spectrum Efficiency</a:t>
              </a:r>
            </a:p>
          </p:txBody>
        </p:sp>
      </p:grpSp>
      <p:sp>
        <p:nvSpPr>
          <p:cNvPr id="34" name="标题 1"/>
          <p:cNvSpPr>
            <a:spLocks noGrp="1"/>
          </p:cNvSpPr>
          <p:nvPr>
            <p:ph type="title"/>
          </p:nvPr>
        </p:nvSpPr>
        <p:spPr>
          <a:xfrm>
            <a:off x="392113" y="228581"/>
            <a:ext cx="8359775" cy="557213"/>
          </a:xfrm>
        </p:spPr>
        <p:txBody>
          <a:bodyPr/>
          <a:lstStyle/>
          <a:p>
            <a:pPr algn="ctr"/>
            <a:r>
              <a:rPr lang="en-US" altLang="zh-CN" sz="3200" dirty="0" smtClean="0">
                <a:ea typeface="黑体" pitchFamily="2" charset="-122"/>
              </a:rPr>
              <a:t>6 Key Performance Indicators (KPIs) for 5G</a:t>
            </a:r>
            <a:endParaRPr lang="zh-CN" alt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548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/>
              <a:t>Sensing Threshold (4): Sensing Error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/>
              <a:t>Sensing error includes two parts: </a:t>
            </a:r>
          </a:p>
          <a:p>
            <a:r>
              <a:rPr lang="en-US" altLang="zh-CN" sz="2400" dirty="0" smtClean="0">
                <a:solidFill>
                  <a:srgbClr val="C00000"/>
                </a:solidFill>
              </a:rPr>
              <a:t>false alarm </a:t>
            </a:r>
            <a:r>
              <a:rPr lang="en-US" altLang="zh-CN" sz="2400" dirty="0" smtClean="0"/>
              <a:t>and </a:t>
            </a:r>
            <a:r>
              <a:rPr lang="en-US" altLang="zh-CN" sz="2400" dirty="0" smtClean="0">
                <a:solidFill>
                  <a:srgbClr val="C00000"/>
                </a:solidFill>
              </a:rPr>
              <a:t>miss detection</a:t>
            </a:r>
            <a:endParaRPr lang="zh-CN" altLang="en-US" sz="2400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2472395" y="1998384"/>
          <a:ext cx="3432414" cy="544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224" name="Equation" r:id="rId3" imgW="1600200" imgH="254000" progId="">
                  <p:embed/>
                </p:oleObj>
              </mc:Choice>
              <mc:Fallback>
                <p:oleObj name="Equation" r:id="rId3" imgW="1600200" imgH="254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2395" y="1998384"/>
                        <a:ext cx="3432414" cy="5448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2472395" y="2628976"/>
          <a:ext cx="3432414" cy="549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225" name="Equation" r:id="rId5" imgW="1586811" imgH="253890" progId="">
                  <p:embed/>
                </p:oleObj>
              </mc:Choice>
              <mc:Fallback>
                <p:oleObj name="Equation" r:id="rId5" imgW="1586811" imgH="25389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2395" y="2628976"/>
                        <a:ext cx="3432414" cy="5491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1486845" y="3898151"/>
          <a:ext cx="6170309" cy="2627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226" name="Visio" r:id="rId7" imgW="8848851" imgH="3781322" progId="">
                  <p:embed/>
                </p:oleObj>
              </mc:Choice>
              <mc:Fallback>
                <p:oleObj name="Visio" r:id="rId7" imgW="8848851" imgH="378132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6845" y="3898151"/>
                        <a:ext cx="6170309" cy="26271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268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/>
              <a:t>Sensing Threshold (5): State Transition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3" y="1071546"/>
            <a:ext cx="4107879" cy="2324203"/>
          </a:xfrm>
        </p:spPr>
        <p:txBody>
          <a:bodyPr/>
          <a:lstStyle/>
          <a:p>
            <a:r>
              <a:rPr lang="en-US" altLang="zh-CN" sz="2400" dirty="0" smtClean="0"/>
              <a:t>State Transition: a discrete-time Markov chain</a:t>
            </a:r>
            <a:endParaRPr lang="zh-CN" altLang="en-US" sz="2400" dirty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1485898" y="3898112"/>
          <a:ext cx="6170400" cy="2627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131" name="Visio" r:id="rId4" imgW="8848851" imgH="3781322" progId="">
                  <p:embed/>
                </p:oleObj>
              </mc:Choice>
              <mc:Fallback>
                <p:oleObj name="Visio" r:id="rId4" imgW="8848851" imgH="378132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898" y="3898112"/>
                        <a:ext cx="6170400" cy="26272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4448175" y="561975"/>
          <a:ext cx="47625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132" name="Visio" r:id="rId6" imgW="5172091" imgH="4038627" progId="">
                  <p:embed/>
                </p:oleObj>
              </mc:Choice>
              <mc:Fallback>
                <p:oleObj name="Visio" r:id="rId6" imgW="5172091" imgH="403862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8175" y="561975"/>
                        <a:ext cx="4762500" cy="373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曲线连接符 12"/>
          <p:cNvCxnSpPr/>
          <p:nvPr/>
        </p:nvCxnSpPr>
        <p:spPr bwMode="auto">
          <a:xfrm rot="10800000" flipV="1">
            <a:off x="4499992" y="1988840"/>
            <a:ext cx="3312368" cy="2592288"/>
          </a:xfrm>
          <a:prstGeom prst="curvedConnector3">
            <a:avLst>
              <a:gd name="adj1" fmla="val 86066"/>
            </a:avLst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曲线连接符 16"/>
          <p:cNvCxnSpPr/>
          <p:nvPr/>
        </p:nvCxnSpPr>
        <p:spPr bwMode="auto">
          <a:xfrm rot="5400000">
            <a:off x="4427986" y="4077071"/>
            <a:ext cx="1584175" cy="1440163"/>
          </a:xfrm>
          <a:prstGeom prst="curvedConnector3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92727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/>
              <a:t>Sensing Threshold (6): Collision Ratio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/>
              <a:t>The sensing thresholds are determined by </a:t>
            </a:r>
          </a:p>
          <a:p>
            <a:pPr lvl="1"/>
            <a:r>
              <a:rPr lang="en-US" altLang="zh-CN" sz="2400" dirty="0"/>
              <a:t>C</a:t>
            </a:r>
            <a:r>
              <a:rPr lang="en-US" altLang="zh-CN" sz="2400" dirty="0" smtClean="0"/>
              <a:t>onstraint of the maximum </a:t>
            </a:r>
            <a:r>
              <a:rPr lang="en-US" altLang="zh-CN" sz="2400" dirty="0" smtClean="0">
                <a:solidFill>
                  <a:srgbClr val="C00000"/>
                </a:solidFill>
              </a:rPr>
              <a:t>collision ratio</a:t>
            </a:r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pPr lvl="1"/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/>
          </p:nvPr>
        </p:nvGraphicFramePr>
        <p:xfrm>
          <a:off x="2699792" y="2060300"/>
          <a:ext cx="3222580" cy="857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155" name="Equation" r:id="rId3" imgW="1574800" imgH="419100" progId="">
                  <p:embed/>
                </p:oleObj>
              </mc:Choice>
              <mc:Fallback>
                <p:oleObj name="Equation" r:id="rId3" imgW="1574800" imgH="419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2060300"/>
                        <a:ext cx="3222580" cy="8576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1485898" y="3898112"/>
          <a:ext cx="6170400" cy="2627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156" name="Visio" r:id="rId5" imgW="8848851" imgH="3781322" progId="">
                  <p:embed/>
                </p:oleObj>
              </mc:Choice>
              <mc:Fallback>
                <p:oleObj name="Visio" r:id="rId5" imgW="8848851" imgH="378132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898" y="3898112"/>
                        <a:ext cx="6170400" cy="26272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636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228581"/>
            <a:ext cx="8860407" cy="557213"/>
          </a:xfrm>
        </p:spPr>
        <p:txBody>
          <a:bodyPr/>
          <a:lstStyle/>
          <a:p>
            <a:r>
              <a:rPr lang="en-US" altLang="zh-CN" sz="3200" dirty="0" smtClean="0"/>
              <a:t>Power-Throughput Tradeoff (1): SU Throughput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The secondary throughput is</a:t>
            </a:r>
          </a:p>
          <a:p>
            <a:endParaRPr lang="en-US" altLang="zh-CN" dirty="0"/>
          </a:p>
          <a:p>
            <a:endParaRPr lang="en-US" altLang="zh-CN" dirty="0"/>
          </a:p>
          <a:p>
            <a:pPr lvl="1"/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altLang="zh-CN" dirty="0" smtClean="0">
                <a:cs typeface="Times New Roman" panose="02020603050405020304" pitchFamily="18" charset="0"/>
              </a:rPr>
              <a:t>is the rate of transmission</a:t>
            </a:r>
            <a:endParaRPr lang="en-US" altLang="zh-CN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CN" dirty="0" smtClean="0"/>
              <a:t> is the </a:t>
            </a:r>
            <a:r>
              <a:rPr lang="en-US" altLang="zh-CN" dirty="0" smtClean="0">
                <a:solidFill>
                  <a:srgbClr val="C00000"/>
                </a:solidFill>
              </a:rPr>
              <a:t>time ratio of spectrum waste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pPr lvl="1"/>
            <a:endParaRPr lang="en-US" altLang="zh-CN" dirty="0"/>
          </a:p>
          <a:p>
            <a:pPr marL="457200" lvl="1" indent="0">
              <a:buNone/>
            </a:pPr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marL="457200" lvl="1" indent="0">
              <a:buNone/>
            </a:pPr>
            <a:endParaRPr lang="en-US" altLang="zh-CN" dirty="0" smtClean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/>
          </p:nvPr>
        </p:nvGraphicFramePr>
        <p:xfrm>
          <a:off x="3347864" y="1501800"/>
          <a:ext cx="1928716" cy="559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7296" name="Equation" r:id="rId3" imgW="875920" imgH="253890" progId="">
                  <p:embed/>
                </p:oleObj>
              </mc:Choice>
              <mc:Fallback>
                <p:oleObj name="Equation" r:id="rId3" imgW="875920" imgH="25389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1501800"/>
                        <a:ext cx="1928716" cy="559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/>
          </p:nvPr>
        </p:nvGraphicFramePr>
        <p:xfrm>
          <a:off x="2123728" y="3016126"/>
          <a:ext cx="4386315" cy="700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7297" name="Equation" r:id="rId5" imgW="2463800" imgH="393700" progId="">
                  <p:embed/>
                </p:oleObj>
              </mc:Choice>
              <mc:Fallback>
                <p:oleObj name="Equation" r:id="rId5" imgW="2463800" imgH="3937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3016126"/>
                        <a:ext cx="4386315" cy="7009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485898" y="3898112"/>
          <a:ext cx="6170400" cy="2627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7298" name="Visio" r:id="rId7" imgW="8848851" imgH="3781322" progId="">
                  <p:embed/>
                </p:oleObj>
              </mc:Choice>
              <mc:Fallback>
                <p:oleObj name="Visio" r:id="rId7" imgW="8848851" imgH="378132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898" y="3898112"/>
                        <a:ext cx="6170400" cy="26272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690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rgbClr val="0070C0"/>
                </a:solidFill>
              </a:rPr>
              <a:t>Power-Throughput Tradeoff (2)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/>
          </p:nvPr>
        </p:nvGraphicFramePr>
        <p:xfrm>
          <a:off x="1050925" y="1818035"/>
          <a:ext cx="20415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8203" name="Equation" r:id="rId3" imgW="926698" imgH="253890" progId="">
                  <p:embed/>
                </p:oleObj>
              </mc:Choice>
              <mc:Fallback>
                <p:oleObj name="Equation" r:id="rId3" imgW="926698" imgH="25389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0925" y="1818035"/>
                        <a:ext cx="2041525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内容占位符 12" descr="屏幕剪辑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873" y="980728"/>
            <a:ext cx="5218273" cy="4104456"/>
          </a:xfrm>
        </p:spPr>
      </p:pic>
      <p:grpSp>
        <p:nvGrpSpPr>
          <p:cNvPr id="3" name="组合 27"/>
          <p:cNvGrpSpPr/>
          <p:nvPr/>
        </p:nvGrpSpPr>
        <p:grpSpPr>
          <a:xfrm>
            <a:off x="251520" y="2319263"/>
            <a:ext cx="1941097" cy="834820"/>
            <a:chOff x="251520" y="1772816"/>
            <a:chExt cx="1941097" cy="834820"/>
          </a:xfrm>
        </p:grpSpPr>
        <p:cxnSp>
          <p:nvCxnSpPr>
            <p:cNvPr id="15" name="直接连接符 14"/>
            <p:cNvCxnSpPr/>
            <p:nvPr/>
          </p:nvCxnSpPr>
          <p:spPr bwMode="auto">
            <a:xfrm>
              <a:off x="1619672" y="1772816"/>
              <a:ext cx="28803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17" name="对象 16"/>
            <p:cNvGraphicFramePr>
              <a:graphicFrameLocks noChangeAspect="1"/>
            </p:cNvGraphicFramePr>
            <p:nvPr/>
          </p:nvGraphicFramePr>
          <p:xfrm>
            <a:off x="251520" y="2060848"/>
            <a:ext cx="1941097" cy="546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18204" name="Equation" r:id="rId6" imgW="901309" imgH="253890" progId="">
                    <p:embed/>
                  </p:oleObj>
                </mc:Choice>
                <mc:Fallback>
                  <p:oleObj name="Equation" r:id="rId6" imgW="901309" imgH="25389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520" y="2060848"/>
                          <a:ext cx="1941097" cy="5467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C0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9" name="直接箭头连接符 18"/>
            <p:cNvCxnSpPr>
              <a:endCxn id="17" idx="0"/>
            </p:cNvCxnSpPr>
            <p:nvPr/>
          </p:nvCxnSpPr>
          <p:spPr bwMode="auto">
            <a:xfrm flipH="1">
              <a:off x="1222068" y="1772816"/>
              <a:ext cx="541620" cy="28803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5" name="组合 28"/>
          <p:cNvGrpSpPr/>
          <p:nvPr/>
        </p:nvGrpSpPr>
        <p:grpSpPr>
          <a:xfrm>
            <a:off x="1050925" y="2319263"/>
            <a:ext cx="2592288" cy="1541785"/>
            <a:chOff x="1050925" y="1772816"/>
            <a:chExt cx="2592288" cy="1541785"/>
          </a:xfrm>
        </p:grpSpPr>
        <p:cxnSp>
          <p:nvCxnSpPr>
            <p:cNvPr id="21" name="直接连接符 20"/>
            <p:cNvCxnSpPr/>
            <p:nvPr/>
          </p:nvCxnSpPr>
          <p:spPr bwMode="auto">
            <a:xfrm>
              <a:off x="2555776" y="1772816"/>
              <a:ext cx="36004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" name="文本框 21"/>
            <p:cNvSpPr txBox="1"/>
            <p:nvPr/>
          </p:nvSpPr>
          <p:spPr>
            <a:xfrm>
              <a:off x="1050925" y="2852936"/>
              <a:ext cx="2592288" cy="461665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/>
                <a:t>Increase with RSI</a:t>
              </a:r>
              <a:endParaRPr lang="zh-CN" altLang="en-US" sz="2400" dirty="0"/>
            </a:p>
          </p:txBody>
        </p:sp>
        <p:cxnSp>
          <p:nvCxnSpPr>
            <p:cNvPr id="24" name="直接箭头连接符 23"/>
            <p:cNvCxnSpPr>
              <a:endCxn id="22" idx="0"/>
            </p:cNvCxnSpPr>
            <p:nvPr/>
          </p:nvCxnSpPr>
          <p:spPr bwMode="auto">
            <a:xfrm flipH="1">
              <a:off x="2347069" y="1772816"/>
              <a:ext cx="388727" cy="108012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7" name="内容占位符 2"/>
          <p:cNvSpPr>
            <a:spLocks noGrp="1"/>
          </p:cNvSpPr>
          <p:nvPr>
            <p:ph idx="1"/>
          </p:nvPr>
        </p:nvSpPr>
        <p:spPr>
          <a:xfrm>
            <a:off x="392113" y="5085184"/>
            <a:ext cx="8359775" cy="1022548"/>
          </a:xfrm>
        </p:spPr>
        <p:txBody>
          <a:bodyPr/>
          <a:lstStyle/>
          <a:p>
            <a:r>
              <a:rPr lang="en-US" altLang="zh-CN" sz="2400" dirty="0">
                <a:solidFill>
                  <a:srgbClr val="C00000"/>
                </a:solidFill>
              </a:rPr>
              <a:t>T</a:t>
            </a:r>
            <a:r>
              <a:rPr lang="en-US" altLang="zh-CN" sz="2400" dirty="0" smtClean="0">
                <a:solidFill>
                  <a:srgbClr val="C00000"/>
                </a:solidFill>
              </a:rPr>
              <a:t>radeoff between secondary transmit power and throughput</a:t>
            </a:r>
          </a:p>
          <a:p>
            <a:r>
              <a:rPr lang="en-US" altLang="zh-CN" sz="2400" dirty="0" smtClean="0">
                <a:solidFill>
                  <a:schemeClr val="tx1"/>
                </a:solidFill>
              </a:rPr>
              <a:t>Optimal transmit power can be derived.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87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rgbClr val="0070C0"/>
                </a:solidFill>
              </a:rPr>
              <a:t>Adaptive </a:t>
            </a:r>
            <a:r>
              <a:rPr lang="en-US" altLang="zh-CN" sz="3200" dirty="0" smtClean="0">
                <a:solidFill>
                  <a:srgbClr val="0070C0"/>
                </a:solidFill>
              </a:rPr>
              <a:t>Switching</a:t>
            </a:r>
            <a:endParaRPr lang="zh-CN" altLang="en-US" dirty="0"/>
          </a:p>
        </p:txBody>
      </p:sp>
      <p:pic>
        <p:nvPicPr>
          <p:cNvPr id="7" name="内容占位符 6" descr="屏幕剪辑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1" y="785794"/>
            <a:ext cx="4611935" cy="3568081"/>
          </a:xfrm>
        </p:spPr>
      </p:pic>
      <p:sp>
        <p:nvSpPr>
          <p:cNvPr id="9" name="文本框 8"/>
          <p:cNvSpPr txBox="1"/>
          <p:nvPr/>
        </p:nvSpPr>
        <p:spPr>
          <a:xfrm>
            <a:off x="107504" y="4353875"/>
            <a:ext cx="46794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 smtClean="0"/>
              <a:t>Comparison of the spectrum usage</a:t>
            </a:r>
            <a:endParaRPr lang="zh-CN" altLang="en-US" sz="2200" dirty="0"/>
          </a:p>
        </p:txBody>
      </p:sp>
      <p:sp>
        <p:nvSpPr>
          <p:cNvPr id="10" name="文本框 9"/>
          <p:cNvSpPr txBox="1"/>
          <p:nvPr/>
        </p:nvSpPr>
        <p:spPr>
          <a:xfrm>
            <a:off x="4211960" y="1988840"/>
            <a:ext cx="4896544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200" dirty="0" smtClean="0"/>
              <a:t>Adaptive switching of the two protocol</a:t>
            </a:r>
            <a:endParaRPr lang="zh-CN" altLang="en-US" sz="2200" dirty="0"/>
          </a:p>
        </p:txBody>
      </p:sp>
      <p:sp>
        <p:nvSpPr>
          <p:cNvPr id="12" name="圆角矩形 11"/>
          <p:cNvSpPr/>
          <p:nvPr/>
        </p:nvSpPr>
        <p:spPr bwMode="auto">
          <a:xfrm>
            <a:off x="645886" y="954926"/>
            <a:ext cx="798285" cy="2898617"/>
          </a:xfrm>
          <a:prstGeom prst="roundRect">
            <a:avLst>
              <a:gd name="adj" fmla="val 50000"/>
            </a:avLst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grpSp>
        <p:nvGrpSpPr>
          <p:cNvPr id="4" name="组合 12"/>
          <p:cNvGrpSpPr/>
          <p:nvPr/>
        </p:nvGrpSpPr>
        <p:grpSpPr>
          <a:xfrm>
            <a:off x="193463" y="3853543"/>
            <a:ext cx="2952750" cy="1855806"/>
            <a:chOff x="193463" y="3853543"/>
            <a:chExt cx="2952750" cy="1855806"/>
          </a:xfrm>
        </p:grpSpPr>
        <p:sp>
          <p:nvSpPr>
            <p:cNvPr id="14" name="文本框 13"/>
            <p:cNvSpPr txBox="1"/>
            <p:nvPr/>
          </p:nvSpPr>
          <p:spPr bwMode="auto">
            <a:xfrm>
              <a:off x="193463" y="4990212"/>
              <a:ext cx="2952750" cy="71913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C000"/>
              </a:solidFill>
            </a:ln>
          </p:spPr>
          <p:txBody>
            <a:bodyPr wrap="none" lIns="72000" tIns="72000" rIns="72000" bIns="72000"/>
            <a:lstStyle>
              <a:lvl1pPr marL="273050" indent="-2730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E30034"/>
                </a:buClr>
              </a:pPr>
              <a:r>
                <a:rPr lang="en-US" altLang="zh-CN" sz="1800" dirty="0">
                  <a:solidFill>
                    <a:srgbClr val="00214A"/>
                  </a:solidFill>
                  <a:ea typeface="宋体" panose="02010600030101010101" pitchFamily="2" charset="-122"/>
                </a:rPr>
                <a:t>Lower spectrum waste ratio</a:t>
              </a:r>
            </a:p>
            <a:p>
              <a:pPr algn="ctr" eaLnBrk="1" hangingPunct="1">
                <a:buClr>
                  <a:srgbClr val="E30034"/>
                </a:buClr>
              </a:pPr>
              <a:r>
                <a:rPr lang="en-US" altLang="zh-CN" sz="1800" dirty="0">
                  <a:solidFill>
                    <a:srgbClr val="00214A"/>
                  </a:solidFill>
                  <a:ea typeface="宋体" panose="02010600030101010101" pitchFamily="2" charset="-122"/>
                </a:rPr>
                <a:t>under strict constraint</a:t>
              </a:r>
              <a:endParaRPr lang="zh-CN" altLang="en-US" sz="1800" dirty="0">
                <a:solidFill>
                  <a:srgbClr val="00214A"/>
                </a:solidFill>
                <a:ea typeface="宋体" panose="02010600030101010101" pitchFamily="2" charset="-122"/>
              </a:endParaRPr>
            </a:p>
          </p:txBody>
        </p:sp>
        <p:cxnSp>
          <p:nvCxnSpPr>
            <p:cNvPr id="15" name="直接连接符 14"/>
            <p:cNvCxnSpPr>
              <a:endCxn id="12" idx="2"/>
            </p:cNvCxnSpPr>
            <p:nvPr/>
          </p:nvCxnSpPr>
          <p:spPr bwMode="auto">
            <a:xfrm flipV="1">
              <a:off x="863600" y="3853543"/>
              <a:ext cx="181429" cy="113666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" name="圆角矩形 2"/>
          <p:cNvSpPr/>
          <p:nvPr/>
        </p:nvSpPr>
        <p:spPr bwMode="auto">
          <a:xfrm>
            <a:off x="1985976" y="2708920"/>
            <a:ext cx="2587120" cy="1224136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smtClean="0">
              <a:ln>
                <a:solidFill>
                  <a:srgbClr val="FFC000"/>
                </a:solidFill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grpSp>
        <p:nvGrpSpPr>
          <p:cNvPr id="5" name="组合 19"/>
          <p:cNvGrpSpPr/>
          <p:nvPr/>
        </p:nvGrpSpPr>
        <p:grpSpPr>
          <a:xfrm>
            <a:off x="4573096" y="2758487"/>
            <a:ext cx="2659908" cy="707886"/>
            <a:chOff x="4179375" y="2787025"/>
            <a:chExt cx="2659908" cy="707886"/>
          </a:xfrm>
        </p:grpSpPr>
        <p:cxnSp>
          <p:nvCxnSpPr>
            <p:cNvPr id="17" name="直接连接符 16"/>
            <p:cNvCxnSpPr/>
            <p:nvPr/>
          </p:nvCxnSpPr>
          <p:spPr bwMode="auto">
            <a:xfrm flipV="1">
              <a:off x="4179375" y="3140968"/>
              <a:ext cx="752665" cy="208558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sp>
          <p:nvSpPr>
            <p:cNvPr id="19" name="文本框 18"/>
            <p:cNvSpPr txBox="1"/>
            <p:nvPr/>
          </p:nvSpPr>
          <p:spPr>
            <a:xfrm>
              <a:off x="4947361" y="2787025"/>
              <a:ext cx="1891922" cy="707886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marR="0" indent="0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 kumimoji="0" b="0" i="0" u="none" strike="noStrike" cap="none" normalizeH="0" baseline="0">
                  <a:ln>
                    <a:solidFill>
                      <a:srgbClr val="FFC000"/>
                    </a:solidFill>
                  </a:ln>
                  <a:effectLst/>
                  <a:latin typeface="Arial" pitchFamily="34" charset="0"/>
                  <a:ea typeface="+mn-ea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9pPr>
            </a:lstStyle>
            <a:p>
              <a:r>
                <a:rPr lang="en-US" altLang="zh-CN" sz="1800" dirty="0">
                  <a:ln>
                    <a:noFill/>
                  </a:ln>
                  <a:solidFill>
                    <a:srgbClr val="00214A"/>
                  </a:solidFill>
                  <a:ea typeface="宋体" panose="02010600030101010101" pitchFamily="2" charset="-122"/>
                  <a:cs typeface="Arial" panose="020B0604020202020204" pitchFamily="34" charset="0"/>
                </a:rPr>
                <a:t>Full</a:t>
              </a:r>
              <a:r>
                <a:rPr lang="en-US" altLang="zh-CN" sz="1800" dirty="0">
                  <a:ln>
                    <a:noFill/>
                  </a:ln>
                </a:rPr>
                <a:t> utilization of </a:t>
              </a:r>
              <a:r>
                <a:rPr lang="en-US" altLang="zh-CN" sz="1800" dirty="0">
                  <a:ln>
                    <a:noFill/>
                  </a:ln>
                  <a:solidFill>
                    <a:srgbClr val="00214A"/>
                  </a:solidFill>
                  <a:ea typeface="宋体" panose="02010600030101010101" pitchFamily="2" charset="-122"/>
                  <a:cs typeface="Arial" panose="020B0604020202020204" pitchFamily="34" charset="0"/>
                </a:rPr>
                <a:t>spectrum holes</a:t>
              </a:r>
              <a:endParaRPr lang="zh-CN" altLang="en-US" sz="1800" dirty="0">
                <a:ln>
                  <a:noFill/>
                </a:ln>
                <a:solidFill>
                  <a:srgbClr val="00214A"/>
                </a:solidFill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" name="内容占位符 7" descr="屏幕剪辑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96" y="2492896"/>
            <a:ext cx="4535408" cy="3567600"/>
          </a:xfrm>
        </p:spPr>
      </p:pic>
      <p:grpSp>
        <p:nvGrpSpPr>
          <p:cNvPr id="6" name="组合 21"/>
          <p:cNvGrpSpPr/>
          <p:nvPr/>
        </p:nvGrpSpPr>
        <p:grpSpPr>
          <a:xfrm>
            <a:off x="3403600" y="954926"/>
            <a:ext cx="4296230" cy="827315"/>
            <a:chOff x="3352800" y="950685"/>
            <a:chExt cx="4296230" cy="827315"/>
          </a:xfrm>
        </p:grpSpPr>
        <p:sp>
          <p:nvSpPr>
            <p:cNvPr id="23" name="椭圆 22"/>
            <p:cNvSpPr/>
            <p:nvPr/>
          </p:nvSpPr>
          <p:spPr bwMode="auto">
            <a:xfrm>
              <a:off x="3352800" y="1320800"/>
              <a:ext cx="377371" cy="457200"/>
            </a:xfrm>
            <a:prstGeom prst="ellipse">
              <a:avLst/>
            </a:prstGeom>
            <a:noFill/>
            <a:ln>
              <a:solidFill>
                <a:schemeClr val="accent6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4" name="直接连接符 23"/>
            <p:cNvCxnSpPr>
              <a:stCxn id="23" idx="7"/>
            </p:cNvCxnSpPr>
            <p:nvPr/>
          </p:nvCxnSpPr>
          <p:spPr bwMode="auto">
            <a:xfrm flipV="1">
              <a:off x="3674906" y="1182914"/>
              <a:ext cx="1041110" cy="20484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" name="文本框 24"/>
            <p:cNvSpPr txBox="1"/>
            <p:nvPr/>
          </p:nvSpPr>
          <p:spPr>
            <a:xfrm>
              <a:off x="4709887" y="950685"/>
              <a:ext cx="29391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accent6"/>
                  </a:solidFill>
                </a:rPr>
                <a:t>Spatial correlation factor</a:t>
              </a:r>
              <a:endParaRPr lang="zh-CN" altLang="en-US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11" name="组合 25"/>
          <p:cNvGrpSpPr/>
          <p:nvPr/>
        </p:nvGrpSpPr>
        <p:grpSpPr>
          <a:xfrm>
            <a:off x="3868057" y="1332504"/>
            <a:ext cx="4448359" cy="459602"/>
            <a:chOff x="3868057" y="1332504"/>
            <a:chExt cx="4448359" cy="459602"/>
          </a:xfrm>
        </p:grpSpPr>
        <p:sp>
          <p:nvSpPr>
            <p:cNvPr id="27" name="椭圆 26"/>
            <p:cNvSpPr/>
            <p:nvPr/>
          </p:nvSpPr>
          <p:spPr bwMode="auto">
            <a:xfrm>
              <a:off x="3868057" y="1332504"/>
              <a:ext cx="377371" cy="457200"/>
            </a:xfrm>
            <a:prstGeom prst="ellipse">
              <a:avLst/>
            </a:prstGeom>
            <a:noFill/>
            <a:ln>
              <a:solidFill>
                <a:schemeClr val="accent6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 bwMode="auto">
            <a:xfrm>
              <a:off x="4245428" y="1553029"/>
              <a:ext cx="541500" cy="4983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文本框 28"/>
            <p:cNvSpPr txBox="1"/>
            <p:nvPr/>
          </p:nvSpPr>
          <p:spPr>
            <a:xfrm>
              <a:off x="4760687" y="1391996"/>
              <a:ext cx="35557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accent6"/>
                  </a:solidFill>
                </a:rPr>
                <a:t>Sensing duration / Slot length</a:t>
              </a:r>
              <a:endParaRPr lang="zh-CN" altLang="en-US" dirty="0">
                <a:solidFill>
                  <a:schemeClr val="accent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068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 animBg="1"/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/>
              <a:t>Table of Content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3" y="980728"/>
            <a:ext cx="8359775" cy="492918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3000" b="0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Basic of Full-duplex Communications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3000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Full Duplex </a:t>
            </a:r>
            <a:r>
              <a:rPr lang="en-US" altLang="zh-CN" sz="3000" dirty="0" err="1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Crosslayer</a:t>
            </a:r>
            <a:r>
              <a:rPr lang="en-US" altLang="zh-CN" sz="3000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 Design</a:t>
            </a:r>
            <a:endParaRPr lang="en-US" altLang="zh-CN" sz="3000" b="0" dirty="0" smtClean="0">
              <a:solidFill>
                <a:schemeClr val="tx1"/>
              </a:solidFill>
              <a:ea typeface="ＭＳ Ｐゴシック" pitchFamily="34" charset="-128"/>
              <a:cs typeface="Times New Roman" pitchFamily="18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3000" dirty="0">
                <a:ea typeface="ＭＳ Ｐゴシック" pitchFamily="34" charset="-128"/>
                <a:cs typeface="Times New Roman" pitchFamily="18" charset="0"/>
              </a:rPr>
              <a:t>Full </a:t>
            </a:r>
            <a:r>
              <a:rPr lang="en-US" altLang="zh-CN" sz="3000" dirty="0" smtClean="0">
                <a:ea typeface="ＭＳ Ｐゴシック" pitchFamily="34" charset="-128"/>
                <a:cs typeface="Times New Roman" pitchFamily="18" charset="0"/>
              </a:rPr>
              <a:t>Duplex Cognitive </a:t>
            </a:r>
            <a:r>
              <a:rPr lang="en-US" altLang="zh-CN" sz="3000" dirty="0">
                <a:ea typeface="ＭＳ Ｐゴシック" pitchFamily="34" charset="-128"/>
                <a:cs typeface="Times New Roman" pitchFamily="18" charset="0"/>
              </a:rPr>
              <a:t>R</a:t>
            </a:r>
            <a:r>
              <a:rPr lang="en-US" altLang="zh-CN" sz="3000" dirty="0" smtClean="0">
                <a:ea typeface="ＭＳ Ｐゴシック" pitchFamily="34" charset="-128"/>
                <a:cs typeface="Times New Roman" pitchFamily="18" charset="0"/>
              </a:rPr>
              <a:t>adio: Listen and Talk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3000" b="0" dirty="0" smtClean="0">
                <a:solidFill>
                  <a:srgbClr val="FF0000"/>
                </a:solidFill>
                <a:ea typeface="ＭＳ Ｐゴシック" pitchFamily="34" charset="-128"/>
                <a:cs typeface="Times New Roman" pitchFamily="18" charset="0"/>
              </a:rPr>
              <a:t>Full Duplex RF CSMA/CD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3000" dirty="0" smtClean="0">
                <a:ea typeface="ＭＳ Ｐゴシック" pitchFamily="34" charset="-128"/>
                <a:cs typeface="Times New Roman" pitchFamily="18" charset="0"/>
              </a:rPr>
              <a:t>Full Duplex </a:t>
            </a:r>
            <a:r>
              <a:rPr lang="en-US" altLang="zh-CN" sz="3000" dirty="0" err="1" smtClean="0">
                <a:ea typeface="ＭＳ Ｐゴシック" pitchFamily="34" charset="-128"/>
                <a:cs typeface="Times New Roman" pitchFamily="18" charset="0"/>
              </a:rPr>
              <a:t>HetNet</a:t>
            </a:r>
            <a:endParaRPr lang="en-US" altLang="zh-CN" sz="3000" b="0" dirty="0" smtClean="0">
              <a:ea typeface="ＭＳ Ｐゴシック" pitchFamily="34" charset="-128"/>
              <a:cs typeface="Times New Roman" pitchFamily="18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3000" dirty="0">
                <a:ea typeface="ＭＳ Ｐゴシック" pitchFamily="34" charset="-128"/>
                <a:cs typeface="Times New Roman" pitchFamily="18" charset="0"/>
              </a:rPr>
              <a:t>Resource Allocation Summary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3000" b="0" dirty="0" smtClean="0">
                <a:ea typeface="ＭＳ Ｐゴシック" pitchFamily="34" charset="-128"/>
                <a:cs typeface="Times New Roman" pitchFamily="18" charset="0"/>
              </a:rPr>
              <a:t>Conclusions</a:t>
            </a:r>
            <a:endParaRPr lang="en-GB" altLang="zh-CN" sz="3000" b="0" dirty="0" smtClean="0">
              <a:ea typeface="ＭＳ Ｐゴシック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28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>
                <a:solidFill>
                  <a:srgbClr val="0070C0"/>
                </a:solidFill>
              </a:rPr>
              <a:t>Full Duplex CSMA/CD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4" y="5500702"/>
            <a:ext cx="8893175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en-US" sz="1200" dirty="0" smtClean="0"/>
              <a:t>Liao Yun, </a:t>
            </a:r>
            <a:r>
              <a:rPr lang="en-US" sz="1200" dirty="0" err="1" smtClean="0"/>
              <a:t>Tianyu</a:t>
            </a:r>
            <a:r>
              <a:rPr lang="en-US" sz="1200" dirty="0" smtClean="0"/>
              <a:t> Wang, </a:t>
            </a:r>
            <a:r>
              <a:rPr lang="en-US" sz="1200" dirty="0" err="1" smtClean="0"/>
              <a:t>Kaigui</a:t>
            </a:r>
            <a:r>
              <a:rPr lang="en-US" sz="1200" dirty="0" smtClean="0"/>
              <a:t> </a:t>
            </a:r>
            <a:r>
              <a:rPr lang="en-US" sz="1200" dirty="0" err="1" smtClean="0"/>
              <a:t>Bian</a:t>
            </a:r>
            <a:r>
              <a:rPr lang="en-US" sz="1200" dirty="0" smtClean="0"/>
              <a:t>, </a:t>
            </a:r>
            <a:r>
              <a:rPr lang="en-US" sz="1200" dirty="0" err="1" smtClean="0"/>
              <a:t>Lingyang</a:t>
            </a:r>
            <a:r>
              <a:rPr lang="en-US" sz="1200" dirty="0" smtClean="0"/>
              <a:t> Song and Zhu Han, “Decentralized Dynamic Spectrum Access in Full-Duplex Cognitive Radio Networks,” IEEE International Conference on Communications (ICC), </a:t>
            </a:r>
            <a:r>
              <a:rPr lang="en-US" sz="1200" dirty="0" smtClean="0">
                <a:solidFill>
                  <a:srgbClr val="FF0000"/>
                </a:solidFill>
              </a:rPr>
              <a:t>Best paper award</a:t>
            </a:r>
            <a:r>
              <a:rPr lang="en-US" sz="1200" dirty="0" smtClean="0"/>
              <a:t>, London,  2015.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sz="1200" dirty="0" err="1" smtClean="0"/>
              <a:t>Yun</a:t>
            </a:r>
            <a:r>
              <a:rPr lang="en-US" sz="1200" dirty="0" smtClean="0"/>
              <a:t> Liao, </a:t>
            </a:r>
            <a:r>
              <a:rPr lang="en-US" sz="1200" dirty="0" err="1" smtClean="0"/>
              <a:t>Kaigui</a:t>
            </a:r>
            <a:r>
              <a:rPr lang="en-US" sz="1200" dirty="0" smtClean="0"/>
              <a:t> Bain, </a:t>
            </a:r>
            <a:r>
              <a:rPr lang="en-US" sz="1200" dirty="0" err="1" smtClean="0"/>
              <a:t>Lingyang</a:t>
            </a:r>
            <a:r>
              <a:rPr lang="en-US" sz="1200" dirty="0" smtClean="0"/>
              <a:t> </a:t>
            </a:r>
            <a:r>
              <a:rPr lang="en-US" sz="1200" dirty="0" err="1" smtClean="0"/>
              <a:t>Song,and</a:t>
            </a:r>
            <a:r>
              <a:rPr lang="en-US" sz="1200" dirty="0" smtClean="0"/>
              <a:t> Zhu Han, “Full-duplex MAC Protocol Design and Analysis," appear, IEEE Communications Letters </a:t>
            </a:r>
          </a:p>
          <a:p>
            <a:pPr marL="342900" lvl="0" indent="-342900">
              <a:buFont typeface="+mj-ea"/>
              <a:buAutoNum type="circleNumDbPlain"/>
            </a:pPr>
            <a:r>
              <a:rPr lang="en-US" altLang="zh-CN" sz="1200" dirty="0" err="1" smtClean="0"/>
              <a:t>Yun</a:t>
            </a:r>
            <a:r>
              <a:rPr lang="en-US" altLang="zh-CN" sz="1200" dirty="0" smtClean="0"/>
              <a:t> Liao, </a:t>
            </a:r>
            <a:r>
              <a:rPr lang="en-US" altLang="zh-CN" sz="1200" dirty="0" err="1" smtClean="0"/>
              <a:t>Kaigui</a:t>
            </a:r>
            <a:r>
              <a:rPr lang="en-US" altLang="zh-CN" sz="1200" dirty="0" smtClean="0"/>
              <a:t> </a:t>
            </a:r>
            <a:r>
              <a:rPr lang="en-US" altLang="zh-CN" sz="1200" dirty="0" err="1" smtClean="0"/>
              <a:t>Bian</a:t>
            </a:r>
            <a:r>
              <a:rPr lang="en-US" altLang="zh-CN" sz="1200" dirty="0" smtClean="0"/>
              <a:t>, </a:t>
            </a:r>
            <a:r>
              <a:rPr lang="en-US" altLang="zh-CN" sz="1200" dirty="0" err="1" smtClean="0"/>
              <a:t>Lingyang</a:t>
            </a:r>
            <a:r>
              <a:rPr lang="en-US" altLang="zh-CN" sz="1200" dirty="0" smtClean="0"/>
              <a:t> Song and Zhu Han, “Full-duplex </a:t>
            </a:r>
            <a:r>
              <a:rPr lang="en-US" altLang="zh-CN" sz="1200" dirty="0" err="1" smtClean="0"/>
              <a:t>WiFi</a:t>
            </a:r>
            <a:r>
              <a:rPr lang="en-US" altLang="zh-CN" sz="1200" dirty="0" smtClean="0"/>
              <a:t>: Achieving Simultaneous Sensing and Transmission for Future Wireless Networks,” ACM </a:t>
            </a:r>
            <a:r>
              <a:rPr lang="en-US" altLang="zh-CN" sz="1200" dirty="0" err="1" smtClean="0"/>
              <a:t>Mobihoc</a:t>
            </a:r>
            <a:r>
              <a:rPr lang="en-US" altLang="zh-CN" sz="1200" dirty="0" smtClean="0"/>
              <a:t> (poster), Hangzhou, China, 2015.</a:t>
            </a:r>
            <a:endParaRPr lang="zh-CN" altLang="zh-CN" sz="1200" dirty="0" smtClean="0"/>
          </a:p>
        </p:txBody>
      </p:sp>
      <p:pic>
        <p:nvPicPr>
          <p:cNvPr id="192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785794"/>
            <a:ext cx="6480243" cy="462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285779" y="1124744"/>
            <a:ext cx="2558029" cy="28623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 Roundabout example for CSMA, CSMA/CD and Aloha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 RF half duplex can only use CSMA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 Full duplex enable CSMA/CD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/>
              <a:t> </a:t>
            </a:r>
            <a:r>
              <a:rPr lang="en-US" altLang="zh-CN" dirty="0" smtClean="0"/>
              <a:t>Performance gain when traffic is high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7795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rgbClr val="0070C0"/>
                </a:solidFill>
              </a:rPr>
              <a:t>Full Duplex Radom Access MAC in CRNs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2698" y="4293096"/>
            <a:ext cx="8591385" cy="11823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54000" indent="-254000" eaLnBrk="0" hangingPunct="0">
              <a:lnSpc>
                <a:spcPct val="105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000000"/>
                </a:solidFill>
              </a:rPr>
              <a:t>With FD techniques, SUs can keep sensing during transmission. </a:t>
            </a:r>
          </a:p>
          <a:p>
            <a:pPr marL="254000" indent="-254000" eaLnBrk="0" hangingPunct="0">
              <a:lnSpc>
                <a:spcPct val="105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000000"/>
                </a:solidFill>
              </a:rPr>
              <a:t>Contention window: determine the optimal </a:t>
            </a:r>
            <a:r>
              <a:rPr lang="en-US" altLang="zh-CN" dirty="0" err="1" smtClean="0">
                <a:solidFill>
                  <a:srgbClr val="000000"/>
                </a:solidFill>
              </a:rPr>
              <a:t>backoff</a:t>
            </a:r>
            <a:r>
              <a:rPr lang="en-US" altLang="zh-CN" dirty="0" smtClean="0">
                <a:solidFill>
                  <a:srgbClr val="000000"/>
                </a:solidFill>
              </a:rPr>
              <a:t> length.</a:t>
            </a:r>
          </a:p>
          <a:p>
            <a:pPr marL="254000" indent="-254000" eaLnBrk="0" hangingPunct="0">
              <a:lnSpc>
                <a:spcPct val="105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000000"/>
                </a:solidFill>
              </a:rPr>
              <a:t>Handling the RSI: the RSI results in false alarm and miss detection</a:t>
            </a:r>
            <a:endParaRPr lang="zh-CN" altLang="en-US" dirty="0" smtClean="0">
              <a:solidFill>
                <a:srgbClr val="000000"/>
              </a:solidFill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644388"/>
              </p:ext>
            </p:extLst>
          </p:nvPr>
        </p:nvGraphicFramePr>
        <p:xfrm>
          <a:off x="597299" y="792187"/>
          <a:ext cx="7863133" cy="3284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9110" name="Visio" r:id="rId3" imgW="7760399" imgH="3241059" progId="">
                  <p:embed/>
                </p:oleObj>
              </mc:Choice>
              <mc:Fallback>
                <p:oleObj name="Visio" r:id="rId3" imgW="7760399" imgH="324105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299" y="792187"/>
                        <a:ext cx="7863133" cy="328488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785794"/>
            <a:ext cx="4032448" cy="334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69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/>
              <a:t>Table of Content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3" y="980728"/>
            <a:ext cx="8359775" cy="492918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3000" b="0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Basic of Full-duplex Communications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3000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Full Duplex </a:t>
            </a:r>
            <a:r>
              <a:rPr lang="en-US" altLang="zh-CN" sz="3000" dirty="0" err="1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Crosslayer</a:t>
            </a:r>
            <a:r>
              <a:rPr lang="en-US" altLang="zh-CN" sz="3000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 Design</a:t>
            </a:r>
            <a:endParaRPr lang="en-US" altLang="zh-CN" sz="3000" b="0" dirty="0" smtClean="0">
              <a:solidFill>
                <a:schemeClr val="tx1"/>
              </a:solidFill>
              <a:ea typeface="ＭＳ Ｐゴシック" pitchFamily="34" charset="-128"/>
              <a:cs typeface="Times New Roman" pitchFamily="18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3000" dirty="0">
                <a:ea typeface="ＭＳ Ｐゴシック" pitchFamily="34" charset="-128"/>
                <a:cs typeface="Times New Roman" pitchFamily="18" charset="0"/>
              </a:rPr>
              <a:t>Full </a:t>
            </a:r>
            <a:r>
              <a:rPr lang="en-US" altLang="zh-CN" sz="3000" dirty="0" smtClean="0">
                <a:ea typeface="ＭＳ Ｐゴシック" pitchFamily="34" charset="-128"/>
                <a:cs typeface="Times New Roman" pitchFamily="18" charset="0"/>
              </a:rPr>
              <a:t>Duplex Cognitive </a:t>
            </a:r>
            <a:r>
              <a:rPr lang="en-US" altLang="zh-CN" sz="3000" dirty="0">
                <a:ea typeface="ＭＳ Ｐゴシック" pitchFamily="34" charset="-128"/>
                <a:cs typeface="Times New Roman" pitchFamily="18" charset="0"/>
              </a:rPr>
              <a:t>R</a:t>
            </a:r>
            <a:r>
              <a:rPr lang="en-US" altLang="zh-CN" sz="3000" dirty="0" smtClean="0">
                <a:ea typeface="ＭＳ Ｐゴシック" pitchFamily="34" charset="-128"/>
                <a:cs typeface="Times New Roman" pitchFamily="18" charset="0"/>
              </a:rPr>
              <a:t>adio: Listen and Talk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3000" b="0" dirty="0" smtClean="0">
                <a:ea typeface="ＭＳ Ｐゴシック" pitchFamily="34" charset="-128"/>
                <a:cs typeface="Times New Roman" pitchFamily="18" charset="0"/>
              </a:rPr>
              <a:t>Full Duplex RF CSMA/CD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3000" dirty="0" smtClean="0">
                <a:solidFill>
                  <a:srgbClr val="FF0000"/>
                </a:solidFill>
                <a:ea typeface="ＭＳ Ｐゴシック" pitchFamily="34" charset="-128"/>
                <a:cs typeface="Times New Roman" pitchFamily="18" charset="0"/>
              </a:rPr>
              <a:t>Full Duplex </a:t>
            </a:r>
            <a:r>
              <a:rPr lang="en-US" altLang="zh-CN" sz="3000" dirty="0" err="1" smtClean="0">
                <a:solidFill>
                  <a:srgbClr val="FF0000"/>
                </a:solidFill>
                <a:ea typeface="ＭＳ Ｐゴシック" pitchFamily="34" charset="-128"/>
                <a:cs typeface="Times New Roman" pitchFamily="18" charset="0"/>
              </a:rPr>
              <a:t>HetNet</a:t>
            </a:r>
            <a:endParaRPr lang="en-US" altLang="zh-CN" sz="3000" b="0" dirty="0" smtClean="0">
              <a:solidFill>
                <a:srgbClr val="FF0000"/>
              </a:solidFill>
              <a:ea typeface="ＭＳ Ｐゴシック" pitchFamily="34" charset="-128"/>
              <a:cs typeface="Times New Roman" pitchFamily="18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3000" dirty="0">
                <a:ea typeface="ＭＳ Ｐゴシック" pitchFamily="34" charset="-128"/>
                <a:cs typeface="Times New Roman" pitchFamily="18" charset="0"/>
              </a:rPr>
              <a:t>Resource Allocation Summary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3000" b="0" dirty="0" smtClean="0">
                <a:ea typeface="ＭＳ Ｐゴシック" pitchFamily="34" charset="-128"/>
                <a:cs typeface="Times New Roman" pitchFamily="18" charset="0"/>
              </a:rPr>
              <a:t>Conclusions</a:t>
            </a:r>
            <a:endParaRPr lang="en-GB" altLang="zh-CN" sz="3000" b="0" dirty="0" smtClean="0">
              <a:ea typeface="ＭＳ Ｐゴシック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28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17488" y="1500188"/>
            <a:ext cx="8926512" cy="3405187"/>
            <a:chOff x="137" y="1149"/>
            <a:chExt cx="5623" cy="2145"/>
          </a:xfrm>
        </p:grpSpPr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137" y="1149"/>
              <a:ext cx="5623" cy="2145"/>
              <a:chOff x="137" y="1706"/>
              <a:chExt cx="5623" cy="2145"/>
            </a:xfrm>
          </p:grpSpPr>
          <p:pic>
            <p:nvPicPr>
              <p:cNvPr id="37895" name="Picture 7"/>
              <p:cNvPicPr>
                <a:picLocks noChangeAspect="1" noChangeArrowheads="1"/>
              </p:cNvPicPr>
              <p:nvPr>
                <p:custDataLst>
                  <p:tags r:id="rId23"/>
                </p:custDataLst>
              </p:nvPr>
            </p:nvPicPr>
            <p:blipFill>
              <a:blip r:embed="rId31" cstate="print"/>
              <a:srcRect/>
              <a:stretch>
                <a:fillRect/>
              </a:stretch>
            </p:blipFill>
            <p:spPr bwMode="auto">
              <a:xfrm>
                <a:off x="137" y="1706"/>
                <a:ext cx="5623" cy="2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7892" name="Rectangle 4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422" y="2024"/>
                <a:ext cx="35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l" eaLnBrk="0" hangingPunct="0"/>
                <a:r>
                  <a:rPr lang="en-US" altLang="ja-JP" sz="1800" b="1">
                    <a:ea typeface="MS Mincho" pitchFamily="49" charset="-128"/>
                  </a:rPr>
                  <a:t>2015</a:t>
                </a:r>
                <a:endParaRPr lang="en-US" altLang="zh-CN" sz="1800">
                  <a:ea typeface="SimSun" pitchFamily="2" charset="-122"/>
                </a:endParaRPr>
              </a:p>
            </p:txBody>
          </p:sp>
          <p:sp>
            <p:nvSpPr>
              <p:cNvPr id="37899" name="Rectangle 11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381" y="2024"/>
                <a:ext cx="35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l" eaLnBrk="0" hangingPunct="0"/>
                <a:r>
                  <a:rPr lang="en-US" altLang="ja-JP" sz="1800" b="1">
                    <a:ea typeface="MS Mincho" pitchFamily="49" charset="-128"/>
                  </a:rPr>
                  <a:t>2005</a:t>
                </a:r>
                <a:endParaRPr lang="en-US" altLang="zh-CN" sz="1800">
                  <a:ea typeface="SimSun" pitchFamily="2" charset="-122"/>
                </a:endParaRPr>
              </a:p>
            </p:txBody>
          </p:sp>
          <p:sp>
            <p:nvSpPr>
              <p:cNvPr id="37900" name="Rectangle 12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338" y="2024"/>
                <a:ext cx="35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l" eaLnBrk="0" hangingPunct="0"/>
                <a:r>
                  <a:rPr lang="en-US" altLang="ja-JP" sz="1800" b="1">
                    <a:ea typeface="MS Mincho" pitchFamily="49" charset="-128"/>
                  </a:rPr>
                  <a:t>2000</a:t>
                </a:r>
                <a:endParaRPr lang="en-US" altLang="zh-CN" sz="1800">
                  <a:ea typeface="SimSun" pitchFamily="2" charset="-122"/>
                </a:endParaRPr>
              </a:p>
            </p:txBody>
          </p:sp>
          <p:sp>
            <p:nvSpPr>
              <p:cNvPr id="37901" name="Rectangle 13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10" y="2024"/>
                <a:ext cx="35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l" eaLnBrk="0" hangingPunct="0"/>
                <a:r>
                  <a:rPr lang="en-US" altLang="ja-JP" sz="1800" b="1">
                    <a:ea typeface="MS Mincho" pitchFamily="49" charset="-128"/>
                  </a:rPr>
                  <a:t>1995</a:t>
                </a:r>
                <a:endParaRPr lang="en-US" altLang="zh-CN" sz="1800">
                  <a:ea typeface="SimSun" pitchFamily="2" charset="-122"/>
                </a:endParaRPr>
              </a:p>
            </p:txBody>
          </p:sp>
          <p:sp>
            <p:nvSpPr>
              <p:cNvPr id="37902" name="Rectangle 14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3470" y="2024"/>
                <a:ext cx="35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l" eaLnBrk="0" hangingPunct="0"/>
                <a:r>
                  <a:rPr lang="en-US" altLang="ja-JP" sz="1800" b="1">
                    <a:ea typeface="MS Mincho" pitchFamily="49" charset="-128"/>
                  </a:rPr>
                  <a:t>2010</a:t>
                </a:r>
                <a:endParaRPr lang="en-US" altLang="zh-CN" sz="1800">
                  <a:ea typeface="SimSun" pitchFamily="2" charset="-122"/>
                </a:endParaRPr>
              </a:p>
            </p:txBody>
          </p:sp>
        </p:grpSp>
        <p:sp>
          <p:nvSpPr>
            <p:cNvPr id="37905" name="Rectangle 17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80" y="2523"/>
              <a:ext cx="499" cy="1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zh-CN"/>
            </a:p>
          </p:txBody>
        </p:sp>
      </p:grpSp>
      <p:sp>
        <p:nvSpPr>
          <p:cNvPr id="3789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85750" y="228584"/>
            <a:ext cx="8678738" cy="914400"/>
          </a:xfrm>
          <a:noFill/>
          <a:ln/>
        </p:spPr>
        <p:txBody>
          <a:bodyPr/>
          <a:lstStyle/>
          <a:p>
            <a:pPr algn="ctr"/>
            <a:r>
              <a:rPr lang="en-US" altLang="zh-CN" sz="3200" dirty="0" smtClean="0">
                <a:ea typeface="SimSun" pitchFamily="2" charset="-122"/>
              </a:rPr>
              <a:t>Standardization </a:t>
            </a:r>
            <a:r>
              <a:rPr lang="en-US" altLang="zh-CN" sz="3200" dirty="0">
                <a:ea typeface="SimSun" pitchFamily="2" charset="-122"/>
              </a:rPr>
              <a:t>F</a:t>
            </a:r>
            <a:r>
              <a:rPr lang="en-US" altLang="zh-CN" sz="3200" dirty="0" smtClean="0">
                <a:ea typeface="SimSun" pitchFamily="2" charset="-122"/>
              </a:rPr>
              <a:t>acilitates </a:t>
            </a:r>
            <a:r>
              <a:rPr lang="en-US" altLang="zh-CN" sz="3200" dirty="0">
                <a:ea typeface="SimSun" pitchFamily="2" charset="-122"/>
              </a:rPr>
              <a:t>T</a:t>
            </a:r>
            <a:r>
              <a:rPr lang="en-US" altLang="zh-CN" sz="3200" dirty="0" smtClean="0">
                <a:ea typeface="SimSun" pitchFamily="2" charset="-122"/>
              </a:rPr>
              <a:t>echnology </a:t>
            </a:r>
            <a:r>
              <a:rPr lang="en-US" altLang="zh-CN" sz="3200" dirty="0">
                <a:ea typeface="SimSun" pitchFamily="2" charset="-122"/>
              </a:rPr>
              <a:t>E</a:t>
            </a:r>
            <a:r>
              <a:rPr lang="en-US" altLang="zh-CN" sz="3200" dirty="0" smtClean="0">
                <a:ea typeface="SimSun" pitchFamily="2" charset="-122"/>
              </a:rPr>
              <a:t>volution </a:t>
            </a:r>
            <a:endParaRPr lang="en-US" altLang="zh-CN" sz="3200" dirty="0">
              <a:ea typeface="SimSun" pitchFamily="2" charset="-122"/>
            </a:endParaRPr>
          </a:p>
        </p:txBody>
      </p:sp>
      <p:sp>
        <p:nvSpPr>
          <p:cNvPr id="37903" name="Rectangle 15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92113" y="1211263"/>
            <a:ext cx="8359775" cy="5170487"/>
          </a:xfrm>
          <a:noFill/>
          <a:ln/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zh-CN" sz="2000" dirty="0">
                <a:ea typeface="SimSun" pitchFamily="2" charset="-122"/>
              </a:rPr>
              <a:t>Each new evolution builds on the established market of the previous </a:t>
            </a:r>
          </a:p>
          <a:p>
            <a:pPr>
              <a:lnSpc>
                <a:spcPct val="95000"/>
              </a:lnSpc>
            </a:pPr>
            <a:endParaRPr lang="en-US" altLang="zh-CN" dirty="0">
              <a:ea typeface="SimSun" pitchFamily="2" charset="-122"/>
            </a:endParaRPr>
          </a:p>
          <a:p>
            <a:pPr>
              <a:lnSpc>
                <a:spcPct val="95000"/>
              </a:lnSpc>
            </a:pPr>
            <a:endParaRPr lang="en-US" altLang="zh-CN" dirty="0">
              <a:ea typeface="SimSun" pitchFamily="2" charset="-122"/>
            </a:endParaRPr>
          </a:p>
          <a:p>
            <a:pPr>
              <a:lnSpc>
                <a:spcPct val="95000"/>
              </a:lnSpc>
            </a:pPr>
            <a:endParaRPr lang="en-US" altLang="zh-CN" dirty="0">
              <a:ea typeface="SimSun" pitchFamily="2" charset="-122"/>
            </a:endParaRPr>
          </a:p>
          <a:p>
            <a:pPr>
              <a:lnSpc>
                <a:spcPct val="95000"/>
              </a:lnSpc>
              <a:buNone/>
            </a:pPr>
            <a:endParaRPr lang="en-US" altLang="zh-CN" sz="1400" dirty="0" smtClean="0">
              <a:ea typeface="SimSun" pitchFamily="2" charset="-122"/>
            </a:endParaRPr>
          </a:p>
          <a:p>
            <a:pPr>
              <a:lnSpc>
                <a:spcPct val="95000"/>
              </a:lnSpc>
              <a:buNone/>
            </a:pPr>
            <a:endParaRPr lang="en-US" altLang="zh-CN" sz="1400" dirty="0">
              <a:ea typeface="SimSun" pitchFamily="2" charset="-122"/>
            </a:endParaRPr>
          </a:p>
          <a:p>
            <a:pPr>
              <a:lnSpc>
                <a:spcPct val="95000"/>
              </a:lnSpc>
            </a:pPr>
            <a:endParaRPr lang="en-US" altLang="zh-CN" sz="2000" dirty="0" smtClean="0">
              <a:ea typeface="SimSun" pitchFamily="2" charset="-122"/>
            </a:endParaRPr>
          </a:p>
          <a:p>
            <a:pPr>
              <a:lnSpc>
                <a:spcPct val="95000"/>
              </a:lnSpc>
            </a:pPr>
            <a:endParaRPr lang="en-US" altLang="zh-CN" sz="2000" dirty="0" smtClean="0">
              <a:ea typeface="SimSun" pitchFamily="2" charset="-122"/>
            </a:endParaRPr>
          </a:p>
          <a:p>
            <a:pPr>
              <a:lnSpc>
                <a:spcPct val="95000"/>
              </a:lnSpc>
            </a:pPr>
            <a:endParaRPr lang="en-US" altLang="zh-CN" sz="2000" dirty="0" smtClean="0">
              <a:ea typeface="SimSun" pitchFamily="2" charset="-122"/>
            </a:endParaRPr>
          </a:p>
          <a:p>
            <a:pPr>
              <a:lnSpc>
                <a:spcPct val="95000"/>
              </a:lnSpc>
            </a:pPr>
            <a:r>
              <a:rPr lang="en-US" altLang="zh-CN" sz="2000" dirty="0" smtClean="0">
                <a:ea typeface="SimSun" pitchFamily="2" charset="-122"/>
              </a:rPr>
              <a:t>Backwards-compatible </a:t>
            </a:r>
            <a:r>
              <a:rPr lang="en-US" altLang="zh-CN" sz="2000" dirty="0">
                <a:ea typeface="SimSun" pitchFamily="2" charset="-122"/>
              </a:rPr>
              <a:t>evolution</a:t>
            </a:r>
          </a:p>
          <a:p>
            <a:pPr>
              <a:lnSpc>
                <a:spcPct val="95000"/>
              </a:lnSpc>
            </a:pPr>
            <a:r>
              <a:rPr lang="en-US" altLang="zh-CN" sz="2000" dirty="0">
                <a:ea typeface="SimSun" pitchFamily="2" charset="-122"/>
              </a:rPr>
              <a:t>But larger technology steps require </a:t>
            </a:r>
            <a:r>
              <a:rPr lang="en-US" altLang="zh-CN" sz="2000" dirty="0" smtClean="0">
                <a:ea typeface="SimSun" pitchFamily="2" charset="-122"/>
              </a:rPr>
              <a:t>revolutions:</a:t>
            </a:r>
            <a:endParaRPr lang="en-US" altLang="zh-CN" dirty="0">
              <a:ea typeface="SimSun" pitchFamily="2" charset="-122"/>
            </a:endParaRPr>
          </a:p>
        </p:txBody>
      </p: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301625" y="2335213"/>
            <a:ext cx="2622550" cy="4098925"/>
            <a:chOff x="190" y="1471"/>
            <a:chExt cx="1652" cy="2582"/>
          </a:xfrm>
        </p:grpSpPr>
        <p:pic>
          <p:nvPicPr>
            <p:cNvPr id="37908" name="Picture 20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738" y="3206"/>
              <a:ext cx="862" cy="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7912" name="Text Box 24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90" y="3323"/>
              <a:ext cx="69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14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From TDMA:</a:t>
              </a:r>
            </a:p>
          </p:txBody>
        </p:sp>
        <p:sp>
          <p:nvSpPr>
            <p:cNvPr id="37934" name="Freeform 46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200" y="1471"/>
              <a:ext cx="1368" cy="268"/>
            </a:xfrm>
            <a:custGeom>
              <a:avLst/>
              <a:gdLst/>
              <a:ahLst/>
              <a:cxnLst>
                <a:cxn ang="0">
                  <a:pos x="1368" y="0"/>
                </a:cxn>
                <a:cxn ang="0">
                  <a:pos x="0" y="0"/>
                </a:cxn>
                <a:cxn ang="0">
                  <a:pos x="0" y="268"/>
                </a:cxn>
                <a:cxn ang="0">
                  <a:pos x="1340" y="268"/>
                </a:cxn>
              </a:cxnLst>
              <a:rect l="0" t="0" r="r" b="b"/>
              <a:pathLst>
                <a:path w="1368" h="268">
                  <a:moveTo>
                    <a:pt x="1368" y="0"/>
                  </a:moveTo>
                  <a:lnTo>
                    <a:pt x="0" y="0"/>
                  </a:lnTo>
                  <a:lnTo>
                    <a:pt x="0" y="268"/>
                  </a:lnTo>
                  <a:lnTo>
                    <a:pt x="1340" y="268"/>
                  </a:lnTo>
                </a:path>
              </a:pathLst>
            </a:cu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36" name="Line 48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1483" y="1471"/>
              <a:ext cx="359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37" name="Line 49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1466" y="1740"/>
              <a:ext cx="376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Group 58"/>
          <p:cNvGrpSpPr>
            <a:grpSpLocks/>
          </p:cNvGrpSpPr>
          <p:nvPr/>
        </p:nvGrpSpPr>
        <p:grpSpPr bwMode="auto">
          <a:xfrm>
            <a:off x="1882775" y="2849563"/>
            <a:ext cx="5086350" cy="3605212"/>
            <a:chOff x="1186" y="1795"/>
            <a:chExt cx="3204" cy="2271"/>
          </a:xfrm>
        </p:grpSpPr>
        <p:pic>
          <p:nvPicPr>
            <p:cNvPr id="37909" name="Picture 21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2218" y="3190"/>
              <a:ext cx="807" cy="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7913" name="Text Box 25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735" y="3352"/>
              <a:ext cx="69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14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to CDMA:</a:t>
              </a:r>
            </a:p>
          </p:txBody>
        </p:sp>
        <p:sp>
          <p:nvSpPr>
            <p:cNvPr id="37917" name="AutoShape 2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1186" y="1820"/>
              <a:ext cx="282" cy="209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zh-CN" altLang="zh-CN"/>
            </a:p>
          </p:txBody>
        </p:sp>
        <p:sp>
          <p:nvSpPr>
            <p:cNvPr id="37939" name="Freeform 5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1488" y="1795"/>
              <a:ext cx="2719" cy="268"/>
            </a:xfrm>
            <a:custGeom>
              <a:avLst/>
              <a:gdLst/>
              <a:ahLst/>
              <a:cxnLst>
                <a:cxn ang="0">
                  <a:pos x="1368" y="0"/>
                </a:cxn>
                <a:cxn ang="0">
                  <a:pos x="0" y="0"/>
                </a:cxn>
                <a:cxn ang="0">
                  <a:pos x="0" y="268"/>
                </a:cxn>
                <a:cxn ang="0">
                  <a:pos x="1340" y="268"/>
                </a:cxn>
              </a:cxnLst>
              <a:rect l="0" t="0" r="r" b="b"/>
              <a:pathLst>
                <a:path w="1368" h="268">
                  <a:moveTo>
                    <a:pt x="1368" y="0"/>
                  </a:moveTo>
                  <a:lnTo>
                    <a:pt x="0" y="0"/>
                  </a:lnTo>
                  <a:lnTo>
                    <a:pt x="0" y="268"/>
                  </a:lnTo>
                  <a:lnTo>
                    <a:pt x="1340" y="268"/>
                  </a:lnTo>
                </a:path>
              </a:pathLst>
            </a:cu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40" name="Line 52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4031" y="1795"/>
              <a:ext cx="359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41" name="Line 53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4014" y="2064"/>
              <a:ext cx="376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Group 59"/>
          <p:cNvGrpSpPr>
            <a:grpSpLocks/>
          </p:cNvGrpSpPr>
          <p:nvPr/>
        </p:nvGrpSpPr>
        <p:grpSpPr bwMode="auto">
          <a:xfrm>
            <a:off x="5014913" y="3535363"/>
            <a:ext cx="3741737" cy="2938462"/>
            <a:chOff x="3159" y="2227"/>
            <a:chExt cx="2357" cy="1851"/>
          </a:xfrm>
        </p:grpSpPr>
        <p:pic>
          <p:nvPicPr>
            <p:cNvPr id="37911" name="Picture 23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3836" y="3191"/>
              <a:ext cx="168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7914" name="Text Box 26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203" y="3352"/>
              <a:ext cx="88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14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to OFDMA:</a:t>
              </a:r>
            </a:p>
          </p:txBody>
        </p:sp>
        <p:sp>
          <p:nvSpPr>
            <p:cNvPr id="37928" name="AutoShape 4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3159" y="2227"/>
              <a:ext cx="282" cy="209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zh-CN" altLang="zh-CN"/>
            </a:p>
          </p:txBody>
        </p:sp>
        <p:sp>
          <p:nvSpPr>
            <p:cNvPr id="37942" name="Line 54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4955" y="2240"/>
              <a:ext cx="359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43" name="Line 55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4938" y="2509"/>
              <a:ext cx="376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44" name="Freeform 56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3467" y="2241"/>
              <a:ext cx="1573" cy="268"/>
            </a:xfrm>
            <a:custGeom>
              <a:avLst/>
              <a:gdLst/>
              <a:ahLst/>
              <a:cxnLst>
                <a:cxn ang="0">
                  <a:pos x="1368" y="0"/>
                </a:cxn>
                <a:cxn ang="0">
                  <a:pos x="0" y="0"/>
                </a:cxn>
                <a:cxn ang="0">
                  <a:pos x="0" y="268"/>
                </a:cxn>
                <a:cxn ang="0">
                  <a:pos x="1340" y="268"/>
                </a:cxn>
              </a:cxnLst>
              <a:rect l="0" t="0" r="r" b="b"/>
              <a:pathLst>
                <a:path w="1368" h="268">
                  <a:moveTo>
                    <a:pt x="1368" y="0"/>
                  </a:moveTo>
                  <a:lnTo>
                    <a:pt x="0" y="0"/>
                  </a:lnTo>
                  <a:lnTo>
                    <a:pt x="0" y="268"/>
                  </a:lnTo>
                  <a:lnTo>
                    <a:pt x="1340" y="268"/>
                  </a:lnTo>
                </a:path>
              </a:pathLst>
            </a:cu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7948" name="Rectangle 6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03500" y="3343275"/>
            <a:ext cx="2359025" cy="301625"/>
          </a:xfrm>
          <a:prstGeom prst="rect">
            <a:avLst/>
          </a:prstGeom>
          <a:solidFill>
            <a:schemeClr val="bg1"/>
          </a:solidFill>
          <a:ln w="508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zh-C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490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16430"/>
          </a:xfrm>
        </p:spPr>
        <p:txBody>
          <a:bodyPr/>
          <a:lstStyle/>
          <a:p>
            <a:pPr algn="l"/>
            <a:r>
              <a:rPr lang="en-US" dirty="0" smtClean="0"/>
              <a:t>FD </a:t>
            </a:r>
            <a:r>
              <a:rPr lang="en-US" dirty="0" err="1" smtClean="0"/>
              <a:t>HetNet</a:t>
            </a:r>
            <a:r>
              <a:rPr lang="en-US" dirty="0" smtClean="0"/>
              <a:t> System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43279" y="6356352"/>
            <a:ext cx="561975" cy="365125"/>
          </a:xfrm>
          <a:prstGeom prst="rect">
            <a:avLst/>
          </a:prstGeom>
        </p:spPr>
        <p:txBody>
          <a:bodyPr/>
          <a:lstStyle/>
          <a:p>
            <a:fld id="{53AAC9DA-AE7D-48C2-AD40-82108914577B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40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3914" y="620688"/>
            <a:ext cx="83928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Single cell FDD OFDMA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T</a:t>
            </a:r>
            <a:r>
              <a:rPr lang="en-US" sz="2400" dirty="0" smtClean="0">
                <a:latin typeface="Calibri" panose="020F0502020204030204" pitchFamily="34" charset="0"/>
              </a:rPr>
              <a:t>wo-tier network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base station (BS) and </a:t>
            </a:r>
            <a:r>
              <a:rPr lang="en-US" sz="2400" dirty="0" err="1" smtClean="0">
                <a:latin typeface="Calibri" panose="020F0502020204030204" pitchFamily="34" charset="0"/>
              </a:rPr>
              <a:t>femto</a:t>
            </a:r>
            <a:r>
              <a:rPr lang="en-US" sz="2400" dirty="0" smtClean="0">
                <a:latin typeface="Calibri" panose="020F0502020204030204" pitchFamily="34" charset="0"/>
              </a:rPr>
              <a:t> cell access point (FAP)</a:t>
            </a:r>
            <a:endParaRPr lang="en-US" sz="24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MIMO is equipped in BS and FAP.</a:t>
            </a:r>
            <a:endParaRPr lang="en-US" sz="24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Option to either connect to BS or one of SAPs </a:t>
            </a:r>
          </a:p>
        </p:txBody>
      </p:sp>
      <p:pic>
        <p:nvPicPr>
          <p:cNvPr id="192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033640"/>
            <a:ext cx="460057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755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84196"/>
          </a:xfrm>
        </p:spPr>
        <p:txBody>
          <a:bodyPr/>
          <a:lstStyle/>
          <a:p>
            <a:pPr algn="l"/>
            <a:r>
              <a:rPr lang="en-US" dirty="0" smtClean="0"/>
              <a:t>Resource Allocation for FD </a:t>
            </a:r>
            <a:r>
              <a:rPr lang="en-US" dirty="0" err="1" smtClean="0"/>
              <a:t>HetNet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679" y="872836"/>
            <a:ext cx="8229600" cy="5253328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Compared with resource allocation in HD-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HetNet</a:t>
            </a:r>
            <a:endParaRPr lang="en-US" sz="2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Mode selection and connection selection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Other resources such as power and channels</a:t>
            </a:r>
          </a:p>
          <a:p>
            <a:endParaRPr lang="en-US" sz="2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43279" y="6356352"/>
            <a:ext cx="561975" cy="365125"/>
          </a:xfrm>
          <a:prstGeom prst="rect">
            <a:avLst/>
          </a:prstGeom>
        </p:spPr>
        <p:txBody>
          <a:bodyPr/>
          <a:lstStyle/>
          <a:p>
            <a:fld id="{53AAC9DA-AE7D-48C2-AD40-82108914577B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41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192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2276872"/>
            <a:ext cx="4956121" cy="399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38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09718"/>
          </a:xfrm>
        </p:spPr>
        <p:txBody>
          <a:bodyPr/>
          <a:lstStyle/>
          <a:p>
            <a:pPr algn="l"/>
            <a:r>
              <a:rPr lang="en-US" dirty="0" smtClean="0"/>
              <a:t>Numerical Results and intuition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22780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Bias: connection to FAP and BS</a:t>
            </a:r>
          </a:p>
          <a:p>
            <a:r>
              <a:rPr lang="en-US" dirty="0">
                <a:solidFill>
                  <a:schemeClr val="tx1"/>
                </a:solidFill>
              </a:rPr>
              <a:t>Backhaul constraint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Switch between HD and FD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43279" y="6356352"/>
            <a:ext cx="561975" cy="365125"/>
          </a:xfrm>
          <a:prstGeom prst="rect">
            <a:avLst/>
          </a:prstGeom>
        </p:spPr>
        <p:txBody>
          <a:bodyPr/>
          <a:lstStyle/>
          <a:p>
            <a:fld id="{53AAC9DA-AE7D-48C2-AD40-82108914577B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42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192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642" y="2204864"/>
            <a:ext cx="4527622" cy="426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25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Resource Allocation Problem Summary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3" y="785794"/>
            <a:ext cx="8359775" cy="5309782"/>
          </a:xfrm>
        </p:spPr>
        <p:txBody>
          <a:bodyPr/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Adaptive Mode Switch</a:t>
            </a:r>
          </a:p>
          <a:p>
            <a:pPr lvl="1"/>
            <a:r>
              <a:rPr lang="en-US" altLang="zh-CN" sz="2400" dirty="0" smtClean="0"/>
              <a:t>Half-duplex radio </a:t>
            </a:r>
          </a:p>
          <a:p>
            <a:pPr lvl="1"/>
            <a:r>
              <a:rPr lang="en-US" altLang="zh-CN" sz="2400" dirty="0" smtClean="0"/>
              <a:t>Full-duplex radio</a:t>
            </a: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Power Control</a:t>
            </a:r>
          </a:p>
          <a:p>
            <a:pPr lvl="1"/>
            <a:r>
              <a:rPr lang="en-US" altLang="zh-CN" sz="2400" dirty="0">
                <a:ea typeface="+mn-ea"/>
                <a:cs typeface="+mn-cs"/>
              </a:rPr>
              <a:t>High power will introduce self interference</a:t>
            </a:r>
          </a:p>
          <a:p>
            <a:pPr lvl="1"/>
            <a:r>
              <a:rPr lang="en-US" altLang="zh-CN" sz="2400" dirty="0">
                <a:ea typeface="+mn-ea"/>
                <a:cs typeface="+mn-cs"/>
              </a:rPr>
              <a:t>Mode selection and power control are coupled</a:t>
            </a: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Transmit 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Beamforming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pPr lvl="1"/>
            <a:r>
              <a:rPr lang="en-US" altLang="zh-CN" sz="2400" dirty="0" smtClean="0"/>
              <a:t>How many antenna for self interference cancellation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OFDM, Subcarrier </a:t>
            </a:r>
            <a:r>
              <a:rPr lang="en-US" altLang="zh-CN" sz="2400" dirty="0">
                <a:solidFill>
                  <a:srgbClr val="FF0000"/>
                </a:solidFill>
              </a:rPr>
              <a:t>Allocation</a:t>
            </a: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Link Selection</a:t>
            </a: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Routing </a:t>
            </a:r>
            <a:endParaRPr lang="en-US" altLang="zh-CN" sz="24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altLang="zh-CN" sz="2400" dirty="0" smtClean="0"/>
          </a:p>
          <a:p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Conclusions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3" y="857232"/>
            <a:ext cx="8359775" cy="5309782"/>
          </a:xfrm>
        </p:spPr>
        <p:txBody>
          <a:bodyPr/>
          <a:lstStyle/>
          <a:p>
            <a:pPr algn="just"/>
            <a:r>
              <a:rPr lang="en-US" altLang="zh-CN" dirty="0" smtClean="0"/>
              <a:t>Full Duplex Basics</a:t>
            </a:r>
          </a:p>
          <a:p>
            <a:pPr lvl="1" algn="just"/>
            <a:r>
              <a:rPr lang="en-US" altLang="zh-CN" dirty="0" smtClean="0"/>
              <a:t>Key is self interference before ADC</a:t>
            </a:r>
          </a:p>
          <a:p>
            <a:pPr algn="just"/>
            <a:r>
              <a:rPr lang="en-US" altLang="zh-CN" dirty="0" smtClean="0">
                <a:solidFill>
                  <a:srgbClr val="FF0000"/>
                </a:solidFill>
              </a:rPr>
              <a:t>Good thing: whole </a:t>
            </a:r>
            <a:r>
              <a:rPr lang="en-US" altLang="zh-CN" dirty="0">
                <a:solidFill>
                  <a:srgbClr val="FF0000"/>
                </a:solidFill>
              </a:rPr>
              <a:t>r</a:t>
            </a:r>
            <a:r>
              <a:rPr lang="en-US" altLang="zh-CN" dirty="0" smtClean="0">
                <a:solidFill>
                  <a:srgbClr val="FF0000"/>
                </a:solidFill>
              </a:rPr>
              <a:t>esource </a:t>
            </a:r>
            <a:r>
              <a:rPr lang="en-US" altLang="zh-CN" dirty="0">
                <a:solidFill>
                  <a:srgbClr val="FF0000"/>
                </a:solidFill>
              </a:rPr>
              <a:t>a</a:t>
            </a:r>
            <a:r>
              <a:rPr lang="en-US" altLang="zh-CN" dirty="0" smtClean="0">
                <a:solidFill>
                  <a:srgbClr val="FF0000"/>
                </a:solidFill>
              </a:rPr>
              <a:t>llocation can be redo</a:t>
            </a:r>
          </a:p>
          <a:p>
            <a:pPr lvl="1" algn="just"/>
            <a:r>
              <a:rPr lang="en-US" altLang="zh-CN" dirty="0" smtClean="0"/>
              <a:t>FD MIMO</a:t>
            </a:r>
          </a:p>
          <a:p>
            <a:pPr lvl="1" algn="just"/>
            <a:r>
              <a:rPr lang="en-US" altLang="zh-CN" dirty="0" smtClean="0"/>
              <a:t>FD Relay networks</a:t>
            </a:r>
          </a:p>
          <a:p>
            <a:pPr lvl="1" algn="just"/>
            <a:r>
              <a:rPr lang="en-US" altLang="zh-CN" dirty="0" smtClean="0"/>
              <a:t>FD Two Way Relay</a:t>
            </a:r>
          </a:p>
          <a:p>
            <a:pPr lvl="1" algn="just"/>
            <a:r>
              <a:rPr lang="en-US" altLang="zh-CN" dirty="0" smtClean="0"/>
              <a:t>FD D2D</a:t>
            </a:r>
          </a:p>
          <a:p>
            <a:pPr lvl="1" algn="just"/>
            <a:r>
              <a:rPr lang="en-US" altLang="zh-CN" dirty="0" smtClean="0"/>
              <a:t>FD OFDM</a:t>
            </a:r>
          </a:p>
          <a:p>
            <a:pPr marL="457200" lvl="1" indent="0" algn="just">
              <a:buNone/>
            </a:pPr>
            <a:r>
              <a:rPr lang="en-US" altLang="zh-CN" dirty="0" smtClean="0"/>
              <a:t>…</a:t>
            </a:r>
          </a:p>
          <a:p>
            <a:pPr algn="just"/>
            <a:r>
              <a:rPr lang="en-US" altLang="zh-CN" dirty="0" smtClean="0">
                <a:solidFill>
                  <a:srgbClr val="0066FF"/>
                </a:solidFill>
              </a:rPr>
              <a:t>Bad thing: full duplex is </a:t>
            </a:r>
          </a:p>
          <a:p>
            <a:pPr marL="0" indent="0" algn="just">
              <a:buNone/>
            </a:pPr>
            <a:r>
              <a:rPr lang="en-US" altLang="zh-CN" dirty="0">
                <a:solidFill>
                  <a:srgbClr val="0066FF"/>
                </a:solidFill>
              </a:rPr>
              <a:t> </a:t>
            </a:r>
            <a:r>
              <a:rPr lang="en-US" altLang="zh-CN" dirty="0" smtClean="0">
                <a:solidFill>
                  <a:srgbClr val="0066FF"/>
                </a:solidFill>
              </a:rPr>
              <a:t>   not always better than</a:t>
            </a:r>
          </a:p>
          <a:p>
            <a:pPr marL="0" indent="0" algn="just">
              <a:buNone/>
            </a:pPr>
            <a:r>
              <a:rPr lang="en-US" altLang="zh-CN" dirty="0">
                <a:solidFill>
                  <a:srgbClr val="0066FF"/>
                </a:solidFill>
              </a:rPr>
              <a:t> </a:t>
            </a:r>
            <a:r>
              <a:rPr lang="en-US" altLang="zh-CN" dirty="0" smtClean="0">
                <a:solidFill>
                  <a:srgbClr val="0066FF"/>
                </a:solidFill>
              </a:rPr>
              <a:t>   half duplex</a:t>
            </a:r>
          </a:p>
          <a:p>
            <a:pPr algn="just"/>
            <a:r>
              <a:rPr lang="en-US" altLang="zh-CN" dirty="0" smtClean="0">
                <a:solidFill>
                  <a:srgbClr val="00A44A"/>
                </a:solidFill>
              </a:rPr>
              <a:t>Human being is full duplex</a:t>
            </a:r>
          </a:p>
          <a:p>
            <a:pPr marL="0" indent="0" algn="just">
              <a:buNone/>
            </a:pPr>
            <a:r>
              <a:rPr lang="en-US" altLang="zh-CN" dirty="0" smtClean="0">
                <a:solidFill>
                  <a:srgbClr val="00A44A"/>
                </a:solidFill>
              </a:rPr>
              <a:t>    Brain cancel self interference</a:t>
            </a:r>
          </a:p>
        </p:txBody>
      </p:sp>
      <p:pic>
        <p:nvPicPr>
          <p:cNvPr id="4" name="Picture 4" descr="http://i9.photobucket.com/albums/a70/Starseed2005/lion-marria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2636912"/>
            <a:ext cx="4800533" cy="2952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Useful info for Research on FD </a:t>
            </a:r>
            <a:r>
              <a:rPr lang="en-US" altLang="zh-CN" dirty="0" err="1" smtClean="0"/>
              <a:t>Comms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3" y="928670"/>
            <a:ext cx="8359775" cy="5429288"/>
          </a:xfrm>
        </p:spPr>
        <p:txBody>
          <a:bodyPr/>
          <a:lstStyle/>
          <a:p>
            <a:pPr lvl="0">
              <a:defRPr/>
            </a:pPr>
            <a:r>
              <a:rPr lang="en-US" altLang="zh-CN" sz="2400" b="1" dirty="0" smtClean="0">
                <a:latin typeface="+mn-ea"/>
                <a:cs typeface="Arial Unicode MS" pitchFamily="34" charset="-122"/>
              </a:rPr>
              <a:t>Full-duplex communication website</a:t>
            </a:r>
          </a:p>
          <a:p>
            <a:pPr lvl="1">
              <a:defRPr/>
            </a:pPr>
            <a:r>
              <a:rPr lang="en-US" altLang="zh-CN" sz="1800" dirty="0" smtClean="0">
                <a:solidFill>
                  <a:srgbClr val="0066FF"/>
                </a:solidFill>
                <a:latin typeface="+mn-ea"/>
                <a:ea typeface="+mn-ea"/>
                <a:cs typeface="Arial Unicode MS" pitchFamily="34" charset="-122"/>
              </a:rPr>
              <a:t>http://wireless.pku.edu.cn/home/songly/fullduplex.html</a:t>
            </a:r>
            <a:endParaRPr lang="en-US" altLang="zh-CN" sz="1800" dirty="0" smtClean="0">
              <a:solidFill>
                <a:srgbClr val="0066FF"/>
              </a:solidFill>
              <a:latin typeface="+mn-ea"/>
              <a:ea typeface="+mn-ea"/>
              <a:cs typeface="Arial Unicode MS" pitchFamily="34" charset="-122"/>
              <a:hlinkClick r:id="rId2"/>
            </a:endParaRPr>
          </a:p>
          <a:p>
            <a:pPr lvl="2">
              <a:defRPr/>
            </a:pPr>
            <a:r>
              <a:rPr lang="en-US" altLang="zh-CN" sz="1800" dirty="0" smtClean="0">
                <a:latin typeface="+mn-ea"/>
                <a:ea typeface="+mn-ea"/>
                <a:cs typeface="Arial Unicode MS" pitchFamily="34" charset="-122"/>
              </a:rPr>
              <a:t>Tutorial and survey, books, technical papers, standardization…</a:t>
            </a:r>
          </a:p>
          <a:p>
            <a:pPr>
              <a:defRPr/>
            </a:pPr>
            <a:r>
              <a:rPr lang="en-US" altLang="zh-CN" sz="2400" b="1" dirty="0" smtClean="0">
                <a:latin typeface="+mn-ea"/>
                <a:cs typeface="Arial Unicode MS" pitchFamily="34" charset="-122"/>
              </a:rPr>
              <a:t>Books</a:t>
            </a:r>
          </a:p>
          <a:p>
            <a:pPr lvl="1">
              <a:defRPr/>
            </a:pPr>
            <a:r>
              <a:rPr lang="en-US" altLang="zh-CN" sz="1800" dirty="0" smtClean="0"/>
              <a:t>Yun Liao, </a:t>
            </a:r>
            <a:r>
              <a:rPr lang="en-US" altLang="zh-CN" sz="1800" dirty="0" err="1" smtClean="0"/>
              <a:t>Tianyu</a:t>
            </a:r>
            <a:r>
              <a:rPr lang="en-US" altLang="zh-CN" sz="1800" dirty="0" smtClean="0"/>
              <a:t> Wang, </a:t>
            </a:r>
            <a:r>
              <a:rPr lang="en-US" altLang="zh-CN" sz="1800" dirty="0" err="1" smtClean="0"/>
              <a:t>Lingyang</a:t>
            </a:r>
            <a:r>
              <a:rPr lang="en-US" altLang="zh-CN" sz="1800" dirty="0" smtClean="0"/>
              <a:t> Song, and Zhu Han, “Listen-and-Talk: Full-Duplex Cognitive Radio,” with Springer, 2016.</a:t>
            </a:r>
          </a:p>
          <a:p>
            <a:pPr lvl="1">
              <a:defRPr/>
            </a:pPr>
            <a:r>
              <a:rPr lang="en-US" altLang="zh-CN" sz="1800" dirty="0" err="1" smtClean="0"/>
              <a:t>Lingyang</a:t>
            </a:r>
            <a:r>
              <a:rPr lang="en-US" altLang="zh-CN" sz="1800" dirty="0" smtClean="0"/>
              <a:t> Song, </a:t>
            </a:r>
            <a:r>
              <a:rPr lang="en-US" altLang="zh-CN" sz="1800" dirty="0" err="1" smtClean="0"/>
              <a:t>Risto</a:t>
            </a:r>
            <a:r>
              <a:rPr lang="en-US" altLang="zh-CN" sz="1800" dirty="0" smtClean="0"/>
              <a:t> </a:t>
            </a:r>
            <a:r>
              <a:rPr lang="en-US" altLang="zh-CN" sz="1800" dirty="0" err="1" smtClean="0"/>
              <a:t>Wichman</a:t>
            </a:r>
            <a:r>
              <a:rPr lang="en-US" altLang="zh-CN" sz="1800" dirty="0" smtClean="0"/>
              <a:t>, </a:t>
            </a:r>
            <a:r>
              <a:rPr lang="en-US" altLang="zh-CN" sz="1800" dirty="0" err="1" smtClean="0"/>
              <a:t>Yonghui</a:t>
            </a:r>
            <a:r>
              <a:rPr lang="en-US" altLang="zh-CN" sz="1800" dirty="0" smtClean="0"/>
              <a:t> Li, and Zhu Han, “Full-Duplex Communications and Networks,” print, Cambridge University Press, UK.</a:t>
            </a:r>
          </a:p>
          <a:p>
            <a:pPr marL="254000" lvl="1">
              <a:buChar char="•"/>
              <a:defRPr/>
            </a:pPr>
            <a:r>
              <a:rPr lang="en-US" altLang="zh-CN" sz="2400" b="1" dirty="0" smtClean="0">
                <a:latin typeface="+mn-ea"/>
                <a:ea typeface="+mn-ea"/>
                <a:cs typeface="Arial Unicode MS" pitchFamily="34" charset="-122"/>
              </a:rPr>
              <a:t>Tutorials</a:t>
            </a:r>
          </a:p>
          <a:p>
            <a:pPr lvl="1">
              <a:defRPr/>
            </a:pPr>
            <a:r>
              <a:rPr lang="en-US" altLang="zh-CN" sz="1800" dirty="0" err="1" smtClean="0">
                <a:solidFill>
                  <a:schemeClr val="tx1"/>
                </a:solidFill>
              </a:rPr>
              <a:t>Lingyang</a:t>
            </a:r>
            <a:r>
              <a:rPr lang="en-US" altLang="zh-CN" sz="1800" dirty="0" smtClean="0">
                <a:solidFill>
                  <a:schemeClr val="tx1"/>
                </a:solidFill>
              </a:rPr>
              <a:t> Song</a:t>
            </a:r>
            <a:r>
              <a:rPr lang="zh-CN" altLang="en-US" sz="1800" dirty="0" smtClean="0">
                <a:solidFill>
                  <a:schemeClr val="tx1"/>
                </a:solidFill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</a:rPr>
              <a:t>and Zhu Han, “Resource Allocation for Full-Duplex Wireless Communication and Networks,” IEEE International Conference on Communications (ICC), London, UK, Jun. 2015</a:t>
            </a:r>
            <a:endParaRPr lang="zh-CN" altLang="en-US" sz="1800" dirty="0" smtClean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en-US" altLang="zh-CN" sz="1800" dirty="0" err="1" smtClean="0">
                <a:solidFill>
                  <a:schemeClr val="tx1"/>
                </a:solidFill>
              </a:rPr>
              <a:t>Lingyang</a:t>
            </a:r>
            <a:r>
              <a:rPr lang="en-US" altLang="zh-CN" sz="1800" dirty="0" smtClean="0">
                <a:solidFill>
                  <a:schemeClr val="tx1"/>
                </a:solidFill>
              </a:rPr>
              <a:t> Song</a:t>
            </a:r>
            <a:r>
              <a:rPr lang="zh-CN" altLang="en-US" sz="1800" dirty="0" smtClean="0">
                <a:solidFill>
                  <a:schemeClr val="tx1"/>
                </a:solidFill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</a:rPr>
              <a:t>and Zhu Han, “Full-Duplex Wireless Communication and Networks: Key Technologies and Applications,” IEEE International Conference on Communications in China (ICCC 2014), Shanghai, China, Oct. 2014</a:t>
            </a:r>
          </a:p>
          <a:p>
            <a:pPr lvl="1">
              <a:buNone/>
              <a:defRPr/>
            </a:pPr>
            <a:endParaRPr lang="en-US" altLang="zh-CN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5789"/>
          <p:cNvGrpSpPr/>
          <p:nvPr/>
        </p:nvGrpSpPr>
        <p:grpSpPr>
          <a:xfrm>
            <a:off x="1750966" y="3744395"/>
            <a:ext cx="2643206" cy="558234"/>
            <a:chOff x="1809263" y="5310348"/>
            <a:chExt cx="1178561" cy="1019898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2669294" y="5310348"/>
              <a:ext cx="178574" cy="15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809263" y="5868581"/>
              <a:ext cx="11785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rgbClr val="FF0000"/>
                  </a:solidFill>
                </a:rPr>
                <a:t>No. of APs</a:t>
              </a:r>
              <a:endParaRPr lang="zh-CN" alt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直接箭头连接符 7"/>
            <p:cNvCxnSpPr>
              <a:endCxn id="7" idx="0"/>
            </p:cNvCxnSpPr>
            <p:nvPr/>
          </p:nvCxnSpPr>
          <p:spPr>
            <a:xfrm rot="10800000" flipV="1">
              <a:off x="2398544" y="5311935"/>
              <a:ext cx="366311" cy="55664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786549" y="3101453"/>
            <a:ext cx="750099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latin typeface="+mn-ea"/>
              </a:rPr>
              <a:t>Capacity</a:t>
            </a:r>
            <a:r>
              <a:rPr lang="zh-CN" altLang="en-US" sz="2800" b="1" dirty="0" smtClean="0">
                <a:latin typeface="+mn-ea"/>
              </a:rPr>
              <a:t>：</a:t>
            </a:r>
            <a:r>
              <a:rPr lang="en-US" altLang="zh-CN" sz="2800" b="1" dirty="0" smtClean="0">
                <a:latin typeface="+mn-ea"/>
              </a:rPr>
              <a:t>C = N * W * T * log(1 + SINR)</a:t>
            </a:r>
            <a:endParaRPr lang="zh-CN" altLang="en-US" sz="2800" b="1" dirty="0" smtClean="0">
              <a:latin typeface="+mn-ea"/>
            </a:endParaRPr>
          </a:p>
        </p:txBody>
      </p:sp>
      <p:grpSp>
        <p:nvGrpSpPr>
          <p:cNvPr id="3" name="组合 75789"/>
          <p:cNvGrpSpPr/>
          <p:nvPr/>
        </p:nvGrpSpPr>
        <p:grpSpPr>
          <a:xfrm>
            <a:off x="4322733" y="3744394"/>
            <a:ext cx="2392407" cy="574898"/>
            <a:chOff x="2669294" y="5310348"/>
            <a:chExt cx="1066734" cy="366491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2669294" y="5310348"/>
              <a:ext cx="178574" cy="1588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780438" y="5382533"/>
              <a:ext cx="955590" cy="294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rgbClr val="00B0F0"/>
                  </a:solidFill>
                </a:rPr>
                <a:t>Bandwidth</a:t>
              </a:r>
              <a:endParaRPr lang="zh-CN" altLang="en-US" sz="2400" dirty="0">
                <a:solidFill>
                  <a:srgbClr val="00B0F0"/>
                </a:solidFill>
              </a:endParaRPr>
            </a:p>
          </p:txBody>
        </p:sp>
        <p:cxnSp>
          <p:nvCxnSpPr>
            <p:cNvPr id="20" name="直接箭头连接符 19"/>
            <p:cNvCxnSpPr/>
            <p:nvPr/>
          </p:nvCxnSpPr>
          <p:spPr>
            <a:xfrm>
              <a:off x="2764852" y="5311933"/>
              <a:ext cx="174851" cy="193190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" name="组合 75789"/>
          <p:cNvGrpSpPr/>
          <p:nvPr/>
        </p:nvGrpSpPr>
        <p:grpSpPr>
          <a:xfrm>
            <a:off x="714348" y="2467269"/>
            <a:ext cx="4615337" cy="564342"/>
            <a:chOff x="1299615" y="6890742"/>
            <a:chExt cx="2057901" cy="564342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3178942" y="7453488"/>
              <a:ext cx="178574" cy="1588"/>
            </a:xfrm>
            <a:prstGeom prst="line">
              <a:avLst/>
            </a:prstGeom>
            <a:ln w="25400">
              <a:solidFill>
                <a:srgbClr val="5DBA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299615" y="6890742"/>
              <a:ext cx="17197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rgbClr val="00A44A"/>
                  </a:solidFill>
                </a:rPr>
                <a:t>Scaled Transmission Time</a:t>
              </a:r>
              <a:endParaRPr lang="zh-CN" altLang="en-US" sz="2400" dirty="0">
                <a:solidFill>
                  <a:srgbClr val="00A44A"/>
                </a:solidFill>
              </a:endParaRPr>
            </a:p>
          </p:txBody>
        </p:sp>
        <p:cxnSp>
          <p:nvCxnSpPr>
            <p:cNvPr id="27" name="直接箭头连接符 26"/>
            <p:cNvCxnSpPr/>
            <p:nvPr/>
          </p:nvCxnSpPr>
          <p:spPr>
            <a:xfrm rot="10800000">
              <a:off x="2510029" y="7281762"/>
              <a:ext cx="796331" cy="173322"/>
            </a:xfrm>
            <a:prstGeom prst="straightConnector1">
              <a:avLst/>
            </a:prstGeom>
            <a:ln w="19050">
              <a:solidFill>
                <a:srgbClr val="5DBA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75789"/>
          <p:cNvGrpSpPr/>
          <p:nvPr/>
        </p:nvGrpSpPr>
        <p:grpSpPr>
          <a:xfrm>
            <a:off x="4749067" y="2071678"/>
            <a:ext cx="4109214" cy="960727"/>
            <a:chOff x="2079332" y="6495151"/>
            <a:chExt cx="1832229" cy="960727"/>
          </a:xfrm>
        </p:grpSpPr>
        <p:cxnSp>
          <p:nvCxnSpPr>
            <p:cNvPr id="36" name="直接连接符 35"/>
            <p:cNvCxnSpPr/>
            <p:nvPr/>
          </p:nvCxnSpPr>
          <p:spPr>
            <a:xfrm>
              <a:off x="2987823" y="7453488"/>
              <a:ext cx="445942" cy="1588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2079332" y="6495151"/>
              <a:ext cx="18322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rgbClr val="FFC000"/>
                  </a:solidFill>
                </a:rPr>
                <a:t>Signal to Noise plus Interference Radio</a:t>
              </a:r>
              <a:endParaRPr lang="zh-CN" altLang="en-US" sz="2400" dirty="0">
                <a:solidFill>
                  <a:srgbClr val="FFC000"/>
                </a:solidFill>
              </a:endParaRPr>
            </a:p>
          </p:txBody>
        </p:sp>
        <p:cxnSp>
          <p:nvCxnSpPr>
            <p:cNvPr id="38" name="直接箭头连接符 37"/>
            <p:cNvCxnSpPr/>
            <p:nvPr/>
          </p:nvCxnSpPr>
          <p:spPr>
            <a:xfrm flipV="1">
              <a:off x="3210443" y="7281762"/>
              <a:ext cx="140127" cy="174116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639"/>
          <p:cNvGrpSpPr/>
          <p:nvPr/>
        </p:nvGrpSpPr>
        <p:grpSpPr>
          <a:xfrm>
            <a:off x="747013" y="4500570"/>
            <a:ext cx="2753417" cy="2143140"/>
            <a:chOff x="45587" y="1063731"/>
            <a:chExt cx="2753417" cy="2143140"/>
          </a:xfrm>
        </p:grpSpPr>
        <p:pic>
          <p:nvPicPr>
            <p:cNvPr id="22" name="그림 9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85087" y="1139572"/>
              <a:ext cx="1409122" cy="1436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내용 개체 틀 6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587" y="1063731"/>
              <a:ext cx="1666559" cy="1615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矩形 23"/>
            <p:cNvSpPr/>
            <p:nvPr/>
          </p:nvSpPr>
          <p:spPr>
            <a:xfrm>
              <a:off x="120004" y="2683651"/>
              <a:ext cx="26790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 smtClean="0"/>
                <a:t>Ultra Dense Deployment:</a:t>
              </a:r>
            </a:p>
            <a:p>
              <a:r>
                <a:rPr lang="en-US" altLang="zh-CN" sz="1400" dirty="0" smtClean="0"/>
                <a:t> LTE-Hi and Further Evolution</a:t>
              </a:r>
              <a:endParaRPr lang="zh-CN" altLang="en-US" sz="1400" dirty="0"/>
            </a:p>
          </p:txBody>
        </p:sp>
      </p:grpSp>
      <p:grpSp>
        <p:nvGrpSpPr>
          <p:cNvPr id="11" name="组合 641"/>
          <p:cNvGrpSpPr/>
          <p:nvPr/>
        </p:nvGrpSpPr>
        <p:grpSpPr>
          <a:xfrm>
            <a:off x="4080287" y="76136"/>
            <a:ext cx="4349366" cy="1995542"/>
            <a:chOff x="5332556" y="1284598"/>
            <a:chExt cx="3453181" cy="1995542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32556" y="1284598"/>
              <a:ext cx="3453181" cy="1543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矩形 30"/>
            <p:cNvSpPr/>
            <p:nvPr/>
          </p:nvSpPr>
          <p:spPr>
            <a:xfrm>
              <a:off x="6147754" y="2756920"/>
              <a:ext cx="237323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 smtClean="0"/>
                <a:t>Link Efficiency:  </a:t>
              </a:r>
              <a:r>
                <a:rPr lang="en-US" altLang="zh-CN" sz="1400" dirty="0" smtClean="0"/>
                <a:t>Massive MIMO, 3D-BF,  </a:t>
              </a:r>
              <a:r>
                <a:rPr lang="en-US" altLang="zh-CN" sz="1400" b="1" dirty="0" smtClean="0">
                  <a:solidFill>
                    <a:srgbClr val="FF0000"/>
                  </a:solidFill>
                </a:rPr>
                <a:t>Full-duplex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组合 644"/>
          <p:cNvGrpSpPr/>
          <p:nvPr/>
        </p:nvGrpSpPr>
        <p:grpSpPr>
          <a:xfrm>
            <a:off x="602109" y="276626"/>
            <a:ext cx="3184073" cy="2152242"/>
            <a:chOff x="-161819" y="3714165"/>
            <a:chExt cx="3184073" cy="2152242"/>
          </a:xfrm>
        </p:grpSpPr>
        <p:sp>
          <p:nvSpPr>
            <p:cNvPr id="39" name="矩形 38"/>
            <p:cNvSpPr/>
            <p:nvPr/>
          </p:nvSpPr>
          <p:spPr>
            <a:xfrm>
              <a:off x="-161819" y="5343187"/>
              <a:ext cx="31621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42950" lvl="2" indent="-342900">
                <a:buNone/>
              </a:pPr>
              <a:r>
                <a:rPr lang="en-US" altLang="zh-CN" sz="1400" b="1" dirty="0" smtClean="0"/>
                <a:t>More Scenarios and Use Case</a:t>
              </a:r>
              <a:r>
                <a:rPr lang="zh-CN" altLang="en-US" sz="1400" dirty="0" smtClean="0"/>
                <a:t>： </a:t>
              </a:r>
              <a:r>
                <a:rPr lang="en-US" altLang="zh-CN" sz="1400" dirty="0" smtClean="0"/>
                <a:t>M2M, D2D, V2X</a:t>
              </a:r>
            </a:p>
          </p:txBody>
        </p:sp>
        <p:grpSp>
          <p:nvGrpSpPr>
            <p:cNvPr id="13" name="组合 215"/>
            <p:cNvGrpSpPr/>
            <p:nvPr/>
          </p:nvGrpSpPr>
          <p:grpSpPr>
            <a:xfrm>
              <a:off x="-28829" y="3714165"/>
              <a:ext cx="1562750" cy="1516818"/>
              <a:chOff x="1475656" y="730034"/>
              <a:chExt cx="5040560" cy="5003222"/>
            </a:xfrm>
          </p:grpSpPr>
          <p:grpSp>
            <p:nvGrpSpPr>
              <p:cNvPr id="14" name="组合 151"/>
              <p:cNvGrpSpPr/>
              <p:nvPr/>
            </p:nvGrpSpPr>
            <p:grpSpPr>
              <a:xfrm>
                <a:off x="1475656" y="730034"/>
                <a:ext cx="5040560" cy="5003222"/>
                <a:chOff x="-136184" y="1218586"/>
                <a:chExt cx="4248472" cy="4217001"/>
              </a:xfrm>
            </p:grpSpPr>
            <p:pic>
              <p:nvPicPr>
                <p:cNvPr id="44" name="Picture 2" descr="D:\liuyuchao\Downloads\M2M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>
                          <a14:imgEffect>
                            <a14:colorTemperature colorTemp="8800"/>
                          </a14:imgEffect>
                          <a14:imgEffect>
                            <a14:saturation sat="3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6184" y="1218586"/>
                  <a:ext cx="4248472" cy="421700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5" name="矩形 44"/>
                <p:cNvSpPr/>
                <p:nvPr/>
              </p:nvSpPr>
              <p:spPr>
                <a:xfrm>
                  <a:off x="1475656" y="2852936"/>
                  <a:ext cx="1296144" cy="7920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pic>
            <p:nvPicPr>
              <p:cNvPr id="43" name="图片 42" descr="mobile-recruiting-hr-best-practices1.pn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46422" y="1262373"/>
                <a:ext cx="2789674" cy="4398875"/>
              </a:xfrm>
              <a:prstGeom prst="rect">
                <a:avLst/>
              </a:prstGeom>
            </p:spPr>
          </p:pic>
        </p:grpSp>
        <p:pic>
          <p:nvPicPr>
            <p:cNvPr id="41" name="Picture 2" descr="http://t3.baidu.com/it/u=1944182303,504940995&amp;fm=11&amp;gp=0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682754" y="3790006"/>
              <a:ext cx="1339500" cy="1440978"/>
            </a:xfrm>
            <a:prstGeom prst="rect">
              <a:avLst/>
            </a:prstGeom>
            <a:noFill/>
          </p:spPr>
        </p:pic>
      </p:grpSp>
      <p:grpSp>
        <p:nvGrpSpPr>
          <p:cNvPr id="15" name="组合 627"/>
          <p:cNvGrpSpPr/>
          <p:nvPr/>
        </p:nvGrpSpPr>
        <p:grpSpPr>
          <a:xfrm>
            <a:off x="4726385" y="4411051"/>
            <a:ext cx="3703267" cy="2304097"/>
            <a:chOff x="5214957" y="4302631"/>
            <a:chExt cx="3703267" cy="2304097"/>
          </a:xfrm>
        </p:grpSpPr>
        <p:grpSp>
          <p:nvGrpSpPr>
            <p:cNvPr id="16" name="组合 51"/>
            <p:cNvGrpSpPr/>
            <p:nvPr/>
          </p:nvGrpSpPr>
          <p:grpSpPr>
            <a:xfrm>
              <a:off x="5214957" y="4302631"/>
              <a:ext cx="3286133" cy="2304097"/>
              <a:chOff x="5321349" y="4434205"/>
              <a:chExt cx="3286133" cy="2304097"/>
            </a:xfrm>
          </p:grpSpPr>
          <p:pic>
            <p:nvPicPr>
              <p:cNvPr id="50" name="Picture 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321349" y="4434205"/>
                <a:ext cx="1674812" cy="17107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" name="矩形 50"/>
              <p:cNvSpPr/>
              <p:nvPr/>
            </p:nvSpPr>
            <p:spPr>
              <a:xfrm>
                <a:off x="5570602" y="6215082"/>
                <a:ext cx="303688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lvl="2" indent="-342900">
                  <a:buNone/>
                </a:pPr>
                <a:r>
                  <a:rPr lang="en-US" altLang="zh-CN" sz="1400" b="1" dirty="0" smtClean="0"/>
                  <a:t>New Spectrum</a:t>
                </a:r>
                <a:r>
                  <a:rPr lang="zh-CN" altLang="en-US" sz="1400" dirty="0" smtClean="0"/>
                  <a:t>： </a:t>
                </a:r>
                <a:r>
                  <a:rPr lang="en-US" altLang="zh-CN" sz="1400" dirty="0" err="1" smtClean="0"/>
                  <a:t>mmWaves</a:t>
                </a:r>
                <a:r>
                  <a:rPr lang="en-US" altLang="zh-CN" sz="1400" dirty="0" smtClean="0"/>
                  <a:t>, LTE-U, </a:t>
                </a:r>
                <a:r>
                  <a:rPr lang="en-US" altLang="zh-CN" sz="1400" b="1" dirty="0" smtClean="0">
                    <a:solidFill>
                      <a:srgbClr val="FF0000"/>
                    </a:solidFill>
                  </a:rPr>
                  <a:t>Cognitive radio</a:t>
                </a:r>
              </a:p>
            </p:txBody>
          </p:sp>
        </p:grpSp>
        <p:grpSp>
          <p:nvGrpSpPr>
            <p:cNvPr id="17" name="组合 52"/>
            <p:cNvGrpSpPr/>
            <p:nvPr/>
          </p:nvGrpSpPr>
          <p:grpSpPr>
            <a:xfrm>
              <a:off x="7072330" y="4445864"/>
              <a:ext cx="1845894" cy="1554904"/>
              <a:chOff x="6305869" y="3714165"/>
              <a:chExt cx="2595302" cy="1554904"/>
            </a:xfrm>
          </p:grpSpPr>
          <p:pic>
            <p:nvPicPr>
              <p:cNvPr id="54" name="Picture 2" descr="BL01004_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286550" y="3971338"/>
                <a:ext cx="448312" cy="296813"/>
              </a:xfrm>
              <a:prstGeom prst="rect">
                <a:avLst/>
              </a:prstGeom>
              <a:noFill/>
            </p:spPr>
          </p:pic>
          <p:grpSp>
            <p:nvGrpSpPr>
              <p:cNvPr id="21" name="Group 4"/>
              <p:cNvGrpSpPr>
                <a:grpSpLocks/>
              </p:cNvGrpSpPr>
              <p:nvPr/>
            </p:nvGrpSpPr>
            <p:grpSpPr bwMode="auto">
              <a:xfrm rot="5400000">
                <a:off x="7161574" y="4431980"/>
                <a:ext cx="580943" cy="728982"/>
                <a:chOff x="4655" y="1973"/>
                <a:chExt cx="1133" cy="1530"/>
              </a:xfrm>
              <a:solidFill>
                <a:schemeClr val="bg2">
                  <a:lumMod val="40000"/>
                  <a:lumOff val="60000"/>
                </a:schemeClr>
              </a:solidFill>
            </p:grpSpPr>
            <p:grpSp>
              <p:nvGrpSpPr>
                <p:cNvPr id="28" name="Group 5"/>
                <p:cNvGrpSpPr>
                  <a:grpSpLocks/>
                </p:cNvGrpSpPr>
                <p:nvPr/>
              </p:nvGrpSpPr>
              <p:grpSpPr bwMode="auto">
                <a:xfrm rot="16200000" flipH="1">
                  <a:off x="4457" y="2171"/>
                  <a:ext cx="1530" cy="1133"/>
                  <a:chOff x="3168" y="2208"/>
                  <a:chExt cx="1296" cy="768"/>
                </a:xfrm>
                <a:grpFill/>
              </p:grpSpPr>
              <p:sp>
                <p:nvSpPr>
                  <p:cNvPr id="619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2352"/>
                    <a:ext cx="576" cy="480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20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400"/>
                    <a:ext cx="432" cy="576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21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2256"/>
                    <a:ext cx="384" cy="576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22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2304"/>
                    <a:ext cx="576" cy="336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23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352"/>
                    <a:ext cx="384" cy="576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24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2448"/>
                    <a:ext cx="576" cy="432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25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2208"/>
                    <a:ext cx="432" cy="576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26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304"/>
                    <a:ext cx="576" cy="432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27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2400"/>
                    <a:ext cx="480" cy="576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29" name="Group 15"/>
                <p:cNvGrpSpPr>
                  <a:grpSpLocks/>
                </p:cNvGrpSpPr>
                <p:nvPr/>
              </p:nvGrpSpPr>
              <p:grpSpPr bwMode="auto">
                <a:xfrm rot="16200000" flipH="1">
                  <a:off x="4539" y="2283"/>
                  <a:ext cx="1359" cy="849"/>
                  <a:chOff x="3168" y="2208"/>
                  <a:chExt cx="1296" cy="768"/>
                </a:xfrm>
                <a:grpFill/>
              </p:grpSpPr>
              <p:sp>
                <p:nvSpPr>
                  <p:cNvPr id="610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2352"/>
                    <a:ext cx="576" cy="480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11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400"/>
                    <a:ext cx="432" cy="576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12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2256"/>
                    <a:ext cx="384" cy="576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13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2304"/>
                    <a:ext cx="576" cy="336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14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352"/>
                    <a:ext cx="384" cy="576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15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2448"/>
                    <a:ext cx="576" cy="432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16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2208"/>
                    <a:ext cx="432" cy="576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17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304"/>
                    <a:ext cx="576" cy="432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18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2400"/>
                    <a:ext cx="480" cy="576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56" name="Oval 25"/>
              <p:cNvSpPr>
                <a:spLocks noChangeArrowheads="1"/>
              </p:cNvSpPr>
              <p:nvPr/>
            </p:nvSpPr>
            <p:spPr bwMode="auto">
              <a:xfrm>
                <a:off x="7258530" y="4715018"/>
                <a:ext cx="375928" cy="14455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57" name="Picture 27"/>
              <p:cNvPicPr>
                <a:picLocks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298225" y="4809559"/>
                <a:ext cx="129007" cy="7750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8" name="Picture 29" descr="x_big_image2"/>
              <p:cNvPicPr>
                <a:picLocks noChangeAspect="1" noChangeArrowheads="1"/>
              </p:cNvPicPr>
              <p:nvPr/>
            </p:nvPicPr>
            <p:blipFill>
              <a:blip r:embed="rId12" cstate="print">
                <a:lum bright="10000" contrast="40000"/>
              </a:blip>
              <a:srcRect/>
              <a:stretch>
                <a:fillRect/>
              </a:stretch>
            </p:blipFill>
            <p:spPr bwMode="auto">
              <a:xfrm>
                <a:off x="6891921" y="3941688"/>
                <a:ext cx="251007" cy="2517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2" name="Group 31"/>
              <p:cNvGrpSpPr>
                <a:grpSpLocks/>
              </p:cNvGrpSpPr>
              <p:nvPr/>
            </p:nvGrpSpPr>
            <p:grpSpPr bwMode="auto">
              <a:xfrm flipH="1">
                <a:off x="6305869" y="4845836"/>
                <a:ext cx="607672" cy="423233"/>
                <a:chOff x="3168" y="2208"/>
                <a:chExt cx="1296" cy="768"/>
              </a:xfrm>
            </p:grpSpPr>
            <p:grpSp>
              <p:nvGrpSpPr>
                <p:cNvPr id="33" name="Group 32"/>
                <p:cNvGrpSpPr>
                  <a:grpSpLocks/>
                </p:cNvGrpSpPr>
                <p:nvPr/>
              </p:nvGrpSpPr>
              <p:grpSpPr bwMode="auto">
                <a:xfrm>
                  <a:off x="3168" y="2208"/>
                  <a:ext cx="1296" cy="768"/>
                  <a:chOff x="3168" y="2208"/>
                  <a:chExt cx="1296" cy="768"/>
                </a:xfrm>
              </p:grpSpPr>
              <p:sp>
                <p:nvSpPr>
                  <p:cNvPr id="599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2352"/>
                    <a:ext cx="576" cy="480"/>
                  </a:xfrm>
                  <a:prstGeom prst="ellipse">
                    <a:avLst/>
                  </a:prstGeom>
                  <a:solidFill>
                    <a:srgbClr val="B5B5DB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00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400"/>
                    <a:ext cx="432" cy="576"/>
                  </a:xfrm>
                  <a:prstGeom prst="ellipse">
                    <a:avLst/>
                  </a:prstGeom>
                  <a:solidFill>
                    <a:srgbClr val="B5B5DB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01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2256"/>
                    <a:ext cx="384" cy="576"/>
                  </a:xfrm>
                  <a:prstGeom prst="ellipse">
                    <a:avLst/>
                  </a:prstGeom>
                  <a:solidFill>
                    <a:srgbClr val="B5B5DB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02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2304"/>
                    <a:ext cx="576" cy="336"/>
                  </a:xfrm>
                  <a:prstGeom prst="ellipse">
                    <a:avLst/>
                  </a:prstGeom>
                  <a:solidFill>
                    <a:srgbClr val="B5B5DB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03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352"/>
                    <a:ext cx="384" cy="576"/>
                  </a:xfrm>
                  <a:prstGeom prst="ellipse">
                    <a:avLst/>
                  </a:prstGeom>
                  <a:solidFill>
                    <a:srgbClr val="B5B5DB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04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2448"/>
                    <a:ext cx="576" cy="432"/>
                  </a:xfrm>
                  <a:prstGeom prst="ellipse">
                    <a:avLst/>
                  </a:prstGeom>
                  <a:solidFill>
                    <a:srgbClr val="B5B5DB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05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2208"/>
                    <a:ext cx="432" cy="576"/>
                  </a:xfrm>
                  <a:prstGeom prst="ellipse">
                    <a:avLst/>
                  </a:prstGeom>
                  <a:solidFill>
                    <a:srgbClr val="B5B5DB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06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304"/>
                    <a:ext cx="576" cy="432"/>
                  </a:xfrm>
                  <a:prstGeom prst="ellipse">
                    <a:avLst/>
                  </a:prstGeom>
                  <a:solidFill>
                    <a:srgbClr val="B5B5DB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07" name="Oval 41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2400"/>
                    <a:ext cx="480" cy="576"/>
                  </a:xfrm>
                  <a:prstGeom prst="ellipse">
                    <a:avLst/>
                  </a:prstGeom>
                  <a:solidFill>
                    <a:srgbClr val="B5B5DB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34" name="Group 42"/>
                <p:cNvGrpSpPr>
                  <a:grpSpLocks/>
                </p:cNvGrpSpPr>
                <p:nvPr/>
              </p:nvGrpSpPr>
              <p:grpSpPr bwMode="auto">
                <a:xfrm>
                  <a:off x="3216" y="2304"/>
                  <a:ext cx="1152" cy="576"/>
                  <a:chOff x="3168" y="2208"/>
                  <a:chExt cx="1296" cy="768"/>
                </a:xfrm>
              </p:grpSpPr>
              <p:sp>
                <p:nvSpPr>
                  <p:cNvPr id="590" name="Oval 43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2352"/>
                    <a:ext cx="576" cy="480"/>
                  </a:xfrm>
                  <a:prstGeom prst="ellipse">
                    <a:avLst/>
                  </a:prstGeom>
                  <a:solidFill>
                    <a:srgbClr val="B5B5D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91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400"/>
                    <a:ext cx="432" cy="576"/>
                  </a:xfrm>
                  <a:prstGeom prst="ellipse">
                    <a:avLst/>
                  </a:prstGeom>
                  <a:solidFill>
                    <a:srgbClr val="B5B5D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92" name="Oval 45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2256"/>
                    <a:ext cx="384" cy="576"/>
                  </a:xfrm>
                  <a:prstGeom prst="ellipse">
                    <a:avLst/>
                  </a:prstGeom>
                  <a:solidFill>
                    <a:srgbClr val="B5B5D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93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2304"/>
                    <a:ext cx="576" cy="336"/>
                  </a:xfrm>
                  <a:prstGeom prst="ellipse">
                    <a:avLst/>
                  </a:prstGeom>
                  <a:solidFill>
                    <a:srgbClr val="B5B5D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94" name="Oval 47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352"/>
                    <a:ext cx="384" cy="576"/>
                  </a:xfrm>
                  <a:prstGeom prst="ellipse">
                    <a:avLst/>
                  </a:prstGeom>
                  <a:solidFill>
                    <a:srgbClr val="B5B5D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95" name="Oval 48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2448"/>
                    <a:ext cx="576" cy="432"/>
                  </a:xfrm>
                  <a:prstGeom prst="ellipse">
                    <a:avLst/>
                  </a:prstGeom>
                  <a:solidFill>
                    <a:srgbClr val="B5B5D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96" name="Oval 49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2208"/>
                    <a:ext cx="432" cy="576"/>
                  </a:xfrm>
                  <a:prstGeom prst="ellipse">
                    <a:avLst/>
                  </a:prstGeom>
                  <a:solidFill>
                    <a:srgbClr val="B5B5D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97" name="Oval 50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304"/>
                    <a:ext cx="576" cy="432"/>
                  </a:xfrm>
                  <a:prstGeom prst="ellipse">
                    <a:avLst/>
                  </a:prstGeom>
                  <a:solidFill>
                    <a:srgbClr val="B5B5D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98" name="Oval 51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2400"/>
                    <a:ext cx="480" cy="576"/>
                  </a:xfrm>
                  <a:prstGeom prst="ellipse">
                    <a:avLst/>
                  </a:prstGeom>
                  <a:solidFill>
                    <a:srgbClr val="B5B5D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60" name="Line 52"/>
              <p:cNvSpPr>
                <a:spLocks noChangeShapeType="1"/>
              </p:cNvSpPr>
              <p:nvPr/>
            </p:nvSpPr>
            <p:spPr bwMode="auto">
              <a:xfrm flipV="1">
                <a:off x="6437211" y="5056903"/>
                <a:ext cx="224155" cy="10553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" name="Line 53"/>
              <p:cNvSpPr>
                <a:spLocks noChangeShapeType="1"/>
              </p:cNvSpPr>
              <p:nvPr/>
            </p:nvSpPr>
            <p:spPr bwMode="auto">
              <a:xfrm flipH="1" flipV="1">
                <a:off x="6549289" y="4898602"/>
                <a:ext cx="112078" cy="1583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" name="Line 54"/>
              <p:cNvSpPr>
                <a:spLocks noChangeShapeType="1"/>
              </p:cNvSpPr>
              <p:nvPr/>
            </p:nvSpPr>
            <p:spPr bwMode="auto">
              <a:xfrm>
                <a:off x="6661366" y="5070094"/>
                <a:ext cx="25217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" name="AutoShape 55"/>
              <p:cNvSpPr>
                <a:spLocks noChangeArrowheads="1"/>
              </p:cNvSpPr>
              <p:nvPr/>
            </p:nvSpPr>
            <p:spPr bwMode="auto">
              <a:xfrm>
                <a:off x="6605327" y="5030519"/>
                <a:ext cx="103322" cy="52767"/>
              </a:xfrm>
              <a:prstGeom prst="cube">
                <a:avLst>
                  <a:gd name="adj" fmla="val 43750"/>
                </a:avLst>
              </a:prstGeom>
              <a:solidFill>
                <a:srgbClr val="6666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5" name="Group 59"/>
              <p:cNvGrpSpPr>
                <a:grpSpLocks/>
              </p:cNvGrpSpPr>
              <p:nvPr/>
            </p:nvGrpSpPr>
            <p:grpSpPr bwMode="auto">
              <a:xfrm>
                <a:off x="6801473" y="4872211"/>
                <a:ext cx="140098" cy="515201"/>
                <a:chOff x="3088" y="1702"/>
                <a:chExt cx="305" cy="1013"/>
              </a:xfrm>
            </p:grpSpPr>
            <p:sp>
              <p:nvSpPr>
                <p:cNvPr id="577" name="Freeform 60"/>
                <p:cNvSpPr>
                  <a:spLocks/>
                </p:cNvSpPr>
                <p:nvPr/>
              </p:nvSpPr>
              <p:spPr bwMode="auto">
                <a:xfrm flipH="1">
                  <a:off x="3346" y="1702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4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78" name="Rectangle 61"/>
                <p:cNvSpPr>
                  <a:spLocks noChangeArrowheads="1"/>
                </p:cNvSpPr>
                <p:nvPr/>
              </p:nvSpPr>
              <p:spPr bwMode="auto">
                <a:xfrm flipH="1">
                  <a:off x="3095" y="1734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4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79" name="Oval 62"/>
                <p:cNvSpPr>
                  <a:spLocks noChangeArrowheads="1"/>
                </p:cNvSpPr>
                <p:nvPr/>
              </p:nvSpPr>
              <p:spPr bwMode="auto">
                <a:xfrm flipH="1">
                  <a:off x="3246" y="1784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40" name="Group 63"/>
                <p:cNvGrpSpPr>
                  <a:grpSpLocks/>
                </p:cNvGrpSpPr>
                <p:nvPr/>
              </p:nvGrpSpPr>
              <p:grpSpPr bwMode="auto">
                <a:xfrm flipH="1">
                  <a:off x="3132" y="2571"/>
                  <a:ext cx="152" cy="144"/>
                  <a:chOff x="3216" y="2784"/>
                  <a:chExt cx="192" cy="144"/>
                </a:xfrm>
              </p:grpSpPr>
              <p:sp>
                <p:nvSpPr>
                  <p:cNvPr id="584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85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86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87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581" name="Freeform 68"/>
                <p:cNvSpPr>
                  <a:spLocks/>
                </p:cNvSpPr>
                <p:nvPr/>
              </p:nvSpPr>
              <p:spPr bwMode="auto">
                <a:xfrm>
                  <a:off x="3088" y="1705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4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82" name="Oval 69"/>
                <p:cNvSpPr>
                  <a:spLocks noChangeArrowheads="1"/>
                </p:cNvSpPr>
                <p:nvPr/>
              </p:nvSpPr>
              <p:spPr bwMode="auto">
                <a:xfrm flipH="1">
                  <a:off x="3138" y="178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83" name="Oval 70"/>
                <p:cNvSpPr>
                  <a:spLocks noChangeArrowheads="1"/>
                </p:cNvSpPr>
                <p:nvPr/>
              </p:nvSpPr>
              <p:spPr bwMode="auto">
                <a:xfrm flipH="1">
                  <a:off x="3192" y="1780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42" name="Group 72"/>
              <p:cNvGrpSpPr>
                <a:grpSpLocks/>
              </p:cNvGrpSpPr>
              <p:nvPr/>
            </p:nvGrpSpPr>
            <p:grpSpPr bwMode="auto">
              <a:xfrm>
                <a:off x="8266639" y="4189002"/>
                <a:ext cx="617010" cy="801394"/>
                <a:chOff x="4175" y="2298"/>
                <a:chExt cx="1057" cy="1458"/>
              </a:xfrm>
            </p:grpSpPr>
            <p:grpSp>
              <p:nvGrpSpPr>
                <p:cNvPr id="46" name="Group 73"/>
                <p:cNvGrpSpPr>
                  <a:grpSpLocks/>
                </p:cNvGrpSpPr>
                <p:nvPr/>
              </p:nvGrpSpPr>
              <p:grpSpPr bwMode="auto">
                <a:xfrm rot="18542789" flipH="1">
                  <a:off x="4015" y="2492"/>
                  <a:ext cx="1242" cy="853"/>
                  <a:chOff x="3168" y="2208"/>
                  <a:chExt cx="1296" cy="768"/>
                </a:xfrm>
              </p:grpSpPr>
              <p:sp>
                <p:nvSpPr>
                  <p:cNvPr id="568" name="Oval 74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2352"/>
                    <a:ext cx="576" cy="480"/>
                  </a:xfrm>
                  <a:prstGeom prst="ellipse">
                    <a:avLst/>
                  </a:prstGeom>
                  <a:solidFill>
                    <a:srgbClr val="CCFFCC"/>
                  </a:solidFill>
                  <a:ln w="9525">
                    <a:solidFill>
                      <a:srgbClr val="FFD5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69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400"/>
                    <a:ext cx="432" cy="576"/>
                  </a:xfrm>
                  <a:prstGeom prst="ellipse">
                    <a:avLst/>
                  </a:prstGeom>
                  <a:solidFill>
                    <a:srgbClr val="CCFFCC"/>
                  </a:solidFill>
                  <a:ln w="9525">
                    <a:solidFill>
                      <a:srgbClr val="FFD5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70" name="Oval 76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2256"/>
                    <a:ext cx="384" cy="576"/>
                  </a:xfrm>
                  <a:prstGeom prst="ellipse">
                    <a:avLst/>
                  </a:prstGeom>
                  <a:solidFill>
                    <a:srgbClr val="CCFFCC"/>
                  </a:solidFill>
                  <a:ln w="9525">
                    <a:solidFill>
                      <a:srgbClr val="FFD5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71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2304"/>
                    <a:ext cx="576" cy="336"/>
                  </a:xfrm>
                  <a:prstGeom prst="ellipse">
                    <a:avLst/>
                  </a:prstGeom>
                  <a:solidFill>
                    <a:srgbClr val="CCFFCC"/>
                  </a:solidFill>
                  <a:ln w="9525">
                    <a:solidFill>
                      <a:srgbClr val="FFD5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72" name="Oval 78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352"/>
                    <a:ext cx="384" cy="576"/>
                  </a:xfrm>
                  <a:prstGeom prst="ellipse">
                    <a:avLst/>
                  </a:prstGeom>
                  <a:solidFill>
                    <a:srgbClr val="CCFFCC"/>
                  </a:solidFill>
                  <a:ln w="9525">
                    <a:solidFill>
                      <a:srgbClr val="FFD5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73" name="Oval 79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2448"/>
                    <a:ext cx="576" cy="432"/>
                  </a:xfrm>
                  <a:prstGeom prst="ellipse">
                    <a:avLst/>
                  </a:prstGeom>
                  <a:solidFill>
                    <a:srgbClr val="CCFFCC"/>
                  </a:solidFill>
                  <a:ln w="9525">
                    <a:solidFill>
                      <a:srgbClr val="FFD5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74" name="Oval 80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2208"/>
                    <a:ext cx="432" cy="576"/>
                  </a:xfrm>
                  <a:prstGeom prst="ellipse">
                    <a:avLst/>
                  </a:prstGeom>
                  <a:solidFill>
                    <a:srgbClr val="CCFFCC"/>
                  </a:solidFill>
                  <a:ln w="9525">
                    <a:solidFill>
                      <a:srgbClr val="FFD5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75" name="Oval 81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304"/>
                    <a:ext cx="576" cy="432"/>
                  </a:xfrm>
                  <a:prstGeom prst="ellipse">
                    <a:avLst/>
                  </a:prstGeom>
                  <a:solidFill>
                    <a:srgbClr val="CCFFCC"/>
                  </a:solidFill>
                  <a:ln w="9525">
                    <a:solidFill>
                      <a:srgbClr val="FFD5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76" name="Oval 82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2400"/>
                    <a:ext cx="480" cy="576"/>
                  </a:xfrm>
                  <a:prstGeom prst="ellipse">
                    <a:avLst/>
                  </a:prstGeom>
                  <a:solidFill>
                    <a:srgbClr val="CCFFCC"/>
                  </a:solidFill>
                  <a:ln w="9525">
                    <a:solidFill>
                      <a:srgbClr val="FFD5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47" name="Group 83"/>
                <p:cNvGrpSpPr>
                  <a:grpSpLocks/>
                </p:cNvGrpSpPr>
                <p:nvPr/>
              </p:nvGrpSpPr>
              <p:grpSpPr bwMode="auto">
                <a:xfrm rot="18542789" flipH="1">
                  <a:off x="4246" y="2555"/>
                  <a:ext cx="1206" cy="720"/>
                  <a:chOff x="3168" y="2208"/>
                  <a:chExt cx="1296" cy="768"/>
                </a:xfrm>
              </p:grpSpPr>
              <p:sp>
                <p:nvSpPr>
                  <p:cNvPr id="559" name="Oval 84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2352"/>
                    <a:ext cx="576" cy="480"/>
                  </a:xfrm>
                  <a:prstGeom prst="ellipse">
                    <a:avLst/>
                  </a:prstGeom>
                  <a:solidFill>
                    <a:srgbClr val="CCFFCC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60" name="Oval 85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400"/>
                    <a:ext cx="432" cy="576"/>
                  </a:xfrm>
                  <a:prstGeom prst="ellipse">
                    <a:avLst/>
                  </a:prstGeom>
                  <a:solidFill>
                    <a:srgbClr val="CCFFCC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61" name="Oval 86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2256"/>
                    <a:ext cx="384" cy="576"/>
                  </a:xfrm>
                  <a:prstGeom prst="ellipse">
                    <a:avLst/>
                  </a:prstGeom>
                  <a:solidFill>
                    <a:srgbClr val="CCFFCC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62" name="Oval 87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2304"/>
                    <a:ext cx="576" cy="336"/>
                  </a:xfrm>
                  <a:prstGeom prst="ellipse">
                    <a:avLst/>
                  </a:prstGeom>
                  <a:solidFill>
                    <a:srgbClr val="CCFFCC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63" name="Oval 88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352"/>
                    <a:ext cx="384" cy="576"/>
                  </a:xfrm>
                  <a:prstGeom prst="ellipse">
                    <a:avLst/>
                  </a:prstGeom>
                  <a:solidFill>
                    <a:srgbClr val="CCFFCC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64" name="Oval 89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2448"/>
                    <a:ext cx="576" cy="432"/>
                  </a:xfrm>
                  <a:prstGeom prst="ellipse">
                    <a:avLst/>
                  </a:prstGeom>
                  <a:solidFill>
                    <a:srgbClr val="CCFFCC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65" name="Oval 90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2208"/>
                    <a:ext cx="432" cy="576"/>
                  </a:xfrm>
                  <a:prstGeom prst="ellipse">
                    <a:avLst/>
                  </a:prstGeom>
                  <a:solidFill>
                    <a:srgbClr val="CCFFCC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66" name="Oval 91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304"/>
                    <a:ext cx="576" cy="432"/>
                  </a:xfrm>
                  <a:prstGeom prst="ellipse">
                    <a:avLst/>
                  </a:prstGeom>
                  <a:solidFill>
                    <a:srgbClr val="CCFFCC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67" name="Oval 92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2400"/>
                    <a:ext cx="480" cy="576"/>
                  </a:xfrm>
                  <a:prstGeom prst="ellipse">
                    <a:avLst/>
                  </a:prstGeom>
                  <a:solidFill>
                    <a:srgbClr val="CCFFCC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48" name="Group 93"/>
                <p:cNvGrpSpPr>
                  <a:grpSpLocks/>
                </p:cNvGrpSpPr>
                <p:nvPr/>
              </p:nvGrpSpPr>
              <p:grpSpPr bwMode="auto">
                <a:xfrm>
                  <a:off x="4753" y="2928"/>
                  <a:ext cx="147" cy="454"/>
                  <a:chOff x="1008" y="2648"/>
                  <a:chExt cx="400" cy="904"/>
                </a:xfrm>
              </p:grpSpPr>
              <p:grpSp>
                <p:nvGrpSpPr>
                  <p:cNvPr id="49" name="Group 94"/>
                  <p:cNvGrpSpPr>
                    <a:grpSpLocks/>
                  </p:cNvGrpSpPr>
                  <p:nvPr/>
                </p:nvGrpSpPr>
                <p:grpSpPr bwMode="auto">
                  <a:xfrm>
                    <a:off x="1064" y="2832"/>
                    <a:ext cx="344" cy="696"/>
                    <a:chOff x="1064" y="2832"/>
                    <a:chExt cx="344" cy="696"/>
                  </a:xfrm>
                </p:grpSpPr>
                <p:sp>
                  <p:nvSpPr>
                    <p:cNvPr id="547" name="Line 9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64" y="2832"/>
                      <a:ext cx="112" cy="6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48" name="Line 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76" y="2832"/>
                      <a:ext cx="15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49" name="Line 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28" y="2840"/>
                      <a:ext cx="80" cy="6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50" name="Line 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3008"/>
                      <a:ext cx="2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51" name="Line 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20" y="3224"/>
                      <a:ext cx="24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52" name="Line 1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72" y="3424"/>
                      <a:ext cx="32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53" name="Line 10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52" y="2840"/>
                      <a:ext cx="168" cy="15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54" name="Line 1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68" y="2832"/>
                      <a:ext cx="176" cy="16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55" name="Line 10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28" y="3024"/>
                      <a:ext cx="224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56" name="Line 1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3000"/>
                      <a:ext cx="216" cy="2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57" name="Line 10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88" y="3224"/>
                      <a:ext cx="280" cy="2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58" name="Line 1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04" y="3232"/>
                      <a:ext cx="288" cy="18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52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1008" y="2856"/>
                    <a:ext cx="344" cy="696"/>
                    <a:chOff x="1064" y="2832"/>
                    <a:chExt cx="344" cy="696"/>
                  </a:xfrm>
                </p:grpSpPr>
                <p:sp>
                  <p:nvSpPr>
                    <p:cNvPr id="535" name="Line 10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64" y="2832"/>
                      <a:ext cx="112" cy="6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36" name="Line 1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76" y="2832"/>
                      <a:ext cx="15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37" name="Line 1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28" y="2840"/>
                      <a:ext cx="80" cy="6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38" name="Line 1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3008"/>
                      <a:ext cx="2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39" name="Line 1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20" y="3224"/>
                      <a:ext cx="24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40" name="Line 1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72" y="3424"/>
                      <a:ext cx="32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41" name="Line 11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52" y="2840"/>
                      <a:ext cx="168" cy="15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42" name="Line 1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68" y="2832"/>
                      <a:ext cx="176" cy="16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43" name="Line 11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28" y="3024"/>
                      <a:ext cx="224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44" name="Line 1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3000"/>
                      <a:ext cx="216" cy="2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45" name="Line 11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88" y="3224"/>
                      <a:ext cx="280" cy="2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46" name="Line 1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04" y="3232"/>
                      <a:ext cx="288" cy="18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527" name="Line 1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72" y="2832"/>
                    <a:ext cx="56" cy="24"/>
                  </a:xfrm>
                  <a:prstGeom prst="line">
                    <a:avLst/>
                  </a:prstGeom>
                  <a:noFill/>
                  <a:ln w="9525">
                    <a:solidFill>
                      <a:srgbClr val="33CC3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28" name="Line 1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88" y="3008"/>
                    <a:ext cx="72" cy="16"/>
                  </a:xfrm>
                  <a:prstGeom prst="line">
                    <a:avLst/>
                  </a:prstGeom>
                  <a:noFill/>
                  <a:ln w="9525">
                    <a:solidFill>
                      <a:srgbClr val="33CC3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29" name="Line 1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28" y="2840"/>
                    <a:ext cx="40" cy="16"/>
                  </a:xfrm>
                  <a:prstGeom prst="line">
                    <a:avLst/>
                  </a:prstGeom>
                  <a:noFill/>
                  <a:ln w="9525">
                    <a:solidFill>
                      <a:srgbClr val="33CC3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30" name="Line 1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36" y="3208"/>
                    <a:ext cx="48" cy="32"/>
                  </a:xfrm>
                  <a:prstGeom prst="line">
                    <a:avLst/>
                  </a:prstGeom>
                  <a:noFill/>
                  <a:ln w="9525">
                    <a:solidFill>
                      <a:srgbClr val="33CC3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31" name="Line 1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36" y="3416"/>
                    <a:ext cx="64" cy="32"/>
                  </a:xfrm>
                  <a:prstGeom prst="line">
                    <a:avLst/>
                  </a:prstGeom>
                  <a:noFill/>
                  <a:ln w="9525">
                    <a:solidFill>
                      <a:srgbClr val="33CC3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32" name="Line 125"/>
                  <p:cNvSpPr>
                    <a:spLocks noChangeShapeType="1"/>
                  </p:cNvSpPr>
                  <p:nvPr/>
                </p:nvSpPr>
                <p:spPr bwMode="auto">
                  <a:xfrm>
                    <a:off x="1112" y="2656"/>
                    <a:ext cx="0" cy="192"/>
                  </a:xfrm>
                  <a:prstGeom prst="line">
                    <a:avLst/>
                  </a:prstGeom>
                  <a:noFill/>
                  <a:ln w="12700">
                    <a:solidFill>
                      <a:srgbClr val="33CC3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33" name="Line 126"/>
                  <p:cNvSpPr>
                    <a:spLocks noChangeShapeType="1"/>
                  </p:cNvSpPr>
                  <p:nvPr/>
                </p:nvSpPr>
                <p:spPr bwMode="auto">
                  <a:xfrm>
                    <a:off x="1232" y="2688"/>
                    <a:ext cx="0" cy="248"/>
                  </a:xfrm>
                  <a:prstGeom prst="line">
                    <a:avLst/>
                  </a:prstGeom>
                  <a:noFill/>
                  <a:ln w="12700">
                    <a:solidFill>
                      <a:srgbClr val="33CC3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34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1328" y="2648"/>
                    <a:ext cx="0" cy="208"/>
                  </a:xfrm>
                  <a:prstGeom prst="line">
                    <a:avLst/>
                  </a:prstGeom>
                  <a:noFill/>
                  <a:ln w="12700">
                    <a:solidFill>
                      <a:srgbClr val="33CC3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53" name="Group 128"/>
                <p:cNvGrpSpPr>
                  <a:grpSpLocks/>
                </p:cNvGrpSpPr>
                <p:nvPr/>
              </p:nvGrpSpPr>
              <p:grpSpPr bwMode="auto">
                <a:xfrm>
                  <a:off x="4992" y="2612"/>
                  <a:ext cx="98" cy="359"/>
                  <a:chOff x="1008" y="2648"/>
                  <a:chExt cx="400" cy="904"/>
                </a:xfrm>
              </p:grpSpPr>
              <p:grpSp>
                <p:nvGrpSpPr>
                  <p:cNvPr id="55" name="Group 129"/>
                  <p:cNvGrpSpPr>
                    <a:grpSpLocks/>
                  </p:cNvGrpSpPr>
                  <p:nvPr/>
                </p:nvGrpSpPr>
                <p:grpSpPr bwMode="auto">
                  <a:xfrm>
                    <a:off x="1064" y="2832"/>
                    <a:ext cx="344" cy="696"/>
                    <a:chOff x="1064" y="2832"/>
                    <a:chExt cx="344" cy="696"/>
                  </a:xfrm>
                </p:grpSpPr>
                <p:sp>
                  <p:nvSpPr>
                    <p:cNvPr id="513" name="Line 13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64" y="2832"/>
                      <a:ext cx="112" cy="6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14" name="Line 1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76" y="2832"/>
                      <a:ext cx="15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15" name="Line 1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28" y="2840"/>
                      <a:ext cx="80" cy="6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16" name="Line 1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3008"/>
                      <a:ext cx="2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17" name="Line 1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20" y="3224"/>
                      <a:ext cx="24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18" name="Line 1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72" y="3424"/>
                      <a:ext cx="32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19" name="Line 13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52" y="2840"/>
                      <a:ext cx="168" cy="15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20" name="Line 1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68" y="2832"/>
                      <a:ext cx="176" cy="16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21" name="Line 13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28" y="3024"/>
                      <a:ext cx="224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22" name="Line 1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3000"/>
                      <a:ext cx="216" cy="2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23" name="Line 14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88" y="3224"/>
                      <a:ext cx="280" cy="2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24" name="Line 1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04" y="3232"/>
                      <a:ext cx="288" cy="18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59" name="Group 142"/>
                  <p:cNvGrpSpPr>
                    <a:grpSpLocks/>
                  </p:cNvGrpSpPr>
                  <p:nvPr/>
                </p:nvGrpSpPr>
                <p:grpSpPr bwMode="auto">
                  <a:xfrm>
                    <a:off x="1008" y="2856"/>
                    <a:ext cx="344" cy="696"/>
                    <a:chOff x="1064" y="2832"/>
                    <a:chExt cx="344" cy="696"/>
                  </a:xfrm>
                </p:grpSpPr>
                <p:sp>
                  <p:nvSpPr>
                    <p:cNvPr id="501" name="Line 14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64" y="2832"/>
                      <a:ext cx="112" cy="6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02" name="Line 1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76" y="2832"/>
                      <a:ext cx="15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03" name="Line 1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28" y="2840"/>
                      <a:ext cx="80" cy="6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04" name="Line 1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3008"/>
                      <a:ext cx="2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05" name="Line 1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20" y="3224"/>
                      <a:ext cx="24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06" name="Line 1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72" y="3424"/>
                      <a:ext cx="32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07" name="Line 14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52" y="2840"/>
                      <a:ext cx="168" cy="15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08" name="Line 1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68" y="2832"/>
                      <a:ext cx="176" cy="16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09" name="Line 15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28" y="3024"/>
                      <a:ext cx="224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10" name="Line 1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3000"/>
                      <a:ext cx="216" cy="2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11" name="Line 15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88" y="3224"/>
                      <a:ext cx="280" cy="2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12" name="Line 1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04" y="3232"/>
                      <a:ext cx="288" cy="18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493" name="Line 1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72" y="2832"/>
                    <a:ext cx="56" cy="24"/>
                  </a:xfrm>
                  <a:prstGeom prst="line">
                    <a:avLst/>
                  </a:prstGeom>
                  <a:noFill/>
                  <a:ln w="9525">
                    <a:solidFill>
                      <a:srgbClr val="33CC3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94" name="Line 15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88" y="3008"/>
                    <a:ext cx="72" cy="16"/>
                  </a:xfrm>
                  <a:prstGeom prst="line">
                    <a:avLst/>
                  </a:prstGeom>
                  <a:noFill/>
                  <a:ln w="9525">
                    <a:solidFill>
                      <a:srgbClr val="33CC3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95" name="Line 15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28" y="2840"/>
                    <a:ext cx="40" cy="16"/>
                  </a:xfrm>
                  <a:prstGeom prst="line">
                    <a:avLst/>
                  </a:prstGeom>
                  <a:noFill/>
                  <a:ln w="9525">
                    <a:solidFill>
                      <a:srgbClr val="33CC3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96" name="Line 15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36" y="3208"/>
                    <a:ext cx="48" cy="32"/>
                  </a:xfrm>
                  <a:prstGeom prst="line">
                    <a:avLst/>
                  </a:prstGeom>
                  <a:noFill/>
                  <a:ln w="9525">
                    <a:solidFill>
                      <a:srgbClr val="33CC3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97" name="Line 15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36" y="3416"/>
                    <a:ext cx="64" cy="32"/>
                  </a:xfrm>
                  <a:prstGeom prst="line">
                    <a:avLst/>
                  </a:prstGeom>
                  <a:noFill/>
                  <a:ln w="9525">
                    <a:solidFill>
                      <a:srgbClr val="33CC3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98" name="Line 160"/>
                  <p:cNvSpPr>
                    <a:spLocks noChangeShapeType="1"/>
                  </p:cNvSpPr>
                  <p:nvPr/>
                </p:nvSpPr>
                <p:spPr bwMode="auto">
                  <a:xfrm>
                    <a:off x="1112" y="2656"/>
                    <a:ext cx="0" cy="192"/>
                  </a:xfrm>
                  <a:prstGeom prst="line">
                    <a:avLst/>
                  </a:prstGeom>
                  <a:noFill/>
                  <a:ln w="12700">
                    <a:solidFill>
                      <a:srgbClr val="33CC3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99" name="Line 161"/>
                  <p:cNvSpPr>
                    <a:spLocks noChangeShapeType="1"/>
                  </p:cNvSpPr>
                  <p:nvPr/>
                </p:nvSpPr>
                <p:spPr bwMode="auto">
                  <a:xfrm>
                    <a:off x="1232" y="2688"/>
                    <a:ext cx="0" cy="248"/>
                  </a:xfrm>
                  <a:prstGeom prst="line">
                    <a:avLst/>
                  </a:prstGeom>
                  <a:noFill/>
                  <a:ln w="12700">
                    <a:solidFill>
                      <a:srgbClr val="33CC3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00" name="Line 162"/>
                  <p:cNvSpPr>
                    <a:spLocks noChangeShapeType="1"/>
                  </p:cNvSpPr>
                  <p:nvPr/>
                </p:nvSpPr>
                <p:spPr bwMode="auto">
                  <a:xfrm>
                    <a:off x="1328" y="2648"/>
                    <a:ext cx="0" cy="208"/>
                  </a:xfrm>
                  <a:prstGeom prst="line">
                    <a:avLst/>
                  </a:prstGeom>
                  <a:noFill/>
                  <a:ln w="12700">
                    <a:solidFill>
                      <a:srgbClr val="33CC3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64" name="Group 163"/>
                <p:cNvGrpSpPr>
                  <a:grpSpLocks/>
                </p:cNvGrpSpPr>
                <p:nvPr/>
              </p:nvGrpSpPr>
              <p:grpSpPr bwMode="auto">
                <a:xfrm>
                  <a:off x="5170" y="2369"/>
                  <a:ext cx="62" cy="197"/>
                  <a:chOff x="1008" y="2648"/>
                  <a:chExt cx="400" cy="904"/>
                </a:xfrm>
              </p:grpSpPr>
              <p:grpSp>
                <p:nvGrpSpPr>
                  <p:cNvPr id="65" name="Group 164"/>
                  <p:cNvGrpSpPr>
                    <a:grpSpLocks/>
                  </p:cNvGrpSpPr>
                  <p:nvPr/>
                </p:nvGrpSpPr>
                <p:grpSpPr bwMode="auto">
                  <a:xfrm>
                    <a:off x="1064" y="2832"/>
                    <a:ext cx="344" cy="696"/>
                    <a:chOff x="1064" y="2832"/>
                    <a:chExt cx="344" cy="696"/>
                  </a:xfrm>
                </p:grpSpPr>
                <p:sp>
                  <p:nvSpPr>
                    <p:cNvPr id="479" name="Line 16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64" y="2832"/>
                      <a:ext cx="112" cy="6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80" name="Line 1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76" y="2832"/>
                      <a:ext cx="15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81" name="Line 1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28" y="2840"/>
                      <a:ext cx="80" cy="6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82" name="Line 1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3008"/>
                      <a:ext cx="2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83" name="Line 1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20" y="3224"/>
                      <a:ext cx="24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84" name="Line 1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72" y="3424"/>
                      <a:ext cx="32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85" name="Line 17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52" y="2840"/>
                      <a:ext cx="168" cy="15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86" name="Line 1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68" y="2832"/>
                      <a:ext cx="176" cy="16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87" name="Line 17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28" y="3024"/>
                      <a:ext cx="224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88" name="Line 1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3000"/>
                      <a:ext cx="216" cy="2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89" name="Line 17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88" y="3224"/>
                      <a:ext cx="280" cy="2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90" name="Line 1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04" y="3232"/>
                      <a:ext cx="288" cy="18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66" name="Group 177"/>
                  <p:cNvGrpSpPr>
                    <a:grpSpLocks/>
                  </p:cNvGrpSpPr>
                  <p:nvPr/>
                </p:nvGrpSpPr>
                <p:grpSpPr bwMode="auto">
                  <a:xfrm>
                    <a:off x="1008" y="2856"/>
                    <a:ext cx="344" cy="696"/>
                    <a:chOff x="1064" y="2832"/>
                    <a:chExt cx="344" cy="696"/>
                  </a:xfrm>
                </p:grpSpPr>
                <p:sp>
                  <p:nvSpPr>
                    <p:cNvPr id="467" name="Line 17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64" y="2832"/>
                      <a:ext cx="112" cy="6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68" name="Line 1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76" y="2832"/>
                      <a:ext cx="15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69" name="Line 1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28" y="2840"/>
                      <a:ext cx="80" cy="6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70" name="Line 1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3008"/>
                      <a:ext cx="2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71" name="Line 1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20" y="3224"/>
                      <a:ext cx="24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72" name="Line 1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72" y="3424"/>
                      <a:ext cx="32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73" name="Line 18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52" y="2840"/>
                      <a:ext cx="168" cy="15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74" name="Line 1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68" y="2832"/>
                      <a:ext cx="176" cy="16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75" name="Line 18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28" y="3024"/>
                      <a:ext cx="224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76" name="Line 1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3000"/>
                      <a:ext cx="216" cy="2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77" name="Line 18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88" y="3224"/>
                      <a:ext cx="280" cy="2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78" name="Line 1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04" y="3232"/>
                      <a:ext cx="288" cy="18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459" name="Line 19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72" y="2832"/>
                    <a:ext cx="56" cy="24"/>
                  </a:xfrm>
                  <a:prstGeom prst="line">
                    <a:avLst/>
                  </a:prstGeom>
                  <a:noFill/>
                  <a:ln w="9525">
                    <a:solidFill>
                      <a:srgbClr val="33CC3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60" name="Line 1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88" y="3008"/>
                    <a:ext cx="72" cy="16"/>
                  </a:xfrm>
                  <a:prstGeom prst="line">
                    <a:avLst/>
                  </a:prstGeom>
                  <a:noFill/>
                  <a:ln w="9525">
                    <a:solidFill>
                      <a:srgbClr val="33CC3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61" name="Line 1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28" y="2840"/>
                    <a:ext cx="40" cy="16"/>
                  </a:xfrm>
                  <a:prstGeom prst="line">
                    <a:avLst/>
                  </a:prstGeom>
                  <a:noFill/>
                  <a:ln w="9525">
                    <a:solidFill>
                      <a:srgbClr val="33CC3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62" name="Line 1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36" y="3208"/>
                    <a:ext cx="48" cy="32"/>
                  </a:xfrm>
                  <a:prstGeom prst="line">
                    <a:avLst/>
                  </a:prstGeom>
                  <a:noFill/>
                  <a:ln w="9525">
                    <a:solidFill>
                      <a:srgbClr val="33CC3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63" name="Line 1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36" y="3416"/>
                    <a:ext cx="64" cy="32"/>
                  </a:xfrm>
                  <a:prstGeom prst="line">
                    <a:avLst/>
                  </a:prstGeom>
                  <a:noFill/>
                  <a:ln w="9525">
                    <a:solidFill>
                      <a:srgbClr val="33CC3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64" name="Line 195"/>
                  <p:cNvSpPr>
                    <a:spLocks noChangeShapeType="1"/>
                  </p:cNvSpPr>
                  <p:nvPr/>
                </p:nvSpPr>
                <p:spPr bwMode="auto">
                  <a:xfrm>
                    <a:off x="1112" y="2656"/>
                    <a:ext cx="0" cy="192"/>
                  </a:xfrm>
                  <a:prstGeom prst="line">
                    <a:avLst/>
                  </a:prstGeom>
                  <a:noFill/>
                  <a:ln w="12700">
                    <a:solidFill>
                      <a:srgbClr val="33CC3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65" name="Line 196"/>
                  <p:cNvSpPr>
                    <a:spLocks noChangeShapeType="1"/>
                  </p:cNvSpPr>
                  <p:nvPr/>
                </p:nvSpPr>
                <p:spPr bwMode="auto">
                  <a:xfrm>
                    <a:off x="1232" y="2688"/>
                    <a:ext cx="0" cy="248"/>
                  </a:xfrm>
                  <a:prstGeom prst="line">
                    <a:avLst/>
                  </a:prstGeom>
                  <a:noFill/>
                  <a:ln w="12700">
                    <a:solidFill>
                      <a:srgbClr val="33CC3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66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1328" y="2648"/>
                    <a:ext cx="0" cy="208"/>
                  </a:xfrm>
                  <a:prstGeom prst="line">
                    <a:avLst/>
                  </a:prstGeom>
                  <a:noFill/>
                  <a:ln w="12700">
                    <a:solidFill>
                      <a:srgbClr val="33CC3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67" name="Group 198"/>
                <p:cNvGrpSpPr>
                  <a:grpSpLocks/>
                </p:cNvGrpSpPr>
                <p:nvPr/>
              </p:nvGrpSpPr>
              <p:grpSpPr bwMode="auto">
                <a:xfrm>
                  <a:off x="4175" y="3041"/>
                  <a:ext cx="208" cy="715"/>
                  <a:chOff x="4120" y="2308"/>
                  <a:chExt cx="305" cy="1013"/>
                </a:xfrm>
              </p:grpSpPr>
              <p:sp>
                <p:nvSpPr>
                  <p:cNvPr id="446" name="Freeform 199"/>
                  <p:cNvSpPr>
                    <a:spLocks/>
                  </p:cNvSpPr>
                  <p:nvPr/>
                </p:nvSpPr>
                <p:spPr bwMode="auto">
                  <a:xfrm flipH="1">
                    <a:off x="4378" y="2308"/>
                    <a:ext cx="47" cy="415"/>
                  </a:xfrm>
                  <a:custGeom>
                    <a:avLst/>
                    <a:gdLst/>
                    <a:ahLst/>
                    <a:cxnLst>
                      <a:cxn ang="0">
                        <a:pos x="90" y="546"/>
                      </a:cxn>
                      <a:cxn ang="0">
                        <a:pos x="0" y="432"/>
                      </a:cxn>
                      <a:cxn ang="0">
                        <a:pos x="0" y="0"/>
                      </a:cxn>
                      <a:cxn ang="0">
                        <a:pos x="84" y="42"/>
                      </a:cxn>
                      <a:cxn ang="0">
                        <a:pos x="90" y="546"/>
                      </a:cxn>
                    </a:cxnLst>
                    <a:rect l="0" t="0" r="r" b="b"/>
                    <a:pathLst>
                      <a:path w="90" h="546">
                        <a:moveTo>
                          <a:pt x="90" y="546"/>
                        </a:moveTo>
                        <a:lnTo>
                          <a:pt x="0" y="432"/>
                        </a:lnTo>
                        <a:lnTo>
                          <a:pt x="0" y="0"/>
                        </a:lnTo>
                        <a:lnTo>
                          <a:pt x="84" y="42"/>
                        </a:lnTo>
                        <a:lnTo>
                          <a:pt x="90" y="546"/>
                        </a:lnTo>
                        <a:close/>
                      </a:path>
                    </a:pathLst>
                  </a:custGeom>
                  <a:solidFill>
                    <a:srgbClr val="006699"/>
                  </a:solidFill>
                  <a:ln w="1588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47" name="Rectangle 200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127" y="2340"/>
                    <a:ext cx="255" cy="383"/>
                  </a:xfrm>
                  <a:prstGeom prst="rect">
                    <a:avLst/>
                  </a:prstGeom>
                  <a:solidFill>
                    <a:srgbClr val="0078AA"/>
                  </a:solidFill>
                  <a:ln w="1588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48" name="Oval 201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278" y="2390"/>
                    <a:ext cx="37" cy="36"/>
                  </a:xfrm>
                  <a:prstGeom prst="ellipse">
                    <a:avLst/>
                  </a:prstGeom>
                  <a:solidFill>
                    <a:srgbClr val="FFC9C9"/>
                  </a:solidFill>
                  <a:ln w="12700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68" name="Group 202"/>
                  <p:cNvGrpSpPr>
                    <a:grpSpLocks/>
                  </p:cNvGrpSpPr>
                  <p:nvPr/>
                </p:nvGrpSpPr>
                <p:grpSpPr bwMode="auto">
                  <a:xfrm flipH="1">
                    <a:off x="4164" y="3177"/>
                    <a:ext cx="152" cy="144"/>
                    <a:chOff x="3216" y="2784"/>
                    <a:chExt cx="192" cy="144"/>
                  </a:xfrm>
                </p:grpSpPr>
                <p:sp>
                  <p:nvSpPr>
                    <p:cNvPr id="453" name="Line 2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784"/>
                      <a:ext cx="19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E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54" name="Line 2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832"/>
                      <a:ext cx="19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E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55" name="Line 2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880"/>
                      <a:ext cx="19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E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56" name="Line 2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928"/>
                      <a:ext cx="19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E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450" name="Freeform 207"/>
                  <p:cNvSpPr>
                    <a:spLocks/>
                  </p:cNvSpPr>
                  <p:nvPr/>
                </p:nvSpPr>
                <p:spPr bwMode="auto">
                  <a:xfrm>
                    <a:off x="4120" y="2311"/>
                    <a:ext cx="301" cy="35"/>
                  </a:xfrm>
                  <a:custGeom>
                    <a:avLst/>
                    <a:gdLst/>
                    <a:ahLst/>
                    <a:cxnLst>
                      <a:cxn ang="0">
                        <a:pos x="259" y="35"/>
                      </a:cxn>
                      <a:cxn ang="0">
                        <a:pos x="0" y="35"/>
                      </a:cxn>
                      <a:cxn ang="0">
                        <a:pos x="81" y="0"/>
                      </a:cxn>
                      <a:cxn ang="0">
                        <a:pos x="301" y="0"/>
                      </a:cxn>
                      <a:cxn ang="0">
                        <a:pos x="259" y="35"/>
                      </a:cxn>
                    </a:cxnLst>
                    <a:rect l="0" t="0" r="r" b="b"/>
                    <a:pathLst>
                      <a:path w="301" h="35">
                        <a:moveTo>
                          <a:pt x="259" y="35"/>
                        </a:moveTo>
                        <a:lnTo>
                          <a:pt x="0" y="35"/>
                        </a:lnTo>
                        <a:lnTo>
                          <a:pt x="81" y="0"/>
                        </a:lnTo>
                        <a:lnTo>
                          <a:pt x="301" y="0"/>
                        </a:lnTo>
                        <a:lnTo>
                          <a:pt x="259" y="35"/>
                        </a:lnTo>
                        <a:close/>
                      </a:path>
                    </a:pathLst>
                  </a:custGeom>
                  <a:solidFill>
                    <a:srgbClr val="00B4FF"/>
                  </a:solidFill>
                  <a:ln w="1588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1" name="Oval 208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170" y="2386"/>
                    <a:ext cx="37" cy="36"/>
                  </a:xfrm>
                  <a:prstGeom prst="ellipse">
                    <a:avLst/>
                  </a:prstGeom>
                  <a:solidFill>
                    <a:srgbClr val="FFC9C9"/>
                  </a:solidFill>
                  <a:ln w="12700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Oval 209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224" y="2386"/>
                    <a:ext cx="37" cy="36"/>
                  </a:xfrm>
                  <a:prstGeom prst="ellipse">
                    <a:avLst/>
                  </a:prstGeom>
                  <a:solidFill>
                    <a:srgbClr val="CCFF33"/>
                  </a:solidFill>
                  <a:ln w="12700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73" name="Group 210"/>
                <p:cNvGrpSpPr>
                  <a:grpSpLocks/>
                </p:cNvGrpSpPr>
                <p:nvPr/>
              </p:nvGrpSpPr>
              <p:grpSpPr bwMode="auto">
                <a:xfrm>
                  <a:off x="4424" y="2880"/>
                  <a:ext cx="328" cy="344"/>
                  <a:chOff x="1970" y="2277"/>
                  <a:chExt cx="493" cy="732"/>
                </a:xfrm>
              </p:grpSpPr>
              <p:grpSp>
                <p:nvGrpSpPr>
                  <p:cNvPr id="74" name="Group 211"/>
                  <p:cNvGrpSpPr>
                    <a:grpSpLocks/>
                  </p:cNvGrpSpPr>
                  <p:nvPr/>
                </p:nvGrpSpPr>
                <p:grpSpPr bwMode="auto">
                  <a:xfrm>
                    <a:off x="1970" y="2337"/>
                    <a:ext cx="413" cy="672"/>
                    <a:chOff x="2651" y="2304"/>
                    <a:chExt cx="413" cy="672"/>
                  </a:xfrm>
                </p:grpSpPr>
                <p:sp>
                  <p:nvSpPr>
                    <p:cNvPr id="419" name="Rectangle 2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1" y="2304"/>
                      <a:ext cx="413" cy="672"/>
                    </a:xfrm>
                    <a:prstGeom prst="rect">
                      <a:avLst/>
                    </a:prstGeom>
                    <a:solidFill>
                      <a:srgbClr val="DDDDDD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79" name="Group 2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88" y="2556"/>
                      <a:ext cx="336" cy="192"/>
                      <a:chOff x="2688" y="2352"/>
                      <a:chExt cx="336" cy="192"/>
                    </a:xfrm>
                  </p:grpSpPr>
                  <p:sp>
                    <p:nvSpPr>
                      <p:cNvPr id="442" name="Line 21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88" y="2352"/>
                        <a:ext cx="33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bg2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0" tIns="0" rIns="0" bIns="0" anchor="ctr"/>
                      <a:lstStyle/>
                      <a:p>
                        <a:endParaRPr lang="en-US" sz="140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443" name="Line 21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88" y="2352"/>
                        <a:ext cx="0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bg2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0" tIns="0" rIns="0" bIns="0" anchor="ctr"/>
                      <a:lstStyle/>
                      <a:p>
                        <a:endParaRPr lang="en-US" sz="140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444" name="Line 21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88" y="2544"/>
                        <a:ext cx="33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8F8F8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0" tIns="0" rIns="0" bIns="0" anchor="ctr"/>
                      <a:lstStyle/>
                      <a:p>
                        <a:endParaRPr lang="en-US" sz="140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445" name="Line 21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24" y="2352"/>
                        <a:ext cx="0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8F8F8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0" tIns="0" rIns="0" bIns="0" anchor="ctr"/>
                      <a:lstStyle/>
                      <a:p>
                        <a:endParaRPr lang="en-US" sz="140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421" name="Line 2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57" y="2355"/>
                      <a:ext cx="0" cy="18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22" name="Line 2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09" y="2357"/>
                      <a:ext cx="0" cy="18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23" name="Line 2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63" y="2357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24" name="Line 2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01" y="2356"/>
                      <a:ext cx="0" cy="18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25" name="Line 2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47" y="2356"/>
                      <a:ext cx="0" cy="18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101" name="Group 2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88" y="2352"/>
                      <a:ext cx="336" cy="192"/>
                      <a:chOff x="2688" y="2352"/>
                      <a:chExt cx="336" cy="192"/>
                    </a:xfrm>
                  </p:grpSpPr>
                  <p:sp>
                    <p:nvSpPr>
                      <p:cNvPr id="438" name="Line 22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88" y="2352"/>
                        <a:ext cx="33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bg2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0" tIns="0" rIns="0" bIns="0" anchor="ctr"/>
                      <a:lstStyle/>
                      <a:p>
                        <a:endParaRPr lang="en-US" sz="140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439" name="Line 22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88" y="2352"/>
                        <a:ext cx="0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bg2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0" tIns="0" rIns="0" bIns="0" anchor="ctr"/>
                      <a:lstStyle/>
                      <a:p>
                        <a:endParaRPr lang="en-US" sz="140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440" name="Line 22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88" y="2544"/>
                        <a:ext cx="33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8F8F8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0" tIns="0" rIns="0" bIns="0" anchor="ctr"/>
                      <a:lstStyle/>
                      <a:p>
                        <a:endParaRPr lang="en-US" sz="140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441" name="Line 22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24" y="2352"/>
                        <a:ext cx="0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8F8F8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0" tIns="0" rIns="0" bIns="0" anchor="ctr"/>
                      <a:lstStyle/>
                      <a:p>
                        <a:endParaRPr lang="en-US" sz="140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427" name="Line 2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32" y="2562"/>
                      <a:ext cx="0" cy="18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28" name="Line 2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64" y="2760"/>
                      <a:ext cx="0" cy="18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29" name="Line 2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16" y="2762"/>
                      <a:ext cx="0" cy="18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30" name="Line 2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70" y="2762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31" name="Line 2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08" y="2761"/>
                      <a:ext cx="0" cy="18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32" name="Line 2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54" y="2761"/>
                      <a:ext cx="0" cy="18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109" name="Group 2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88" y="2757"/>
                      <a:ext cx="336" cy="192"/>
                      <a:chOff x="2688" y="2352"/>
                      <a:chExt cx="336" cy="192"/>
                    </a:xfrm>
                  </p:grpSpPr>
                  <p:sp>
                    <p:nvSpPr>
                      <p:cNvPr id="434" name="Line 23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88" y="2352"/>
                        <a:ext cx="33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bg2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0" tIns="0" rIns="0" bIns="0" anchor="ctr"/>
                      <a:lstStyle/>
                      <a:p>
                        <a:endParaRPr lang="en-US" sz="140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435" name="Line 23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88" y="2352"/>
                        <a:ext cx="0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bg2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0" tIns="0" rIns="0" bIns="0" anchor="ctr"/>
                      <a:lstStyle/>
                      <a:p>
                        <a:endParaRPr lang="en-US" sz="140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436" name="Line 23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88" y="2544"/>
                        <a:ext cx="33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8F8F8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0" tIns="0" rIns="0" bIns="0" anchor="ctr"/>
                      <a:lstStyle/>
                      <a:p>
                        <a:endParaRPr lang="en-US" sz="140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437" name="Line 23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24" y="2352"/>
                        <a:ext cx="0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8F8F8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0" tIns="0" rIns="0" bIns="0" anchor="ctr"/>
                      <a:lstStyle/>
                      <a:p>
                        <a:endParaRPr lang="en-US" sz="140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sp>
                <p:nvSpPr>
                  <p:cNvPr id="417" name="Freeform 239"/>
                  <p:cNvSpPr>
                    <a:spLocks/>
                  </p:cNvSpPr>
                  <p:nvPr/>
                </p:nvSpPr>
                <p:spPr bwMode="auto">
                  <a:xfrm>
                    <a:off x="1977" y="2277"/>
                    <a:ext cx="486" cy="60"/>
                  </a:xfrm>
                  <a:custGeom>
                    <a:avLst/>
                    <a:gdLst/>
                    <a:ahLst/>
                    <a:cxnLst>
                      <a:cxn ang="0">
                        <a:pos x="0" y="60"/>
                      </a:cxn>
                      <a:cxn ang="0">
                        <a:pos x="402" y="60"/>
                      </a:cxn>
                      <a:cxn ang="0">
                        <a:pos x="486" y="0"/>
                      </a:cxn>
                      <a:cxn ang="0">
                        <a:pos x="144" y="0"/>
                      </a:cxn>
                      <a:cxn ang="0">
                        <a:pos x="0" y="60"/>
                      </a:cxn>
                    </a:cxnLst>
                    <a:rect l="0" t="0" r="r" b="b"/>
                    <a:pathLst>
                      <a:path w="486" h="60">
                        <a:moveTo>
                          <a:pt x="0" y="60"/>
                        </a:moveTo>
                        <a:lnTo>
                          <a:pt x="402" y="60"/>
                        </a:lnTo>
                        <a:lnTo>
                          <a:pt x="486" y="0"/>
                        </a:lnTo>
                        <a:lnTo>
                          <a:pt x="144" y="0"/>
                        </a:lnTo>
                        <a:lnTo>
                          <a:pt x="0" y="6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lIns="0" tIns="0" rIns="0" bIns="0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18" name="Freeform 240"/>
                  <p:cNvSpPr>
                    <a:spLocks/>
                  </p:cNvSpPr>
                  <p:nvPr/>
                </p:nvSpPr>
                <p:spPr bwMode="auto">
                  <a:xfrm>
                    <a:off x="2382" y="2277"/>
                    <a:ext cx="75" cy="723"/>
                  </a:xfrm>
                  <a:custGeom>
                    <a:avLst/>
                    <a:gdLst/>
                    <a:ahLst/>
                    <a:cxnLst>
                      <a:cxn ang="0">
                        <a:pos x="0" y="723"/>
                      </a:cxn>
                      <a:cxn ang="0">
                        <a:pos x="0" y="57"/>
                      </a:cxn>
                      <a:cxn ang="0">
                        <a:pos x="75" y="0"/>
                      </a:cxn>
                      <a:cxn ang="0">
                        <a:pos x="75" y="606"/>
                      </a:cxn>
                      <a:cxn ang="0">
                        <a:pos x="0" y="723"/>
                      </a:cxn>
                    </a:cxnLst>
                    <a:rect l="0" t="0" r="r" b="b"/>
                    <a:pathLst>
                      <a:path w="75" h="723">
                        <a:moveTo>
                          <a:pt x="0" y="723"/>
                        </a:moveTo>
                        <a:lnTo>
                          <a:pt x="0" y="57"/>
                        </a:lnTo>
                        <a:lnTo>
                          <a:pt x="75" y="0"/>
                        </a:lnTo>
                        <a:lnTo>
                          <a:pt x="75" y="606"/>
                        </a:lnTo>
                        <a:lnTo>
                          <a:pt x="0" y="723"/>
                        </a:lnTo>
                        <a:close/>
                      </a:path>
                    </a:pathLst>
                  </a:custGeom>
                  <a:solidFill>
                    <a:srgbClr val="969696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lIns="0" tIns="0" rIns="0" bIns="0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10" name="Group 243"/>
                <p:cNvGrpSpPr>
                  <a:grpSpLocks/>
                </p:cNvGrpSpPr>
                <p:nvPr/>
              </p:nvGrpSpPr>
              <p:grpSpPr bwMode="auto">
                <a:xfrm>
                  <a:off x="4560" y="2321"/>
                  <a:ext cx="62" cy="197"/>
                  <a:chOff x="1008" y="2648"/>
                  <a:chExt cx="400" cy="904"/>
                </a:xfrm>
              </p:grpSpPr>
              <p:grpSp>
                <p:nvGrpSpPr>
                  <p:cNvPr id="132" name="Group 244"/>
                  <p:cNvGrpSpPr>
                    <a:grpSpLocks/>
                  </p:cNvGrpSpPr>
                  <p:nvPr/>
                </p:nvGrpSpPr>
                <p:grpSpPr bwMode="auto">
                  <a:xfrm>
                    <a:off x="1064" y="2832"/>
                    <a:ext cx="344" cy="696"/>
                    <a:chOff x="1064" y="2832"/>
                    <a:chExt cx="344" cy="696"/>
                  </a:xfrm>
                </p:grpSpPr>
                <p:sp>
                  <p:nvSpPr>
                    <p:cNvPr id="404" name="Line 24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64" y="2832"/>
                      <a:ext cx="112" cy="6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5" name="Line 2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76" y="2832"/>
                      <a:ext cx="15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6" name="Line 2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28" y="2840"/>
                      <a:ext cx="80" cy="6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7" name="Line 2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3008"/>
                      <a:ext cx="2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8" name="Line 2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20" y="3224"/>
                      <a:ext cx="24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9" name="Line 2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72" y="3424"/>
                      <a:ext cx="32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10" name="Line 25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52" y="2840"/>
                      <a:ext cx="168" cy="15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11" name="Line 2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68" y="2832"/>
                      <a:ext cx="176" cy="16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12" name="Line 25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28" y="3024"/>
                      <a:ext cx="224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13" name="Line 2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3000"/>
                      <a:ext cx="216" cy="2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14" name="Line 25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88" y="3224"/>
                      <a:ext cx="280" cy="2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15" name="Line 2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04" y="3232"/>
                      <a:ext cx="288" cy="18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143" name="Group 257"/>
                  <p:cNvGrpSpPr>
                    <a:grpSpLocks/>
                  </p:cNvGrpSpPr>
                  <p:nvPr/>
                </p:nvGrpSpPr>
                <p:grpSpPr bwMode="auto">
                  <a:xfrm>
                    <a:off x="1008" y="2856"/>
                    <a:ext cx="344" cy="696"/>
                    <a:chOff x="1064" y="2832"/>
                    <a:chExt cx="344" cy="696"/>
                  </a:xfrm>
                </p:grpSpPr>
                <p:sp>
                  <p:nvSpPr>
                    <p:cNvPr id="392" name="Line 25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64" y="2832"/>
                      <a:ext cx="112" cy="6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93" name="Line 2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76" y="2832"/>
                      <a:ext cx="15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94" name="Line 2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28" y="2840"/>
                      <a:ext cx="80" cy="6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95" name="Line 2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3008"/>
                      <a:ext cx="2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96" name="Line 2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20" y="3224"/>
                      <a:ext cx="24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97" name="Line 2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72" y="3424"/>
                      <a:ext cx="32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98" name="Line 26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52" y="2840"/>
                      <a:ext cx="168" cy="15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99" name="Line 2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68" y="2832"/>
                      <a:ext cx="176" cy="16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0" name="Line 26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28" y="3024"/>
                      <a:ext cx="224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1" name="Line 2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3000"/>
                      <a:ext cx="216" cy="2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2" name="Line 26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88" y="3224"/>
                      <a:ext cx="280" cy="2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3" name="Line 2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04" y="3232"/>
                      <a:ext cx="288" cy="18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384" name="Line 2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72" y="2832"/>
                    <a:ext cx="56" cy="24"/>
                  </a:xfrm>
                  <a:prstGeom prst="line">
                    <a:avLst/>
                  </a:prstGeom>
                  <a:noFill/>
                  <a:ln w="9525">
                    <a:solidFill>
                      <a:srgbClr val="33CC3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85" name="Line 27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88" y="3008"/>
                    <a:ext cx="72" cy="16"/>
                  </a:xfrm>
                  <a:prstGeom prst="line">
                    <a:avLst/>
                  </a:prstGeom>
                  <a:noFill/>
                  <a:ln w="9525">
                    <a:solidFill>
                      <a:srgbClr val="33CC3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86" name="Line 2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28" y="2840"/>
                    <a:ext cx="40" cy="16"/>
                  </a:xfrm>
                  <a:prstGeom prst="line">
                    <a:avLst/>
                  </a:prstGeom>
                  <a:noFill/>
                  <a:ln w="9525">
                    <a:solidFill>
                      <a:srgbClr val="33CC3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87" name="Line 27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36" y="3208"/>
                    <a:ext cx="48" cy="32"/>
                  </a:xfrm>
                  <a:prstGeom prst="line">
                    <a:avLst/>
                  </a:prstGeom>
                  <a:noFill/>
                  <a:ln w="9525">
                    <a:solidFill>
                      <a:srgbClr val="33CC3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88" name="Line 2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36" y="3416"/>
                    <a:ext cx="64" cy="32"/>
                  </a:xfrm>
                  <a:prstGeom prst="line">
                    <a:avLst/>
                  </a:prstGeom>
                  <a:noFill/>
                  <a:ln w="9525">
                    <a:solidFill>
                      <a:srgbClr val="33CC3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89" name="Line 275"/>
                  <p:cNvSpPr>
                    <a:spLocks noChangeShapeType="1"/>
                  </p:cNvSpPr>
                  <p:nvPr/>
                </p:nvSpPr>
                <p:spPr bwMode="auto">
                  <a:xfrm>
                    <a:off x="1112" y="2656"/>
                    <a:ext cx="0" cy="192"/>
                  </a:xfrm>
                  <a:prstGeom prst="line">
                    <a:avLst/>
                  </a:prstGeom>
                  <a:noFill/>
                  <a:ln w="12700">
                    <a:solidFill>
                      <a:srgbClr val="33CC3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0" name="Line 276"/>
                  <p:cNvSpPr>
                    <a:spLocks noChangeShapeType="1"/>
                  </p:cNvSpPr>
                  <p:nvPr/>
                </p:nvSpPr>
                <p:spPr bwMode="auto">
                  <a:xfrm>
                    <a:off x="1232" y="2688"/>
                    <a:ext cx="0" cy="248"/>
                  </a:xfrm>
                  <a:prstGeom prst="line">
                    <a:avLst/>
                  </a:prstGeom>
                  <a:noFill/>
                  <a:ln w="12700">
                    <a:solidFill>
                      <a:srgbClr val="33CC3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1" name="Line 277"/>
                  <p:cNvSpPr>
                    <a:spLocks noChangeShapeType="1"/>
                  </p:cNvSpPr>
                  <p:nvPr/>
                </p:nvSpPr>
                <p:spPr bwMode="auto">
                  <a:xfrm>
                    <a:off x="1328" y="2648"/>
                    <a:ext cx="0" cy="208"/>
                  </a:xfrm>
                  <a:prstGeom prst="line">
                    <a:avLst/>
                  </a:prstGeom>
                  <a:noFill/>
                  <a:ln w="12700">
                    <a:solidFill>
                      <a:srgbClr val="33CC3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151" name="Group 279"/>
              <p:cNvGrpSpPr>
                <a:grpSpLocks/>
              </p:cNvGrpSpPr>
              <p:nvPr/>
            </p:nvGrpSpPr>
            <p:grpSpPr bwMode="auto">
              <a:xfrm>
                <a:off x="7790311" y="3925168"/>
                <a:ext cx="617010" cy="801394"/>
                <a:chOff x="3757" y="1251"/>
                <a:chExt cx="1057" cy="1458"/>
              </a:xfrm>
            </p:grpSpPr>
            <p:grpSp>
              <p:nvGrpSpPr>
                <p:cNvPr id="152" name="Group 280"/>
                <p:cNvGrpSpPr>
                  <a:grpSpLocks/>
                </p:cNvGrpSpPr>
                <p:nvPr/>
              </p:nvGrpSpPr>
              <p:grpSpPr bwMode="auto">
                <a:xfrm rot="18542789" flipH="1">
                  <a:off x="3597" y="1445"/>
                  <a:ext cx="1242" cy="853"/>
                  <a:chOff x="3168" y="2208"/>
                  <a:chExt cx="1296" cy="768"/>
                </a:xfrm>
              </p:grpSpPr>
              <p:sp>
                <p:nvSpPr>
                  <p:cNvPr id="365" name="Oval 281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2352"/>
                    <a:ext cx="576" cy="480"/>
                  </a:xfrm>
                  <a:prstGeom prst="ellipse">
                    <a:avLst/>
                  </a:prstGeom>
                  <a:solidFill>
                    <a:srgbClr val="FFFF99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6" name="Oval 282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400"/>
                    <a:ext cx="432" cy="576"/>
                  </a:xfrm>
                  <a:prstGeom prst="ellipse">
                    <a:avLst/>
                  </a:prstGeom>
                  <a:solidFill>
                    <a:srgbClr val="FFFF99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7" name="Oval 283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2256"/>
                    <a:ext cx="384" cy="576"/>
                  </a:xfrm>
                  <a:prstGeom prst="ellipse">
                    <a:avLst/>
                  </a:prstGeom>
                  <a:solidFill>
                    <a:srgbClr val="FFFF99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8" name="Oval 284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2304"/>
                    <a:ext cx="576" cy="336"/>
                  </a:xfrm>
                  <a:prstGeom prst="ellipse">
                    <a:avLst/>
                  </a:prstGeom>
                  <a:solidFill>
                    <a:srgbClr val="FFFF99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9" name="Oval 285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352"/>
                    <a:ext cx="384" cy="576"/>
                  </a:xfrm>
                  <a:prstGeom prst="ellipse">
                    <a:avLst/>
                  </a:prstGeom>
                  <a:solidFill>
                    <a:srgbClr val="FFFF99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70" name="Oval 286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2448"/>
                    <a:ext cx="576" cy="432"/>
                  </a:xfrm>
                  <a:prstGeom prst="ellipse">
                    <a:avLst/>
                  </a:prstGeom>
                  <a:solidFill>
                    <a:srgbClr val="FFFF99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71" name="Oval 287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2208"/>
                    <a:ext cx="432" cy="576"/>
                  </a:xfrm>
                  <a:prstGeom prst="ellipse">
                    <a:avLst/>
                  </a:prstGeom>
                  <a:solidFill>
                    <a:srgbClr val="FFFF99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72" name="Oval 288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304"/>
                    <a:ext cx="576" cy="432"/>
                  </a:xfrm>
                  <a:prstGeom prst="ellipse">
                    <a:avLst/>
                  </a:prstGeom>
                  <a:solidFill>
                    <a:srgbClr val="FFFF99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73" name="Oval 289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2400"/>
                    <a:ext cx="480" cy="576"/>
                  </a:xfrm>
                  <a:prstGeom prst="ellipse">
                    <a:avLst/>
                  </a:prstGeom>
                  <a:solidFill>
                    <a:srgbClr val="FFFF99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71" name="Group 290"/>
                <p:cNvGrpSpPr>
                  <a:grpSpLocks/>
                </p:cNvGrpSpPr>
                <p:nvPr/>
              </p:nvGrpSpPr>
              <p:grpSpPr bwMode="auto">
                <a:xfrm rot="18542789" flipH="1">
                  <a:off x="3828" y="1508"/>
                  <a:ext cx="1206" cy="720"/>
                  <a:chOff x="3168" y="2208"/>
                  <a:chExt cx="1296" cy="768"/>
                </a:xfrm>
              </p:grpSpPr>
              <p:sp>
                <p:nvSpPr>
                  <p:cNvPr id="356" name="Oval 291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2352"/>
                    <a:ext cx="576" cy="480"/>
                  </a:xfrm>
                  <a:prstGeom prst="ellipse">
                    <a:avLst/>
                  </a:prstGeom>
                  <a:solidFill>
                    <a:srgbClr val="FFFF99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57" name="Oval 292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400"/>
                    <a:ext cx="432" cy="576"/>
                  </a:xfrm>
                  <a:prstGeom prst="ellipse">
                    <a:avLst/>
                  </a:prstGeom>
                  <a:solidFill>
                    <a:srgbClr val="FFFF99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58" name="Oval 293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2256"/>
                    <a:ext cx="384" cy="576"/>
                  </a:xfrm>
                  <a:prstGeom prst="ellipse">
                    <a:avLst/>
                  </a:prstGeom>
                  <a:solidFill>
                    <a:srgbClr val="FFFF99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59" name="Oval 294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2304"/>
                    <a:ext cx="576" cy="336"/>
                  </a:xfrm>
                  <a:prstGeom prst="ellipse">
                    <a:avLst/>
                  </a:prstGeom>
                  <a:solidFill>
                    <a:srgbClr val="FFFF99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0" name="Oval 295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352"/>
                    <a:ext cx="384" cy="576"/>
                  </a:xfrm>
                  <a:prstGeom prst="ellipse">
                    <a:avLst/>
                  </a:prstGeom>
                  <a:solidFill>
                    <a:srgbClr val="FFFF99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1" name="Oval 296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2448"/>
                    <a:ext cx="576" cy="432"/>
                  </a:xfrm>
                  <a:prstGeom prst="ellipse">
                    <a:avLst/>
                  </a:prstGeom>
                  <a:solidFill>
                    <a:srgbClr val="FFFF99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2" name="Oval 297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2208"/>
                    <a:ext cx="432" cy="576"/>
                  </a:xfrm>
                  <a:prstGeom prst="ellipse">
                    <a:avLst/>
                  </a:prstGeom>
                  <a:solidFill>
                    <a:srgbClr val="FFFF99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3" name="Oval 298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304"/>
                    <a:ext cx="576" cy="432"/>
                  </a:xfrm>
                  <a:prstGeom prst="ellipse">
                    <a:avLst/>
                  </a:prstGeom>
                  <a:solidFill>
                    <a:srgbClr val="FFFF99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4" name="Oval 299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2400"/>
                    <a:ext cx="480" cy="576"/>
                  </a:xfrm>
                  <a:prstGeom prst="ellipse">
                    <a:avLst/>
                  </a:prstGeom>
                  <a:solidFill>
                    <a:srgbClr val="FFFF99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72" name="Group 300"/>
                <p:cNvGrpSpPr>
                  <a:grpSpLocks/>
                </p:cNvGrpSpPr>
                <p:nvPr/>
              </p:nvGrpSpPr>
              <p:grpSpPr bwMode="auto">
                <a:xfrm>
                  <a:off x="4335" y="1881"/>
                  <a:ext cx="147" cy="454"/>
                  <a:chOff x="1008" y="2648"/>
                  <a:chExt cx="400" cy="904"/>
                </a:xfrm>
              </p:grpSpPr>
              <p:grpSp>
                <p:nvGrpSpPr>
                  <p:cNvPr id="173" name="Group 301"/>
                  <p:cNvGrpSpPr>
                    <a:grpSpLocks/>
                  </p:cNvGrpSpPr>
                  <p:nvPr/>
                </p:nvGrpSpPr>
                <p:grpSpPr bwMode="auto">
                  <a:xfrm>
                    <a:off x="1064" y="2832"/>
                    <a:ext cx="344" cy="696"/>
                    <a:chOff x="1064" y="2832"/>
                    <a:chExt cx="344" cy="696"/>
                  </a:xfrm>
                </p:grpSpPr>
                <p:sp>
                  <p:nvSpPr>
                    <p:cNvPr id="344" name="Line 30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64" y="2832"/>
                      <a:ext cx="112" cy="6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5" name="Line 3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76" y="2832"/>
                      <a:ext cx="15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6" name="Line 3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28" y="2840"/>
                      <a:ext cx="80" cy="6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7" name="Line 3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3008"/>
                      <a:ext cx="2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8" name="Line 3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20" y="3224"/>
                      <a:ext cx="24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9" name="Line 3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72" y="3424"/>
                      <a:ext cx="32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50" name="Line 30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52" y="2840"/>
                      <a:ext cx="168" cy="15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51" name="Line 3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68" y="2832"/>
                      <a:ext cx="176" cy="16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52" name="Line 31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28" y="3024"/>
                      <a:ext cx="224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53" name="Line 3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3000"/>
                      <a:ext cx="216" cy="2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54" name="Line 31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88" y="3224"/>
                      <a:ext cx="280" cy="2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55" name="Line 3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04" y="3232"/>
                      <a:ext cx="288" cy="18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174" name="Group 314"/>
                  <p:cNvGrpSpPr>
                    <a:grpSpLocks/>
                  </p:cNvGrpSpPr>
                  <p:nvPr/>
                </p:nvGrpSpPr>
                <p:grpSpPr bwMode="auto">
                  <a:xfrm>
                    <a:off x="1008" y="2856"/>
                    <a:ext cx="344" cy="696"/>
                    <a:chOff x="1064" y="2832"/>
                    <a:chExt cx="344" cy="696"/>
                  </a:xfrm>
                </p:grpSpPr>
                <p:sp>
                  <p:nvSpPr>
                    <p:cNvPr id="332" name="Line 31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64" y="2832"/>
                      <a:ext cx="112" cy="6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3" name="Line 3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76" y="2832"/>
                      <a:ext cx="15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4" name="Line 3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28" y="2840"/>
                      <a:ext cx="80" cy="6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5" name="Line 3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3008"/>
                      <a:ext cx="2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6" name="Line 3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20" y="3224"/>
                      <a:ext cx="24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7" name="Line 3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72" y="3424"/>
                      <a:ext cx="32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8" name="Line 32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52" y="2840"/>
                      <a:ext cx="168" cy="15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9" name="Line 3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68" y="2832"/>
                      <a:ext cx="176" cy="16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0" name="Line 3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28" y="3024"/>
                      <a:ext cx="224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1" name="Line 3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3000"/>
                      <a:ext cx="216" cy="2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2" name="Line 32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88" y="3224"/>
                      <a:ext cx="280" cy="2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3" name="Line 3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04" y="3232"/>
                      <a:ext cx="288" cy="18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324" name="Line 3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72" y="2832"/>
                    <a:ext cx="56" cy="24"/>
                  </a:xfrm>
                  <a:prstGeom prst="line">
                    <a:avLst/>
                  </a:prstGeom>
                  <a:noFill/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5" name="Line 3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88" y="3008"/>
                    <a:ext cx="72" cy="16"/>
                  </a:xfrm>
                  <a:prstGeom prst="line">
                    <a:avLst/>
                  </a:prstGeom>
                  <a:noFill/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6" name="Line 3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28" y="2840"/>
                    <a:ext cx="40" cy="16"/>
                  </a:xfrm>
                  <a:prstGeom prst="line">
                    <a:avLst/>
                  </a:prstGeom>
                  <a:noFill/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7" name="Line 3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36" y="3208"/>
                    <a:ext cx="48" cy="32"/>
                  </a:xfrm>
                  <a:prstGeom prst="line">
                    <a:avLst/>
                  </a:prstGeom>
                  <a:noFill/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8" name="Line 3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36" y="3416"/>
                    <a:ext cx="64" cy="32"/>
                  </a:xfrm>
                  <a:prstGeom prst="line">
                    <a:avLst/>
                  </a:prstGeom>
                  <a:noFill/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9" name="Line 332"/>
                  <p:cNvSpPr>
                    <a:spLocks noChangeShapeType="1"/>
                  </p:cNvSpPr>
                  <p:nvPr/>
                </p:nvSpPr>
                <p:spPr bwMode="auto">
                  <a:xfrm>
                    <a:off x="1112" y="2656"/>
                    <a:ext cx="0" cy="192"/>
                  </a:xfrm>
                  <a:prstGeom prst="line">
                    <a:avLst/>
                  </a:prstGeom>
                  <a:noFill/>
                  <a:ln w="12700">
                    <a:solidFill>
                      <a:srgbClr val="9933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0" name="Line 333"/>
                  <p:cNvSpPr>
                    <a:spLocks noChangeShapeType="1"/>
                  </p:cNvSpPr>
                  <p:nvPr/>
                </p:nvSpPr>
                <p:spPr bwMode="auto">
                  <a:xfrm>
                    <a:off x="1232" y="2688"/>
                    <a:ext cx="0" cy="248"/>
                  </a:xfrm>
                  <a:prstGeom prst="line">
                    <a:avLst/>
                  </a:prstGeom>
                  <a:noFill/>
                  <a:ln w="12700">
                    <a:solidFill>
                      <a:srgbClr val="9933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1" name="Line 334"/>
                  <p:cNvSpPr>
                    <a:spLocks noChangeShapeType="1"/>
                  </p:cNvSpPr>
                  <p:nvPr/>
                </p:nvSpPr>
                <p:spPr bwMode="auto">
                  <a:xfrm>
                    <a:off x="1328" y="2648"/>
                    <a:ext cx="0" cy="208"/>
                  </a:xfrm>
                  <a:prstGeom prst="line">
                    <a:avLst/>
                  </a:prstGeom>
                  <a:noFill/>
                  <a:ln w="12700">
                    <a:solidFill>
                      <a:srgbClr val="9933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75" name="Group 335"/>
                <p:cNvGrpSpPr>
                  <a:grpSpLocks/>
                </p:cNvGrpSpPr>
                <p:nvPr/>
              </p:nvGrpSpPr>
              <p:grpSpPr bwMode="auto">
                <a:xfrm>
                  <a:off x="4574" y="1565"/>
                  <a:ext cx="98" cy="359"/>
                  <a:chOff x="1008" y="2648"/>
                  <a:chExt cx="400" cy="904"/>
                </a:xfrm>
              </p:grpSpPr>
              <p:grpSp>
                <p:nvGrpSpPr>
                  <p:cNvPr id="176" name="Group 336"/>
                  <p:cNvGrpSpPr>
                    <a:grpSpLocks/>
                  </p:cNvGrpSpPr>
                  <p:nvPr/>
                </p:nvGrpSpPr>
                <p:grpSpPr bwMode="auto">
                  <a:xfrm>
                    <a:off x="1064" y="2832"/>
                    <a:ext cx="344" cy="696"/>
                    <a:chOff x="1064" y="2832"/>
                    <a:chExt cx="344" cy="696"/>
                  </a:xfrm>
                </p:grpSpPr>
                <p:sp>
                  <p:nvSpPr>
                    <p:cNvPr id="310" name="Line 33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64" y="2832"/>
                      <a:ext cx="112" cy="6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11" name="Line 3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76" y="2832"/>
                      <a:ext cx="15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12" name="Line 3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28" y="2840"/>
                      <a:ext cx="80" cy="6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13" name="Line 3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3008"/>
                      <a:ext cx="2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14" name="Line 3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20" y="3224"/>
                      <a:ext cx="24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15" name="Line 3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72" y="3424"/>
                      <a:ext cx="32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16" name="Line 34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52" y="2840"/>
                      <a:ext cx="168" cy="15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17" name="Line 3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68" y="2832"/>
                      <a:ext cx="176" cy="16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18" name="Line 34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28" y="3024"/>
                      <a:ext cx="224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19" name="Line 3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3000"/>
                      <a:ext cx="216" cy="2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0" name="Line 34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88" y="3224"/>
                      <a:ext cx="280" cy="2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1" name="Line 3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04" y="3232"/>
                      <a:ext cx="288" cy="18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177" name="Group 349"/>
                  <p:cNvGrpSpPr>
                    <a:grpSpLocks/>
                  </p:cNvGrpSpPr>
                  <p:nvPr/>
                </p:nvGrpSpPr>
                <p:grpSpPr bwMode="auto">
                  <a:xfrm>
                    <a:off x="1008" y="2856"/>
                    <a:ext cx="344" cy="696"/>
                    <a:chOff x="1064" y="2832"/>
                    <a:chExt cx="344" cy="696"/>
                  </a:xfrm>
                </p:grpSpPr>
                <p:sp>
                  <p:nvSpPr>
                    <p:cNvPr id="298" name="Line 35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64" y="2832"/>
                      <a:ext cx="112" cy="6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99" name="Line 3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76" y="2832"/>
                      <a:ext cx="15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00" name="Line 3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28" y="2840"/>
                      <a:ext cx="80" cy="6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01" name="Line 3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3008"/>
                      <a:ext cx="2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02" name="Line 3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20" y="3224"/>
                      <a:ext cx="24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03" name="Line 3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72" y="3424"/>
                      <a:ext cx="32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04" name="Line 35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52" y="2840"/>
                      <a:ext cx="168" cy="15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05" name="Line 3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68" y="2832"/>
                      <a:ext cx="176" cy="16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06" name="Line 35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28" y="3024"/>
                      <a:ext cx="224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07" name="Line 3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3000"/>
                      <a:ext cx="216" cy="2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08" name="Line 36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88" y="3224"/>
                      <a:ext cx="280" cy="2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09" name="Line 3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04" y="3232"/>
                      <a:ext cx="288" cy="18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290" name="Line 3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72" y="2832"/>
                    <a:ext cx="56" cy="24"/>
                  </a:xfrm>
                  <a:prstGeom prst="line">
                    <a:avLst/>
                  </a:prstGeom>
                  <a:noFill/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91" name="Line 3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88" y="3008"/>
                    <a:ext cx="72" cy="16"/>
                  </a:xfrm>
                  <a:prstGeom prst="line">
                    <a:avLst/>
                  </a:prstGeom>
                  <a:noFill/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92" name="Line 3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28" y="2840"/>
                    <a:ext cx="40" cy="16"/>
                  </a:xfrm>
                  <a:prstGeom prst="line">
                    <a:avLst/>
                  </a:prstGeom>
                  <a:noFill/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93" name="Line 3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36" y="3208"/>
                    <a:ext cx="48" cy="32"/>
                  </a:xfrm>
                  <a:prstGeom prst="line">
                    <a:avLst/>
                  </a:prstGeom>
                  <a:noFill/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94" name="Line 3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36" y="3416"/>
                    <a:ext cx="64" cy="32"/>
                  </a:xfrm>
                  <a:prstGeom prst="line">
                    <a:avLst/>
                  </a:prstGeom>
                  <a:noFill/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95" name="Line 367"/>
                  <p:cNvSpPr>
                    <a:spLocks noChangeShapeType="1"/>
                  </p:cNvSpPr>
                  <p:nvPr/>
                </p:nvSpPr>
                <p:spPr bwMode="auto">
                  <a:xfrm>
                    <a:off x="1112" y="2656"/>
                    <a:ext cx="0" cy="192"/>
                  </a:xfrm>
                  <a:prstGeom prst="line">
                    <a:avLst/>
                  </a:prstGeom>
                  <a:noFill/>
                  <a:ln w="12700">
                    <a:solidFill>
                      <a:srgbClr val="9933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96" name="Line 368"/>
                  <p:cNvSpPr>
                    <a:spLocks noChangeShapeType="1"/>
                  </p:cNvSpPr>
                  <p:nvPr/>
                </p:nvSpPr>
                <p:spPr bwMode="auto">
                  <a:xfrm>
                    <a:off x="1232" y="2688"/>
                    <a:ext cx="0" cy="248"/>
                  </a:xfrm>
                  <a:prstGeom prst="line">
                    <a:avLst/>
                  </a:prstGeom>
                  <a:noFill/>
                  <a:ln w="12700">
                    <a:solidFill>
                      <a:srgbClr val="9933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97" name="Line 369"/>
                  <p:cNvSpPr>
                    <a:spLocks noChangeShapeType="1"/>
                  </p:cNvSpPr>
                  <p:nvPr/>
                </p:nvSpPr>
                <p:spPr bwMode="auto">
                  <a:xfrm>
                    <a:off x="1328" y="2648"/>
                    <a:ext cx="0" cy="208"/>
                  </a:xfrm>
                  <a:prstGeom prst="line">
                    <a:avLst/>
                  </a:prstGeom>
                  <a:noFill/>
                  <a:ln w="12700">
                    <a:solidFill>
                      <a:srgbClr val="9933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78" name="Group 370"/>
                <p:cNvGrpSpPr>
                  <a:grpSpLocks/>
                </p:cNvGrpSpPr>
                <p:nvPr/>
              </p:nvGrpSpPr>
              <p:grpSpPr bwMode="auto">
                <a:xfrm>
                  <a:off x="4752" y="1322"/>
                  <a:ext cx="62" cy="197"/>
                  <a:chOff x="1008" y="2648"/>
                  <a:chExt cx="400" cy="904"/>
                </a:xfrm>
              </p:grpSpPr>
              <p:grpSp>
                <p:nvGrpSpPr>
                  <p:cNvPr id="179" name="Group 371"/>
                  <p:cNvGrpSpPr>
                    <a:grpSpLocks/>
                  </p:cNvGrpSpPr>
                  <p:nvPr/>
                </p:nvGrpSpPr>
                <p:grpSpPr bwMode="auto">
                  <a:xfrm>
                    <a:off x="1064" y="2832"/>
                    <a:ext cx="344" cy="696"/>
                    <a:chOff x="1064" y="2832"/>
                    <a:chExt cx="344" cy="696"/>
                  </a:xfrm>
                </p:grpSpPr>
                <p:sp>
                  <p:nvSpPr>
                    <p:cNvPr id="276" name="Line 37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64" y="2832"/>
                      <a:ext cx="112" cy="6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77" name="Line 3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76" y="2832"/>
                      <a:ext cx="15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78" name="Line 3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28" y="2840"/>
                      <a:ext cx="80" cy="6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79" name="Line 3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3008"/>
                      <a:ext cx="2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80" name="Line 3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20" y="3224"/>
                      <a:ext cx="24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81" name="Line 3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72" y="3424"/>
                      <a:ext cx="32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82" name="Line 37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52" y="2840"/>
                      <a:ext cx="168" cy="15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83" name="Line 3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68" y="2832"/>
                      <a:ext cx="176" cy="16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84" name="Line 38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28" y="3024"/>
                      <a:ext cx="224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85" name="Line 3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3000"/>
                      <a:ext cx="216" cy="2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86" name="Line 38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88" y="3224"/>
                      <a:ext cx="280" cy="2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87" name="Line 3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04" y="3232"/>
                      <a:ext cx="288" cy="18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180" name="Group 384"/>
                  <p:cNvGrpSpPr>
                    <a:grpSpLocks/>
                  </p:cNvGrpSpPr>
                  <p:nvPr/>
                </p:nvGrpSpPr>
                <p:grpSpPr bwMode="auto">
                  <a:xfrm>
                    <a:off x="1008" y="2856"/>
                    <a:ext cx="344" cy="696"/>
                    <a:chOff x="1064" y="2832"/>
                    <a:chExt cx="344" cy="696"/>
                  </a:xfrm>
                </p:grpSpPr>
                <p:sp>
                  <p:nvSpPr>
                    <p:cNvPr id="264" name="Line 38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64" y="2832"/>
                      <a:ext cx="112" cy="6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65" name="Line 38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76" y="2832"/>
                      <a:ext cx="15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66" name="Line 3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28" y="2840"/>
                      <a:ext cx="80" cy="6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67" name="Line 3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3008"/>
                      <a:ext cx="2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68" name="Line 3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20" y="3224"/>
                      <a:ext cx="24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69" name="Line 3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72" y="3424"/>
                      <a:ext cx="32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70" name="Line 39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52" y="2840"/>
                      <a:ext cx="168" cy="15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71" name="Line 3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68" y="2832"/>
                      <a:ext cx="176" cy="16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72" name="Line 39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28" y="3024"/>
                      <a:ext cx="224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73" name="Line 3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3000"/>
                      <a:ext cx="216" cy="2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74" name="Line 39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88" y="3224"/>
                      <a:ext cx="280" cy="2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75" name="Line 3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04" y="3232"/>
                      <a:ext cx="288" cy="18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256" name="Line 3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72" y="2832"/>
                    <a:ext cx="56" cy="24"/>
                  </a:xfrm>
                  <a:prstGeom prst="line">
                    <a:avLst/>
                  </a:prstGeom>
                  <a:noFill/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57" name="Line 3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88" y="3008"/>
                    <a:ext cx="72" cy="16"/>
                  </a:xfrm>
                  <a:prstGeom prst="line">
                    <a:avLst/>
                  </a:prstGeom>
                  <a:noFill/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58" name="Line 39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28" y="2840"/>
                    <a:ext cx="40" cy="16"/>
                  </a:xfrm>
                  <a:prstGeom prst="line">
                    <a:avLst/>
                  </a:prstGeom>
                  <a:noFill/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59" name="Line 4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36" y="3208"/>
                    <a:ext cx="48" cy="32"/>
                  </a:xfrm>
                  <a:prstGeom prst="line">
                    <a:avLst/>
                  </a:prstGeom>
                  <a:noFill/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60" name="Line 4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36" y="3416"/>
                    <a:ext cx="64" cy="32"/>
                  </a:xfrm>
                  <a:prstGeom prst="line">
                    <a:avLst/>
                  </a:prstGeom>
                  <a:noFill/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61" name="Line 402"/>
                  <p:cNvSpPr>
                    <a:spLocks noChangeShapeType="1"/>
                  </p:cNvSpPr>
                  <p:nvPr/>
                </p:nvSpPr>
                <p:spPr bwMode="auto">
                  <a:xfrm>
                    <a:off x="1112" y="2656"/>
                    <a:ext cx="0" cy="192"/>
                  </a:xfrm>
                  <a:prstGeom prst="line">
                    <a:avLst/>
                  </a:prstGeom>
                  <a:noFill/>
                  <a:ln w="12700">
                    <a:solidFill>
                      <a:srgbClr val="9933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62" name="Line 403"/>
                  <p:cNvSpPr>
                    <a:spLocks noChangeShapeType="1"/>
                  </p:cNvSpPr>
                  <p:nvPr/>
                </p:nvSpPr>
                <p:spPr bwMode="auto">
                  <a:xfrm>
                    <a:off x="1232" y="2688"/>
                    <a:ext cx="0" cy="248"/>
                  </a:xfrm>
                  <a:prstGeom prst="line">
                    <a:avLst/>
                  </a:prstGeom>
                  <a:noFill/>
                  <a:ln w="12700">
                    <a:solidFill>
                      <a:srgbClr val="9933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63" name="Line 404"/>
                  <p:cNvSpPr>
                    <a:spLocks noChangeShapeType="1"/>
                  </p:cNvSpPr>
                  <p:nvPr/>
                </p:nvSpPr>
                <p:spPr bwMode="auto">
                  <a:xfrm>
                    <a:off x="1328" y="2648"/>
                    <a:ext cx="0" cy="208"/>
                  </a:xfrm>
                  <a:prstGeom prst="line">
                    <a:avLst/>
                  </a:prstGeom>
                  <a:noFill/>
                  <a:ln w="12700">
                    <a:solidFill>
                      <a:srgbClr val="9933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213" name="Group 405"/>
                <p:cNvGrpSpPr>
                  <a:grpSpLocks/>
                </p:cNvGrpSpPr>
                <p:nvPr/>
              </p:nvGrpSpPr>
              <p:grpSpPr bwMode="auto">
                <a:xfrm>
                  <a:off x="3757" y="1994"/>
                  <a:ext cx="208" cy="715"/>
                  <a:chOff x="4120" y="2308"/>
                  <a:chExt cx="305" cy="1013"/>
                </a:xfrm>
              </p:grpSpPr>
              <p:sp>
                <p:nvSpPr>
                  <p:cNvPr id="243" name="Freeform 406"/>
                  <p:cNvSpPr>
                    <a:spLocks/>
                  </p:cNvSpPr>
                  <p:nvPr/>
                </p:nvSpPr>
                <p:spPr bwMode="auto">
                  <a:xfrm flipH="1">
                    <a:off x="4378" y="2308"/>
                    <a:ext cx="47" cy="415"/>
                  </a:xfrm>
                  <a:custGeom>
                    <a:avLst/>
                    <a:gdLst/>
                    <a:ahLst/>
                    <a:cxnLst>
                      <a:cxn ang="0">
                        <a:pos x="90" y="546"/>
                      </a:cxn>
                      <a:cxn ang="0">
                        <a:pos x="0" y="432"/>
                      </a:cxn>
                      <a:cxn ang="0">
                        <a:pos x="0" y="0"/>
                      </a:cxn>
                      <a:cxn ang="0">
                        <a:pos x="84" y="42"/>
                      </a:cxn>
                      <a:cxn ang="0">
                        <a:pos x="90" y="546"/>
                      </a:cxn>
                    </a:cxnLst>
                    <a:rect l="0" t="0" r="r" b="b"/>
                    <a:pathLst>
                      <a:path w="90" h="546">
                        <a:moveTo>
                          <a:pt x="90" y="546"/>
                        </a:moveTo>
                        <a:lnTo>
                          <a:pt x="0" y="432"/>
                        </a:lnTo>
                        <a:lnTo>
                          <a:pt x="0" y="0"/>
                        </a:lnTo>
                        <a:lnTo>
                          <a:pt x="84" y="42"/>
                        </a:lnTo>
                        <a:lnTo>
                          <a:pt x="90" y="546"/>
                        </a:lnTo>
                        <a:close/>
                      </a:path>
                    </a:pathLst>
                  </a:custGeom>
                  <a:solidFill>
                    <a:srgbClr val="006699"/>
                  </a:solidFill>
                  <a:ln w="1588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44" name="Rectangle 407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127" y="2340"/>
                    <a:ext cx="255" cy="383"/>
                  </a:xfrm>
                  <a:prstGeom prst="rect">
                    <a:avLst/>
                  </a:prstGeom>
                  <a:solidFill>
                    <a:srgbClr val="0078AA"/>
                  </a:solidFill>
                  <a:ln w="1588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45" name="Oval 408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278" y="2390"/>
                    <a:ext cx="37" cy="36"/>
                  </a:xfrm>
                  <a:prstGeom prst="ellipse">
                    <a:avLst/>
                  </a:prstGeom>
                  <a:solidFill>
                    <a:srgbClr val="FFC9C9"/>
                  </a:solidFill>
                  <a:ln w="12700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217" name="Group 409"/>
                  <p:cNvGrpSpPr>
                    <a:grpSpLocks/>
                  </p:cNvGrpSpPr>
                  <p:nvPr/>
                </p:nvGrpSpPr>
                <p:grpSpPr bwMode="auto">
                  <a:xfrm flipH="1">
                    <a:off x="4164" y="3177"/>
                    <a:ext cx="152" cy="144"/>
                    <a:chOff x="3216" y="2784"/>
                    <a:chExt cx="192" cy="144"/>
                  </a:xfrm>
                </p:grpSpPr>
                <p:sp>
                  <p:nvSpPr>
                    <p:cNvPr id="250" name="Line 4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784"/>
                      <a:ext cx="19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E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51" name="Line 4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832"/>
                      <a:ext cx="19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E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52" name="Line 4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880"/>
                      <a:ext cx="19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E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53" name="Line 4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928"/>
                      <a:ext cx="19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E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247" name="Freeform 414"/>
                  <p:cNvSpPr>
                    <a:spLocks/>
                  </p:cNvSpPr>
                  <p:nvPr/>
                </p:nvSpPr>
                <p:spPr bwMode="auto">
                  <a:xfrm>
                    <a:off x="4120" y="2311"/>
                    <a:ext cx="301" cy="35"/>
                  </a:xfrm>
                  <a:custGeom>
                    <a:avLst/>
                    <a:gdLst/>
                    <a:ahLst/>
                    <a:cxnLst>
                      <a:cxn ang="0">
                        <a:pos x="259" y="35"/>
                      </a:cxn>
                      <a:cxn ang="0">
                        <a:pos x="0" y="35"/>
                      </a:cxn>
                      <a:cxn ang="0">
                        <a:pos x="81" y="0"/>
                      </a:cxn>
                      <a:cxn ang="0">
                        <a:pos x="301" y="0"/>
                      </a:cxn>
                      <a:cxn ang="0">
                        <a:pos x="259" y="35"/>
                      </a:cxn>
                    </a:cxnLst>
                    <a:rect l="0" t="0" r="r" b="b"/>
                    <a:pathLst>
                      <a:path w="301" h="35">
                        <a:moveTo>
                          <a:pt x="259" y="35"/>
                        </a:moveTo>
                        <a:lnTo>
                          <a:pt x="0" y="35"/>
                        </a:lnTo>
                        <a:lnTo>
                          <a:pt x="81" y="0"/>
                        </a:lnTo>
                        <a:lnTo>
                          <a:pt x="301" y="0"/>
                        </a:lnTo>
                        <a:lnTo>
                          <a:pt x="259" y="35"/>
                        </a:lnTo>
                        <a:close/>
                      </a:path>
                    </a:pathLst>
                  </a:custGeom>
                  <a:solidFill>
                    <a:srgbClr val="00B4FF"/>
                  </a:solidFill>
                  <a:ln w="1588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48" name="Oval 415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170" y="2386"/>
                    <a:ext cx="37" cy="36"/>
                  </a:xfrm>
                  <a:prstGeom prst="ellipse">
                    <a:avLst/>
                  </a:prstGeom>
                  <a:solidFill>
                    <a:srgbClr val="FFC9C9"/>
                  </a:solidFill>
                  <a:ln w="12700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49" name="Oval 416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224" y="2386"/>
                    <a:ext cx="37" cy="36"/>
                  </a:xfrm>
                  <a:prstGeom prst="ellipse">
                    <a:avLst/>
                  </a:prstGeom>
                  <a:solidFill>
                    <a:srgbClr val="CCFF33"/>
                  </a:solidFill>
                  <a:ln w="12700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223" name="Group 417"/>
                <p:cNvGrpSpPr>
                  <a:grpSpLocks/>
                </p:cNvGrpSpPr>
                <p:nvPr/>
              </p:nvGrpSpPr>
              <p:grpSpPr bwMode="auto">
                <a:xfrm>
                  <a:off x="4006" y="1833"/>
                  <a:ext cx="328" cy="344"/>
                  <a:chOff x="1970" y="2277"/>
                  <a:chExt cx="493" cy="732"/>
                </a:xfrm>
              </p:grpSpPr>
              <p:grpSp>
                <p:nvGrpSpPr>
                  <p:cNvPr id="230" name="Group 418"/>
                  <p:cNvGrpSpPr>
                    <a:grpSpLocks/>
                  </p:cNvGrpSpPr>
                  <p:nvPr/>
                </p:nvGrpSpPr>
                <p:grpSpPr bwMode="auto">
                  <a:xfrm>
                    <a:off x="1970" y="2337"/>
                    <a:ext cx="413" cy="672"/>
                    <a:chOff x="2651" y="2304"/>
                    <a:chExt cx="413" cy="672"/>
                  </a:xfrm>
                </p:grpSpPr>
                <p:sp>
                  <p:nvSpPr>
                    <p:cNvPr id="216" name="Rectangle 4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1" y="2304"/>
                      <a:ext cx="413" cy="672"/>
                    </a:xfrm>
                    <a:prstGeom prst="rect">
                      <a:avLst/>
                    </a:prstGeom>
                    <a:solidFill>
                      <a:srgbClr val="DDDDDD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246" name="Group 4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88" y="2556"/>
                      <a:ext cx="336" cy="192"/>
                      <a:chOff x="2688" y="2352"/>
                      <a:chExt cx="336" cy="192"/>
                    </a:xfrm>
                  </p:grpSpPr>
                  <p:sp>
                    <p:nvSpPr>
                      <p:cNvPr id="239" name="Line 42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88" y="2352"/>
                        <a:ext cx="33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bg2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0" tIns="0" rIns="0" bIns="0" anchor="ctr"/>
                      <a:lstStyle/>
                      <a:p>
                        <a:endParaRPr lang="en-US" sz="140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40" name="Line 42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88" y="2352"/>
                        <a:ext cx="0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bg2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0" tIns="0" rIns="0" bIns="0" anchor="ctr"/>
                      <a:lstStyle/>
                      <a:p>
                        <a:endParaRPr lang="en-US" sz="140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41" name="Line 4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88" y="2544"/>
                        <a:ext cx="33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8F8F8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0" tIns="0" rIns="0" bIns="0" anchor="ctr"/>
                      <a:lstStyle/>
                      <a:p>
                        <a:endParaRPr lang="en-US" sz="140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42" name="Line 42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24" y="2352"/>
                        <a:ext cx="0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8F8F8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0" tIns="0" rIns="0" bIns="0" anchor="ctr"/>
                      <a:lstStyle/>
                      <a:p>
                        <a:endParaRPr lang="en-US" sz="140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218" name="Line 4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57" y="2355"/>
                      <a:ext cx="0" cy="18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9" name="Line 4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09" y="2357"/>
                      <a:ext cx="0" cy="18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20" name="Line 4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63" y="2357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21" name="Line 4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01" y="2356"/>
                      <a:ext cx="0" cy="18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22" name="Line 4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47" y="2356"/>
                      <a:ext cx="0" cy="18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254" name="Group 4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88" y="2352"/>
                      <a:ext cx="336" cy="192"/>
                      <a:chOff x="2688" y="2352"/>
                      <a:chExt cx="336" cy="192"/>
                    </a:xfrm>
                  </p:grpSpPr>
                  <p:sp>
                    <p:nvSpPr>
                      <p:cNvPr id="235" name="Line 43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88" y="2352"/>
                        <a:ext cx="33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bg2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0" tIns="0" rIns="0" bIns="0" anchor="ctr"/>
                      <a:lstStyle/>
                      <a:p>
                        <a:endParaRPr lang="en-US" sz="140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36" name="Line 43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88" y="2352"/>
                        <a:ext cx="0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bg2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0" tIns="0" rIns="0" bIns="0" anchor="ctr"/>
                      <a:lstStyle/>
                      <a:p>
                        <a:endParaRPr lang="en-US" sz="140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37" name="Line 43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88" y="2544"/>
                        <a:ext cx="33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8F8F8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0" tIns="0" rIns="0" bIns="0" anchor="ctr"/>
                      <a:lstStyle/>
                      <a:p>
                        <a:endParaRPr lang="en-US" sz="140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38" name="Line 43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24" y="2352"/>
                        <a:ext cx="0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8F8F8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0" tIns="0" rIns="0" bIns="0" anchor="ctr"/>
                      <a:lstStyle/>
                      <a:p>
                        <a:endParaRPr lang="en-US" sz="140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224" name="Line 4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32" y="2562"/>
                      <a:ext cx="0" cy="18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25" name="Line 4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64" y="2760"/>
                      <a:ext cx="0" cy="18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26" name="Line 4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16" y="2762"/>
                      <a:ext cx="0" cy="18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27" name="Line 4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70" y="2762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28" name="Line 4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08" y="2761"/>
                      <a:ext cx="0" cy="18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29" name="Line 4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54" y="2761"/>
                      <a:ext cx="0" cy="18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255" name="Group 4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88" y="2757"/>
                      <a:ext cx="336" cy="192"/>
                      <a:chOff x="2688" y="2352"/>
                      <a:chExt cx="336" cy="192"/>
                    </a:xfrm>
                  </p:grpSpPr>
                  <p:sp>
                    <p:nvSpPr>
                      <p:cNvPr id="231" name="Line 44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88" y="2352"/>
                        <a:ext cx="33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bg2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0" tIns="0" rIns="0" bIns="0" anchor="ctr"/>
                      <a:lstStyle/>
                      <a:p>
                        <a:endParaRPr lang="en-US" sz="140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32" name="Line 44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88" y="2352"/>
                        <a:ext cx="0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bg2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0" tIns="0" rIns="0" bIns="0" anchor="ctr"/>
                      <a:lstStyle/>
                      <a:p>
                        <a:endParaRPr lang="en-US" sz="140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33" name="Line 44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88" y="2544"/>
                        <a:ext cx="33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8F8F8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0" tIns="0" rIns="0" bIns="0" anchor="ctr"/>
                      <a:lstStyle/>
                      <a:p>
                        <a:endParaRPr lang="en-US" sz="140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34" name="Line 44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24" y="2352"/>
                        <a:ext cx="0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8F8F8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0" tIns="0" rIns="0" bIns="0" anchor="ctr"/>
                      <a:lstStyle/>
                      <a:p>
                        <a:endParaRPr lang="en-US" sz="140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sp>
                <p:nvSpPr>
                  <p:cNvPr id="214" name="Freeform 446"/>
                  <p:cNvSpPr>
                    <a:spLocks/>
                  </p:cNvSpPr>
                  <p:nvPr/>
                </p:nvSpPr>
                <p:spPr bwMode="auto">
                  <a:xfrm>
                    <a:off x="1977" y="2277"/>
                    <a:ext cx="486" cy="60"/>
                  </a:xfrm>
                  <a:custGeom>
                    <a:avLst/>
                    <a:gdLst/>
                    <a:ahLst/>
                    <a:cxnLst>
                      <a:cxn ang="0">
                        <a:pos x="0" y="60"/>
                      </a:cxn>
                      <a:cxn ang="0">
                        <a:pos x="402" y="60"/>
                      </a:cxn>
                      <a:cxn ang="0">
                        <a:pos x="486" y="0"/>
                      </a:cxn>
                      <a:cxn ang="0">
                        <a:pos x="144" y="0"/>
                      </a:cxn>
                      <a:cxn ang="0">
                        <a:pos x="0" y="60"/>
                      </a:cxn>
                    </a:cxnLst>
                    <a:rect l="0" t="0" r="r" b="b"/>
                    <a:pathLst>
                      <a:path w="486" h="60">
                        <a:moveTo>
                          <a:pt x="0" y="60"/>
                        </a:moveTo>
                        <a:lnTo>
                          <a:pt x="402" y="60"/>
                        </a:lnTo>
                        <a:lnTo>
                          <a:pt x="486" y="0"/>
                        </a:lnTo>
                        <a:lnTo>
                          <a:pt x="144" y="0"/>
                        </a:lnTo>
                        <a:lnTo>
                          <a:pt x="0" y="6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lIns="0" tIns="0" rIns="0" bIns="0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15" name="Freeform 447"/>
                  <p:cNvSpPr>
                    <a:spLocks/>
                  </p:cNvSpPr>
                  <p:nvPr/>
                </p:nvSpPr>
                <p:spPr bwMode="auto">
                  <a:xfrm>
                    <a:off x="2382" y="2277"/>
                    <a:ext cx="75" cy="723"/>
                  </a:xfrm>
                  <a:custGeom>
                    <a:avLst/>
                    <a:gdLst/>
                    <a:ahLst/>
                    <a:cxnLst>
                      <a:cxn ang="0">
                        <a:pos x="0" y="723"/>
                      </a:cxn>
                      <a:cxn ang="0">
                        <a:pos x="0" y="57"/>
                      </a:cxn>
                      <a:cxn ang="0">
                        <a:pos x="75" y="0"/>
                      </a:cxn>
                      <a:cxn ang="0">
                        <a:pos x="75" y="606"/>
                      </a:cxn>
                      <a:cxn ang="0">
                        <a:pos x="0" y="723"/>
                      </a:cxn>
                    </a:cxnLst>
                    <a:rect l="0" t="0" r="r" b="b"/>
                    <a:pathLst>
                      <a:path w="75" h="723">
                        <a:moveTo>
                          <a:pt x="0" y="723"/>
                        </a:moveTo>
                        <a:lnTo>
                          <a:pt x="0" y="57"/>
                        </a:lnTo>
                        <a:lnTo>
                          <a:pt x="75" y="0"/>
                        </a:lnTo>
                        <a:lnTo>
                          <a:pt x="75" y="606"/>
                        </a:lnTo>
                        <a:lnTo>
                          <a:pt x="0" y="723"/>
                        </a:lnTo>
                        <a:close/>
                      </a:path>
                    </a:pathLst>
                  </a:custGeom>
                  <a:solidFill>
                    <a:srgbClr val="969696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lIns="0" tIns="0" rIns="0" bIns="0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288" name="Group 450"/>
                <p:cNvGrpSpPr>
                  <a:grpSpLocks/>
                </p:cNvGrpSpPr>
                <p:nvPr/>
              </p:nvGrpSpPr>
              <p:grpSpPr bwMode="auto">
                <a:xfrm>
                  <a:off x="4142" y="1274"/>
                  <a:ext cx="62" cy="197"/>
                  <a:chOff x="1008" y="2648"/>
                  <a:chExt cx="400" cy="904"/>
                </a:xfrm>
              </p:grpSpPr>
              <p:grpSp>
                <p:nvGrpSpPr>
                  <p:cNvPr id="289" name="Group 451"/>
                  <p:cNvGrpSpPr>
                    <a:grpSpLocks/>
                  </p:cNvGrpSpPr>
                  <p:nvPr/>
                </p:nvGrpSpPr>
                <p:grpSpPr bwMode="auto">
                  <a:xfrm>
                    <a:off x="1064" y="2832"/>
                    <a:ext cx="344" cy="696"/>
                    <a:chOff x="1064" y="2832"/>
                    <a:chExt cx="344" cy="696"/>
                  </a:xfrm>
                </p:grpSpPr>
                <p:sp>
                  <p:nvSpPr>
                    <p:cNvPr id="201" name="Line 45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64" y="2832"/>
                      <a:ext cx="112" cy="6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2" name="Line 4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76" y="2832"/>
                      <a:ext cx="15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3" name="Line 4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28" y="2840"/>
                      <a:ext cx="80" cy="6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4" name="Line 4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3008"/>
                      <a:ext cx="2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5" name="Line 4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20" y="3224"/>
                      <a:ext cx="24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6" name="Line 4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72" y="3424"/>
                      <a:ext cx="32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7" name="Line 45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52" y="2840"/>
                      <a:ext cx="168" cy="15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8" name="Line 4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68" y="2832"/>
                      <a:ext cx="176" cy="16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9" name="Line 46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28" y="3024"/>
                      <a:ext cx="224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0" name="Line 4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3000"/>
                      <a:ext cx="216" cy="2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1" name="Line 46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88" y="3224"/>
                      <a:ext cx="280" cy="2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2" name="Line 4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04" y="3232"/>
                      <a:ext cx="288" cy="18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322" name="Group 464"/>
                  <p:cNvGrpSpPr>
                    <a:grpSpLocks/>
                  </p:cNvGrpSpPr>
                  <p:nvPr/>
                </p:nvGrpSpPr>
                <p:grpSpPr bwMode="auto">
                  <a:xfrm>
                    <a:off x="1008" y="2856"/>
                    <a:ext cx="344" cy="696"/>
                    <a:chOff x="1064" y="2832"/>
                    <a:chExt cx="344" cy="696"/>
                  </a:xfrm>
                </p:grpSpPr>
                <p:sp>
                  <p:nvSpPr>
                    <p:cNvPr id="189" name="Line 46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64" y="2832"/>
                      <a:ext cx="112" cy="6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0" name="Line 4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76" y="2832"/>
                      <a:ext cx="15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1" name="Line 4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28" y="2840"/>
                      <a:ext cx="80" cy="6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2" name="Line 4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3008"/>
                      <a:ext cx="2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3" name="Line 4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20" y="3224"/>
                      <a:ext cx="24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4" name="Line 4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72" y="3424"/>
                      <a:ext cx="32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5" name="Line 47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52" y="2840"/>
                      <a:ext cx="168" cy="15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6" name="Line 4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68" y="2832"/>
                      <a:ext cx="176" cy="16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7" name="Line 47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28" y="3024"/>
                      <a:ext cx="224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8" name="Line 4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3000"/>
                      <a:ext cx="216" cy="2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9" name="Line 47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88" y="3224"/>
                      <a:ext cx="280" cy="2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0" name="Line 4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04" y="3232"/>
                      <a:ext cx="288" cy="18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181" name="Line 47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72" y="2832"/>
                    <a:ext cx="56" cy="24"/>
                  </a:xfrm>
                  <a:prstGeom prst="line">
                    <a:avLst/>
                  </a:prstGeom>
                  <a:noFill/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2" name="Line 4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88" y="3008"/>
                    <a:ext cx="72" cy="16"/>
                  </a:xfrm>
                  <a:prstGeom prst="line">
                    <a:avLst/>
                  </a:prstGeom>
                  <a:noFill/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3" name="Line 47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28" y="2840"/>
                    <a:ext cx="40" cy="16"/>
                  </a:xfrm>
                  <a:prstGeom prst="line">
                    <a:avLst/>
                  </a:prstGeom>
                  <a:noFill/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4" name="Line 48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36" y="3208"/>
                    <a:ext cx="48" cy="32"/>
                  </a:xfrm>
                  <a:prstGeom prst="line">
                    <a:avLst/>
                  </a:prstGeom>
                  <a:noFill/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5" name="Line 4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36" y="3416"/>
                    <a:ext cx="64" cy="32"/>
                  </a:xfrm>
                  <a:prstGeom prst="line">
                    <a:avLst/>
                  </a:prstGeom>
                  <a:noFill/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6" name="Line 482"/>
                  <p:cNvSpPr>
                    <a:spLocks noChangeShapeType="1"/>
                  </p:cNvSpPr>
                  <p:nvPr/>
                </p:nvSpPr>
                <p:spPr bwMode="auto">
                  <a:xfrm>
                    <a:off x="1112" y="2656"/>
                    <a:ext cx="0" cy="192"/>
                  </a:xfrm>
                  <a:prstGeom prst="line">
                    <a:avLst/>
                  </a:prstGeom>
                  <a:noFill/>
                  <a:ln w="12700">
                    <a:solidFill>
                      <a:srgbClr val="9933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7" name="Line 483"/>
                  <p:cNvSpPr>
                    <a:spLocks noChangeShapeType="1"/>
                  </p:cNvSpPr>
                  <p:nvPr/>
                </p:nvSpPr>
                <p:spPr bwMode="auto">
                  <a:xfrm>
                    <a:off x="1232" y="2688"/>
                    <a:ext cx="0" cy="248"/>
                  </a:xfrm>
                  <a:prstGeom prst="line">
                    <a:avLst/>
                  </a:prstGeom>
                  <a:noFill/>
                  <a:ln w="12700">
                    <a:solidFill>
                      <a:srgbClr val="9933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8" name="Line 484"/>
                  <p:cNvSpPr>
                    <a:spLocks noChangeShapeType="1"/>
                  </p:cNvSpPr>
                  <p:nvPr/>
                </p:nvSpPr>
                <p:spPr bwMode="auto">
                  <a:xfrm>
                    <a:off x="1328" y="2648"/>
                    <a:ext cx="0" cy="208"/>
                  </a:xfrm>
                  <a:prstGeom prst="line">
                    <a:avLst/>
                  </a:prstGeom>
                  <a:noFill/>
                  <a:ln w="12700">
                    <a:solidFill>
                      <a:srgbClr val="9933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323" name="Group 486"/>
              <p:cNvGrpSpPr>
                <a:grpSpLocks/>
              </p:cNvGrpSpPr>
              <p:nvPr/>
            </p:nvGrpSpPr>
            <p:grpSpPr bwMode="auto">
              <a:xfrm rot="18191817" flipV="1">
                <a:off x="8365375" y="4730590"/>
                <a:ext cx="409067" cy="660156"/>
                <a:chOff x="4593" y="2835"/>
                <a:chExt cx="1000" cy="1242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grpSp>
              <p:nvGrpSpPr>
                <p:cNvPr id="374" name="Group 487"/>
                <p:cNvGrpSpPr>
                  <a:grpSpLocks/>
                </p:cNvGrpSpPr>
                <p:nvPr/>
              </p:nvGrpSpPr>
              <p:grpSpPr bwMode="auto">
                <a:xfrm rot="18542789" flipH="1">
                  <a:off x="4399" y="3029"/>
                  <a:ext cx="1242" cy="853"/>
                  <a:chOff x="3168" y="2208"/>
                  <a:chExt cx="1296" cy="768"/>
                </a:xfrm>
                <a:grpFill/>
              </p:grpSpPr>
              <p:sp>
                <p:nvSpPr>
                  <p:cNvPr id="162" name="Oval 488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2352"/>
                    <a:ext cx="576" cy="480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63" name="Oval 489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400"/>
                    <a:ext cx="432" cy="576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64" name="Oval 490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2256"/>
                    <a:ext cx="384" cy="576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65" name="Oval 491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2304"/>
                    <a:ext cx="576" cy="336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66" name="Oval 492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352"/>
                    <a:ext cx="384" cy="576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67" name="Oval 493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2448"/>
                    <a:ext cx="576" cy="432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68" name="Oval 494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2208"/>
                    <a:ext cx="432" cy="576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69" name="Oval 495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304"/>
                    <a:ext cx="576" cy="432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0" name="Oval 496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2400"/>
                    <a:ext cx="480" cy="576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375" name="Group 497"/>
                <p:cNvGrpSpPr>
                  <a:grpSpLocks/>
                </p:cNvGrpSpPr>
                <p:nvPr/>
              </p:nvGrpSpPr>
              <p:grpSpPr bwMode="auto">
                <a:xfrm rot="18542789" flipH="1">
                  <a:off x="4630" y="3092"/>
                  <a:ext cx="1206" cy="720"/>
                  <a:chOff x="3168" y="2208"/>
                  <a:chExt cx="1296" cy="768"/>
                </a:xfrm>
                <a:grpFill/>
              </p:grpSpPr>
              <p:sp>
                <p:nvSpPr>
                  <p:cNvPr id="153" name="Oval 498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2352"/>
                    <a:ext cx="576" cy="480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54" name="Oval 499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400"/>
                    <a:ext cx="432" cy="576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55" name="Oval 500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2256"/>
                    <a:ext cx="384" cy="576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56" name="Oval 501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2304"/>
                    <a:ext cx="576" cy="336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57" name="Oval 502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352"/>
                    <a:ext cx="384" cy="576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58" name="Oval 503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2448"/>
                    <a:ext cx="576" cy="432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59" name="Oval 504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2208"/>
                    <a:ext cx="432" cy="576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60" name="Oval 505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304"/>
                    <a:ext cx="576" cy="432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61" name="Oval 506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2400"/>
                    <a:ext cx="480" cy="576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376" name="Group 507"/>
              <p:cNvGrpSpPr>
                <a:grpSpLocks/>
              </p:cNvGrpSpPr>
              <p:nvPr/>
            </p:nvGrpSpPr>
            <p:grpSpPr bwMode="auto">
              <a:xfrm>
                <a:off x="8280045" y="4978848"/>
                <a:ext cx="120832" cy="393111"/>
                <a:chOff x="4120" y="2308"/>
                <a:chExt cx="305" cy="1013"/>
              </a:xfrm>
            </p:grpSpPr>
            <p:sp>
              <p:nvSpPr>
                <p:cNvPr id="140" name="Freeform 508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4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1" name="Rectangle 509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4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2" name="Oval 510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377" name="Group 511"/>
                <p:cNvGrpSpPr>
                  <a:grpSpLocks/>
                </p:cNvGrpSpPr>
                <p:nvPr/>
              </p:nvGrpSpPr>
              <p:grpSpPr bwMode="auto">
                <a:xfrm flipH="1">
                  <a:off x="4164" y="3177"/>
                  <a:ext cx="152" cy="144"/>
                  <a:chOff x="3216" y="2784"/>
                  <a:chExt cx="192" cy="144"/>
                </a:xfrm>
              </p:grpSpPr>
              <p:sp>
                <p:nvSpPr>
                  <p:cNvPr id="147" name="Line 512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8" name="Line 513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9" name="Line 514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50" name="Line 515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44" name="Freeform 516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4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5" name="Oval 517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6" name="Oval 518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pic>
            <p:nvPicPr>
              <p:cNvPr id="69" name="Picture 521" descr="BL00119_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8463367" y="5078339"/>
                <a:ext cx="280194" cy="111579"/>
              </a:xfrm>
              <a:prstGeom prst="rect">
                <a:avLst/>
              </a:prstGeom>
              <a:noFill/>
            </p:spPr>
          </p:pic>
          <p:pic>
            <p:nvPicPr>
              <p:cNvPr id="70" name="Picture 522" descr="BL00137_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8698614" y="4926085"/>
                <a:ext cx="197887" cy="84646"/>
              </a:xfrm>
              <a:prstGeom prst="rect">
                <a:avLst/>
              </a:prstGeom>
              <a:noFill/>
            </p:spPr>
          </p:pic>
          <p:pic>
            <p:nvPicPr>
              <p:cNvPr id="71" name="Picture 523" descr="j0202494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8512985" y="4875517"/>
                <a:ext cx="131341" cy="157201"/>
              </a:xfrm>
              <a:prstGeom prst="rect">
                <a:avLst/>
              </a:prstGeom>
              <a:noFill/>
            </p:spPr>
          </p:pic>
          <p:pic>
            <p:nvPicPr>
              <p:cNvPr id="72" name="Picture 524" descr="j0202494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8428926" y="4927184"/>
                <a:ext cx="131341" cy="157201"/>
              </a:xfrm>
              <a:prstGeom prst="rect">
                <a:avLst/>
              </a:prstGeom>
              <a:noFill/>
            </p:spPr>
          </p:pic>
          <p:grpSp>
            <p:nvGrpSpPr>
              <p:cNvPr id="378" name="Group 525"/>
              <p:cNvGrpSpPr>
                <a:grpSpLocks/>
              </p:cNvGrpSpPr>
              <p:nvPr/>
            </p:nvGrpSpPr>
            <p:grpSpPr bwMode="auto">
              <a:xfrm>
                <a:off x="7398600" y="4134588"/>
                <a:ext cx="84057" cy="328713"/>
                <a:chOff x="4120" y="2308"/>
                <a:chExt cx="305" cy="1013"/>
              </a:xfrm>
            </p:grpSpPr>
            <p:sp>
              <p:nvSpPr>
                <p:cNvPr id="129" name="Freeform 526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4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0" name="Rectangle 527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4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1" name="Oval 528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379" name="Group 529"/>
                <p:cNvGrpSpPr>
                  <a:grpSpLocks/>
                </p:cNvGrpSpPr>
                <p:nvPr/>
              </p:nvGrpSpPr>
              <p:grpSpPr bwMode="auto">
                <a:xfrm flipH="1">
                  <a:off x="4164" y="3177"/>
                  <a:ext cx="152" cy="144"/>
                  <a:chOff x="3216" y="2784"/>
                  <a:chExt cx="192" cy="144"/>
                </a:xfrm>
              </p:grpSpPr>
              <p:sp>
                <p:nvSpPr>
                  <p:cNvPr id="136" name="Line 5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7" name="Line 531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8" name="Line 532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9" name="Line 533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33" name="Freeform 534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4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4" name="Oval 535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5" name="Oval 536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80" name="Group 538"/>
              <p:cNvGrpSpPr>
                <a:grpSpLocks/>
              </p:cNvGrpSpPr>
              <p:nvPr/>
            </p:nvGrpSpPr>
            <p:grpSpPr bwMode="auto">
              <a:xfrm flipH="1">
                <a:off x="6361908" y="4420407"/>
                <a:ext cx="523614" cy="320997"/>
                <a:chOff x="3168" y="2208"/>
                <a:chExt cx="1296" cy="768"/>
              </a:xfrm>
            </p:grpSpPr>
            <p:grpSp>
              <p:nvGrpSpPr>
                <p:cNvPr id="381" name="Group 539"/>
                <p:cNvGrpSpPr>
                  <a:grpSpLocks/>
                </p:cNvGrpSpPr>
                <p:nvPr/>
              </p:nvGrpSpPr>
              <p:grpSpPr bwMode="auto">
                <a:xfrm>
                  <a:off x="3168" y="2208"/>
                  <a:ext cx="1296" cy="768"/>
                  <a:chOff x="3168" y="2208"/>
                  <a:chExt cx="1296" cy="768"/>
                </a:xfrm>
              </p:grpSpPr>
              <p:sp>
                <p:nvSpPr>
                  <p:cNvPr id="120" name="Oval 540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2352"/>
                    <a:ext cx="576" cy="480"/>
                  </a:xfrm>
                  <a:prstGeom prst="ellipse">
                    <a:avLst/>
                  </a:prstGeom>
                  <a:solidFill>
                    <a:srgbClr val="A3E1C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21" name="Oval 541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400"/>
                    <a:ext cx="432" cy="576"/>
                  </a:xfrm>
                  <a:prstGeom prst="ellipse">
                    <a:avLst/>
                  </a:prstGeom>
                  <a:solidFill>
                    <a:srgbClr val="A3E1C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22" name="Oval 542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2256"/>
                    <a:ext cx="384" cy="576"/>
                  </a:xfrm>
                  <a:prstGeom prst="ellipse">
                    <a:avLst/>
                  </a:prstGeom>
                  <a:solidFill>
                    <a:srgbClr val="A3E1C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23" name="Oval 543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2304"/>
                    <a:ext cx="576" cy="336"/>
                  </a:xfrm>
                  <a:prstGeom prst="ellipse">
                    <a:avLst/>
                  </a:prstGeom>
                  <a:solidFill>
                    <a:srgbClr val="A3E1C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24" name="Oval 544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352"/>
                    <a:ext cx="384" cy="576"/>
                  </a:xfrm>
                  <a:prstGeom prst="ellipse">
                    <a:avLst/>
                  </a:prstGeom>
                  <a:solidFill>
                    <a:srgbClr val="A3E1C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25" name="Oval 545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2448"/>
                    <a:ext cx="576" cy="432"/>
                  </a:xfrm>
                  <a:prstGeom prst="ellipse">
                    <a:avLst/>
                  </a:prstGeom>
                  <a:solidFill>
                    <a:srgbClr val="A3E1C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26" name="Oval 546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2208"/>
                    <a:ext cx="432" cy="576"/>
                  </a:xfrm>
                  <a:prstGeom prst="ellipse">
                    <a:avLst/>
                  </a:prstGeom>
                  <a:solidFill>
                    <a:srgbClr val="A3E1C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27" name="Oval 547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304"/>
                    <a:ext cx="576" cy="432"/>
                  </a:xfrm>
                  <a:prstGeom prst="ellipse">
                    <a:avLst/>
                  </a:prstGeom>
                  <a:solidFill>
                    <a:srgbClr val="A3E1C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28" name="Oval 548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2400"/>
                    <a:ext cx="480" cy="576"/>
                  </a:xfrm>
                  <a:prstGeom prst="ellipse">
                    <a:avLst/>
                  </a:prstGeom>
                  <a:solidFill>
                    <a:srgbClr val="A3E1C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382" name="Group 549"/>
                <p:cNvGrpSpPr>
                  <a:grpSpLocks/>
                </p:cNvGrpSpPr>
                <p:nvPr/>
              </p:nvGrpSpPr>
              <p:grpSpPr bwMode="auto">
                <a:xfrm>
                  <a:off x="3216" y="2304"/>
                  <a:ext cx="1152" cy="576"/>
                  <a:chOff x="3168" y="2208"/>
                  <a:chExt cx="1296" cy="768"/>
                </a:xfrm>
              </p:grpSpPr>
              <p:sp>
                <p:nvSpPr>
                  <p:cNvPr id="111" name="Oval 550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2352"/>
                    <a:ext cx="576" cy="480"/>
                  </a:xfrm>
                  <a:prstGeom prst="ellipse">
                    <a:avLst/>
                  </a:prstGeom>
                  <a:solidFill>
                    <a:srgbClr val="A3E1C2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2" name="Oval 551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400"/>
                    <a:ext cx="432" cy="576"/>
                  </a:xfrm>
                  <a:prstGeom prst="ellipse">
                    <a:avLst/>
                  </a:prstGeom>
                  <a:solidFill>
                    <a:srgbClr val="A3E1C2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3" name="Oval 552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2256"/>
                    <a:ext cx="384" cy="576"/>
                  </a:xfrm>
                  <a:prstGeom prst="ellipse">
                    <a:avLst/>
                  </a:prstGeom>
                  <a:solidFill>
                    <a:srgbClr val="A3E1C2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4" name="Oval 553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2304"/>
                    <a:ext cx="576" cy="336"/>
                  </a:xfrm>
                  <a:prstGeom prst="ellipse">
                    <a:avLst/>
                  </a:prstGeom>
                  <a:solidFill>
                    <a:srgbClr val="A3E1C2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5" name="Oval 554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352"/>
                    <a:ext cx="384" cy="576"/>
                  </a:xfrm>
                  <a:prstGeom prst="ellipse">
                    <a:avLst/>
                  </a:prstGeom>
                  <a:solidFill>
                    <a:srgbClr val="A3E1C2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6" name="Oval 555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2448"/>
                    <a:ext cx="576" cy="432"/>
                  </a:xfrm>
                  <a:prstGeom prst="ellipse">
                    <a:avLst/>
                  </a:prstGeom>
                  <a:solidFill>
                    <a:srgbClr val="A3E1C2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7" name="Oval 556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2208"/>
                    <a:ext cx="432" cy="576"/>
                  </a:xfrm>
                  <a:prstGeom prst="ellipse">
                    <a:avLst/>
                  </a:prstGeom>
                  <a:solidFill>
                    <a:srgbClr val="A3E1C2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8" name="Oval 557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304"/>
                    <a:ext cx="576" cy="432"/>
                  </a:xfrm>
                  <a:prstGeom prst="ellipse">
                    <a:avLst/>
                  </a:prstGeom>
                  <a:solidFill>
                    <a:srgbClr val="A3E1C2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9" name="Oval 558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2400"/>
                    <a:ext cx="480" cy="576"/>
                  </a:xfrm>
                  <a:prstGeom prst="ellipse">
                    <a:avLst/>
                  </a:prstGeom>
                  <a:solidFill>
                    <a:srgbClr val="A3E1C2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75" name="Line 559"/>
              <p:cNvSpPr>
                <a:spLocks noChangeShapeType="1"/>
              </p:cNvSpPr>
              <p:nvPr/>
            </p:nvSpPr>
            <p:spPr bwMode="auto">
              <a:xfrm flipV="1">
                <a:off x="6459976" y="4575956"/>
                <a:ext cx="193218" cy="802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" name="Line 560"/>
              <p:cNvSpPr>
                <a:spLocks noChangeShapeType="1"/>
              </p:cNvSpPr>
              <p:nvPr/>
            </p:nvSpPr>
            <p:spPr bwMode="auto">
              <a:xfrm flipH="1" flipV="1">
                <a:off x="6556293" y="4455583"/>
                <a:ext cx="96900" cy="12037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" name="Line 561"/>
              <p:cNvSpPr>
                <a:spLocks noChangeShapeType="1"/>
              </p:cNvSpPr>
              <p:nvPr/>
            </p:nvSpPr>
            <p:spPr bwMode="auto">
              <a:xfrm>
                <a:off x="6653194" y="4585850"/>
                <a:ext cx="2171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" name="AutoShape 562"/>
              <p:cNvSpPr>
                <a:spLocks noChangeArrowheads="1"/>
              </p:cNvSpPr>
              <p:nvPr/>
            </p:nvSpPr>
            <p:spPr bwMode="auto">
              <a:xfrm>
                <a:off x="6604744" y="4556169"/>
                <a:ext cx="88728" cy="39575"/>
              </a:xfrm>
              <a:prstGeom prst="cube">
                <a:avLst>
                  <a:gd name="adj" fmla="val 43750"/>
                </a:avLst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83" name="Group 565"/>
              <p:cNvGrpSpPr>
                <a:grpSpLocks/>
              </p:cNvGrpSpPr>
              <p:nvPr/>
            </p:nvGrpSpPr>
            <p:grpSpPr bwMode="auto">
              <a:xfrm>
                <a:off x="6773424" y="4435797"/>
                <a:ext cx="120832" cy="390430"/>
                <a:chOff x="3088" y="1702"/>
                <a:chExt cx="305" cy="1013"/>
              </a:xfrm>
            </p:grpSpPr>
            <p:sp>
              <p:nvSpPr>
                <p:cNvPr id="98" name="Freeform 566"/>
                <p:cNvSpPr>
                  <a:spLocks/>
                </p:cNvSpPr>
                <p:nvPr/>
              </p:nvSpPr>
              <p:spPr bwMode="auto">
                <a:xfrm flipH="1">
                  <a:off x="3346" y="1702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4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9" name="Rectangle 567"/>
                <p:cNvSpPr>
                  <a:spLocks noChangeArrowheads="1"/>
                </p:cNvSpPr>
                <p:nvPr/>
              </p:nvSpPr>
              <p:spPr bwMode="auto">
                <a:xfrm flipH="1">
                  <a:off x="3095" y="1734"/>
                  <a:ext cx="255" cy="383"/>
                </a:xfrm>
                <a:prstGeom prst="rect">
                  <a:avLst/>
                </a:prstGeom>
                <a:solidFill>
                  <a:srgbClr val="339966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4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0" name="Oval 568"/>
                <p:cNvSpPr>
                  <a:spLocks noChangeArrowheads="1"/>
                </p:cNvSpPr>
                <p:nvPr/>
              </p:nvSpPr>
              <p:spPr bwMode="auto">
                <a:xfrm flipH="1">
                  <a:off x="3246" y="1784"/>
                  <a:ext cx="37" cy="36"/>
                </a:xfrm>
                <a:prstGeom prst="ellipse">
                  <a:avLst/>
                </a:prstGeom>
                <a:solidFill>
                  <a:srgbClr val="339966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416" name="Group 569"/>
                <p:cNvGrpSpPr>
                  <a:grpSpLocks/>
                </p:cNvGrpSpPr>
                <p:nvPr/>
              </p:nvGrpSpPr>
              <p:grpSpPr bwMode="auto">
                <a:xfrm flipH="1">
                  <a:off x="3132" y="2571"/>
                  <a:ext cx="152" cy="144"/>
                  <a:chOff x="3216" y="2784"/>
                  <a:chExt cx="192" cy="144"/>
                </a:xfrm>
              </p:grpSpPr>
              <p:sp>
                <p:nvSpPr>
                  <p:cNvPr id="105" name="Line 57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6" name="Line 571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7" name="Line 572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8" name="Line 573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02" name="Freeform 574"/>
                <p:cNvSpPr>
                  <a:spLocks/>
                </p:cNvSpPr>
                <p:nvPr/>
              </p:nvSpPr>
              <p:spPr bwMode="auto">
                <a:xfrm>
                  <a:off x="3088" y="1705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4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3" name="Oval 575"/>
                <p:cNvSpPr>
                  <a:spLocks noChangeArrowheads="1"/>
                </p:cNvSpPr>
                <p:nvPr/>
              </p:nvSpPr>
              <p:spPr bwMode="auto">
                <a:xfrm flipH="1">
                  <a:off x="3138" y="1780"/>
                  <a:ext cx="37" cy="36"/>
                </a:xfrm>
                <a:prstGeom prst="ellipse">
                  <a:avLst/>
                </a:prstGeom>
                <a:solidFill>
                  <a:srgbClr val="339966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4" name="Oval 576"/>
                <p:cNvSpPr>
                  <a:spLocks noChangeArrowheads="1"/>
                </p:cNvSpPr>
                <p:nvPr/>
              </p:nvSpPr>
              <p:spPr bwMode="auto">
                <a:xfrm flipH="1">
                  <a:off x="3192" y="1780"/>
                  <a:ext cx="37" cy="36"/>
                </a:xfrm>
                <a:prstGeom prst="ellipse">
                  <a:avLst/>
                </a:prstGeom>
                <a:solidFill>
                  <a:srgbClr val="339966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80" name="Line 577"/>
              <p:cNvSpPr>
                <a:spLocks noChangeShapeType="1"/>
              </p:cNvSpPr>
              <p:nvPr/>
            </p:nvSpPr>
            <p:spPr bwMode="auto">
              <a:xfrm>
                <a:off x="6894278" y="4609486"/>
                <a:ext cx="364253" cy="1583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" name="Line 578"/>
              <p:cNvSpPr>
                <a:spLocks noChangeShapeType="1"/>
              </p:cNvSpPr>
              <p:nvPr/>
            </p:nvSpPr>
            <p:spPr bwMode="auto">
              <a:xfrm flipH="1">
                <a:off x="7370609" y="4266502"/>
                <a:ext cx="56039" cy="42213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" name="Line 579"/>
              <p:cNvSpPr>
                <a:spLocks noChangeShapeType="1"/>
              </p:cNvSpPr>
              <p:nvPr/>
            </p:nvSpPr>
            <p:spPr bwMode="auto">
              <a:xfrm flipH="1">
                <a:off x="7538725" y="4477569"/>
                <a:ext cx="252175" cy="23745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" name="Line 580"/>
              <p:cNvSpPr>
                <a:spLocks noChangeShapeType="1"/>
              </p:cNvSpPr>
              <p:nvPr/>
            </p:nvSpPr>
            <p:spPr bwMode="auto">
              <a:xfrm flipH="1">
                <a:off x="7594764" y="4741402"/>
                <a:ext cx="672467" cy="2638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" name="Line 581"/>
              <p:cNvSpPr>
                <a:spLocks noChangeShapeType="1"/>
              </p:cNvSpPr>
              <p:nvPr/>
            </p:nvSpPr>
            <p:spPr bwMode="auto">
              <a:xfrm flipH="1" flipV="1">
                <a:off x="7538725" y="4846935"/>
                <a:ext cx="756526" cy="26383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" name="Line 582"/>
              <p:cNvSpPr>
                <a:spLocks noChangeShapeType="1"/>
              </p:cNvSpPr>
              <p:nvPr/>
            </p:nvSpPr>
            <p:spPr bwMode="auto">
              <a:xfrm flipV="1">
                <a:off x="6922297" y="4873319"/>
                <a:ext cx="420292" cy="1583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 sz="140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86" name="Picture 583"/>
              <p:cNvPicPr>
                <a:picLocks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566745" y="4741402"/>
                <a:ext cx="129590" cy="7750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87" name="Picture 584"/>
              <p:cNvPicPr>
                <a:picLocks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302895" y="4677642"/>
                <a:ext cx="129590" cy="7750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88" name="Picture 585"/>
              <p:cNvPicPr>
                <a:picLocks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202491" y="4740853"/>
                <a:ext cx="129007" cy="7750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89" name="Picture 586"/>
              <p:cNvPicPr>
                <a:picLocks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454666" y="4685887"/>
                <a:ext cx="129590" cy="7750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90" name="Picture 587"/>
              <p:cNvPicPr>
                <a:picLocks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482686" y="4820552"/>
                <a:ext cx="129590" cy="7750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91" name="Picture 596" descr="accesspoint.wmf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6473439" y="4411317"/>
                <a:ext cx="113143" cy="83377"/>
              </a:xfrm>
              <a:prstGeom prst="rect">
                <a:avLst/>
              </a:prstGeom>
            </p:spPr>
          </p:pic>
          <p:pic>
            <p:nvPicPr>
              <p:cNvPr id="92" name="Picture 597" descr="accesspoint.wmf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6307338" y="5070386"/>
                <a:ext cx="166099" cy="122401"/>
              </a:xfrm>
              <a:prstGeom prst="rect">
                <a:avLst/>
              </a:prstGeom>
            </p:spPr>
          </p:pic>
          <p:pic>
            <p:nvPicPr>
              <p:cNvPr id="93" name="Picture 598" descr="accesspoint.wmf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6446961" y="4821067"/>
                <a:ext cx="139621" cy="102889"/>
              </a:xfrm>
              <a:prstGeom prst="rect">
                <a:avLst/>
              </a:prstGeom>
            </p:spPr>
          </p:pic>
          <p:pic>
            <p:nvPicPr>
              <p:cNvPr id="94" name="Picture 599" descr="accesspoint.wmf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6360294" y="4586787"/>
                <a:ext cx="139621" cy="102889"/>
              </a:xfrm>
              <a:prstGeom prst="rect">
                <a:avLst/>
              </a:prstGeom>
            </p:spPr>
          </p:pic>
          <p:sp>
            <p:nvSpPr>
              <p:cNvPr id="95" name="Rectangle 71"/>
              <p:cNvSpPr>
                <a:spLocks noChangeArrowheads="1"/>
              </p:cNvSpPr>
              <p:nvPr/>
            </p:nvSpPr>
            <p:spPr bwMode="auto">
              <a:xfrm>
                <a:off x="7790095" y="3790006"/>
                <a:ext cx="190910" cy="3889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endParaRPr lang="de-DE" sz="1800" i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96" name="Picture 10" descr="http://images.easy361.com/201209/1348774665536133075.jpg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8157004" y="3714165"/>
                <a:ext cx="223250" cy="186825"/>
              </a:xfrm>
              <a:prstGeom prst="rect">
                <a:avLst/>
              </a:prstGeom>
              <a:noFill/>
            </p:spPr>
          </p:pic>
          <p:pic>
            <p:nvPicPr>
              <p:cNvPr id="97" name="Picture 10" descr="http://images.easy361.com/201209/1348774665536133075.jpg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8529087" y="3941688"/>
                <a:ext cx="297667" cy="249100"/>
              </a:xfrm>
              <a:prstGeom prst="rect">
                <a:avLst/>
              </a:prstGeom>
              <a:noFill/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5392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>
          <a:xfrm>
            <a:off x="2483769" y="60325"/>
            <a:ext cx="6660232" cy="776288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10X Peak Rate</a:t>
            </a:r>
            <a:endParaRPr lang="zh-CN" altLang="en-US" dirty="0" smtClean="0">
              <a:solidFill>
                <a:schemeClr val="bg1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79512" y="1124744"/>
            <a:ext cx="9004853" cy="4896544"/>
            <a:chOff x="179512" y="1124744"/>
            <a:chExt cx="9004853" cy="4896544"/>
          </a:xfrm>
        </p:grpSpPr>
        <p:sp>
          <p:nvSpPr>
            <p:cNvPr id="22" name="矩形 21"/>
            <p:cNvSpPr/>
            <p:nvPr/>
          </p:nvSpPr>
          <p:spPr>
            <a:xfrm>
              <a:off x="7020272" y="1124744"/>
              <a:ext cx="180020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/>
                <a:t>5G Requirement</a:t>
              </a:r>
              <a:endParaRPr lang="zh-CN" altLang="en-US" b="1" dirty="0"/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323528" y="5157192"/>
              <a:ext cx="504056" cy="64807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2G</a:t>
              </a:r>
              <a:endParaRPr lang="zh-CN" altLang="en-US" dirty="0"/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1115616" y="3861048"/>
              <a:ext cx="504056" cy="194421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3G</a:t>
              </a:r>
              <a:endParaRPr lang="zh-CN" altLang="en-US" dirty="0"/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2051720" y="2924944"/>
              <a:ext cx="504056" cy="288032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4G</a:t>
              </a:r>
              <a:endParaRPr lang="zh-CN" alt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9512" y="4581128"/>
              <a:ext cx="8915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100Kbps</a:t>
              </a:r>
              <a:endParaRPr lang="zh-CN" alt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43608" y="3429000"/>
              <a:ext cx="8210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10Mbps</a:t>
              </a:r>
              <a:endParaRPr lang="zh-CN" altLang="en-US" sz="1400" dirty="0" smtClean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35696" y="2492896"/>
              <a:ext cx="7120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1Gbps</a:t>
              </a:r>
              <a:endParaRPr lang="zh-CN" altLang="en-US" sz="1400" dirty="0" smtClean="0"/>
            </a:p>
          </p:txBody>
        </p:sp>
        <p:sp>
          <p:nvSpPr>
            <p:cNvPr id="24" name="虚尾箭头 23"/>
            <p:cNvSpPr/>
            <p:nvPr/>
          </p:nvSpPr>
          <p:spPr>
            <a:xfrm>
              <a:off x="3275856" y="4365104"/>
              <a:ext cx="2952328" cy="720080"/>
            </a:xfrm>
            <a:prstGeom prst="striped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虚尾箭头 24"/>
            <p:cNvSpPr/>
            <p:nvPr/>
          </p:nvSpPr>
          <p:spPr>
            <a:xfrm>
              <a:off x="3275856" y="5301208"/>
              <a:ext cx="2952328" cy="720080"/>
            </a:xfrm>
            <a:prstGeom prst="striped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26"/>
            <p:cNvGrpSpPr/>
            <p:nvPr/>
          </p:nvGrpSpPr>
          <p:grpSpPr>
            <a:xfrm rot="720765">
              <a:off x="3177236" y="3076913"/>
              <a:ext cx="3933317" cy="864096"/>
              <a:chOff x="3374590" y="2031852"/>
              <a:chExt cx="3933317" cy="864096"/>
            </a:xfrm>
          </p:grpSpPr>
          <p:sp>
            <p:nvSpPr>
              <p:cNvPr id="23" name="虚尾箭头 22"/>
              <p:cNvSpPr/>
              <p:nvPr/>
            </p:nvSpPr>
            <p:spPr>
              <a:xfrm rot="20157058">
                <a:off x="3376117" y="2031852"/>
                <a:ext cx="3237160" cy="864096"/>
              </a:xfrm>
              <a:prstGeom prst="stripedRight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 rot="20043940">
                <a:off x="3374590" y="2116565"/>
                <a:ext cx="393331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  Ultra High Spectrum</a:t>
                </a:r>
                <a:endParaRPr lang="zh-CN" altLang="en-US" dirty="0"/>
              </a:p>
            </p:txBody>
          </p:sp>
        </p:grpSp>
        <p:grpSp>
          <p:nvGrpSpPr>
            <p:cNvPr id="3" name="组合 27"/>
            <p:cNvGrpSpPr/>
            <p:nvPr/>
          </p:nvGrpSpPr>
          <p:grpSpPr>
            <a:xfrm>
              <a:off x="3059832" y="1916832"/>
              <a:ext cx="3163248" cy="864096"/>
              <a:chOff x="3304562" y="2041622"/>
              <a:chExt cx="3163248" cy="864096"/>
            </a:xfrm>
          </p:grpSpPr>
          <p:sp>
            <p:nvSpPr>
              <p:cNvPr id="29" name="虚尾箭头 28"/>
              <p:cNvSpPr/>
              <p:nvPr/>
            </p:nvSpPr>
            <p:spPr>
              <a:xfrm rot="20157058">
                <a:off x="3304562" y="2041622"/>
                <a:ext cx="3163248" cy="864096"/>
              </a:xfrm>
              <a:prstGeom prst="stripedRight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 rot="20043940">
                <a:off x="3647117" y="2322735"/>
                <a:ext cx="23807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Full Duplex, NOMA</a:t>
                </a:r>
                <a:endParaRPr lang="zh-CN" altLang="en-US" dirty="0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3419872" y="5445224"/>
              <a:ext cx="2804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dirty="0" smtClean="0"/>
                <a:t>High Spectrum, </a:t>
              </a:r>
              <a:r>
                <a:rPr lang="en-US" altLang="zh-CN" sz="1800" dirty="0" err="1" smtClean="0"/>
                <a:t>mmWave</a:t>
              </a:r>
              <a:endParaRPr lang="zh-CN" altLang="en-US" sz="18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47864" y="4509120"/>
              <a:ext cx="2326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Ultra-Dense Network</a:t>
              </a:r>
              <a:endParaRPr lang="zh-CN" altLang="en-US" dirty="0"/>
            </a:p>
          </p:txBody>
        </p:sp>
        <p:grpSp>
          <p:nvGrpSpPr>
            <p:cNvPr id="4" name="组合 30"/>
            <p:cNvGrpSpPr/>
            <p:nvPr/>
          </p:nvGrpSpPr>
          <p:grpSpPr>
            <a:xfrm>
              <a:off x="6948264" y="1916832"/>
              <a:ext cx="1979712" cy="1512168"/>
              <a:chOff x="-252536" y="2636912"/>
              <a:chExt cx="2736304" cy="2090226"/>
            </a:xfrm>
          </p:grpSpPr>
          <p:pic>
            <p:nvPicPr>
              <p:cNvPr id="34" name="Picture 8" descr="http://en-img-dis.gcimg.net/product/day_20111124/d90cade59cd4d31a5aa5c27e6c6d794c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71600" y="2636912"/>
                <a:ext cx="1512168" cy="2090226"/>
              </a:xfrm>
              <a:prstGeom prst="rect">
                <a:avLst/>
              </a:prstGeom>
              <a:noFill/>
            </p:spPr>
          </p:pic>
          <p:pic>
            <p:nvPicPr>
              <p:cNvPr id="39" name="Picture 1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20820421">
                <a:off x="554371" y="2943329"/>
                <a:ext cx="829876" cy="226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Picture 13" descr="http://t2.baidu.com/it/u=2254232663,17436644&amp;fm=21&amp;gp=0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3568" y="3356992"/>
                <a:ext cx="516763" cy="720080"/>
              </a:xfrm>
              <a:prstGeom prst="rect">
                <a:avLst/>
              </a:prstGeom>
              <a:noFill/>
            </p:spPr>
          </p:pic>
          <p:pic>
            <p:nvPicPr>
              <p:cNvPr id="41" name="Picture 10" descr="http://images.easy361.com/201209/1348774665536133075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-252536" y="3212976"/>
                <a:ext cx="936104" cy="936104"/>
              </a:xfrm>
              <a:prstGeom prst="rect">
                <a:avLst/>
              </a:prstGeom>
              <a:noFill/>
            </p:spPr>
          </p:pic>
        </p:grpSp>
        <p:pic>
          <p:nvPicPr>
            <p:cNvPr id="42" name="图片 41" descr="remote meeting.jpg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92280" y="3861048"/>
              <a:ext cx="1868100" cy="750715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7452320" y="4725144"/>
              <a:ext cx="135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3D-UHDTV</a:t>
              </a:r>
              <a:endParaRPr lang="zh-CN" alt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786578" y="5445224"/>
              <a:ext cx="2133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10Gbps</a:t>
              </a:r>
              <a:r>
                <a:rPr lang="en-US" altLang="zh-CN" dirty="0" smtClean="0"/>
                <a:t> Peak Rate</a:t>
              </a:r>
              <a:endParaRPr lang="zh-CN" alt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357950" y="3356992"/>
              <a:ext cx="2826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dirty="0" smtClean="0"/>
                <a:t>Immediately Downloading</a:t>
              </a:r>
              <a:endParaRPr lang="zh-CN" altLang="en-US" sz="1800" dirty="0"/>
            </a:p>
          </p:txBody>
        </p:sp>
      </p:grpSp>
      <p:sp>
        <p:nvSpPr>
          <p:cNvPr id="31" name="标题 1"/>
          <p:cNvSpPr>
            <a:spLocks noGrp="1"/>
          </p:cNvSpPr>
          <p:nvPr>
            <p:ph type="title"/>
          </p:nvPr>
        </p:nvSpPr>
        <p:spPr>
          <a:xfrm>
            <a:off x="392113" y="228581"/>
            <a:ext cx="8359775" cy="557213"/>
          </a:xfrm>
        </p:spPr>
        <p:txBody>
          <a:bodyPr/>
          <a:lstStyle/>
          <a:p>
            <a:pPr algn="ctr"/>
            <a:r>
              <a:rPr lang="en-US" altLang="zh-CN" sz="3200" dirty="0" smtClean="0">
                <a:ea typeface="黑体" pitchFamily="2" charset="-122"/>
              </a:rPr>
              <a:t>10 X Peak Rate</a:t>
            </a:r>
            <a:endParaRPr lang="zh-CN" altLang="en-US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827584" y="3000372"/>
            <a:ext cx="792430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</a:rPr>
              <a:t>Full-duplex communication </a:t>
            </a:r>
            <a:r>
              <a:rPr lang="en-US" altLang="zh-CN" sz="2800" dirty="0" smtClean="0">
                <a:solidFill>
                  <a:schemeClr val="tx1"/>
                </a:solidFill>
              </a:rPr>
              <a:t>can be one possible solution to meet the future wireless challenges 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18710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Background of Full-Duplex Techniques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3" y="783514"/>
            <a:ext cx="8359775" cy="5309782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Traditional half duplex: using orthogonal resources</a:t>
            </a:r>
          </a:p>
          <a:p>
            <a:pPr lvl="1"/>
            <a:r>
              <a:rPr lang="en-US" altLang="zh-CN" dirty="0" smtClean="0">
                <a:solidFill>
                  <a:schemeClr val="tx1"/>
                </a:solidFill>
              </a:rPr>
              <a:t>Time-division duplex</a:t>
            </a:r>
          </a:p>
          <a:p>
            <a:pPr lvl="1"/>
            <a:r>
              <a:rPr lang="en-US" altLang="zh-CN" dirty="0" smtClean="0">
                <a:solidFill>
                  <a:schemeClr val="tx1"/>
                </a:solidFill>
              </a:rPr>
              <a:t>Frequency-division duplex</a:t>
            </a:r>
          </a:p>
          <a:p>
            <a:pPr lvl="1"/>
            <a:endParaRPr lang="en-US" altLang="zh-CN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US" altLang="zh-CN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US" altLang="zh-CN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US" altLang="zh-CN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zh-CN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Problems</a:t>
            </a:r>
          </a:p>
          <a:p>
            <a:pPr lvl="1"/>
            <a:r>
              <a:rPr lang="en-US" altLang="zh-CN" dirty="0">
                <a:solidFill>
                  <a:schemeClr val="tx1"/>
                </a:solidFill>
              </a:rPr>
              <a:t>O</a:t>
            </a:r>
            <a:r>
              <a:rPr lang="en-US" altLang="zh-CN" dirty="0" smtClean="0">
                <a:solidFill>
                  <a:schemeClr val="tx1"/>
                </a:solidFill>
              </a:rPr>
              <a:t>rthogonal resources are allocated for reception and transmission.</a:t>
            </a:r>
          </a:p>
          <a:p>
            <a:r>
              <a:rPr lang="en-US" altLang="zh-CN" dirty="0" smtClean="0">
                <a:solidFill>
                  <a:schemeClr val="tx1"/>
                </a:solidFill>
              </a:rPr>
              <a:t>Solutions             </a:t>
            </a:r>
          </a:p>
          <a:p>
            <a:pPr lvl="1"/>
            <a:r>
              <a:rPr lang="en-US" altLang="zh-CN" dirty="0">
                <a:solidFill>
                  <a:schemeClr val="tx1"/>
                </a:solidFill>
              </a:rPr>
              <a:t>S</a:t>
            </a:r>
            <a:r>
              <a:rPr lang="en-US" altLang="zh-CN" dirty="0" smtClean="0">
                <a:solidFill>
                  <a:schemeClr val="tx1"/>
                </a:solidFill>
              </a:rPr>
              <a:t>ame resources are allocated for reception and transmission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4" name="图片 3" descr="tdm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2084189"/>
            <a:ext cx="2776326" cy="1325065"/>
          </a:xfrm>
          <a:prstGeom prst="rect">
            <a:avLst/>
          </a:prstGeom>
        </p:spPr>
      </p:pic>
      <p:pic>
        <p:nvPicPr>
          <p:cNvPr id="5" name="图片 4" descr="fdma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2041102"/>
            <a:ext cx="2736304" cy="1331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7664" y="3409254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Time-division duplex</a:t>
            </a:r>
            <a:endParaRPr lang="zh-CN" altLang="en-US" sz="14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15208" y="3409255"/>
            <a:ext cx="2869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Frequency-division duplex</a:t>
            </a:r>
            <a:endParaRPr lang="zh-CN" altLang="en-US" sz="14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0" name="云形标注 9"/>
          <p:cNvSpPr/>
          <p:nvPr/>
        </p:nvSpPr>
        <p:spPr bwMode="auto">
          <a:xfrm>
            <a:off x="3800763" y="3789040"/>
            <a:ext cx="2428892" cy="1046694"/>
          </a:xfrm>
          <a:prstGeom prst="cloudCallout">
            <a:avLst>
              <a:gd name="adj1" fmla="val -72597"/>
              <a:gd name="adj2" fmla="val 261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Spectral loss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sp>
        <p:nvSpPr>
          <p:cNvPr id="12" name="云形标注 11"/>
          <p:cNvSpPr/>
          <p:nvPr/>
        </p:nvSpPr>
        <p:spPr bwMode="auto">
          <a:xfrm>
            <a:off x="3800763" y="4941168"/>
            <a:ext cx="2428892" cy="1046694"/>
          </a:xfrm>
          <a:prstGeom prst="cloudCallout">
            <a:avLst>
              <a:gd name="adj1" fmla="val -72597"/>
              <a:gd name="adj2" fmla="val 261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Full-duplex</a:t>
            </a:r>
          </a:p>
          <a:p>
            <a:pPr algn="ctr"/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Comms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Full Duplex Introduction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3" y="836712"/>
            <a:ext cx="8359775" cy="5309782"/>
          </a:xfrm>
        </p:spPr>
        <p:txBody>
          <a:bodyPr/>
          <a:lstStyle/>
          <a:p>
            <a:r>
              <a:rPr lang="en-US" altLang="zh-CN" dirty="0" smtClean="0"/>
              <a:t>Allows communication at the </a:t>
            </a:r>
            <a:r>
              <a:rPr lang="en-US" altLang="zh-CN" dirty="0" smtClean="0">
                <a:solidFill>
                  <a:srgbClr val="FF0000"/>
                </a:solidFill>
              </a:rPr>
              <a:t>same time and</a:t>
            </a:r>
            <a:r>
              <a:rPr lang="en-US" altLang="zh-CN" dirty="0" smtClean="0"/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frequency resources.</a:t>
            </a:r>
          </a:p>
          <a:p>
            <a:pPr lvl="1"/>
            <a:endParaRPr lang="en-US" altLang="zh-CN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US" altLang="zh-CN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US" altLang="zh-CN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US" altLang="zh-CN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US" altLang="zh-CN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US" altLang="zh-CN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zh-CN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Advantages</a:t>
            </a:r>
          </a:p>
          <a:p>
            <a:pPr lvl="1"/>
            <a:r>
              <a:rPr lang="en-US" altLang="zh-CN" dirty="0" smtClean="0">
                <a:solidFill>
                  <a:schemeClr val="tx1"/>
                </a:solidFill>
              </a:rPr>
              <a:t>High spectral efficiency</a:t>
            </a:r>
          </a:p>
          <a:p>
            <a:pPr lvl="2"/>
            <a:r>
              <a:rPr lang="en-US" altLang="zh-CN" sz="2000" dirty="0" smtClean="0">
                <a:solidFill>
                  <a:srgbClr val="00B050"/>
                </a:solidFill>
              </a:rPr>
              <a:t>Same time </a:t>
            </a:r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</a:rPr>
              <a:t>&amp; </a:t>
            </a:r>
            <a:r>
              <a:rPr lang="en-US" altLang="zh-CN" sz="2000" dirty="0" smtClean="0">
                <a:solidFill>
                  <a:srgbClr val="0070C0"/>
                </a:solidFill>
              </a:rPr>
              <a:t>same frequency band</a:t>
            </a:r>
          </a:p>
          <a:p>
            <a:pPr lvl="1"/>
            <a:r>
              <a:rPr lang="en-US" altLang="zh-CN" dirty="0" smtClean="0">
                <a:solidFill>
                  <a:schemeClr val="tx1"/>
                </a:solidFill>
              </a:rPr>
              <a:t>Low cost</a:t>
            </a:r>
          </a:p>
          <a:p>
            <a:pPr lvl="2"/>
            <a:r>
              <a:rPr lang="en-US" altLang="zh-CN" sz="2000" dirty="0" smtClean="0">
                <a:solidFill>
                  <a:schemeClr val="tx1"/>
                </a:solidFill>
              </a:rPr>
              <a:t>Readily use the </a:t>
            </a:r>
            <a:r>
              <a:rPr lang="en-US" altLang="zh-CN" sz="2000" dirty="0" smtClean="0">
                <a:solidFill>
                  <a:srgbClr val="FF6600"/>
                </a:solidFill>
              </a:rPr>
              <a:t>existing </a:t>
            </a:r>
            <a:r>
              <a:rPr lang="en-US" altLang="zh-CN" sz="2000" dirty="0" smtClean="0">
                <a:solidFill>
                  <a:schemeClr val="tx1"/>
                </a:solidFill>
              </a:rPr>
              <a:t>MIMO radios</a:t>
            </a:r>
          </a:p>
          <a:p>
            <a:pPr lvl="2"/>
            <a:r>
              <a:rPr lang="en-US" altLang="zh-CN" sz="2000" dirty="0" smtClean="0">
                <a:solidFill>
                  <a:schemeClr val="tx1"/>
                </a:solidFill>
              </a:rPr>
              <a:t>Hardware advancement, etc.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pic>
        <p:nvPicPr>
          <p:cNvPr id="4" name="图片 3" descr="FD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1556792"/>
            <a:ext cx="4645152" cy="2226564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 bwMode="auto">
          <a:xfrm>
            <a:off x="5940152" y="2840742"/>
            <a:ext cx="504056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8" name="直接箭头连接符 7"/>
          <p:cNvCxnSpPr/>
          <p:nvPr/>
        </p:nvCxnSpPr>
        <p:spPr bwMode="auto">
          <a:xfrm>
            <a:off x="5940152" y="2471410"/>
            <a:ext cx="504056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444208" y="2276872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: Signal of interest</a:t>
            </a:r>
            <a:endParaRPr lang="zh-CN" alt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444208" y="2687434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: Self interference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7704" y="3783356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/>
              <a:t>Full duplex communication</a:t>
            </a:r>
            <a:endParaRPr lang="zh-CN" altLang="en-US" sz="1400" b="1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523367"/>
              </p:ext>
            </p:extLst>
          </p:nvPr>
        </p:nvGraphicFramePr>
        <p:xfrm>
          <a:off x="4794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965" name="Equation" r:id="rId6" imgW="114102" imgH="177492" progId="">
                  <p:embed/>
                </p:oleObj>
              </mc:Choice>
              <mc:Fallback>
                <p:oleObj name="Equation" r:id="rId6" imgW="114102" imgH="177492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0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Main Challenges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1500" y="1000108"/>
            <a:ext cx="4936604" cy="4929222"/>
          </a:xfrm>
        </p:spPr>
        <p:txBody>
          <a:bodyPr/>
          <a:lstStyle/>
          <a:p>
            <a:r>
              <a:rPr lang="en-US" altLang="zh-CN" sz="2400" dirty="0" smtClean="0"/>
              <a:t>Traditional Challenges</a:t>
            </a:r>
          </a:p>
          <a:p>
            <a:pPr lvl="1"/>
            <a:r>
              <a:rPr lang="en-US" altLang="zh-CN" dirty="0" smtClean="0"/>
              <a:t>Very </a:t>
            </a:r>
            <a:r>
              <a:rPr lang="en-US" altLang="zh-CN" dirty="0" smtClean="0">
                <a:solidFill>
                  <a:srgbClr val="FF0000"/>
                </a:solidFill>
              </a:rPr>
              <a:t>large self interference</a:t>
            </a:r>
          </a:p>
          <a:p>
            <a:pPr lvl="2"/>
            <a:r>
              <a:rPr lang="en-US" altLang="zh-CN" sz="2000" dirty="0" smtClean="0">
                <a:solidFill>
                  <a:srgbClr val="FF0000"/>
                </a:solidFill>
              </a:rPr>
              <a:t>50-110dB</a:t>
            </a:r>
            <a:r>
              <a:rPr lang="en-US" altLang="zh-CN" sz="2000" dirty="0" smtClean="0"/>
              <a:t> larger than signal of interest</a:t>
            </a:r>
          </a:p>
          <a:p>
            <a:pPr lvl="2"/>
            <a:r>
              <a:rPr lang="en-US" altLang="zh-CN" sz="2000" dirty="0" smtClean="0"/>
              <a:t>Depending on inter-node distance</a:t>
            </a:r>
          </a:p>
          <a:p>
            <a:pPr lvl="1"/>
            <a:r>
              <a:rPr lang="en-US" altLang="zh-CN" dirty="0" smtClean="0"/>
              <a:t>ADC is the bottleneck</a:t>
            </a:r>
          </a:p>
          <a:p>
            <a:pPr lvl="2"/>
            <a:r>
              <a:rPr lang="en-US" altLang="zh-CN" sz="2000" dirty="0" smtClean="0"/>
              <a:t>Limited </a:t>
            </a:r>
            <a:r>
              <a:rPr lang="en-US" altLang="zh-CN" sz="2000" dirty="0" smtClean="0">
                <a:solidFill>
                  <a:srgbClr val="FF0000"/>
                </a:solidFill>
              </a:rPr>
              <a:t>dynamic range</a:t>
            </a:r>
            <a:r>
              <a:rPr lang="en-US" altLang="zh-CN" sz="2000" dirty="0" smtClean="0"/>
              <a:t>: saturation distortion.</a:t>
            </a:r>
          </a:p>
          <a:p>
            <a:pPr lvl="2"/>
            <a:r>
              <a:rPr lang="en-US" altLang="zh-CN" sz="2000" dirty="0" smtClean="0"/>
              <a:t>Limited </a:t>
            </a:r>
            <a:r>
              <a:rPr lang="en-US" altLang="zh-CN" sz="2000" dirty="0" smtClean="0">
                <a:solidFill>
                  <a:srgbClr val="FF0000"/>
                </a:solidFill>
              </a:rPr>
              <a:t>precision</a:t>
            </a:r>
            <a:r>
              <a:rPr lang="en-US" altLang="zh-CN" sz="2000" dirty="0" smtClean="0"/>
              <a:t>: signal of interest is less than noise.</a:t>
            </a:r>
          </a:p>
          <a:p>
            <a:pPr lvl="3"/>
            <a:r>
              <a:rPr lang="en-US" altLang="zh-CN" sz="1800" dirty="0" smtClean="0"/>
              <a:t>1 bit ADC is  </a:t>
            </a:r>
            <a:r>
              <a:rPr lang="en-US" altLang="zh-CN" sz="1800" dirty="0">
                <a:solidFill>
                  <a:srgbClr val="FF0000"/>
                </a:solidFill>
              </a:rPr>
              <a:t>6</a:t>
            </a:r>
            <a:r>
              <a:rPr lang="en-US" altLang="zh-CN" sz="1800" dirty="0" smtClean="0">
                <a:solidFill>
                  <a:srgbClr val="FF0000"/>
                </a:solidFill>
              </a:rPr>
              <a:t> dB </a:t>
            </a:r>
            <a:r>
              <a:rPr lang="en-US" altLang="zh-CN" sz="1800" dirty="0" smtClean="0"/>
              <a:t>in SNR</a:t>
            </a:r>
          </a:p>
          <a:p>
            <a:pPr lvl="3"/>
            <a:r>
              <a:rPr lang="en-US" altLang="zh-CN" sz="1800" dirty="0"/>
              <a:t>S</a:t>
            </a:r>
            <a:r>
              <a:rPr lang="en-US" altLang="zh-CN" sz="1800" dirty="0" smtClean="0"/>
              <a:t>elf interference costs </a:t>
            </a:r>
            <a:r>
              <a:rPr lang="en-US" altLang="zh-CN" sz="1800" dirty="0" smtClean="0">
                <a:solidFill>
                  <a:srgbClr val="FF0000"/>
                </a:solidFill>
              </a:rPr>
              <a:t>8-18</a:t>
            </a:r>
            <a:r>
              <a:rPr lang="en-US" altLang="zh-CN" sz="1800" dirty="0" smtClean="0"/>
              <a:t> bits</a:t>
            </a:r>
          </a:p>
          <a:p>
            <a:r>
              <a:rPr lang="en-US" altLang="zh-CN" dirty="0" smtClean="0">
                <a:solidFill>
                  <a:srgbClr val="0000FF"/>
                </a:solidFill>
              </a:rPr>
              <a:t>Need to reduce interference </a:t>
            </a:r>
            <a:r>
              <a:rPr lang="en-US" altLang="zh-CN" dirty="0" smtClean="0">
                <a:solidFill>
                  <a:srgbClr val="FF0000"/>
                </a:solidFill>
              </a:rPr>
              <a:t>before</a:t>
            </a:r>
            <a:r>
              <a:rPr lang="en-US" altLang="zh-CN" dirty="0" smtClean="0">
                <a:solidFill>
                  <a:srgbClr val="0000FF"/>
                </a:solidFill>
              </a:rPr>
              <a:t> ADC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4" y="3429000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Fig. 6 Very large Self interference</a:t>
            </a:r>
            <a:endParaRPr lang="zh-CN" altLang="en-US" sz="1400" dirty="0"/>
          </a:p>
        </p:txBody>
      </p:sp>
      <p:grpSp>
        <p:nvGrpSpPr>
          <p:cNvPr id="6" name="组合 40"/>
          <p:cNvGrpSpPr/>
          <p:nvPr/>
        </p:nvGrpSpPr>
        <p:grpSpPr>
          <a:xfrm>
            <a:off x="5292080" y="908720"/>
            <a:ext cx="3456384" cy="2558996"/>
            <a:chOff x="5292080" y="2022132"/>
            <a:chExt cx="3456384" cy="2558996"/>
          </a:xfrm>
        </p:grpSpPr>
        <p:cxnSp>
          <p:nvCxnSpPr>
            <p:cNvPr id="21" name="直接箭头连接符 20"/>
            <p:cNvCxnSpPr/>
            <p:nvPr/>
          </p:nvCxnSpPr>
          <p:spPr bwMode="auto">
            <a:xfrm>
              <a:off x="5796136" y="2204864"/>
              <a:ext cx="216024" cy="136815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14" name="直接箭头连接符 13"/>
            <p:cNvCxnSpPr/>
            <p:nvPr/>
          </p:nvCxnSpPr>
          <p:spPr bwMode="auto">
            <a:xfrm flipH="1">
              <a:off x="7452320" y="2276872"/>
              <a:ext cx="216024" cy="93610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18" name="直接箭头连接符 17"/>
            <p:cNvCxnSpPr/>
            <p:nvPr/>
          </p:nvCxnSpPr>
          <p:spPr bwMode="auto">
            <a:xfrm>
              <a:off x="6660232" y="2132856"/>
              <a:ext cx="0" cy="244827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2199" t="36885" r="1062"/>
            <a:stretch>
              <a:fillRect/>
            </a:stretch>
          </p:blipFill>
          <p:spPr bwMode="auto">
            <a:xfrm>
              <a:off x="5580112" y="2732923"/>
              <a:ext cx="3168352" cy="18482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7164288" y="2022132"/>
              <a:ext cx="1296144" cy="45140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altLang="zh-CN" sz="1400" dirty="0" smtClean="0">
                  <a:solidFill>
                    <a:srgbClr val="FF0000"/>
                  </a:solidFill>
                </a:rPr>
                <a:t>Self interference</a:t>
              </a:r>
              <a:endParaRPr lang="zh-CN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292080" y="2041490"/>
              <a:ext cx="1008112" cy="45140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altLang="zh-CN" sz="1400" dirty="0" smtClean="0">
                  <a:solidFill>
                    <a:srgbClr val="0000FF"/>
                  </a:solidFill>
                </a:rPr>
                <a:t>Received signal</a:t>
              </a:r>
              <a:endParaRPr lang="zh-CN" altLang="en-US" sz="1400" dirty="0">
                <a:solidFill>
                  <a:srgbClr val="0000FF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56176" y="2022132"/>
              <a:ext cx="1080120" cy="45140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altLang="zh-CN" sz="1400" dirty="0" smtClean="0"/>
                <a:t>Signal of interest</a:t>
              </a:r>
              <a:endParaRPr lang="zh-CN" altLang="en-US" sz="1400" dirty="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580112" y="3861048"/>
            <a:ext cx="3384376" cy="2179985"/>
            <a:chOff x="5580112" y="3861048"/>
            <a:chExt cx="3384376" cy="2179985"/>
          </a:xfrm>
        </p:grpSpPr>
        <p:grpSp>
          <p:nvGrpSpPr>
            <p:cNvPr id="7" name="组合 19"/>
            <p:cNvGrpSpPr/>
            <p:nvPr/>
          </p:nvGrpSpPr>
          <p:grpSpPr>
            <a:xfrm>
              <a:off x="5652120" y="3861048"/>
              <a:ext cx="2880320" cy="1796260"/>
              <a:chOff x="5652120" y="4077072"/>
              <a:chExt cx="2880320" cy="1796260"/>
            </a:xfrm>
          </p:grpSpPr>
          <p:pic>
            <p:nvPicPr>
              <p:cNvPr id="11266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652120" y="4077072"/>
                <a:ext cx="2880320" cy="1796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67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724128" y="4858355"/>
                <a:ext cx="2808312" cy="2640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2" name="TextBox 21"/>
            <p:cNvSpPr txBox="1"/>
            <p:nvPr/>
          </p:nvSpPr>
          <p:spPr>
            <a:xfrm>
              <a:off x="5580112" y="5733256"/>
              <a:ext cx="33843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Fig. 7 Signal after quantization</a:t>
              </a:r>
              <a:endParaRPr lang="zh-CN" altLang="en-US" sz="1400" dirty="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I" val="1"/>
  <p:tag name="LAYOUTLANGUAGE" val="1033"/>
  <p:tag name="CFG.LAYOUT" val="Default"/>
  <p:tag name="CFG.CUSTOMERVERSION" val="3"/>
  <p:tag name="CONFIG" val="Default"/>
  <p:tag name="CFG.VERSION" val="1"/>
  <p:tag name="MAPNAME" val="Map1"/>
  <p:tag name="LICENSEKEY" val="6c64627f-c5d4-423c-8804-6e663357a7fe"/>
  <p:tag name="FIELD.ADDINFO.COMBOINDEX" val="0"/>
  <p:tag name="FIELDS.INITIALIZED" val="1"/>
  <p:tag name="FIELD.AUTHOR.COMBOINDEX" val="-2"/>
  <p:tag name="FIELD.DIVISION.COMBOINDEX" val="-2"/>
  <p:tag name="FIELD.DATE.COMBOINDEX" val="-2"/>
  <p:tag name="FIELD.ISONUMBER.COMBOINDEX" val="-2"/>
  <p:tag name="TITLEMASTERMASTERNAME" val="TitleSlide"/>
  <p:tag name="TITLEMASTERSHAPESETGROUPCLASSNAME" val="ShapeSetGroup2"/>
  <p:tag name="TITLEMASTERCOLORSETGROUPCLASSNAME" val="ColorSetGroupLight"/>
  <p:tag name="TITLEMASTERFONTSETGROUPCLASSNAME" val="FontSetGroup2"/>
  <p:tag name="TITLEMASTERSTYLESETGROUPCLASSNAME" val="StyleSetGroup1"/>
  <p:tag name="TITLEMASTERMODIFIED" val="1"/>
  <p:tag name="SLIDEMASTERMASTERNAME" val="Slide"/>
  <p:tag name="SLIDEMASTERSHAPESETGROUPCLASSNAME" val="ShapeSetGroup2"/>
  <p:tag name="SLIDEMASTERCOLORSETGROUPCLASSNAME" val="ColorSetGroupLight"/>
  <p:tag name="SLIDEMASTERFONTSETGROUPCLASSNAME" val="FontSetGroup2"/>
  <p:tag name="SLIDEMASTERSTYLESETGROUPCLASSNAME" val="StyleSetGroup1"/>
  <p:tag name="SLIDEMASTERMODIFIED" val="1"/>
  <p:tag name="FIELD.ISONUMBER.CONTENT" val="Reference"/>
  <p:tag name="FIELD.ISONUMBER.VALUE" val="Reference"/>
  <p:tag name="ML_1" val="$Default"/>
  <p:tag name="FIELD.AUTHOR.CONTENT" val="Lingyang Song"/>
  <p:tag name="FIELD.AUTHOR.VALUE" val="Lingyang Song"/>
  <p:tag name="FIELD.DIVISION.CONTENT" val="Wireless Group"/>
  <p:tag name="FIELD.DIVISION.VALUE" val="Wireless Group"/>
  <p:tag name="FIELD.PROJECT.COMBOINDEX" val="-2"/>
  <p:tag name="FIELD.DATE.CONTENT" val="08,01, 2008"/>
  <p:tag name="FIELD.DATE.VALUE" val="08,01, 2008"/>
  <p:tag name="FIELD.CONTENTOWNER.COMBOINDEX" val="-2"/>
  <p:tag name="FIELD.ADDINFO.CONTENT" val="CONFIDENTIAL"/>
  <p:tag name="FIELD.ADDINFO.VALUE" val="CONFIDENTIAL"/>
  <p:tag name="ML_UFSOK" val="de4de2de8de7de5de6de9e10e11e12e13e14e15e16e17e18e19e20e21de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Topliner"/>
  <p:tag name="SHAPECLASSFILE" val="SHLBG2C$C.gif"/>
  <p:tag name="SHAPECLASSPROTECTIONTYPE" val="3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$Default"/>
  <p:tag name="TEXT BOX 4_SHAPECLASSPROTECTIONTYPE" val="47"/>
  <p:tag name="TEXT BOX 5_SHAPECLASSPROTECTIONTYPE" val="47"/>
  <p:tag name="TEXT BOX 6_SHAPECLASSPROTECTIONTYPE" val="47"/>
  <p:tag name="TEXT BOX 7_SHAPECLASSPROTECTIONTYPE" val="47"/>
  <p:tag name="RECTANGLE 2_SHAPECLASSPROTECTIONTYPE" val="0"/>
  <p:tag name="SHAPESETGROUPCLASSNAME" val="ShapeSetGroup2"/>
  <p:tag name="SHAPESETCLASSNAME" val="TITLE"/>
  <p:tag name="COLORSETGROUPCLASSNAME" val="ColorSetGroupLight"/>
  <p:tag name="COLORSETCLASSNAME" val="ColorSet1"/>
  <p:tag name="FONTSETGROUPCLASSNAME" val="FontSetGroup2"/>
  <p:tag name="STYLESETGROUPCLASSNAME" val="StyleSetGroup1"/>
  <p:tag name="MAPNAME" val="Map1"/>
  <p:tag name="CFG.LAYOUT" val="Default"/>
  <p:tag name="MLI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4.5|1.2|4.4|10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_1" val="Phi"/>
  <p:tag name="FIELDS.INITIALIZED" val="1"/>
  <p:tag name="RECTANGLE 5_SHAPECLASSPROTECTIONTYPE" val="0"/>
  <p:tag name="RECTANGLE 2_SHAPECLASSPROTECTIONTYPE" val="0"/>
  <p:tag name="SHAPESETGROUPCLASSNAME" val="ShapeSetGroup2"/>
  <p:tag name="SHAPESETCLASSNAME" val="TITLETEXT"/>
  <p:tag name="COLORSETGROUPCLASSNAME" val="ColorSetGroupLight"/>
  <p:tag name="COLORSETCLASSNAME" val="ColorSet1"/>
  <p:tag name="FONTSETGROUPCLASSNAME" val="FontSetGroup2"/>
  <p:tag name="STYLESETGROUPCLASSNAME" val="StyleSetGroup1"/>
  <p:tag name="MAPNAME" val="Map1"/>
  <p:tag name="CFG.LAYOUT" val="Default"/>
  <p:tag name="MLI" val="1"/>
  <p:tag name="TIMING" val="|6.7|6.4|2.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"/>
  <p:tag name="FONTSETCLASSNAME" val="FontSet1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2"/>
  <p:tag name="SHAPECLASSNAME" val="TitleOnSlide"/>
  <p:tag name="SHAPECLASSPROTECTIONTYPE" val="0"/>
  <p:tag name="COLORS" val="-2;-2;-2;-2;SlideTextFontColor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2"/>
  <p:tag name="SHAPECLASSNAME" val="LargeTextBox"/>
  <p:tag name="SHAPECLASSPROTECTIONTYPE" val="0"/>
  <p:tag name="COLORS" val="-2;-2;-2;-2;SlideTextFontColo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Scheme1;Scheme1;Scheme1;Scheme1;-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lideTextFontColor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HighlightColor2;Scheme1;Scheme2;Scheme1;-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HighlightColor2;Scheme1;-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"/>
  <p:tag name="FONTSETCLASSNAME" val="FontSet1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TitleOnSlide"/>
  <p:tag name="SHAPECLASSPROTECTIONTYPE" val="0"/>
  <p:tag name="COLORS" val="-2;-2;-2;-2;SlideTitleFontColor;-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HighlightColor2;Scheme1;-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HighlightColor2;Scheme1;-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lideTextFontColor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HighlightColor2;Scheme1;Scheme2;Scheme1;-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HighlightColor2;Scheme1;-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HighlightColor2;Scheme1;-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HighlightColor2;Scheme1;-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lideTextFontColo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LargeTextBox"/>
  <p:tag name="SHAPECLASSPROTECTIONTYPE" val="0"/>
  <p:tag name="COLORS" val="-2;-2;-2;-2;SlideTextFontColor;-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HighlightColor2;Scheme1;-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HighlightColor2;Scheme1;-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HighlightColor2;Scheme1;-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Scheme1;Scheme1;-2;-2;-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lideTextFontColor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lideTextFontColor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lideTextFontColor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lideTextFontColor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lideTextFontColo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14.8|1.6|2.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3|20.8|2.7|13.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7.2|0.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4.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0.4|0.5|0.8|0.8|61.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.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3.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8|14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Footer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TitleSlide"/>
  <p:tag name="COLORSETGROUPCLASSNAME" val="ColorSetGroupLight"/>
  <p:tag name="FONTSETGROUPCLASSNAME" val="FontSetGroup2"/>
  <p:tag name="SHAPECLASSNAME" val="HiddenFooter"/>
  <p:tag name="SHAPECLASSPROTECTIONTYPE" val="3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4|7.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6.8|55.4|5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Title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PageNumber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TitleSlide"/>
  <p:tag name="COLORSETGROUPCLASSNAME" val="ColorSetGroupLight"/>
  <p:tag name="FONTSETGROUPCLASSNAME" val="FontSetGroup2"/>
  <p:tag name="SHAPECLASSNAME" val="HiddenPageNumber"/>
  <p:tag name="SHAPECLASSPROTECTIONTYPE" val="3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HiddenDate"/>
  <p:tag name="SHAPECLASSPROTECTIONTYPE" val="31"/>
</p:tagLst>
</file>

<file path=ppt/theme/theme1.xml><?xml version="1.0" encoding="utf-8"?>
<a:theme xmlns:a="http://schemas.openxmlformats.org/drawingml/2006/main" name="ppt_template_windows2003_march08">
  <a:themeElements>
    <a:clrScheme name="ppt_template_windows2003_march08.pot 1">
      <a:dk1>
        <a:srgbClr val="000000"/>
      </a:dk1>
      <a:lt1>
        <a:srgbClr val="FFFFFF"/>
      </a:lt1>
      <a:dk2>
        <a:srgbClr val="000000"/>
      </a:dk2>
      <a:lt2>
        <a:srgbClr val="9EA1B2"/>
      </a:lt2>
      <a:accent1>
        <a:srgbClr val="C1E3EB"/>
      </a:accent1>
      <a:accent2>
        <a:srgbClr val="69C3DA"/>
      </a:accent2>
      <a:accent3>
        <a:srgbClr val="FFFFFF"/>
      </a:accent3>
      <a:accent4>
        <a:srgbClr val="000000"/>
      </a:accent4>
      <a:accent5>
        <a:srgbClr val="DDEFF3"/>
      </a:accent5>
      <a:accent6>
        <a:srgbClr val="5EB0C5"/>
      </a:accent6>
      <a:hlink>
        <a:srgbClr val="FFBB57"/>
      </a:hlink>
      <a:folHlink>
        <a:srgbClr val="005AFF"/>
      </a:folHlink>
    </a:clrScheme>
    <a:fontScheme name="ppt_template_windows2003_march08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pt_template_windows2003_march08.pot 1">
        <a:dk1>
          <a:srgbClr val="000000"/>
        </a:dk1>
        <a:lt1>
          <a:srgbClr val="FFFFFF"/>
        </a:lt1>
        <a:dk2>
          <a:srgbClr val="000000"/>
        </a:dk2>
        <a:lt2>
          <a:srgbClr val="9EA1B2"/>
        </a:lt2>
        <a:accent1>
          <a:srgbClr val="C1E3EB"/>
        </a:accent1>
        <a:accent2>
          <a:srgbClr val="69C3DA"/>
        </a:accent2>
        <a:accent3>
          <a:srgbClr val="FFFFFF"/>
        </a:accent3>
        <a:accent4>
          <a:srgbClr val="000000"/>
        </a:accent4>
        <a:accent5>
          <a:srgbClr val="DDEFF3"/>
        </a:accent5>
        <a:accent6>
          <a:srgbClr val="5EB0C5"/>
        </a:accent6>
        <a:hlink>
          <a:srgbClr val="FFBB57"/>
        </a:hlink>
        <a:folHlink>
          <a:srgbClr val="005A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37369</TotalTime>
  <Words>2145</Words>
  <Application>Microsoft Macintosh PowerPoint</Application>
  <PresentationFormat>On-screen Show (4:3)</PresentationFormat>
  <Paragraphs>466</Paragraphs>
  <Slides>45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60" baseType="lpstr">
      <vt:lpstr>Arial Unicode MS</vt:lpstr>
      <vt:lpstr>Calibri</vt:lpstr>
      <vt:lpstr>CST Gill Sans</vt:lpstr>
      <vt:lpstr>MS Mincho</vt:lpstr>
      <vt:lpstr>MS PGothic</vt:lpstr>
      <vt:lpstr>ＭＳ Ｐゴシック</vt:lpstr>
      <vt:lpstr>SimSun</vt:lpstr>
      <vt:lpstr>Times New Roman</vt:lpstr>
      <vt:lpstr>Wingdings</vt:lpstr>
      <vt:lpstr>宋体</vt:lpstr>
      <vt:lpstr>黑体</vt:lpstr>
      <vt:lpstr>Arial</vt:lpstr>
      <vt:lpstr>ppt_template_windows2003_march08</vt:lpstr>
      <vt:lpstr>Equation</vt:lpstr>
      <vt:lpstr>Visio</vt:lpstr>
      <vt:lpstr>PowerPoint Presentation</vt:lpstr>
      <vt:lpstr>Table of Content</vt:lpstr>
      <vt:lpstr>KPIs</vt:lpstr>
      <vt:lpstr>Standardization Facilitates Technology Evolution </vt:lpstr>
      <vt:lpstr>PowerPoint Presentation</vt:lpstr>
      <vt:lpstr>10X Peak Rate</vt:lpstr>
      <vt:lpstr>Background of Full-Duplex Techniques</vt:lpstr>
      <vt:lpstr>Full Duplex Introduction</vt:lpstr>
      <vt:lpstr>Main Challenges</vt:lpstr>
      <vt:lpstr>Self-interference Cancellation</vt:lpstr>
      <vt:lpstr>Passive Propagation Cancellation</vt:lpstr>
      <vt:lpstr>Active Analog Cancelation (2)</vt:lpstr>
      <vt:lpstr>Active Digital Cancelation</vt:lpstr>
      <vt:lpstr>Some existing prototypes</vt:lpstr>
      <vt:lpstr>Full-Duplex Communication: Signal Model </vt:lpstr>
      <vt:lpstr>Full-Duplex Communication: Signal Model </vt:lpstr>
      <vt:lpstr>Working Assumptions</vt:lpstr>
      <vt:lpstr>Main Application Scenarios</vt:lpstr>
      <vt:lpstr>Research Problems</vt:lpstr>
      <vt:lpstr>Table of Content</vt:lpstr>
      <vt:lpstr>Listen-and-Talk Protocol For Cognitive Radio</vt:lpstr>
      <vt:lpstr>The Listen Before Talk (LBT) Protocol</vt:lpstr>
      <vt:lpstr>Motivation of Listen and Talk (LAT) Protocol</vt:lpstr>
      <vt:lpstr>System Model</vt:lpstr>
      <vt:lpstr>Listen-and-Talk Protocol (1)</vt:lpstr>
      <vt:lpstr>Listen-and-Talk Protocol (2)</vt:lpstr>
      <vt:lpstr>Sensing Threshold (1)</vt:lpstr>
      <vt:lpstr>Sensing Threshold (2)</vt:lpstr>
      <vt:lpstr>Sensing Threshold (3)</vt:lpstr>
      <vt:lpstr>Sensing Threshold (4): Sensing Error</vt:lpstr>
      <vt:lpstr>Sensing Threshold (5): State Transition</vt:lpstr>
      <vt:lpstr>Sensing Threshold (6): Collision Ratio</vt:lpstr>
      <vt:lpstr>Power-Throughput Tradeoff (1): SU Throughput</vt:lpstr>
      <vt:lpstr>Power-Throughput Tradeoff (2)</vt:lpstr>
      <vt:lpstr>Adaptive Switching</vt:lpstr>
      <vt:lpstr>Table of Content</vt:lpstr>
      <vt:lpstr>Full Duplex CSMA/CD</vt:lpstr>
      <vt:lpstr>Full Duplex Radom Access MAC in CRNs</vt:lpstr>
      <vt:lpstr>Table of Content</vt:lpstr>
      <vt:lpstr>FD HetNet System Model</vt:lpstr>
      <vt:lpstr>Resource Allocation for FD HetNet</vt:lpstr>
      <vt:lpstr>Numerical Results and intuition </vt:lpstr>
      <vt:lpstr>Resource Allocation Problem Summary</vt:lpstr>
      <vt:lpstr>Conclusions</vt:lpstr>
      <vt:lpstr>Useful info for Research on FD Comms </vt:lpstr>
    </vt:vector>
  </TitlesOfParts>
  <Company>Philips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Feiran Wang</dc:creator>
  <cp:lastModifiedBy>Microsoft Office User</cp:lastModifiedBy>
  <cp:revision>5554</cp:revision>
  <dcterms:created xsi:type="dcterms:W3CDTF">2008-07-31T14:25:44Z</dcterms:created>
  <dcterms:modified xsi:type="dcterms:W3CDTF">2019-05-27T06:25:19Z</dcterms:modified>
</cp:coreProperties>
</file>