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62"/>
  </p:notesMasterIdLst>
  <p:sldIdLst>
    <p:sldId id="308" r:id="rId3"/>
    <p:sldId id="487" r:id="rId4"/>
    <p:sldId id="456" r:id="rId5"/>
    <p:sldId id="407" r:id="rId6"/>
    <p:sldId id="428" r:id="rId7"/>
    <p:sldId id="457" r:id="rId8"/>
    <p:sldId id="411" r:id="rId9"/>
    <p:sldId id="410" r:id="rId10"/>
    <p:sldId id="412" r:id="rId11"/>
    <p:sldId id="494" r:id="rId12"/>
    <p:sldId id="416" r:id="rId13"/>
    <p:sldId id="414" r:id="rId14"/>
    <p:sldId id="415" r:id="rId15"/>
    <p:sldId id="424" r:id="rId16"/>
    <p:sldId id="473" r:id="rId17"/>
    <p:sldId id="432" r:id="rId18"/>
    <p:sldId id="495" r:id="rId19"/>
    <p:sldId id="436" r:id="rId20"/>
    <p:sldId id="434" r:id="rId21"/>
    <p:sldId id="438" r:id="rId22"/>
    <p:sldId id="446" r:id="rId23"/>
    <p:sldId id="496" r:id="rId24"/>
    <p:sldId id="448" r:id="rId25"/>
    <p:sldId id="450" r:id="rId26"/>
    <p:sldId id="452" r:id="rId27"/>
    <p:sldId id="453" r:id="rId28"/>
    <p:sldId id="454" r:id="rId29"/>
    <p:sldId id="455" r:id="rId30"/>
    <p:sldId id="463" r:id="rId31"/>
    <p:sldId id="497" r:id="rId32"/>
    <p:sldId id="464" r:id="rId33"/>
    <p:sldId id="488" r:id="rId34"/>
    <p:sldId id="471" r:id="rId35"/>
    <p:sldId id="426" r:id="rId36"/>
    <p:sldId id="429" r:id="rId37"/>
    <p:sldId id="430" r:id="rId38"/>
    <p:sldId id="498" r:id="rId39"/>
    <p:sldId id="499" r:id="rId40"/>
    <p:sldId id="500" r:id="rId41"/>
    <p:sldId id="501" r:id="rId42"/>
    <p:sldId id="502" r:id="rId43"/>
    <p:sldId id="503" r:id="rId44"/>
    <p:sldId id="504" r:id="rId45"/>
    <p:sldId id="467" r:id="rId46"/>
    <p:sldId id="479" r:id="rId47"/>
    <p:sldId id="480" r:id="rId48"/>
    <p:sldId id="469" r:id="rId49"/>
    <p:sldId id="468" r:id="rId50"/>
    <p:sldId id="470" r:id="rId51"/>
    <p:sldId id="465" r:id="rId52"/>
    <p:sldId id="466" r:id="rId53"/>
    <p:sldId id="478" r:id="rId54"/>
    <p:sldId id="489" r:id="rId55"/>
    <p:sldId id="417" r:id="rId56"/>
    <p:sldId id="420" r:id="rId57"/>
    <p:sldId id="493" r:id="rId58"/>
    <p:sldId id="490" r:id="rId59"/>
    <p:sldId id="461" r:id="rId60"/>
    <p:sldId id="40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o, Xuelin" initials="CX" lastIdx="3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F"/>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1" autoAdjust="0"/>
    <p:restoredTop sz="93692"/>
  </p:normalViewPr>
  <p:slideViewPr>
    <p:cSldViewPr snapToGrid="0">
      <p:cViewPr varScale="1">
        <p:scale>
          <a:sx n="64" d="100"/>
          <a:sy n="64" d="100"/>
        </p:scale>
        <p:origin x="192"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commentAuthors" Target="commentAuthors.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40367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9317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63679"/>
            <a:ext cx="9144000" cy="2387600"/>
          </a:xfrm>
        </p:spPr>
        <p:txBody>
          <a:bodyPr anchor="b">
            <a:normAutofit/>
          </a:bodyPr>
          <a:lstStyle>
            <a:lvl1pPr algn="ctr">
              <a:defRPr sz="520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850422"/>
            <a:ext cx="9144000" cy="147660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 picture containing text&#10;&#10;Description generated with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113" y="242736"/>
            <a:ext cx="2549774" cy="821800"/>
          </a:xfrm>
          <a:prstGeom prst="rect">
            <a:avLst/>
          </a:prstGeom>
        </p:spPr>
      </p:pic>
      <p:sp>
        <p:nvSpPr>
          <p:cNvPr id="16" name="Rectangle 15"/>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1" name="Picture 20" descr="A picture containing clipart&#10;&#10;Description generated with very high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96400" y="5787097"/>
            <a:ext cx="2743200" cy="365125"/>
          </a:xfrm>
        </p:spPr>
        <p:txBody>
          <a:bodyPr/>
          <a:lstStyle>
            <a:lvl1pPr>
              <a:defRPr sz="1600" b="1">
                <a:solidFill>
                  <a:schemeClr val="tx1"/>
                </a:solidFill>
                <a:latin typeface="Britannic Bold" panose="020B0903060703020204" pitchFamily="34" charset="0"/>
              </a:defRPr>
            </a:lvl1pPr>
          </a:lstStyle>
          <a:p>
            <a:fld id="{DBCABB6A-F6E1-4516-9E00-CFB4E2F0137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p:cNvSpPr>
            <a:spLocks noGrp="1"/>
          </p:cNvSpPr>
          <p:nvPr>
            <p:ph type="title"/>
          </p:nvPr>
        </p:nvSpPr>
        <p:spPr>
          <a:xfrm>
            <a:off x="838200" y="864845"/>
            <a:ext cx="10515600" cy="92663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2025667"/>
            <a:ext cx="10515600" cy="394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sz="1600">
                <a:solidFill>
                  <a:schemeClr val="bg1"/>
                </a:solidFill>
              </a:defRPr>
            </a:lvl1pPr>
          </a:lstStyle>
          <a:p>
            <a:fld id="{DBCABB6A-F6E1-4516-9E00-CFB4E2F01374}" type="slidenum">
              <a:rPr lang="en-US" smtClean="0"/>
              <a:t>‹#›</a:t>
            </a:fld>
            <a:endParaRPr lang="en-US" dirty="0"/>
          </a:p>
        </p:txBody>
      </p:sp>
      <p:sp>
        <p:nvSpPr>
          <p:cNvPr id="10" name="Rectangle 9"/>
          <p:cNvSpPr>
            <a:spLocks noChangeArrowheads="1"/>
          </p:cNvSpPr>
          <p:nvPr userDrawn="1"/>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p:cNvSpPr>
            <a:spLocks noChangeArrowheads="1"/>
          </p:cNvSpPr>
          <p:nvPr userDrawn="1"/>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30762"/>
            <a:ext cx="5181600" cy="3941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030762"/>
            <a:ext cx="5181600" cy="3941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864845"/>
            <a:ext cx="10515600" cy="926633"/>
          </a:xfrm>
        </p:spPr>
        <p:txBody>
          <a:bodyPr/>
          <a:lstStyle/>
          <a:p>
            <a:r>
              <a:rPr lang="en-US"/>
              <a:t>Click to edit Master title style</a:t>
            </a:r>
            <a:endParaRPr lang="en-US" dirty="0"/>
          </a:p>
        </p:txBody>
      </p:sp>
      <p:sp>
        <p:nvSpPr>
          <p:cNvPr id="13" name="Rectangle 12"/>
          <p:cNvSpPr>
            <a:spLocks noChangeArrowheads="1"/>
          </p:cNvSpPr>
          <p:nvPr userDrawn="1"/>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 name="Rectangle 13"/>
          <p:cNvSpPr>
            <a:spLocks noChangeArrowheads="1"/>
          </p:cNvSpPr>
          <p:nvPr userDrawn="1"/>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5" name="Picture 14"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
        <p:nvSpPr>
          <p:cNvPr id="16" name="Rectangle 15"/>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8"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endParaRPr lang="en-US" dirty="0"/>
          </a:p>
        </p:txBody>
      </p:sp>
      <p:sp>
        <p:nvSpPr>
          <p:cNvPr id="19"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20" name="Slide Number Placeholder 5"/>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DBCABB6A-F6E1-4516-9E00-CFB4E2F01374}"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080655"/>
            <a:ext cx="6172200"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endParaRPr lang="en-US" dirty="0"/>
          </a:p>
        </p:txBody>
      </p:sp>
      <p:sp>
        <p:nvSpPr>
          <p:cNvPr id="12"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13" name="Slide Number Placeholder 5"/>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DBCABB6A-F6E1-4516-9E00-CFB4E2F01374}" type="slidenum">
              <a:rPr lang="en-US" smtClean="0"/>
              <a:t>‹#›</a:t>
            </a:fld>
            <a:endParaRPr lang="en-US" dirty="0"/>
          </a:p>
        </p:txBody>
      </p:sp>
      <p:sp>
        <p:nvSpPr>
          <p:cNvPr id="15" name="Rectangle 14"/>
          <p:cNvSpPr>
            <a:spLocks noChangeArrowheads="1"/>
          </p:cNvSpPr>
          <p:nvPr userDrawn="1"/>
        </p:nvSpPr>
        <p:spPr bwMode="auto">
          <a:xfrm>
            <a:off x="1"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p:cNvSpPr>
            <a:spLocks noChangeArrowheads="1"/>
          </p:cNvSpPr>
          <p:nvPr userDrawn="1"/>
        </p:nvSpPr>
        <p:spPr bwMode="auto">
          <a:xfrm>
            <a:off x="0"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6607" y="130632"/>
            <a:ext cx="2968974" cy="65313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2884516" y="365125"/>
            <a:ext cx="8469283" cy="1325563"/>
          </a:xfrm>
        </p:spPr>
        <p:txBody>
          <a:bodyPr/>
          <a:lstStyle>
            <a:lvl1pPr>
              <a:defRPr>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BCABB6A-F6E1-4516-9E00-CFB4E2F01374}" type="slidenum">
              <a:rPr lang="en-US" smtClean="0"/>
              <a:t>‹#›</a:t>
            </a:fld>
            <a:endParaRPr lang="en-US"/>
          </a:p>
        </p:txBody>
      </p:sp>
      <p:pic>
        <p:nvPicPr>
          <p:cNvPr id="6" name="Picture 4" descr="UHnoYATP primary_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6063" y="6132514"/>
            <a:ext cx="168709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1"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1"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userDrawn="1"/>
        </p:nvSpPr>
        <p:spPr>
          <a:xfrm>
            <a:off x="-1"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userDrawn="1"/>
        </p:nvSpPr>
        <p:spPr>
          <a:xfrm>
            <a:off x="-1"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1"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p:cNvSpPr>
            <a:spLocks noGrp="1"/>
          </p:cNvSpPr>
          <p:nvPr>
            <p:ph idx="1"/>
          </p:nvPr>
        </p:nvSpPr>
        <p:spPr>
          <a:xfrm>
            <a:off x="2884516" y="2025667"/>
            <a:ext cx="8469284" cy="394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94" y="5707358"/>
            <a:ext cx="2021046" cy="77979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DBCABB6A-F6E1-4516-9E00-CFB4E2F0137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9" y="1578926"/>
            <a:ext cx="10515600" cy="2323128"/>
          </a:xfrm>
        </p:spPr>
        <p:txBody>
          <a:bodyPr anchor="b">
            <a:normAutofit/>
          </a:bodyPr>
          <a:lstStyle>
            <a:lvl1pPr>
              <a:defRPr sz="5200">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838199" y="412776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Rectangle 9"/>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pic>
        <p:nvPicPr>
          <p:cNvPr id="14" name="Picture 13" descr="A picture containing text&#10;&#10;Description generated with high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394" y="237958"/>
            <a:ext cx="2574121" cy="1021954"/>
          </a:xfrm>
          <a:prstGeom prst="rect">
            <a:avLst/>
          </a:prstGeom>
        </p:spPr>
      </p:pic>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350071" y="5782086"/>
            <a:ext cx="2743200" cy="365125"/>
          </a:xfrm>
        </p:spPr>
        <p:txBody>
          <a:bodyPr/>
          <a:lstStyle>
            <a:lvl1pPr>
              <a:defRPr sz="1600" b="1"/>
            </a:lvl1pPr>
          </a:lstStyle>
          <a:p>
            <a:fld id="{DBCABB6A-F6E1-4516-9E00-CFB4E2F0137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p:cNvSpPr>
            <a:spLocks noGrp="1"/>
          </p:cNvSpPr>
          <p:nvPr>
            <p:ph type="title"/>
          </p:nvPr>
        </p:nvSpPr>
        <p:spPr>
          <a:xfrm>
            <a:off x="838200" y="864845"/>
            <a:ext cx="10515600" cy="92663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2025667"/>
            <a:ext cx="10515600" cy="394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sz="1600">
                <a:solidFill>
                  <a:schemeClr val="bg1"/>
                </a:solidFill>
              </a:defRPr>
            </a:lvl1pPr>
          </a:lstStyle>
          <a:p>
            <a:fld id="{DBCABB6A-F6E1-4516-9E00-CFB4E2F01374}" type="slidenum">
              <a:rPr lang="en-US" smtClean="0"/>
              <a:t>‹#›</a:t>
            </a:fld>
            <a:endParaRPr lang="en-US" dirty="0"/>
          </a:p>
        </p:txBody>
      </p:sp>
      <p:sp>
        <p:nvSpPr>
          <p:cNvPr id="10" name="Rectangle 9"/>
          <p:cNvSpPr>
            <a:spLocks noChangeArrowheads="1"/>
          </p:cNvSpPr>
          <p:nvPr userDrawn="1"/>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p:cNvSpPr>
            <a:spLocks noChangeArrowheads="1"/>
          </p:cNvSpPr>
          <p:nvPr userDrawn="1"/>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30762"/>
            <a:ext cx="5181600" cy="3941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030762"/>
            <a:ext cx="5181600" cy="3941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864845"/>
            <a:ext cx="10515600" cy="926633"/>
          </a:xfrm>
        </p:spPr>
        <p:txBody>
          <a:bodyPr/>
          <a:lstStyle/>
          <a:p>
            <a:r>
              <a:rPr lang="en-US"/>
              <a:t>Click to edit Master title style</a:t>
            </a:r>
            <a:endParaRPr lang="en-US" dirty="0"/>
          </a:p>
        </p:txBody>
      </p:sp>
      <p:sp>
        <p:nvSpPr>
          <p:cNvPr id="13" name="Rectangle 12"/>
          <p:cNvSpPr>
            <a:spLocks noChangeArrowheads="1"/>
          </p:cNvSpPr>
          <p:nvPr userDrawn="1"/>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 name="Rectangle 13"/>
          <p:cNvSpPr>
            <a:spLocks noChangeArrowheads="1"/>
          </p:cNvSpPr>
          <p:nvPr userDrawn="1"/>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5" name="Picture 14"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
        <p:nvSpPr>
          <p:cNvPr id="16" name="Rectangle 15"/>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8"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endParaRPr lang="en-US" dirty="0"/>
          </a:p>
        </p:txBody>
      </p:sp>
      <p:sp>
        <p:nvSpPr>
          <p:cNvPr id="19"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20" name="Slide Number Placeholder 5"/>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DBCABB6A-F6E1-4516-9E00-CFB4E2F0137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080655"/>
            <a:ext cx="6172200"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endParaRPr lang="en-US" dirty="0"/>
          </a:p>
        </p:txBody>
      </p:sp>
      <p:sp>
        <p:nvSpPr>
          <p:cNvPr id="12"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13" name="Slide Number Placeholder 5"/>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DBCABB6A-F6E1-4516-9E00-CFB4E2F01374}" type="slidenum">
              <a:rPr lang="en-US" smtClean="0"/>
              <a:t>‹#›</a:t>
            </a:fld>
            <a:endParaRPr lang="en-US" dirty="0"/>
          </a:p>
        </p:txBody>
      </p:sp>
      <p:sp>
        <p:nvSpPr>
          <p:cNvPr id="15" name="Rectangle 14"/>
          <p:cNvSpPr>
            <a:spLocks noChangeArrowheads="1"/>
          </p:cNvSpPr>
          <p:nvPr userDrawn="1"/>
        </p:nvSpPr>
        <p:spPr bwMode="auto">
          <a:xfrm>
            <a:off x="1"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p:cNvSpPr>
            <a:spLocks noChangeArrowheads="1"/>
          </p:cNvSpPr>
          <p:nvPr userDrawn="1"/>
        </p:nvSpPr>
        <p:spPr bwMode="auto">
          <a:xfrm>
            <a:off x="0"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6607" y="130632"/>
            <a:ext cx="2968974" cy="65313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2884516" y="365125"/>
            <a:ext cx="8469283" cy="1325563"/>
          </a:xfrm>
        </p:spPr>
        <p:txBody>
          <a:bodyPr/>
          <a:lstStyle>
            <a:lvl1pPr>
              <a:defRPr>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BCABB6A-F6E1-4516-9E00-CFB4E2F01374}" type="slidenum">
              <a:rPr lang="en-US" smtClean="0"/>
              <a:t>‹#›</a:t>
            </a:fld>
            <a:endParaRPr lang="en-US"/>
          </a:p>
        </p:txBody>
      </p:sp>
      <p:pic>
        <p:nvPicPr>
          <p:cNvPr id="6" name="Picture 4" descr="UHnoYATP primary_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6063" y="6132514"/>
            <a:ext cx="168709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1"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1"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userDrawn="1"/>
        </p:nvSpPr>
        <p:spPr>
          <a:xfrm>
            <a:off x="-1"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userDrawn="1"/>
        </p:nvSpPr>
        <p:spPr>
          <a:xfrm>
            <a:off x="-1"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1"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p:cNvSpPr>
            <a:spLocks noGrp="1"/>
          </p:cNvSpPr>
          <p:nvPr>
            <p:ph idx="1"/>
          </p:nvPr>
        </p:nvSpPr>
        <p:spPr>
          <a:xfrm>
            <a:off x="2884516" y="2025667"/>
            <a:ext cx="8469284" cy="394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94" y="5707358"/>
            <a:ext cx="2021046" cy="77979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DBCABB6A-F6E1-4516-9E00-CFB4E2F013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63679"/>
            <a:ext cx="9144000" cy="2387600"/>
          </a:xfrm>
        </p:spPr>
        <p:txBody>
          <a:bodyPr anchor="b">
            <a:normAutofit/>
          </a:bodyPr>
          <a:lstStyle>
            <a:lvl1pPr algn="ctr">
              <a:defRPr sz="520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850422"/>
            <a:ext cx="9144000" cy="147660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 picture containing text&#10;&#10;Description generated with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113" y="242736"/>
            <a:ext cx="2549774" cy="821800"/>
          </a:xfrm>
          <a:prstGeom prst="rect">
            <a:avLst/>
          </a:prstGeom>
        </p:spPr>
      </p:pic>
      <p:sp>
        <p:nvSpPr>
          <p:cNvPr id="16" name="Rectangle 15"/>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1" name="Picture 20" descr="A picture containing clipart&#10;&#10;Description generated with very high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199" y="1578926"/>
            <a:ext cx="10515600" cy="2323128"/>
          </a:xfrm>
        </p:spPr>
        <p:txBody>
          <a:bodyPr anchor="b">
            <a:normAutofit/>
          </a:bodyPr>
          <a:lstStyle>
            <a:lvl1pPr>
              <a:defRPr sz="5200">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838199" y="412776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Rectangle 9"/>
          <p:cNvSpPr>
            <a:spLocks noChangeArrowheads="1"/>
          </p:cNvSpPr>
          <p:nvPr userDrawn="1"/>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p:cNvSpPr>
            <a:spLocks noChangeArrowheads="1"/>
          </p:cNvSpPr>
          <p:nvPr userDrawn="1"/>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pic>
        <p:nvPicPr>
          <p:cNvPr id="14" name="Picture 13" descr="A picture containing text&#10;&#10;Description generated with high confiden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394" y="237958"/>
            <a:ext cx="2574121" cy="10219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ABB6A-F6E1-4516-9E00-CFB4E2F013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ABB6A-F6E1-4516-9E00-CFB4E2F013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8.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8.png"/><Relationship Id="rId6"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png"/><Relationship Id="rId5" Type="http://schemas.openxmlformats.org/officeDocument/2006/relationships/image" Target="../media/image89.jpg"/><Relationship Id="rId6"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8.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6.emf"/><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7.jp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8.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25" y="1364344"/>
            <a:ext cx="11187027" cy="1934163"/>
          </a:xfrm>
        </p:spPr>
        <p:txBody>
          <a:bodyPr>
            <a:normAutofit/>
          </a:bodyPr>
          <a:lstStyle/>
          <a:p>
            <a:r>
              <a:rPr lang="en-US" altLang="zh-CN" dirty="0" smtClean="0"/>
              <a:t>MAC Design </a:t>
            </a:r>
            <a:r>
              <a:rPr lang="en-US" altLang="zh-CN" dirty="0"/>
              <a:t>and Resource Allocation </a:t>
            </a:r>
            <a:r>
              <a:rPr lang="en-US" altLang="zh-CN" dirty="0" smtClean="0"/>
              <a:t/>
            </a:r>
            <a:br>
              <a:rPr lang="en-US" altLang="zh-CN" dirty="0" smtClean="0"/>
            </a:br>
            <a:r>
              <a:rPr lang="en-US" altLang="zh-CN" dirty="0" smtClean="0"/>
              <a:t>for LTE-Unlicensed Coexistence</a:t>
            </a:r>
            <a:endParaRPr lang="en-US" dirty="0"/>
          </a:p>
        </p:txBody>
      </p:sp>
      <p:sp>
        <p:nvSpPr>
          <p:cNvPr id="7" name="Subtitle 2"/>
          <p:cNvSpPr txBox="1">
            <a:spLocks/>
          </p:cNvSpPr>
          <p:nvPr/>
        </p:nvSpPr>
        <p:spPr>
          <a:xfrm>
            <a:off x="1190171" y="3196907"/>
            <a:ext cx="9608457" cy="27394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p>
          <a:p>
            <a:endParaRPr lang="en-US" dirty="0" smtClean="0"/>
          </a:p>
          <a:p>
            <a:r>
              <a:rPr lang="en-US" dirty="0" smtClean="0"/>
              <a:t>Zhu Han</a:t>
            </a:r>
          </a:p>
          <a:p>
            <a:r>
              <a:rPr lang="en-US" dirty="0" smtClean="0"/>
              <a:t>ECE/CS Department</a:t>
            </a:r>
          </a:p>
          <a:p>
            <a:r>
              <a:rPr lang="en-US" dirty="0" smtClean="0"/>
              <a:t>University of Houston</a:t>
            </a:r>
          </a:p>
          <a:p>
            <a:endParaRPr lang="en-US" dirty="0" smtClean="0"/>
          </a:p>
          <a:p>
            <a:endParaRPr lang="en-US" dirty="0"/>
          </a:p>
        </p:txBody>
      </p:sp>
    </p:spTree>
    <p:extLst>
      <p:ext uri="{BB962C8B-B14F-4D97-AF65-F5344CB8AC3E}">
        <p14:creationId xmlns:p14="http://schemas.microsoft.com/office/powerpoint/2010/main" val="3981642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10</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217469"/>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7" name="object 33"/>
          <p:cNvSpPr txBox="1"/>
          <p:nvPr/>
        </p:nvSpPr>
        <p:spPr>
          <a:xfrm>
            <a:off x="1230772" y="2139327"/>
            <a:ext cx="10123028" cy="2000548"/>
          </a:xfrm>
          <a:prstGeom prst="rect">
            <a:avLst/>
          </a:prstGeom>
        </p:spPr>
        <p:txBody>
          <a:bodyPr wrap="square" lIns="0" tIns="0" rIns="0" bIns="0">
            <a:spAutoFit/>
          </a:bodyPr>
          <a:lstStyle/>
          <a:p>
            <a:pPr marL="355600" indent="-342900">
              <a:lnSpc>
                <a:spcPts val="2605"/>
              </a:lnSpc>
              <a:buFont typeface="Arial" panose="020B0604020202020204" pitchFamily="34" charset="0"/>
              <a:buChar char="•"/>
              <a:defRPr/>
            </a:pP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A </a:t>
            </a:r>
            <a:r>
              <a:rPr lang="en-US" sz="2000" dirty="0">
                <a:solidFill>
                  <a:schemeClr val="accent3">
                    <a:lumMod val="50000"/>
                  </a:schemeClr>
                </a:solidFill>
                <a:latin typeface="Times New Roman" panose="02020603050405020304" pitchFamily="18" charset="0"/>
                <a:cs typeface="Times New Roman" panose="02020603050405020304" pitchFamily="18" charset="0"/>
              </a:rPr>
              <a:t>“</a:t>
            </a:r>
            <a:r>
              <a:rPr lang="en-US" sz="2000" dirty="0">
                <a:solidFill>
                  <a:srgbClr val="0070C0"/>
                </a:solidFill>
                <a:latin typeface="Times New Roman" panose="02020603050405020304" pitchFamily="18" charset="0"/>
                <a:cs typeface="Times New Roman" panose="02020603050405020304" pitchFamily="18" charset="0"/>
              </a:rPr>
              <a:t>Listen before </a:t>
            </a:r>
            <a:r>
              <a:rPr lang="en-US" sz="2000" dirty="0" smtClean="0">
                <a:solidFill>
                  <a:srgbClr val="0070C0"/>
                </a:solidFill>
                <a:latin typeface="Times New Roman" panose="02020603050405020304" pitchFamily="18" charset="0"/>
                <a:cs typeface="Times New Roman" panose="02020603050405020304" pitchFamily="18" charset="0"/>
              </a:rPr>
              <a:t>talk </a:t>
            </a:r>
            <a:r>
              <a:rPr lang="en-US" sz="2000" dirty="0">
                <a:solidFill>
                  <a:schemeClr val="accent3">
                    <a:lumMod val="50000"/>
                  </a:schemeClr>
                </a:solidFill>
                <a:latin typeface="Times New Roman" panose="02020603050405020304" pitchFamily="18" charset="0"/>
                <a:cs typeface="Times New Roman" panose="02020603050405020304" pitchFamily="18" charset="0"/>
              </a:rPr>
              <a:t>(LBT</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a:t>
            </a:r>
            <a:r>
              <a:rPr lang="en-US" sz="2000" dirty="0">
                <a:solidFill>
                  <a:schemeClr val="accent3">
                    <a:lumMod val="50000"/>
                  </a:schemeClr>
                </a:solidFill>
                <a:latin typeface="Times New Roman" panose="02020603050405020304" pitchFamily="18" charset="0"/>
                <a:cs typeface="Times New Roman" panose="02020603050405020304" pitchFamily="18" charset="0"/>
              </a:rPr>
              <a:t>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 procedure, also </a:t>
            </a:r>
            <a:r>
              <a:rPr lang="en-US" sz="2000" dirty="0">
                <a:solidFill>
                  <a:schemeClr val="accent3">
                    <a:lumMod val="50000"/>
                  </a:schemeClr>
                </a:solidFill>
                <a:latin typeface="Times New Roman" panose="02020603050405020304" pitchFamily="18" charset="0"/>
                <a:cs typeface="Times New Roman" panose="02020603050405020304" pitchFamily="18" charset="0"/>
              </a:rPr>
              <a:t>known as clear channel assessment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(CCA</a:t>
            </a:r>
            <a:r>
              <a:rPr lang="en-US" sz="2000" dirty="0">
                <a:solidFill>
                  <a:schemeClr val="accent3">
                    <a:lumMod val="50000"/>
                  </a:schemeClr>
                </a:solidFill>
                <a:latin typeface="Times New Roman" panose="02020603050405020304" pitchFamily="18" charset="0"/>
                <a:cs typeface="Times New Roman" panose="02020603050405020304" pitchFamily="18" charset="0"/>
              </a:rPr>
              <a:t>)</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 detection is developed, </a:t>
            </a:r>
          </a:p>
          <a:p>
            <a:pPr marL="355600" indent="-342900">
              <a:lnSpc>
                <a:spcPts val="2605"/>
              </a:lnSpc>
              <a:buFont typeface="Arial" panose="020B0604020202020204" pitchFamily="34" charset="0"/>
              <a:buChar char="•"/>
              <a:defRPr/>
            </a:pPr>
            <a:r>
              <a:rPr lang="en-US" altLang="zh-CN" sz="2000" dirty="0" smtClean="0">
                <a:solidFill>
                  <a:schemeClr val="accent3">
                    <a:lumMod val="50000"/>
                  </a:schemeClr>
                </a:solidFill>
                <a:latin typeface="Times New Roman" panose="02020603050405020304" pitchFamily="18" charset="0"/>
                <a:cs typeface="Times New Roman" panose="02020603050405020304" pitchFamily="18" charset="0"/>
              </a:rPr>
              <a:t>LAA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must </a:t>
            </a:r>
            <a:r>
              <a:rPr lang="en-US" sz="2000" dirty="0">
                <a:solidFill>
                  <a:schemeClr val="accent3">
                    <a:lumMod val="50000"/>
                  </a:schemeClr>
                </a:solidFill>
                <a:latin typeface="Times New Roman" panose="02020603050405020304" pitchFamily="18" charset="0"/>
                <a:cs typeface="Times New Roman" panose="02020603050405020304" pitchFamily="18" charset="0"/>
              </a:rPr>
              <a:t>perform the LBT procedure and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sensing prior </a:t>
            </a:r>
            <a:r>
              <a:rPr lang="en-US" sz="2000" dirty="0">
                <a:solidFill>
                  <a:schemeClr val="accent3">
                    <a:lumMod val="50000"/>
                  </a:schemeClr>
                </a:solidFill>
                <a:latin typeface="Times New Roman" panose="02020603050405020304" pitchFamily="18" charset="0"/>
                <a:cs typeface="Times New Roman" panose="02020603050405020304" pitchFamily="18" charset="0"/>
              </a:rPr>
              <a:t>to a transmission in the unlicensed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band. If channel </a:t>
            </a:r>
            <a:r>
              <a:rPr lang="en-US" sz="2000" dirty="0">
                <a:solidFill>
                  <a:schemeClr val="accent3">
                    <a:lumMod val="50000"/>
                  </a:schemeClr>
                </a:solidFill>
                <a:latin typeface="Times New Roman" panose="02020603050405020304" pitchFamily="18" charset="0"/>
                <a:cs typeface="Times New Roman" panose="02020603050405020304" pitchFamily="18" charset="0"/>
              </a:rPr>
              <a:t>is sensed as </a:t>
            </a:r>
            <a:r>
              <a:rPr lang="en-US" sz="2000" dirty="0">
                <a:solidFill>
                  <a:srgbClr val="0070C0"/>
                </a:solidFill>
                <a:latin typeface="Times New Roman" panose="02020603050405020304" pitchFamily="18" charset="0"/>
                <a:cs typeface="Times New Roman" panose="02020603050405020304" pitchFamily="18" charset="0"/>
              </a:rPr>
              <a:t>busy</a:t>
            </a:r>
            <a:r>
              <a:rPr lang="en-US" sz="2000" dirty="0">
                <a:solidFill>
                  <a:schemeClr val="accent3">
                    <a:lumMod val="50000"/>
                  </a:schemeClr>
                </a:solidFill>
                <a:latin typeface="Times New Roman" panose="02020603050405020304" pitchFamily="18" charset="0"/>
                <a:cs typeface="Times New Roman" panose="02020603050405020304" pitchFamily="18" charset="0"/>
              </a:rPr>
              <a:t>,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LAA must defer its transmission by </a:t>
            </a:r>
            <a:r>
              <a:rPr lang="en-US" sz="2000" dirty="0">
                <a:solidFill>
                  <a:srgbClr val="0070C0"/>
                </a:solidFill>
                <a:latin typeface="Times New Roman" panose="02020603050405020304" pitchFamily="18" charset="0"/>
                <a:cs typeface="Times New Roman" panose="02020603050405020304" pitchFamily="18" charset="0"/>
              </a:rPr>
              <a:t>performing </a:t>
            </a:r>
            <a:r>
              <a:rPr lang="en-US" sz="2000" dirty="0" err="1" smtClean="0">
                <a:solidFill>
                  <a:srgbClr val="0070C0"/>
                </a:solidFill>
                <a:latin typeface="Times New Roman" panose="02020603050405020304" pitchFamily="18" charset="0"/>
                <a:cs typeface="Times New Roman" panose="02020603050405020304" pitchFamily="18" charset="0"/>
              </a:rPr>
              <a:t>backoff</a:t>
            </a:r>
            <a:r>
              <a:rPr lang="en-US" sz="2000" dirty="0">
                <a:solidFill>
                  <a:schemeClr val="accent3">
                    <a:lumMod val="50000"/>
                  </a:schemeClr>
                </a:solidFill>
                <a:latin typeface="Times New Roman" panose="02020603050405020304" pitchFamily="18" charset="0"/>
                <a:cs typeface="Times New Roman" panose="02020603050405020304" pitchFamily="18" charset="0"/>
              </a:rPr>
              <a:t>. If the channel is sensed to be </a:t>
            </a:r>
            <a:r>
              <a:rPr lang="en-US" sz="2000" dirty="0">
                <a:solidFill>
                  <a:srgbClr val="0070C0"/>
                </a:solidFill>
                <a:latin typeface="Times New Roman" panose="02020603050405020304" pitchFamily="18" charset="0"/>
                <a:cs typeface="Times New Roman" panose="02020603050405020304" pitchFamily="18" charset="0"/>
              </a:rPr>
              <a:t>idle</a:t>
            </a:r>
            <a:r>
              <a:rPr lang="en-US" sz="2000" dirty="0">
                <a:solidFill>
                  <a:schemeClr val="accent3">
                    <a:lumMod val="50000"/>
                  </a:schemeClr>
                </a:solidFill>
                <a:latin typeface="Times New Roman" panose="02020603050405020304" pitchFamily="18" charset="0"/>
                <a:cs typeface="Times New Roman" panose="02020603050405020304" pitchFamily="18" charset="0"/>
              </a:rPr>
              <a:t>,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it performs </a:t>
            </a:r>
            <a:r>
              <a:rPr lang="en-US" sz="2000" dirty="0">
                <a:solidFill>
                  <a:schemeClr val="accent3">
                    <a:lumMod val="50000"/>
                  </a:schemeClr>
                </a:solidFill>
                <a:latin typeface="Times New Roman" panose="02020603050405020304" pitchFamily="18" charset="0"/>
                <a:cs typeface="Times New Roman" panose="02020603050405020304" pitchFamily="18" charset="0"/>
              </a:rPr>
              <a:t>a </a:t>
            </a:r>
            <a:r>
              <a:rPr lang="en-US" sz="2000" dirty="0" smtClean="0">
                <a:solidFill>
                  <a:srgbClr val="0070C0"/>
                </a:solidFill>
                <a:latin typeface="Times New Roman" panose="02020603050405020304" pitchFamily="18" charset="0"/>
                <a:cs typeface="Times New Roman" panose="02020603050405020304" pitchFamily="18" charset="0"/>
              </a:rPr>
              <a:t>transmission</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a:t>
            </a:r>
          </a:p>
          <a:p>
            <a:pPr marL="355600" indent="-342900">
              <a:lnSpc>
                <a:spcPts val="2605"/>
              </a:lnSpc>
              <a:buFont typeface="Arial" panose="020B0604020202020204" pitchFamily="34" charset="0"/>
              <a:buChar char="•"/>
              <a:defRPr/>
            </a:pP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LAA </a:t>
            </a:r>
            <a:r>
              <a:rPr lang="en-US" sz="2000" dirty="0">
                <a:solidFill>
                  <a:srgbClr val="0070C0"/>
                </a:solidFill>
                <a:latin typeface="Times New Roman" panose="02020603050405020304" pitchFamily="18" charset="0"/>
                <a:cs typeface="Times New Roman" panose="02020603050405020304" pitchFamily="18" charset="0"/>
              </a:rPr>
              <a:t>mandating LBT</a:t>
            </a:r>
            <a:r>
              <a:rPr lang="en-US" sz="2000" dirty="0">
                <a:solidFill>
                  <a:schemeClr val="accent3">
                    <a:lumMod val="50000"/>
                  </a:schemeClr>
                </a:solidFill>
                <a:latin typeface="Times New Roman" panose="02020603050405020304" pitchFamily="18" charset="0"/>
                <a:cs typeface="Times New Roman" panose="02020603050405020304" pitchFamily="18" charset="0"/>
              </a:rPr>
              <a:t> is for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deployment </a:t>
            </a:r>
            <a:r>
              <a:rPr lang="en-US" sz="2000" dirty="0">
                <a:solidFill>
                  <a:schemeClr val="accent3">
                    <a:lumMod val="50000"/>
                  </a:schemeClr>
                </a:solidFill>
                <a:latin typeface="Times New Roman" panose="02020603050405020304" pitchFamily="18" charset="0"/>
                <a:cs typeface="Times New Roman" panose="02020603050405020304" pitchFamily="18" charset="0"/>
              </a:rPr>
              <a:t>in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Europe, Japan, and beyond using </a:t>
            </a:r>
            <a:r>
              <a:rPr lang="en-US" sz="2000" dirty="0">
                <a:solidFill>
                  <a:schemeClr val="accent3">
                    <a:lumMod val="50000"/>
                  </a:schemeClr>
                </a:solidFill>
                <a:latin typeface="Times New Roman" panose="02020603050405020304" pitchFamily="18" charset="0"/>
                <a:cs typeface="Times New Roman" panose="02020603050405020304" pitchFamily="18" charset="0"/>
              </a:rPr>
              <a:t>3GPP Rel.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13/14. </a:t>
            </a:r>
            <a:r>
              <a:rPr sz="2000" dirty="0" smtClean="0">
                <a:solidFill>
                  <a:schemeClr val="accent3">
                    <a:lumMod val="50000"/>
                  </a:schemeClr>
                </a:solidFill>
                <a:latin typeface="Times New Roman" panose="02020603050405020304" pitchFamily="18" charset="0"/>
                <a:cs typeface="Times New Roman" panose="02020603050405020304" pitchFamily="18" charset="0"/>
              </a:rPr>
              <a:t> </a:t>
            </a:r>
            <a:endParaRPr sz="20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43530" y="1579199"/>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LAA basic access on unlicensed band</a:t>
            </a:r>
            <a:endParaRPr lang="zh-CN" altLang="en-US" dirty="0"/>
          </a:p>
        </p:txBody>
      </p:sp>
      <p:pic>
        <p:nvPicPr>
          <p:cNvPr id="19" name="Picture 18"/>
          <p:cNvPicPr>
            <a:picLocks noChangeAspect="1"/>
          </p:cNvPicPr>
          <p:nvPr/>
        </p:nvPicPr>
        <p:blipFill>
          <a:blip r:embed="rId4"/>
          <a:stretch>
            <a:fillRect/>
          </a:stretch>
        </p:blipFill>
        <p:spPr>
          <a:xfrm>
            <a:off x="2147509" y="4357344"/>
            <a:ext cx="6803726" cy="1999661"/>
          </a:xfrm>
          <a:prstGeom prst="rect">
            <a:avLst/>
          </a:prstGeom>
        </p:spPr>
      </p:pic>
    </p:spTree>
    <p:extLst>
      <p:ext uri="{BB962C8B-B14F-4D97-AF65-F5344CB8AC3E}">
        <p14:creationId xmlns:p14="http://schemas.microsoft.com/office/powerpoint/2010/main" val="821366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11</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245994"/>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2" name="TextBox 11"/>
          <p:cNvSpPr txBox="1"/>
          <p:nvPr/>
        </p:nvSpPr>
        <p:spPr>
          <a:xfrm>
            <a:off x="788629" y="1333646"/>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Two types of access for LBT</a:t>
            </a:r>
            <a:endParaRPr lang="zh-CN" altLang="en-US" dirty="0"/>
          </a:p>
        </p:txBody>
      </p:sp>
      <p:sp>
        <p:nvSpPr>
          <p:cNvPr id="15" name="Rectangle 14"/>
          <p:cNvSpPr/>
          <p:nvPr/>
        </p:nvSpPr>
        <p:spPr>
          <a:xfrm>
            <a:off x="1036283" y="3573473"/>
            <a:ext cx="10071929" cy="2400657"/>
          </a:xfrm>
          <a:prstGeom prst="rect">
            <a:avLst/>
          </a:prstGeom>
        </p:spPr>
        <p:txBody>
          <a:bodyPr wrap="square">
            <a:spAutoFit/>
          </a:bodyPr>
          <a:lstStyle/>
          <a:p>
            <a:pPr lvl="1" algn="just">
              <a:spcAft>
                <a:spcPts val="1200"/>
              </a:spcAft>
            </a:pPr>
            <a:r>
              <a:rPr lang="en-US" sz="2000" b="1" u="sng" dirty="0">
                <a:solidFill>
                  <a:srgbClr val="FF0000"/>
                </a:solidFill>
              </a:rPr>
              <a:t>Load based equipment (LBE</a:t>
            </a:r>
            <a:r>
              <a:rPr lang="en-US" sz="2000" b="1" u="sng" dirty="0" smtClean="0">
                <a:solidFill>
                  <a:srgbClr val="FF0000"/>
                </a:solidFill>
              </a:rPr>
              <a:t>):</a:t>
            </a:r>
            <a:r>
              <a:rPr lang="en-US" sz="2000" u="sng" dirty="0" smtClean="0">
                <a:solidFill>
                  <a:srgbClr val="FF0000"/>
                </a:solidFill>
              </a:rPr>
              <a:t> </a:t>
            </a:r>
          </a:p>
          <a:p>
            <a:pPr marL="742950" lvl="1" indent="-285750" algn="just">
              <a:buFont typeface="Arial" panose="020B0604020202020204" pitchFamily="34" charset="0"/>
              <a:buChar char="•"/>
            </a:pPr>
            <a:r>
              <a:rPr lang="en-US" sz="2000" dirty="0" smtClean="0">
                <a:solidFill>
                  <a:schemeClr val="accent3">
                    <a:lumMod val="50000"/>
                  </a:schemeClr>
                </a:solidFill>
              </a:rPr>
              <a:t>The transmit/receive </a:t>
            </a:r>
            <a:r>
              <a:rPr lang="en-US" sz="2000" dirty="0">
                <a:solidFill>
                  <a:schemeClr val="accent3">
                    <a:lumMod val="50000"/>
                  </a:schemeClr>
                </a:solidFill>
              </a:rPr>
              <a:t>structure is </a:t>
            </a:r>
            <a:r>
              <a:rPr lang="en-US" sz="2000" b="1" dirty="0">
                <a:solidFill>
                  <a:schemeClr val="accent3">
                    <a:lumMod val="50000"/>
                  </a:schemeClr>
                </a:solidFill>
              </a:rPr>
              <a:t>not fixed </a:t>
            </a:r>
            <a:r>
              <a:rPr lang="en-US" sz="2000" dirty="0">
                <a:solidFill>
                  <a:schemeClr val="accent3">
                    <a:lumMod val="50000"/>
                  </a:schemeClr>
                </a:solidFill>
              </a:rPr>
              <a:t>in time but </a:t>
            </a:r>
            <a:r>
              <a:rPr lang="en-US" sz="2000" b="1" dirty="0">
                <a:solidFill>
                  <a:schemeClr val="accent3">
                    <a:lumMod val="50000"/>
                  </a:schemeClr>
                </a:solidFill>
              </a:rPr>
              <a:t>demand-driven</a:t>
            </a:r>
            <a:r>
              <a:rPr lang="en-US" sz="2000" dirty="0">
                <a:solidFill>
                  <a:schemeClr val="accent3">
                    <a:lumMod val="50000"/>
                  </a:schemeClr>
                </a:solidFill>
              </a:rPr>
              <a:t>.</a:t>
            </a:r>
          </a:p>
          <a:p>
            <a:pPr marL="742950" lvl="1" indent="-285750" algn="just">
              <a:buFont typeface="Arial" panose="020B0604020202020204" pitchFamily="34" charset="0"/>
              <a:buChar char="•"/>
            </a:pPr>
            <a:r>
              <a:rPr lang="en-US" sz="2000" dirty="0">
                <a:solidFill>
                  <a:schemeClr val="accent3">
                    <a:lumMod val="50000"/>
                  </a:schemeClr>
                </a:solidFill>
              </a:rPr>
              <a:t>Channel access </a:t>
            </a:r>
            <a:r>
              <a:rPr lang="en-US" sz="2000" b="1" dirty="0">
                <a:solidFill>
                  <a:schemeClr val="accent3">
                    <a:lumMod val="50000"/>
                  </a:schemeClr>
                </a:solidFill>
              </a:rPr>
              <a:t>randomly occurs </a:t>
            </a:r>
            <a:r>
              <a:rPr lang="en-US" sz="2000" dirty="0">
                <a:solidFill>
                  <a:schemeClr val="accent3">
                    <a:lumMod val="50000"/>
                  </a:schemeClr>
                </a:solidFill>
              </a:rPr>
              <a:t>at any time but not limited to a fixed period</a:t>
            </a:r>
            <a:r>
              <a:rPr lang="en-US" sz="2000" dirty="0" smtClean="0">
                <a:solidFill>
                  <a:schemeClr val="accent3">
                    <a:lumMod val="50000"/>
                  </a:schemeClr>
                </a:solidFill>
              </a:rPr>
              <a:t>.</a:t>
            </a:r>
          </a:p>
          <a:p>
            <a:pPr marL="742950" lvl="1" indent="-285750" algn="just">
              <a:buFont typeface="Arial" panose="020B0604020202020204" pitchFamily="34" charset="0"/>
              <a:buChar char="•"/>
            </a:pPr>
            <a:r>
              <a:rPr lang="en-US" sz="2000" b="1" dirty="0" smtClean="0">
                <a:solidFill>
                  <a:schemeClr val="accent3">
                    <a:lumMod val="50000"/>
                  </a:schemeClr>
                </a:solidFill>
              </a:rPr>
              <a:t>Extended CCA </a:t>
            </a:r>
            <a:r>
              <a:rPr lang="en-US" sz="2000" dirty="0" smtClean="0">
                <a:solidFill>
                  <a:schemeClr val="accent3">
                    <a:lumMod val="50000"/>
                  </a:schemeClr>
                </a:solidFill>
              </a:rPr>
              <a:t>(</a:t>
            </a:r>
            <a:r>
              <a:rPr lang="en-US" sz="2000" dirty="0" err="1" smtClean="0">
                <a:solidFill>
                  <a:schemeClr val="accent3">
                    <a:lumMod val="50000"/>
                  </a:schemeClr>
                </a:solidFill>
              </a:rPr>
              <a:t>eCCA</a:t>
            </a:r>
            <a:r>
              <a:rPr lang="en-US" sz="2000" dirty="0" smtClean="0">
                <a:solidFill>
                  <a:schemeClr val="accent3">
                    <a:lumMod val="50000"/>
                  </a:schemeClr>
                </a:solidFill>
              </a:rPr>
              <a:t>) in LBE is similar to the </a:t>
            </a:r>
            <a:r>
              <a:rPr lang="en-US" sz="2000" dirty="0" err="1" smtClean="0">
                <a:solidFill>
                  <a:schemeClr val="accent3">
                    <a:lumMod val="50000"/>
                  </a:schemeClr>
                </a:solidFill>
              </a:rPr>
              <a:t>backoff</a:t>
            </a:r>
            <a:r>
              <a:rPr lang="en-US" sz="2000" dirty="0" smtClean="0">
                <a:solidFill>
                  <a:schemeClr val="accent3">
                    <a:lumMod val="50000"/>
                  </a:schemeClr>
                </a:solidFill>
              </a:rPr>
              <a:t> in Wi-Fi. </a:t>
            </a:r>
          </a:p>
          <a:p>
            <a:pPr marL="742950" lvl="1" indent="-285750" algn="just">
              <a:buFont typeface="Arial" panose="020B0604020202020204" pitchFamily="34" charset="0"/>
              <a:buChar char="•"/>
            </a:pPr>
            <a:r>
              <a:rPr lang="en-US" sz="2000" dirty="0" err="1" smtClean="0">
                <a:solidFill>
                  <a:schemeClr val="accent3">
                    <a:lumMod val="50000"/>
                  </a:schemeClr>
                </a:solidFill>
              </a:rPr>
              <a:t>eCCA</a:t>
            </a:r>
            <a:r>
              <a:rPr lang="en-US" sz="2000" dirty="0" smtClean="0">
                <a:solidFill>
                  <a:schemeClr val="accent3">
                    <a:lumMod val="50000"/>
                  </a:schemeClr>
                </a:solidFill>
              </a:rPr>
              <a:t> is performed </a:t>
            </a:r>
            <a:r>
              <a:rPr lang="en-US" sz="2000" b="1" dirty="0" smtClean="0">
                <a:solidFill>
                  <a:schemeClr val="accent3">
                    <a:lumMod val="50000"/>
                  </a:schemeClr>
                </a:solidFill>
              </a:rPr>
              <a:t>continuously</a:t>
            </a:r>
            <a:r>
              <a:rPr lang="en-US" sz="2000" dirty="0" smtClean="0">
                <a:solidFill>
                  <a:schemeClr val="accent3">
                    <a:lumMod val="50000"/>
                  </a:schemeClr>
                </a:solidFill>
              </a:rPr>
              <a:t>.</a:t>
            </a:r>
          </a:p>
          <a:p>
            <a:pPr marL="742950" lvl="1" indent="-285750" algn="just">
              <a:buFont typeface="Arial" panose="020B0604020202020204" pitchFamily="34" charset="0"/>
              <a:buChar char="•"/>
            </a:pPr>
            <a:r>
              <a:rPr lang="en-US" sz="2000" dirty="0" smtClean="0">
                <a:solidFill>
                  <a:schemeClr val="accent3">
                    <a:lumMod val="50000"/>
                  </a:schemeClr>
                </a:solidFill>
              </a:rPr>
              <a:t>Unlike </a:t>
            </a:r>
            <a:r>
              <a:rPr lang="en-US" sz="2000" dirty="0">
                <a:solidFill>
                  <a:schemeClr val="accent3">
                    <a:lumMod val="50000"/>
                  </a:schemeClr>
                </a:solidFill>
              </a:rPr>
              <a:t>Wi-Fi, </a:t>
            </a:r>
            <a:r>
              <a:rPr lang="en-US" sz="2000" dirty="0" err="1" smtClean="0">
                <a:solidFill>
                  <a:schemeClr val="accent3">
                    <a:lumMod val="50000"/>
                  </a:schemeClr>
                </a:solidFill>
              </a:rPr>
              <a:t>eCCA</a:t>
            </a:r>
            <a:r>
              <a:rPr lang="en-US" sz="2000" dirty="0" smtClean="0">
                <a:solidFill>
                  <a:schemeClr val="accent3">
                    <a:lumMod val="50000"/>
                  </a:schemeClr>
                </a:solidFill>
              </a:rPr>
              <a:t> is </a:t>
            </a:r>
            <a:r>
              <a:rPr lang="en-US" sz="2000" b="1" dirty="0">
                <a:solidFill>
                  <a:schemeClr val="accent3">
                    <a:lumMod val="50000"/>
                  </a:schemeClr>
                </a:solidFill>
              </a:rPr>
              <a:t>not exponential</a:t>
            </a:r>
            <a:r>
              <a:rPr lang="en-US" sz="2000" dirty="0">
                <a:solidFill>
                  <a:schemeClr val="accent3">
                    <a:lumMod val="50000"/>
                  </a:schemeClr>
                </a:solidFill>
              </a:rPr>
              <a:t>. The contention window size </a:t>
            </a:r>
            <a:r>
              <a:rPr lang="en-US" sz="2000" dirty="0" smtClean="0">
                <a:solidFill>
                  <a:schemeClr val="accent3">
                    <a:lumMod val="50000"/>
                  </a:schemeClr>
                </a:solidFill>
              </a:rPr>
              <a:t>is always within a certain range and does </a:t>
            </a:r>
            <a:r>
              <a:rPr lang="en-US" sz="2000" dirty="0">
                <a:solidFill>
                  <a:schemeClr val="accent3">
                    <a:lumMod val="50000"/>
                  </a:schemeClr>
                </a:solidFill>
              </a:rPr>
              <a:t>not increase after a </a:t>
            </a:r>
            <a:r>
              <a:rPr lang="en-US" sz="2000" dirty="0" smtClean="0">
                <a:solidFill>
                  <a:schemeClr val="accent3">
                    <a:lumMod val="50000"/>
                  </a:schemeClr>
                </a:solidFill>
              </a:rPr>
              <a:t>collision.</a:t>
            </a:r>
            <a:endParaRPr lang="en-US" sz="2000" dirty="0">
              <a:solidFill>
                <a:schemeClr val="accent3">
                  <a:lumMod val="50000"/>
                </a:schemeClr>
              </a:solidFill>
            </a:endParaRPr>
          </a:p>
        </p:txBody>
      </p:sp>
      <p:sp>
        <p:nvSpPr>
          <p:cNvPr id="16" name="Rectangle 15"/>
          <p:cNvSpPr/>
          <p:nvPr/>
        </p:nvSpPr>
        <p:spPr>
          <a:xfrm>
            <a:off x="1036283" y="2021703"/>
            <a:ext cx="10317517" cy="1169551"/>
          </a:xfrm>
          <a:prstGeom prst="rect">
            <a:avLst/>
          </a:prstGeom>
        </p:spPr>
        <p:txBody>
          <a:bodyPr wrap="square">
            <a:spAutoFit/>
          </a:bodyPr>
          <a:lstStyle/>
          <a:p>
            <a:pPr lvl="1" algn="just">
              <a:spcAft>
                <a:spcPts val="1200"/>
              </a:spcAft>
            </a:pPr>
            <a:r>
              <a:rPr lang="en-US" sz="2000" b="1" u="sng" dirty="0">
                <a:solidFill>
                  <a:schemeClr val="accent1"/>
                </a:solidFill>
              </a:rPr>
              <a:t>Frame based equipment (FBE):</a:t>
            </a:r>
            <a:r>
              <a:rPr lang="en-US" sz="2000" u="sng" dirty="0">
                <a:solidFill>
                  <a:schemeClr val="accent1"/>
                </a:solidFill>
              </a:rPr>
              <a:t> </a:t>
            </a:r>
            <a:endParaRPr lang="en-US" sz="2000" u="sng" dirty="0" smtClean="0">
              <a:solidFill>
                <a:schemeClr val="accent1"/>
              </a:solidFill>
            </a:endParaRPr>
          </a:p>
          <a:p>
            <a:pPr marL="742950" lvl="1" indent="-285750" algn="just">
              <a:buFont typeface="Arial" panose="020B0604020202020204" pitchFamily="34" charset="0"/>
              <a:buChar char="•"/>
            </a:pPr>
            <a:r>
              <a:rPr lang="en-US" sz="2000" dirty="0" smtClean="0">
                <a:solidFill>
                  <a:schemeClr val="accent3">
                    <a:lumMod val="50000"/>
                  </a:schemeClr>
                </a:solidFill>
              </a:rPr>
              <a:t>The transmit/receive </a:t>
            </a:r>
            <a:r>
              <a:rPr lang="en-US" sz="2000" dirty="0">
                <a:solidFill>
                  <a:schemeClr val="accent3">
                    <a:lumMod val="50000"/>
                  </a:schemeClr>
                </a:solidFill>
              </a:rPr>
              <a:t>structure is not directly </a:t>
            </a:r>
            <a:r>
              <a:rPr lang="en-US" sz="2000" b="1" dirty="0">
                <a:solidFill>
                  <a:schemeClr val="accent3">
                    <a:lumMod val="50000"/>
                  </a:schemeClr>
                </a:solidFill>
              </a:rPr>
              <a:t>demand-driven</a:t>
            </a:r>
            <a:r>
              <a:rPr lang="en-US" sz="2000" dirty="0">
                <a:solidFill>
                  <a:schemeClr val="accent3">
                    <a:lumMod val="50000"/>
                  </a:schemeClr>
                </a:solidFill>
              </a:rPr>
              <a:t> but has </a:t>
            </a:r>
            <a:r>
              <a:rPr lang="en-US" sz="2000" b="1" dirty="0">
                <a:solidFill>
                  <a:schemeClr val="accent3">
                    <a:lumMod val="50000"/>
                  </a:schemeClr>
                </a:solidFill>
              </a:rPr>
              <a:t>fixed </a:t>
            </a:r>
            <a:r>
              <a:rPr lang="en-US" sz="2000" b="1" dirty="0" smtClean="0">
                <a:solidFill>
                  <a:schemeClr val="accent3">
                    <a:lumMod val="50000"/>
                  </a:schemeClr>
                </a:solidFill>
              </a:rPr>
              <a:t>timing</a:t>
            </a:r>
            <a:r>
              <a:rPr lang="en-US" sz="2000" dirty="0" smtClean="0">
                <a:solidFill>
                  <a:schemeClr val="accent3">
                    <a:lumMod val="50000"/>
                  </a:schemeClr>
                </a:solidFill>
              </a:rPr>
              <a:t>.</a:t>
            </a:r>
            <a:endParaRPr lang="en-US" sz="2000" dirty="0">
              <a:solidFill>
                <a:schemeClr val="accent3">
                  <a:lumMod val="50000"/>
                </a:schemeClr>
              </a:solidFill>
            </a:endParaRPr>
          </a:p>
          <a:p>
            <a:pPr marL="742950" lvl="1" indent="-285750" algn="just">
              <a:buFont typeface="Arial" panose="020B0604020202020204" pitchFamily="34" charset="0"/>
              <a:buChar char="•"/>
            </a:pPr>
            <a:r>
              <a:rPr lang="en-US" sz="2000" dirty="0" smtClean="0">
                <a:solidFill>
                  <a:schemeClr val="accent3">
                    <a:lumMod val="50000"/>
                  </a:schemeClr>
                </a:solidFill>
              </a:rPr>
              <a:t>Channel </a:t>
            </a:r>
            <a:r>
              <a:rPr lang="en-US" sz="2000" dirty="0">
                <a:solidFill>
                  <a:schemeClr val="accent3">
                    <a:lumMod val="50000"/>
                  </a:schemeClr>
                </a:solidFill>
              </a:rPr>
              <a:t>access is possible </a:t>
            </a:r>
            <a:r>
              <a:rPr lang="en-US" sz="2000" b="1" dirty="0">
                <a:solidFill>
                  <a:schemeClr val="accent3">
                    <a:lumMod val="50000"/>
                  </a:schemeClr>
                </a:solidFill>
              </a:rPr>
              <a:t>only once </a:t>
            </a:r>
            <a:r>
              <a:rPr lang="en-US" sz="2000" dirty="0">
                <a:solidFill>
                  <a:schemeClr val="accent3">
                    <a:lumMod val="50000"/>
                  </a:schemeClr>
                </a:solidFill>
              </a:rPr>
              <a:t>during one fixed frame </a:t>
            </a:r>
            <a:r>
              <a:rPr lang="en-US" sz="2000" dirty="0" smtClean="0">
                <a:solidFill>
                  <a:schemeClr val="accent3">
                    <a:lumMod val="50000"/>
                  </a:schemeClr>
                </a:solidFill>
              </a:rPr>
              <a:t>period.</a:t>
            </a:r>
            <a:endParaRPr lang="en-US" sz="2000" dirty="0">
              <a:solidFill>
                <a:schemeClr val="accent3">
                  <a:lumMod val="50000"/>
                </a:schemeClr>
              </a:solidFill>
            </a:endParaRPr>
          </a:p>
        </p:txBody>
      </p:sp>
      <p:sp>
        <p:nvSpPr>
          <p:cNvPr id="17"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01708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15488" y="222727"/>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3" name="Content Placeholder 2"/>
          <p:cNvSpPr txBox="1">
            <a:spLocks/>
          </p:cNvSpPr>
          <p:nvPr/>
        </p:nvSpPr>
        <p:spPr>
          <a:xfrm>
            <a:off x="840306" y="2095916"/>
            <a:ext cx="10702292" cy="1872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Font typeface="Arial"/>
              <a:buChar char="•"/>
            </a:pPr>
            <a:r>
              <a:rPr lang="en-US" sz="2000" dirty="0" smtClean="0">
                <a:solidFill>
                  <a:schemeClr val="accent3">
                    <a:lumMod val="50000"/>
                  </a:schemeClr>
                </a:solidFill>
              </a:rPr>
              <a:t>Apply clear channel assessment (</a:t>
            </a:r>
            <a:r>
              <a:rPr lang="en-US" sz="2000" dirty="0" smtClean="0">
                <a:solidFill>
                  <a:schemeClr val="accent1"/>
                </a:solidFill>
              </a:rPr>
              <a:t>CCA</a:t>
            </a:r>
            <a:r>
              <a:rPr lang="en-US" sz="2000" dirty="0" smtClean="0">
                <a:solidFill>
                  <a:schemeClr val="accent3">
                    <a:lumMod val="50000"/>
                  </a:schemeClr>
                </a:solidFill>
              </a:rPr>
              <a:t>) using </a:t>
            </a:r>
            <a:r>
              <a:rPr lang="en-US" sz="2000" dirty="0" smtClean="0">
                <a:solidFill>
                  <a:schemeClr val="accent1"/>
                </a:solidFill>
              </a:rPr>
              <a:t>energy detect </a:t>
            </a:r>
            <a:r>
              <a:rPr lang="en-US" sz="2000" dirty="0" smtClean="0">
                <a:solidFill>
                  <a:schemeClr val="accent3">
                    <a:lumMod val="50000"/>
                  </a:schemeClr>
                </a:solidFill>
              </a:rPr>
              <a:t>for channel observation time ≥ 20 </a:t>
            </a:r>
            <a:r>
              <a:rPr lang="en-US" sz="2000" dirty="0" err="1" smtClean="0">
                <a:solidFill>
                  <a:schemeClr val="accent3">
                    <a:lumMod val="50000"/>
                  </a:schemeClr>
                </a:solidFill>
              </a:rPr>
              <a:t>μs</a:t>
            </a:r>
            <a:r>
              <a:rPr lang="en-US" sz="2000" dirty="0" smtClean="0">
                <a:solidFill>
                  <a:schemeClr val="accent3">
                    <a:lumMod val="50000"/>
                  </a:schemeClr>
                </a:solidFill>
              </a:rPr>
              <a:t>. </a:t>
            </a:r>
          </a:p>
          <a:p>
            <a:pPr>
              <a:buFont typeface="Arial"/>
              <a:buChar char="•"/>
            </a:pPr>
            <a:r>
              <a:rPr lang="en-US" sz="2000" dirty="0" smtClean="0">
                <a:solidFill>
                  <a:schemeClr val="accent3">
                    <a:lumMod val="50000"/>
                  </a:schemeClr>
                </a:solidFill>
              </a:rPr>
              <a:t>If </a:t>
            </a:r>
            <a:r>
              <a:rPr lang="en-US" sz="2000" dirty="0" smtClean="0">
                <a:solidFill>
                  <a:schemeClr val="accent1"/>
                </a:solidFill>
              </a:rPr>
              <a:t>clear</a:t>
            </a:r>
            <a:r>
              <a:rPr lang="en-US" sz="2000" dirty="0" smtClean="0">
                <a:solidFill>
                  <a:schemeClr val="accent3">
                    <a:lumMod val="50000"/>
                  </a:schemeClr>
                </a:solidFill>
              </a:rPr>
              <a:t>, </a:t>
            </a:r>
            <a:r>
              <a:rPr lang="en-US" sz="2000" dirty="0" smtClean="0">
                <a:solidFill>
                  <a:schemeClr val="accent1"/>
                </a:solidFill>
              </a:rPr>
              <a:t>transmits</a:t>
            </a:r>
            <a:r>
              <a:rPr lang="en-US" sz="2000" dirty="0" smtClean="0">
                <a:solidFill>
                  <a:schemeClr val="accent3">
                    <a:lumMod val="50000"/>
                  </a:schemeClr>
                </a:solidFill>
              </a:rPr>
              <a:t> with a channel occupancy time (no need to re-evaluate during this period) between [1ms 10ms]. Follow by an idle time &gt; 5% of channel occupancy time to perform a new CCA. </a:t>
            </a:r>
          </a:p>
          <a:p>
            <a:pPr>
              <a:buFont typeface="Arial"/>
              <a:buChar char="•"/>
            </a:pPr>
            <a:r>
              <a:rPr lang="en-US" sz="2000" dirty="0" smtClean="0">
                <a:solidFill>
                  <a:schemeClr val="accent3">
                    <a:lumMod val="50000"/>
                  </a:schemeClr>
                </a:solidFill>
              </a:rPr>
              <a:t>If </a:t>
            </a:r>
            <a:r>
              <a:rPr lang="en-US" sz="2000" dirty="0" smtClean="0">
                <a:solidFill>
                  <a:schemeClr val="accent1"/>
                </a:solidFill>
              </a:rPr>
              <a:t>not clear</a:t>
            </a:r>
            <a:r>
              <a:rPr lang="en-US" sz="2000" dirty="0" smtClean="0">
                <a:solidFill>
                  <a:schemeClr val="accent3">
                    <a:lumMod val="50000"/>
                  </a:schemeClr>
                </a:solidFill>
              </a:rPr>
              <a:t>, </a:t>
            </a:r>
            <a:r>
              <a:rPr lang="en-US" sz="2000" dirty="0" smtClean="0">
                <a:solidFill>
                  <a:schemeClr val="accent1"/>
                </a:solidFill>
              </a:rPr>
              <a:t>keeps quiet </a:t>
            </a:r>
            <a:r>
              <a:rPr lang="en-US" sz="2000" dirty="0" smtClean="0">
                <a:solidFill>
                  <a:schemeClr val="accent3">
                    <a:lumMod val="50000"/>
                  </a:schemeClr>
                </a:solidFill>
              </a:rPr>
              <a:t>for the next fixed frame period.</a:t>
            </a:r>
          </a:p>
          <a:p>
            <a:pPr>
              <a:buFont typeface="Arial"/>
              <a:buChar char="•"/>
            </a:pPr>
            <a:r>
              <a:rPr lang="en-US" sz="2000" dirty="0" smtClean="0">
                <a:solidFill>
                  <a:schemeClr val="accent3">
                    <a:lumMod val="50000"/>
                  </a:schemeClr>
                </a:solidFill>
              </a:rPr>
              <a:t>CCA is performed in </a:t>
            </a:r>
            <a:r>
              <a:rPr lang="en-US" sz="2000" dirty="0" smtClean="0">
                <a:solidFill>
                  <a:schemeClr val="accent1"/>
                </a:solidFill>
              </a:rPr>
              <a:t>each fixed frame </a:t>
            </a:r>
            <a:r>
              <a:rPr lang="en-US" sz="2000" dirty="0" smtClean="0">
                <a:solidFill>
                  <a:schemeClr val="accent3">
                    <a:lumMod val="50000"/>
                  </a:schemeClr>
                </a:solidFill>
              </a:rPr>
              <a:t>period and channel </a:t>
            </a:r>
            <a:r>
              <a:rPr lang="en-US" sz="2000" dirty="0">
                <a:solidFill>
                  <a:schemeClr val="accent3">
                    <a:lumMod val="50000"/>
                  </a:schemeClr>
                </a:solidFill>
              </a:rPr>
              <a:t>access is limited in </a:t>
            </a:r>
            <a:r>
              <a:rPr lang="en-US" sz="2000" dirty="0" smtClean="0">
                <a:solidFill>
                  <a:schemeClr val="accent3">
                    <a:lumMod val="50000"/>
                  </a:schemeClr>
                </a:solidFill>
              </a:rPr>
              <a:t>each </a:t>
            </a:r>
            <a:r>
              <a:rPr lang="en-US" sz="2000" dirty="0">
                <a:solidFill>
                  <a:schemeClr val="accent3">
                    <a:lumMod val="50000"/>
                  </a:schemeClr>
                </a:solidFill>
              </a:rPr>
              <a:t>fixed frame </a:t>
            </a:r>
            <a:r>
              <a:rPr lang="en-US" sz="2000" dirty="0" smtClean="0">
                <a:solidFill>
                  <a:schemeClr val="accent3">
                    <a:lumMod val="50000"/>
                  </a:schemeClr>
                </a:solidFill>
              </a:rPr>
              <a:t>period.</a:t>
            </a:r>
            <a:endParaRPr lang="en-US" sz="2000" dirty="0">
              <a:solidFill>
                <a:schemeClr val="accent3">
                  <a:lumMod val="50000"/>
                </a:schemeClr>
              </a:solidFill>
            </a:endParaRPr>
          </a:p>
          <a:p>
            <a:pPr>
              <a:buFont typeface="Arial"/>
              <a:buChar char="•"/>
            </a:pPr>
            <a:endParaRPr lang="en-US" sz="2000" dirty="0" smtClean="0">
              <a:solidFill>
                <a:schemeClr val="accent3">
                  <a:lumMod val="50000"/>
                </a:schemeClr>
              </a:solidFill>
            </a:endParaRPr>
          </a:p>
        </p:txBody>
      </p:sp>
      <p:sp>
        <p:nvSpPr>
          <p:cNvPr id="14" name="TextBox 13"/>
          <p:cNvSpPr txBox="1"/>
          <p:nvPr/>
        </p:nvSpPr>
        <p:spPr>
          <a:xfrm>
            <a:off x="707003" y="1468138"/>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Frame based </a:t>
            </a:r>
            <a:r>
              <a:rPr lang="en-US" altLang="zh-CN" dirty="0"/>
              <a:t>Equipment (FBE</a:t>
            </a:r>
            <a:r>
              <a:rPr lang="en-US" altLang="zh-CN" dirty="0" smtClean="0"/>
              <a:t>)</a:t>
            </a:r>
            <a:endParaRPr lang="zh-CN" altLang="en-US" dirty="0"/>
          </a:p>
        </p:txBody>
      </p:sp>
      <p:pic>
        <p:nvPicPr>
          <p:cNvPr id="15" name="Picture 14"/>
          <p:cNvPicPr>
            <a:picLocks noChangeAspect="1"/>
          </p:cNvPicPr>
          <p:nvPr/>
        </p:nvPicPr>
        <p:blipFill>
          <a:blip r:embed="rId3"/>
          <a:stretch>
            <a:fillRect/>
          </a:stretch>
        </p:blipFill>
        <p:spPr>
          <a:xfrm>
            <a:off x="2307418" y="4051379"/>
            <a:ext cx="7768067" cy="2381331"/>
          </a:xfrm>
          <a:prstGeom prst="rect">
            <a:avLst/>
          </a:prstGeom>
        </p:spPr>
      </p:pic>
      <p:sp>
        <p:nvSpPr>
          <p:cNvPr id="16"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70518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13</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197908"/>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4" name="TextBox 13"/>
          <p:cNvSpPr txBox="1"/>
          <p:nvPr/>
        </p:nvSpPr>
        <p:spPr>
          <a:xfrm>
            <a:off x="736031" y="1329428"/>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Load based </a:t>
            </a:r>
            <a:r>
              <a:rPr lang="en-US" altLang="zh-CN" dirty="0"/>
              <a:t>Equipment </a:t>
            </a:r>
            <a:r>
              <a:rPr lang="en-US" altLang="zh-CN" dirty="0" smtClean="0"/>
              <a:t>(LBE)</a:t>
            </a:r>
            <a:endParaRPr lang="zh-CN" altLang="en-US" dirty="0"/>
          </a:p>
        </p:txBody>
      </p:sp>
      <p:sp>
        <p:nvSpPr>
          <p:cNvPr id="10" name="Content Placeholder 2"/>
          <p:cNvSpPr txBox="1">
            <a:spLocks/>
          </p:cNvSpPr>
          <p:nvPr/>
        </p:nvSpPr>
        <p:spPr>
          <a:xfrm>
            <a:off x="1000915" y="1858702"/>
            <a:ext cx="10352885" cy="21178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Font typeface="Arial"/>
              <a:buChar char="•"/>
            </a:pPr>
            <a:r>
              <a:rPr lang="en-US" sz="2000" dirty="0" smtClean="0">
                <a:solidFill>
                  <a:schemeClr val="accent3">
                    <a:lumMod val="50000"/>
                  </a:schemeClr>
                </a:solidFill>
              </a:rPr>
              <a:t>Apply clear channel assessment (</a:t>
            </a:r>
            <a:r>
              <a:rPr lang="en-US" sz="2000" dirty="0" smtClean="0">
                <a:solidFill>
                  <a:schemeClr val="accent1"/>
                </a:solidFill>
              </a:rPr>
              <a:t>CCA</a:t>
            </a:r>
            <a:r>
              <a:rPr lang="en-US" sz="2000" dirty="0" smtClean="0">
                <a:solidFill>
                  <a:schemeClr val="accent3">
                    <a:lumMod val="50000"/>
                  </a:schemeClr>
                </a:solidFill>
              </a:rPr>
              <a:t>) using </a:t>
            </a:r>
            <a:r>
              <a:rPr lang="en-US" sz="2000" dirty="0" smtClean="0">
                <a:solidFill>
                  <a:schemeClr val="accent1"/>
                </a:solidFill>
              </a:rPr>
              <a:t>energy detect </a:t>
            </a:r>
            <a:r>
              <a:rPr lang="en-US" sz="2000" dirty="0" smtClean="0">
                <a:solidFill>
                  <a:schemeClr val="accent3">
                    <a:lumMod val="50000"/>
                  </a:schemeClr>
                </a:solidFill>
              </a:rPr>
              <a:t>for channel observation time ≥ 20 </a:t>
            </a:r>
            <a:r>
              <a:rPr lang="en-US" sz="2000" dirty="0" err="1" smtClean="0">
                <a:solidFill>
                  <a:schemeClr val="accent3">
                    <a:lumMod val="50000"/>
                  </a:schemeClr>
                </a:solidFill>
              </a:rPr>
              <a:t>μs</a:t>
            </a:r>
            <a:r>
              <a:rPr lang="en-US" sz="2000" dirty="0">
                <a:solidFill>
                  <a:schemeClr val="accent3">
                    <a:lumMod val="50000"/>
                  </a:schemeClr>
                </a:solidFill>
              </a:rPr>
              <a:t>.</a:t>
            </a:r>
            <a:r>
              <a:rPr lang="en-US" sz="2000" dirty="0" smtClean="0">
                <a:solidFill>
                  <a:schemeClr val="accent3">
                    <a:lumMod val="50000"/>
                  </a:schemeClr>
                </a:solidFill>
              </a:rPr>
              <a:t> </a:t>
            </a:r>
          </a:p>
          <a:p>
            <a:pPr algn="just">
              <a:buFont typeface="Arial"/>
              <a:buChar char="•"/>
            </a:pPr>
            <a:r>
              <a:rPr lang="en-US" sz="2000" dirty="0" smtClean="0">
                <a:solidFill>
                  <a:schemeClr val="accent3">
                    <a:lumMod val="50000"/>
                  </a:schemeClr>
                </a:solidFill>
              </a:rPr>
              <a:t>If </a:t>
            </a:r>
            <a:r>
              <a:rPr lang="en-US" sz="2000" dirty="0" smtClean="0">
                <a:solidFill>
                  <a:schemeClr val="accent1"/>
                </a:solidFill>
              </a:rPr>
              <a:t>clear</a:t>
            </a:r>
            <a:r>
              <a:rPr lang="en-US" sz="2000" dirty="0" smtClean="0">
                <a:solidFill>
                  <a:schemeClr val="accent3">
                    <a:lumMod val="50000"/>
                  </a:schemeClr>
                </a:solidFill>
              </a:rPr>
              <a:t>, </a:t>
            </a:r>
            <a:r>
              <a:rPr lang="en-US" sz="2000" dirty="0" smtClean="0">
                <a:solidFill>
                  <a:schemeClr val="accent1"/>
                </a:solidFill>
              </a:rPr>
              <a:t>transmit</a:t>
            </a:r>
            <a:r>
              <a:rPr lang="en-US" sz="2000" dirty="0" smtClean="0">
                <a:solidFill>
                  <a:schemeClr val="accent3">
                    <a:lumMod val="50000"/>
                  </a:schemeClr>
                </a:solidFill>
              </a:rPr>
              <a:t> within a channel occupancy time for less than 13/32*q </a:t>
            </a:r>
            <a:r>
              <a:rPr lang="en-US" sz="2000" dirty="0" err="1" smtClean="0">
                <a:solidFill>
                  <a:schemeClr val="accent3">
                    <a:lumMod val="50000"/>
                  </a:schemeClr>
                </a:solidFill>
              </a:rPr>
              <a:t>ms</a:t>
            </a:r>
            <a:r>
              <a:rPr lang="en-US" sz="2000" dirty="0" smtClean="0">
                <a:solidFill>
                  <a:schemeClr val="accent3">
                    <a:lumMod val="50000"/>
                  </a:schemeClr>
                </a:solidFill>
              </a:rPr>
              <a:t> where q is a </a:t>
            </a:r>
            <a:r>
              <a:rPr lang="en-US" sz="2000" u="sng" dirty="0" smtClean="0">
                <a:solidFill>
                  <a:schemeClr val="accent3">
                    <a:lumMod val="50000"/>
                  </a:schemeClr>
                </a:solidFill>
              </a:rPr>
              <a:t>fixed number</a:t>
            </a:r>
            <a:r>
              <a:rPr lang="en-US" sz="2000" dirty="0" smtClean="0">
                <a:solidFill>
                  <a:schemeClr val="accent3">
                    <a:lumMod val="50000"/>
                  </a:schemeClr>
                </a:solidFill>
              </a:rPr>
              <a:t> in the range [4 32], Channel occupancy time: [1.625 13] </a:t>
            </a:r>
            <a:r>
              <a:rPr lang="en-US" sz="2000" dirty="0" err="1" smtClean="0">
                <a:solidFill>
                  <a:schemeClr val="accent3">
                    <a:lumMod val="50000"/>
                  </a:schemeClr>
                </a:solidFill>
              </a:rPr>
              <a:t>ms.</a:t>
            </a:r>
            <a:endParaRPr lang="en-US" sz="2000" dirty="0" smtClean="0">
              <a:solidFill>
                <a:schemeClr val="accent3">
                  <a:lumMod val="50000"/>
                </a:schemeClr>
              </a:solidFill>
            </a:endParaRPr>
          </a:p>
          <a:p>
            <a:pPr>
              <a:buFont typeface="Arial"/>
              <a:buChar char="•"/>
            </a:pPr>
            <a:r>
              <a:rPr lang="en-US" sz="2000" dirty="0" smtClean="0">
                <a:solidFill>
                  <a:schemeClr val="accent3">
                    <a:lumMod val="50000"/>
                  </a:schemeClr>
                </a:solidFill>
              </a:rPr>
              <a:t> If </a:t>
            </a:r>
            <a:r>
              <a:rPr lang="en-US" sz="2000" dirty="0" smtClean="0">
                <a:solidFill>
                  <a:schemeClr val="accent1"/>
                </a:solidFill>
              </a:rPr>
              <a:t>not clear </a:t>
            </a:r>
            <a:r>
              <a:rPr lang="en-US" sz="2000" dirty="0" smtClean="0">
                <a:solidFill>
                  <a:schemeClr val="accent3">
                    <a:lumMod val="50000"/>
                  </a:schemeClr>
                </a:solidFill>
              </a:rPr>
              <a:t>perform an extension of CCA (</a:t>
            </a:r>
            <a:r>
              <a:rPr lang="en-US" sz="2000" dirty="0" err="1" smtClean="0">
                <a:solidFill>
                  <a:schemeClr val="accent1"/>
                </a:solidFill>
              </a:rPr>
              <a:t>eCCA</a:t>
            </a:r>
            <a:r>
              <a:rPr lang="en-US" sz="2000" dirty="0" smtClean="0">
                <a:solidFill>
                  <a:schemeClr val="accent1"/>
                </a:solidFill>
              </a:rPr>
              <a:t>, </a:t>
            </a:r>
            <a:r>
              <a:rPr lang="en-US" sz="2000" dirty="0">
                <a:solidFill>
                  <a:schemeClr val="accent3">
                    <a:lumMod val="50000"/>
                  </a:schemeClr>
                </a:solidFill>
              </a:rPr>
              <a:t>N*channel observation </a:t>
            </a:r>
            <a:r>
              <a:rPr lang="en-US" sz="2000" dirty="0" smtClean="0">
                <a:solidFill>
                  <a:schemeClr val="accent3">
                    <a:lumMod val="50000"/>
                  </a:schemeClr>
                </a:solidFill>
              </a:rPr>
              <a:t>time need be observed, where N is a </a:t>
            </a:r>
            <a:r>
              <a:rPr lang="en-US" sz="2000" u="sng" dirty="0" smtClean="0">
                <a:solidFill>
                  <a:schemeClr val="accent3">
                    <a:lumMod val="50000"/>
                  </a:schemeClr>
                </a:solidFill>
              </a:rPr>
              <a:t>random number</a:t>
            </a:r>
            <a:r>
              <a:rPr lang="en-US" sz="2000" dirty="0" smtClean="0">
                <a:solidFill>
                  <a:schemeClr val="accent3">
                    <a:lumMod val="50000"/>
                  </a:schemeClr>
                </a:solidFill>
              </a:rPr>
              <a:t> selected in the range of [1 q]. </a:t>
            </a:r>
          </a:p>
          <a:p>
            <a:pPr>
              <a:buFont typeface="Arial"/>
              <a:buChar char="•"/>
            </a:pPr>
            <a:r>
              <a:rPr lang="en-US" sz="2000" dirty="0" smtClean="0">
                <a:solidFill>
                  <a:schemeClr val="accent3">
                    <a:lumMod val="50000"/>
                  </a:schemeClr>
                </a:solidFill>
              </a:rPr>
              <a:t>Similar to Wi-Fi, CCA is performed continuously </a:t>
            </a:r>
            <a:r>
              <a:rPr lang="en-US" sz="2000" dirty="0" smtClean="0">
                <a:solidFill>
                  <a:schemeClr val="accent1"/>
                </a:solidFill>
              </a:rPr>
              <a:t>without</a:t>
            </a:r>
            <a:r>
              <a:rPr lang="en-US" sz="2000" dirty="0" smtClean="0">
                <a:solidFill>
                  <a:schemeClr val="accent3">
                    <a:lumMod val="50000"/>
                  </a:schemeClr>
                </a:solidFill>
              </a:rPr>
              <a:t> abiding any </a:t>
            </a:r>
            <a:r>
              <a:rPr lang="en-US" sz="2000" dirty="0" smtClean="0">
                <a:solidFill>
                  <a:schemeClr val="accent1"/>
                </a:solidFill>
              </a:rPr>
              <a:t>frame boundaries</a:t>
            </a:r>
            <a:r>
              <a:rPr lang="en-US" sz="2000" dirty="0" smtClean="0">
                <a:solidFill>
                  <a:schemeClr val="accent3">
                    <a:lumMod val="50000"/>
                  </a:schemeClr>
                </a:solidFill>
              </a:rPr>
              <a:t>. </a:t>
            </a:r>
            <a:endParaRPr lang="en-US" sz="2000" dirty="0">
              <a:solidFill>
                <a:schemeClr val="accent3">
                  <a:lumMod val="50000"/>
                </a:schemeClr>
              </a:solidFill>
            </a:endParaRPr>
          </a:p>
        </p:txBody>
      </p:sp>
      <p:pic>
        <p:nvPicPr>
          <p:cNvPr id="11" name="Picture 10"/>
          <p:cNvPicPr>
            <a:picLocks noChangeAspect="1"/>
          </p:cNvPicPr>
          <p:nvPr/>
        </p:nvPicPr>
        <p:blipFill>
          <a:blip r:embed="rId3"/>
          <a:stretch>
            <a:fillRect/>
          </a:stretch>
        </p:blipFill>
        <p:spPr>
          <a:xfrm>
            <a:off x="2684858" y="3976527"/>
            <a:ext cx="6502683" cy="2482330"/>
          </a:xfrm>
          <a:prstGeom prst="rect">
            <a:avLst/>
          </a:prstGeom>
        </p:spPr>
      </p:pic>
      <p:sp>
        <p:nvSpPr>
          <p:cNvPr id="12"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3213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14</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071944" y="259764"/>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pic>
        <p:nvPicPr>
          <p:cNvPr id="12" name="Picture 11"/>
          <p:cNvPicPr>
            <a:picLocks noChangeAspect="1"/>
          </p:cNvPicPr>
          <p:nvPr/>
        </p:nvPicPr>
        <p:blipFill>
          <a:blip r:embed="rId3"/>
          <a:stretch>
            <a:fillRect/>
          </a:stretch>
        </p:blipFill>
        <p:spPr>
          <a:xfrm>
            <a:off x="992510" y="2176896"/>
            <a:ext cx="10132430" cy="3255546"/>
          </a:xfrm>
          <a:prstGeom prst="rect">
            <a:avLst/>
          </a:prstGeom>
        </p:spPr>
      </p:pic>
      <p:pic>
        <p:nvPicPr>
          <p:cNvPr id="13" name="Picture 12"/>
          <p:cNvPicPr>
            <a:picLocks noChangeAspect="1"/>
          </p:cNvPicPr>
          <p:nvPr/>
        </p:nvPicPr>
        <p:blipFill>
          <a:blip r:embed="rId4"/>
          <a:stretch>
            <a:fillRect/>
          </a:stretch>
        </p:blipFill>
        <p:spPr>
          <a:xfrm>
            <a:off x="2650343" y="5466257"/>
            <a:ext cx="6962235" cy="890093"/>
          </a:xfrm>
          <a:prstGeom prst="rect">
            <a:avLst/>
          </a:prstGeom>
        </p:spPr>
      </p:pic>
      <p:sp>
        <p:nvSpPr>
          <p:cNvPr id="15" name="TextBox 14"/>
          <p:cNvSpPr txBox="1"/>
          <p:nvPr/>
        </p:nvSpPr>
        <p:spPr>
          <a:xfrm>
            <a:off x="707003" y="1459497"/>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solidFill>
                  <a:schemeClr val="bg2">
                    <a:lumMod val="75000"/>
                  </a:schemeClr>
                </a:solidFill>
              </a:rPr>
              <a:t>LTE-U</a:t>
            </a:r>
            <a:r>
              <a:rPr lang="en-US" altLang="zh-CN" dirty="0" smtClean="0"/>
              <a:t> vs. </a:t>
            </a:r>
            <a:r>
              <a:rPr lang="en-US" altLang="zh-CN" dirty="0" smtClean="0">
                <a:solidFill>
                  <a:srgbClr val="FF0000"/>
                </a:solidFill>
              </a:rPr>
              <a:t>LAA</a:t>
            </a:r>
            <a:r>
              <a:rPr lang="en-US" altLang="zh-CN" dirty="0" smtClean="0"/>
              <a:t> for spectrum sharing</a:t>
            </a:r>
            <a:endParaRPr lang="zh-CN" altLang="en-US" dirty="0"/>
          </a:p>
        </p:txBody>
      </p:sp>
      <p:sp>
        <p:nvSpPr>
          <p:cNvPr id="16" name="object 2"/>
          <p:cNvSpPr/>
          <p:nvPr/>
        </p:nvSpPr>
        <p:spPr>
          <a:xfrm>
            <a:off x="3308563" y="1063933"/>
            <a:ext cx="8275320" cy="6400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0729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15</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3" name="Text Placeholder 2"/>
          <p:cNvSpPr txBox="1">
            <a:spLocks/>
          </p:cNvSpPr>
          <p:nvPr/>
        </p:nvSpPr>
        <p:spPr>
          <a:xfrm>
            <a:off x="1218814" y="1434499"/>
            <a:ext cx="10365069" cy="55646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Background </a:t>
            </a:r>
            <a:r>
              <a:rPr lang="en-US" dirty="0">
                <a:solidFill>
                  <a:schemeClr val="bg1">
                    <a:lumMod val="85000"/>
                  </a:schemeClr>
                </a:solidFill>
                <a:latin typeface="Arial Black" panose="020B0A04020102020204" pitchFamily="34" charset="0"/>
              </a:rPr>
              <a:t>and Preliminary </a:t>
            </a:r>
            <a:r>
              <a:rPr lang="en-US" altLang="zh-CN" dirty="0" smtClean="0">
                <a:solidFill>
                  <a:schemeClr val="bg1">
                    <a:lumMod val="85000"/>
                  </a:schemeClr>
                </a:solidFill>
                <a:latin typeface="Arial Black" panose="020B0A04020102020204" pitchFamily="34" charset="0"/>
              </a:rPr>
              <a:t>Work</a:t>
            </a:r>
          </a:p>
          <a:p>
            <a:pPr marL="342900" indent="-342900">
              <a:lnSpc>
                <a:spcPct val="200000"/>
              </a:lnSpc>
              <a:spcBef>
                <a:spcPts val="0"/>
              </a:spcBef>
            </a:pPr>
            <a:r>
              <a:rPr lang="en-US" dirty="0" smtClean="0">
                <a:solidFill>
                  <a:schemeClr val="accent3">
                    <a:lumMod val="50000"/>
                  </a:schemeClr>
                </a:solidFill>
                <a:latin typeface="Arial Black" panose="020B0A04020102020204" pitchFamily="34" charset="0"/>
              </a:rPr>
              <a:t>MAC Design </a:t>
            </a:r>
            <a:r>
              <a:rPr lang="en-US" dirty="0">
                <a:solidFill>
                  <a:schemeClr val="accent3">
                    <a:lumMod val="50000"/>
                  </a:schemeClr>
                </a:solidFill>
                <a:latin typeface="Arial Black" panose="020B0A04020102020204" pitchFamily="34" charset="0"/>
              </a:rPr>
              <a:t>for LTE-Unlicensed </a:t>
            </a:r>
            <a:r>
              <a:rPr lang="en-US" dirty="0" smtClean="0">
                <a:solidFill>
                  <a:schemeClr val="accent3">
                    <a:lumMod val="50000"/>
                  </a:schemeClr>
                </a:solidFill>
                <a:latin typeface="Arial Black" panose="020B0A04020102020204" pitchFamily="34" charset="0"/>
              </a:rPr>
              <a:t>Coexistence</a:t>
            </a:r>
          </a:p>
          <a:p>
            <a:pPr marL="800100" lvl="1" indent="-342900">
              <a:lnSpc>
                <a:spcPct val="200000"/>
              </a:lnSpc>
              <a:spcBef>
                <a:spcPts val="0"/>
              </a:spcBef>
            </a:pPr>
            <a:r>
              <a:rPr lang="en-US" altLang="zh-CN" dirty="0" smtClean="0">
                <a:solidFill>
                  <a:schemeClr val="accent3">
                    <a:lumMod val="50000"/>
                  </a:schemeClr>
                </a:solidFill>
                <a:latin typeface="Arial Black" panose="020B0A04020102020204" pitchFamily="34" charset="0"/>
              </a:rPr>
              <a:t>Full Duplex Listen and Talk Scheme</a:t>
            </a:r>
          </a:p>
          <a:p>
            <a:pPr marL="800100" lvl="1" indent="-342900">
              <a:lnSpc>
                <a:spcPct val="200000"/>
              </a:lnSpc>
              <a:spcBef>
                <a:spcPts val="0"/>
              </a:spcBef>
            </a:pPr>
            <a:r>
              <a:rPr lang="en-US" dirty="0" smtClean="0">
                <a:solidFill>
                  <a:schemeClr val="accent3">
                    <a:lumMod val="50000"/>
                  </a:schemeClr>
                </a:solidFill>
                <a:latin typeface="Arial Black" panose="020B0A04020102020204" pitchFamily="34" charset="0"/>
              </a:rPr>
              <a:t>Machine Learning LBT</a:t>
            </a:r>
          </a:p>
          <a:p>
            <a:pPr marL="800100" lvl="1" indent="-342900">
              <a:lnSpc>
                <a:spcPct val="200000"/>
              </a:lnSpc>
              <a:spcBef>
                <a:spcPts val="0"/>
              </a:spcBef>
            </a:pPr>
            <a:r>
              <a:rPr lang="en-US" dirty="0" smtClean="0">
                <a:solidFill>
                  <a:schemeClr val="accent3">
                    <a:lumMod val="50000"/>
                  </a:schemeClr>
                </a:solidFill>
                <a:latin typeface="Arial Black" panose="020B0A04020102020204" pitchFamily="34" charset="0"/>
              </a:rPr>
              <a:t>Hybrid LBT</a:t>
            </a:r>
          </a:p>
          <a:p>
            <a:pPr marL="342900" indent="-342900">
              <a:lnSpc>
                <a:spcPct val="200000"/>
              </a:lnSpc>
              <a:spcBef>
                <a:spcPts val="0"/>
              </a:spcBef>
            </a:pPr>
            <a:r>
              <a:rPr lang="en-US" dirty="0">
                <a:solidFill>
                  <a:schemeClr val="bg1">
                    <a:lumMod val="85000"/>
                  </a:schemeClr>
                </a:solidFill>
                <a:latin typeface="Arial Black" panose="020B0A04020102020204" pitchFamily="34" charset="0"/>
              </a:rPr>
              <a:t>Resource Allocation </a:t>
            </a:r>
            <a:r>
              <a:rPr lang="en-US" dirty="0" smtClean="0">
                <a:solidFill>
                  <a:schemeClr val="bg1">
                    <a:lumMod val="85000"/>
                  </a:schemeClr>
                </a:solidFill>
                <a:latin typeface="Arial Black" panose="020B0A04020102020204" pitchFamily="34" charset="0"/>
              </a:rPr>
              <a:t>for </a:t>
            </a:r>
            <a:r>
              <a:rPr lang="en-US" dirty="0">
                <a:solidFill>
                  <a:schemeClr val="bg1">
                    <a:lumMod val="85000"/>
                  </a:schemeClr>
                </a:solidFill>
                <a:latin typeface="Arial Black" panose="020B0A04020102020204" pitchFamily="34" charset="0"/>
              </a:rPr>
              <a:t>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Matching </a:t>
            </a:r>
            <a:r>
              <a:rPr lang="en-US" altLang="zh-CN" dirty="0" smtClean="0">
                <a:solidFill>
                  <a:schemeClr val="bg1">
                    <a:lumMod val="85000"/>
                  </a:schemeClr>
                </a:solidFill>
                <a:latin typeface="Arial Black" panose="020B0A04020102020204" pitchFamily="34" charset="0"/>
              </a:rPr>
              <a:t>Game</a:t>
            </a:r>
          </a:p>
          <a:p>
            <a:pPr marL="800100" lvl="1" indent="-342900">
              <a:lnSpc>
                <a:spcPct val="200000"/>
              </a:lnSpc>
              <a:spcBef>
                <a:spcPts val="0"/>
              </a:spcBef>
            </a:pPr>
            <a:r>
              <a:rPr lang="en-US" altLang="zh-CN" dirty="0">
                <a:solidFill>
                  <a:schemeClr val="bg1">
                    <a:lumMod val="85000"/>
                  </a:schemeClr>
                </a:solidFill>
                <a:latin typeface="Arial Black" panose="020B0A04020102020204" pitchFamily="34" charset="0"/>
              </a:rPr>
              <a:t>Coalition Formation Game</a:t>
            </a:r>
          </a:p>
          <a:p>
            <a:pPr marL="800100" lvl="1" indent="-342900">
              <a:lnSpc>
                <a:spcPct val="200000"/>
              </a:lnSpc>
              <a:spcBef>
                <a:spcPts val="0"/>
              </a:spcBef>
            </a:pPr>
            <a:r>
              <a:rPr lang="en-US" altLang="zh-CN" dirty="0" err="1">
                <a:solidFill>
                  <a:schemeClr val="bg1">
                    <a:lumMod val="85000"/>
                  </a:schemeClr>
                </a:solidFill>
                <a:latin typeface="Arial Black" panose="020B0A04020102020204" pitchFamily="34" charset="0"/>
              </a:rPr>
              <a:t>Stackelberg</a:t>
            </a:r>
            <a:r>
              <a:rPr lang="en-US" altLang="zh-CN" dirty="0">
                <a:solidFill>
                  <a:schemeClr val="bg1">
                    <a:lumMod val="85000"/>
                  </a:schemeClr>
                </a:solidFill>
                <a:latin typeface="Arial Black" panose="020B0A04020102020204" pitchFamily="34" charset="0"/>
              </a:rPr>
              <a:t> </a:t>
            </a:r>
            <a:r>
              <a:rPr lang="en-US" altLang="zh-CN" dirty="0" smtClean="0">
                <a:solidFill>
                  <a:schemeClr val="bg1">
                    <a:lumMod val="85000"/>
                  </a:schemeClr>
                </a:solidFill>
                <a:latin typeface="Arial Black" panose="020B0A04020102020204" pitchFamily="34" charset="0"/>
              </a:rPr>
              <a:t>Game</a:t>
            </a:r>
            <a:endParaRPr lang="en-US" dirty="0" smtClean="0">
              <a:solidFill>
                <a:schemeClr val="bg1">
                  <a:lumMod val="85000"/>
                </a:schemeClr>
              </a:solidFill>
              <a:latin typeface="Arial Black" panose="020B0A04020102020204" pitchFamily="34" charset="0"/>
            </a:endParaRP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3GPP Standard</a:t>
            </a: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Conclusion</a:t>
            </a:r>
            <a:endParaRPr lang="en-US" altLang="zh-CN" dirty="0">
              <a:solidFill>
                <a:schemeClr val="bg1">
                  <a:lumMod val="85000"/>
                </a:schemeClr>
              </a:solidFill>
              <a:latin typeface="Arial Black" panose="020B0A04020102020204" pitchFamily="34" charset="0"/>
            </a:endParaRPr>
          </a:p>
        </p:txBody>
      </p:sp>
      <p:sp>
        <p:nvSpPr>
          <p:cNvPr id="14" name="Text Placeholder 2"/>
          <p:cNvSpPr txBox="1">
            <a:spLocks/>
          </p:cNvSpPr>
          <p:nvPr/>
        </p:nvSpPr>
        <p:spPr>
          <a:xfrm>
            <a:off x="6116973" y="230735"/>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sz="2800" b="1" dirty="0" smtClean="0">
                <a:solidFill>
                  <a:schemeClr val="tx1"/>
                </a:solidFill>
                <a:latin typeface="Arial Black" panose="020B0A04020102020204" pitchFamily="34" charset="0"/>
              </a:rPr>
              <a:t>Outline</a:t>
            </a:r>
            <a:endParaRPr lang="en-US"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47480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16</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Simple Scenario</a:t>
            </a:r>
            <a:endParaRPr lang="en-US" altLang="zh-CN" sz="2800" b="1" dirty="0">
              <a:solidFill>
                <a:schemeClr val="tx1"/>
              </a:solidFill>
              <a:latin typeface="Arial Black" panose="020B0A04020102020204" pitchFamily="34" charset="0"/>
            </a:endParaRPr>
          </a:p>
        </p:txBody>
      </p:sp>
      <p:sp>
        <p:nvSpPr>
          <p:cNvPr id="15" name="TextBox 14"/>
          <p:cNvSpPr txBox="1"/>
          <p:nvPr/>
        </p:nvSpPr>
        <p:spPr>
          <a:xfrm>
            <a:off x="899875" y="1677915"/>
            <a:ext cx="10501653"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System model</a:t>
            </a:r>
          </a:p>
        </p:txBody>
      </p:sp>
      <p:pic>
        <p:nvPicPr>
          <p:cNvPr id="10" name="Picture 9"/>
          <p:cNvPicPr>
            <a:picLocks noChangeAspect="1"/>
          </p:cNvPicPr>
          <p:nvPr/>
        </p:nvPicPr>
        <p:blipFill>
          <a:blip r:embed="rId3"/>
          <a:stretch>
            <a:fillRect/>
          </a:stretch>
        </p:blipFill>
        <p:spPr>
          <a:xfrm>
            <a:off x="7539446" y="1965986"/>
            <a:ext cx="3814354" cy="3804301"/>
          </a:xfrm>
          <a:prstGeom prst="rect">
            <a:avLst/>
          </a:prstGeom>
        </p:spPr>
      </p:pic>
      <p:sp>
        <p:nvSpPr>
          <p:cNvPr id="17"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
        <p:nvSpPr>
          <p:cNvPr id="12" name="Rectangle 11"/>
          <p:cNvSpPr/>
          <p:nvPr/>
        </p:nvSpPr>
        <p:spPr>
          <a:xfrm>
            <a:off x="852146" y="6271825"/>
            <a:ext cx="10288061" cy="289951"/>
          </a:xfrm>
          <a:prstGeom prst="rect">
            <a:avLst/>
          </a:prstGeom>
        </p:spPr>
        <p:txBody>
          <a:bodyPr wrap="square">
            <a:spAutoFit/>
          </a:bodyPr>
          <a:lstStyle/>
          <a:p>
            <a:pPr indent="0" algn="just">
              <a:lnSpc>
                <a:spcPct val="107000"/>
              </a:lnSpc>
            </a:pPr>
            <a:r>
              <a:rPr lang="en-US" sz="1200" dirty="0">
                <a:solidFill>
                  <a:schemeClr val="accent3">
                    <a:lumMod val="75000"/>
                  </a:schemeClr>
                </a:solidFill>
              </a:rPr>
              <a:t>[4] X. Cao, Z. Song, B. Yang, and Z. Han, ``Full-Duplex MAC Protocol for Wi-Fi/LTE-U Coexistence Networks," in Proc. IEEE ICC Workshop, Kansas, MO, May 2018.</a:t>
            </a:r>
          </a:p>
        </p:txBody>
      </p:sp>
      <p:sp>
        <p:nvSpPr>
          <p:cNvPr id="13" name="TextBox 12"/>
          <p:cNvSpPr txBox="1"/>
          <p:nvPr/>
        </p:nvSpPr>
        <p:spPr>
          <a:xfrm>
            <a:off x="680035" y="2353967"/>
            <a:ext cx="6465348" cy="3046988"/>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Full Duplex enables listen and talk</a:t>
            </a:r>
          </a:p>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LTE-U Downlink (DL) </a:t>
            </a:r>
            <a:r>
              <a:rPr lang="en-US" altLang="zh-CN" sz="2400" dirty="0" smtClean="0">
                <a:latin typeface="Times New Roman" panose="02020603050405020304" pitchFamily="18" charset="0"/>
                <a:cs typeface="Times New Roman" panose="02020603050405020304" pitchFamily="18" charset="0"/>
              </a:rPr>
              <a:t>and</a:t>
            </a:r>
            <a:r>
              <a:rPr lang="en-US" altLang="zh-CN" sz="2400" dirty="0" smtClean="0">
                <a:solidFill>
                  <a:srgbClr val="0070C0"/>
                </a:solidFill>
                <a:latin typeface="Times New Roman" panose="02020603050405020304" pitchFamily="18" charset="0"/>
                <a:cs typeface="Times New Roman" panose="02020603050405020304" pitchFamily="18" charset="0"/>
              </a:rPr>
              <a:t> Wi-Fi Uplink (UL)</a:t>
            </a:r>
            <a:r>
              <a:rPr lang="en-US" altLang="zh-CN" sz="2400" dirty="0" smtClean="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are </a:t>
            </a:r>
            <a:r>
              <a:rPr lang="en-US" altLang="zh-CN" sz="2400" dirty="0" smtClean="0">
                <a:latin typeface="Times New Roman" panose="02020603050405020304" pitchFamily="18" charset="0"/>
                <a:cs typeface="Times New Roman" panose="02020603050405020304" pitchFamily="18" charset="0"/>
              </a:rPr>
              <a:t>considered on the unlicensed band</a:t>
            </a:r>
          </a:p>
          <a:p>
            <a:pPr marL="742950" lvl="1" indent="-285750" algn="just">
              <a:buFont typeface="Arial" panose="020B0604020202020204" pitchFamily="34" charset="0"/>
              <a:buChar char="•"/>
            </a:pPr>
            <a:r>
              <a:rPr lang="en-US" altLang="zh-CN" sz="2400" dirty="0" err="1" smtClean="0">
                <a:latin typeface="Times New Roman" panose="02020603050405020304" pitchFamily="18" charset="0"/>
                <a:cs typeface="Times New Roman" panose="02020603050405020304" pitchFamily="18" charset="0"/>
              </a:rPr>
              <a:t>eNodeB</a:t>
            </a:r>
            <a:r>
              <a:rPr lang="en-US" altLang="zh-CN" sz="2400" dirty="0" smtClean="0">
                <a:latin typeface="Times New Roman" panose="02020603050405020304" pitchFamily="18" charset="0"/>
                <a:cs typeface="Times New Roman" panose="02020603050405020304" pitchFamily="18" charset="0"/>
              </a:rPr>
              <a:t> and LTE-U </a:t>
            </a:r>
            <a:r>
              <a:rPr lang="en-US" altLang="zh-CN" sz="2400" dirty="0">
                <a:solidFill>
                  <a:srgbClr val="0070C0"/>
                </a:solidFill>
                <a:latin typeface="Times New Roman" panose="02020603050405020304" pitchFamily="18" charset="0"/>
                <a:cs typeface="Times New Roman" panose="02020603050405020304" pitchFamily="18" charset="0"/>
              </a:rPr>
              <a:t>can </a:t>
            </a:r>
            <a:r>
              <a:rPr lang="en-US" altLang="zh-CN" sz="2400" dirty="0" smtClean="0">
                <a:solidFill>
                  <a:srgbClr val="0070C0"/>
                </a:solidFill>
                <a:latin typeface="Times New Roman" panose="02020603050405020304" pitchFamily="18" charset="0"/>
                <a:cs typeface="Times New Roman" panose="02020603050405020304" pitchFamily="18" charset="0"/>
              </a:rPr>
              <a:t>communicate</a:t>
            </a:r>
            <a:r>
              <a:rPr lang="en-US" altLang="zh-CN" sz="2400" dirty="0" smtClean="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 the unlicensed </a:t>
            </a:r>
            <a:r>
              <a:rPr lang="en-US" altLang="zh-CN" sz="2400" dirty="0" smtClean="0">
                <a:latin typeface="Times New Roman" panose="02020603050405020304" pitchFamily="18" charset="0"/>
                <a:cs typeface="Times New Roman" panose="02020603050405020304" pitchFamily="18" charset="0"/>
              </a:rPr>
              <a:t>band</a:t>
            </a:r>
          </a:p>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Inter-collisions</a:t>
            </a:r>
            <a:r>
              <a:rPr lang="en-US" altLang="zh-CN" sz="2400" dirty="0" smtClean="0">
                <a:latin typeface="Times New Roman" panose="02020603050405020304" pitchFamily="18" charset="0"/>
                <a:cs typeface="Times New Roman" panose="02020603050405020304" pitchFamily="18" charset="0"/>
              </a:rPr>
              <a:t> between Wi-Fi and LTE-U</a:t>
            </a:r>
            <a:endParaRPr lang="en-US" altLang="zh-CN" sz="2400" dirty="0">
              <a:latin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Wi-Fi user is enabled to listen and talk by </a:t>
            </a:r>
            <a:r>
              <a:rPr lang="en-US" altLang="zh-CN" sz="2400" dirty="0" smtClean="0">
                <a:solidFill>
                  <a:srgbClr val="0070C0"/>
                </a:solidFill>
                <a:latin typeface="Times New Roman" panose="02020603050405020304" pitchFamily="18" charset="0"/>
                <a:cs typeface="Times New Roman" panose="02020603050405020304" pitchFamily="18" charset="0"/>
              </a:rPr>
              <a:t>full duplex</a:t>
            </a:r>
          </a:p>
        </p:txBody>
      </p:sp>
    </p:spTree>
    <p:extLst>
      <p:ext uri="{BB962C8B-B14F-4D97-AF65-F5344CB8AC3E}">
        <p14:creationId xmlns:p14="http://schemas.microsoft.com/office/powerpoint/2010/main" val="2179402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17</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Simple </a:t>
            </a:r>
            <a:r>
              <a:rPr lang="en-US" altLang="zh-CN" sz="2800" b="1" dirty="0">
                <a:solidFill>
                  <a:schemeClr val="tx1"/>
                </a:solidFill>
                <a:latin typeface="Arial Black" panose="020B0A04020102020204" pitchFamily="34" charset="0"/>
              </a:rPr>
              <a:t>Scenario</a:t>
            </a:r>
          </a:p>
        </p:txBody>
      </p:sp>
      <p:sp>
        <p:nvSpPr>
          <p:cNvPr id="15" name="TextBox 14"/>
          <p:cNvSpPr txBox="1"/>
          <p:nvPr/>
        </p:nvSpPr>
        <p:spPr>
          <a:xfrm>
            <a:off x="852146" y="1296633"/>
            <a:ext cx="9569111" cy="738664"/>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Listen and Talk (LAT) is enabled by full duplex</a:t>
            </a:r>
            <a:r>
              <a:rPr lang="en-US" altLang="zh-CN" dirty="0" smtClean="0">
                <a:solidFill>
                  <a:schemeClr val="accent3">
                    <a:lumMod val="50000"/>
                  </a:schemeClr>
                </a:solidFill>
                <a:cs typeface="Arial" panose="020B0604020202020204" pitchFamily="34" charset="0"/>
              </a:rPr>
              <a:t> </a:t>
            </a:r>
            <a:endParaRPr lang="zh-CN" altLang="en-US" dirty="0">
              <a:solidFill>
                <a:schemeClr val="accent3">
                  <a:lumMod val="50000"/>
                </a:schemeClr>
              </a:solidFill>
              <a:cs typeface="Arial" panose="020B0604020202020204" pitchFamily="34" charset="0"/>
            </a:endParaRPr>
          </a:p>
          <a:p>
            <a:pPr marL="800100" lvl="1" indent="-342900">
              <a:buFont typeface="Wingdings" panose="05000000000000000000" pitchFamily="2" charset="2"/>
              <a:buChar char="v"/>
            </a:pPr>
            <a:endParaRPr lang="en-US" altLang="zh-CN" dirty="0" smtClean="0"/>
          </a:p>
        </p:txBody>
      </p:sp>
      <p:pic>
        <p:nvPicPr>
          <p:cNvPr id="11" name="Picture 10"/>
          <p:cNvPicPr>
            <a:picLocks noChangeAspect="1"/>
          </p:cNvPicPr>
          <p:nvPr/>
        </p:nvPicPr>
        <p:blipFill rotWithShape="1">
          <a:blip r:embed="rId3"/>
          <a:srcRect t="-402" b="402"/>
          <a:stretch/>
        </p:blipFill>
        <p:spPr>
          <a:xfrm>
            <a:off x="2338633" y="2944018"/>
            <a:ext cx="7675409" cy="3172006"/>
          </a:xfrm>
          <a:prstGeom prst="rect">
            <a:avLst/>
          </a:prstGeom>
          <a:ln>
            <a:noFill/>
          </a:ln>
        </p:spPr>
      </p:pic>
      <p:sp>
        <p:nvSpPr>
          <p:cNvPr id="17"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
        <p:nvSpPr>
          <p:cNvPr id="12" name="Rectangle 11"/>
          <p:cNvSpPr/>
          <p:nvPr/>
        </p:nvSpPr>
        <p:spPr>
          <a:xfrm>
            <a:off x="852146" y="6271825"/>
            <a:ext cx="10288061" cy="289951"/>
          </a:xfrm>
          <a:prstGeom prst="rect">
            <a:avLst/>
          </a:prstGeom>
        </p:spPr>
        <p:txBody>
          <a:bodyPr wrap="square">
            <a:spAutoFit/>
          </a:bodyPr>
          <a:lstStyle/>
          <a:p>
            <a:pPr indent="0" algn="just">
              <a:lnSpc>
                <a:spcPct val="107000"/>
              </a:lnSpc>
            </a:pPr>
            <a:r>
              <a:rPr lang="en-US" sz="1200" dirty="0">
                <a:solidFill>
                  <a:schemeClr val="accent3">
                    <a:lumMod val="75000"/>
                  </a:schemeClr>
                </a:solidFill>
              </a:rPr>
              <a:t>[4] X. Cao, Z. Song, B. Yang, and Z. Han, ``Full-Duplex MAC Protocol for Wi-Fi/LTE-U Coexistence Networks," in Proc. IEEE ICC Workshop, Kansas, MO, May 2018.</a:t>
            </a:r>
          </a:p>
        </p:txBody>
      </p:sp>
      <p:sp>
        <p:nvSpPr>
          <p:cNvPr id="13" name="TextBox 12"/>
          <p:cNvSpPr txBox="1"/>
          <p:nvPr/>
        </p:nvSpPr>
        <p:spPr>
          <a:xfrm>
            <a:off x="741484" y="1772847"/>
            <a:ext cx="10869708" cy="1200329"/>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742950" lvl="1" indent="-285750" algn="just">
              <a:buFont typeface="Arial" panose="020B0604020202020204" pitchFamily="34" charset="0"/>
              <a:buChar char="•"/>
            </a:pPr>
            <a:r>
              <a:rPr lang="en-US" altLang="zh-CN" sz="2400" dirty="0" err="1" smtClean="0">
                <a:latin typeface="Times New Roman" panose="02020603050405020304" pitchFamily="18" charset="0"/>
                <a:cs typeface="Times New Roman" panose="02020603050405020304" pitchFamily="18" charset="0"/>
              </a:rPr>
              <a:t>eNodeB</a:t>
            </a:r>
            <a:r>
              <a:rPr lang="en-US" altLang="zh-CN" sz="2400" dirty="0" smtClean="0">
                <a:latin typeface="Times New Roman" panose="02020603050405020304" pitchFamily="18" charset="0"/>
                <a:cs typeface="Times New Roman" panose="02020603050405020304" pitchFamily="18" charset="0"/>
              </a:rPr>
              <a:t> adopts </a:t>
            </a:r>
            <a:r>
              <a:rPr lang="en-US" altLang="zh-CN" sz="2400" dirty="0" smtClean="0">
                <a:solidFill>
                  <a:srgbClr val="0070C0"/>
                </a:solidFill>
                <a:latin typeface="Times New Roman" panose="02020603050405020304" pitchFamily="18" charset="0"/>
                <a:cs typeface="Times New Roman" panose="02020603050405020304" pitchFamily="18" charset="0"/>
              </a:rPr>
              <a:t>FBE-based LBT</a:t>
            </a:r>
            <a:r>
              <a:rPr lang="zh-CN" altLang="en-US" sz="2400" dirty="0" smtClean="0">
                <a:solidFill>
                  <a:srgbClr val="0070C0"/>
                </a:solidFill>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to access unlicensed band</a:t>
            </a:r>
          </a:p>
          <a:p>
            <a:pPr marL="742950" lvl="1" indent="-285750" algn="just">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Wi-Fi user employ </a:t>
            </a:r>
            <a:r>
              <a:rPr lang="en-US" altLang="zh-CN" sz="2400" dirty="0" smtClean="0">
                <a:solidFill>
                  <a:srgbClr val="0070C0"/>
                </a:solidFill>
                <a:latin typeface="Times New Roman" panose="02020603050405020304" pitchFamily="18" charset="0"/>
                <a:cs typeface="Times New Roman" panose="02020603050405020304" pitchFamily="18" charset="0"/>
              </a:rPr>
              <a:t>LAT</a:t>
            </a:r>
            <a:r>
              <a:rPr lang="en-US" altLang="zh-CN" sz="2400" dirty="0" smtClean="0">
                <a:latin typeface="Times New Roman" panose="02020603050405020304" pitchFamily="18" charset="0"/>
                <a:cs typeface="Times New Roman" panose="02020603050405020304" pitchFamily="18" charset="0"/>
              </a:rPr>
              <a:t> access scheme to improve its competitiveness</a:t>
            </a:r>
          </a:p>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Channel utilization </a:t>
            </a:r>
            <a:r>
              <a:rPr lang="en-US" altLang="zh-CN" sz="2400" dirty="0" smtClean="0">
                <a:latin typeface="Times New Roman" panose="02020603050405020304" pitchFamily="18" charset="0"/>
                <a:cs typeface="Times New Roman" panose="02020603050405020304" pitchFamily="18" charset="0"/>
              </a:rPr>
              <a:t>is improved and </a:t>
            </a:r>
            <a:r>
              <a:rPr lang="en-US" altLang="zh-CN" sz="2400" dirty="0" smtClean="0">
                <a:solidFill>
                  <a:srgbClr val="0070C0"/>
                </a:solidFill>
                <a:latin typeface="Times New Roman" panose="02020603050405020304" pitchFamily="18" charset="0"/>
                <a:cs typeface="Times New Roman" panose="02020603050405020304" pitchFamily="18" charset="0"/>
              </a:rPr>
              <a:t>long collision</a:t>
            </a:r>
            <a:r>
              <a:rPr lang="en-US" altLang="zh-CN" sz="2400" dirty="0" smtClean="0">
                <a:latin typeface="Times New Roman" panose="02020603050405020304" pitchFamily="18" charset="0"/>
                <a:cs typeface="Times New Roman" panose="02020603050405020304" pitchFamily="18" charset="0"/>
              </a:rPr>
              <a:t> is alleviated</a:t>
            </a:r>
            <a:endParaRPr lang="en-US" altLang="zh-CN" sz="240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215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18</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Simple </a:t>
            </a:r>
            <a:r>
              <a:rPr lang="en-US" altLang="zh-CN" sz="2800" b="1" dirty="0">
                <a:solidFill>
                  <a:schemeClr val="tx1"/>
                </a:solidFill>
                <a:latin typeface="Arial Black" panose="020B0A04020102020204" pitchFamily="34" charset="0"/>
              </a:rPr>
              <a:t>Scenario</a:t>
            </a:r>
          </a:p>
        </p:txBody>
      </p:sp>
      <p:sp>
        <p:nvSpPr>
          <p:cNvPr id="17" name="TextBox 16"/>
          <p:cNvSpPr txBox="1"/>
          <p:nvPr/>
        </p:nvSpPr>
        <p:spPr>
          <a:xfrm>
            <a:off x="643140" y="1296478"/>
            <a:ext cx="86401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a:t>State </a:t>
            </a:r>
            <a:r>
              <a:rPr lang="en-US" altLang="zh-CN" dirty="0" smtClean="0"/>
              <a:t>Transition of Wi-Fi user based on two sensing errors</a:t>
            </a:r>
            <a:endParaRPr lang="en-US" altLang="zh-CN" dirty="0"/>
          </a:p>
        </p:txBody>
      </p:sp>
      <mc:AlternateContent xmlns:mc="http://schemas.openxmlformats.org/markup-compatibility/2006" xmlns:a14="http://schemas.microsoft.com/office/drawing/2010/main">
        <mc:Choice Requires="a14">
          <p:sp>
            <p:nvSpPr>
              <p:cNvPr id="12" name="矩形 6"/>
              <p:cNvSpPr>
                <a:spLocks noChangeArrowheads="1"/>
              </p:cNvSpPr>
              <p:nvPr/>
            </p:nvSpPr>
            <p:spPr bwMode="auto">
              <a:xfrm>
                <a:off x="825066" y="2602592"/>
                <a:ext cx="10731737" cy="12598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p>
                <a:pPr marL="342900" indent="-342900" algn="just">
                  <a:buFont typeface="Arial" panose="020B0604020202020204" pitchFamily="34" charset="0"/>
                  <a:buChar char="•"/>
                </a:pP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Based on the imperfect sensing, the coexistence networks maintain four </a:t>
                </a:r>
                <a:r>
                  <a:rPr lang="en-US" altLang="zh-CN" sz="2400" dirty="0" smtClean="0">
                    <a:solidFill>
                      <a:srgbClr val="0070C0"/>
                    </a:solidFill>
                    <a:latin typeface="Times New Roman" panose="02020603050405020304" pitchFamily="18" charset="0"/>
                    <a:cs typeface="Times New Roman" panose="02020603050405020304" pitchFamily="18" charset="0"/>
                  </a:rPr>
                  <a:t>states </a:t>
                </a:r>
                <a14:m>
                  <m:oMath xmlns:m="http://schemas.openxmlformats.org/officeDocument/2006/math">
                    <m:sSub>
                      <m:sSubPr>
                        <m:ctrlPr>
                          <a:rPr lang="en-US" altLang="zh-CN" sz="2400" i="1">
                            <a:solidFill>
                              <a:srgbClr val="0070C0"/>
                            </a:solidFill>
                            <a:latin typeface="Cambria Math" charset="0"/>
                          </a:rPr>
                        </m:ctrlPr>
                      </m:sSubPr>
                      <m:e>
                        <m:r>
                          <m:rPr>
                            <m:nor/>
                          </m:rPr>
                          <a:rPr lang="en-US" altLang="zh-CN" sz="2400">
                            <a:solidFill>
                              <a:srgbClr val="0070C0"/>
                            </a:solidFill>
                            <a:latin typeface="Times New Roman" panose="02020603050405020304" pitchFamily="18" charset="0"/>
                            <a:cs typeface="Times New Roman" panose="02020603050405020304" pitchFamily="18" charset="0"/>
                          </a:rPr>
                          <m:t>ℋ</m:t>
                        </m:r>
                      </m:e>
                      <m:sub>
                        <m:r>
                          <a:rPr lang="en-US" altLang="zh-CN" sz="2400">
                            <a:solidFill>
                              <a:srgbClr val="0070C0"/>
                            </a:solidFill>
                            <a:latin typeface="Cambria Math" panose="02040503050406030204" pitchFamily="18" charset="0"/>
                          </a:rPr>
                          <m:t>𝑖𝑗</m:t>
                        </m:r>
                      </m:sub>
                    </m:sSub>
                    <m:r>
                      <a:rPr lang="en-US" altLang="zh-CN" sz="2400">
                        <a:solidFill>
                          <a:schemeClr val="accent3">
                            <a:lumMod val="50000"/>
                          </a:schemeClr>
                        </a:solidFill>
                        <a:latin typeface="Cambria Math" panose="02040503050406030204" pitchFamily="18" charset="0"/>
                      </a:rPr>
                      <m:t> </m:t>
                    </m:r>
                    <m:d>
                      <m:dPr>
                        <m:ctrlPr>
                          <a:rPr lang="en-US" altLang="zh-CN" sz="2400" i="1">
                            <a:solidFill>
                              <a:schemeClr val="accent3">
                                <a:lumMod val="50000"/>
                              </a:schemeClr>
                            </a:solidFill>
                            <a:latin typeface="Cambria Math" charset="0"/>
                          </a:rPr>
                        </m:ctrlPr>
                      </m:dPr>
                      <m:e>
                        <m:r>
                          <a:rPr lang="en-US" altLang="zh-CN" sz="2400">
                            <a:solidFill>
                              <a:schemeClr val="accent3">
                                <a:lumMod val="50000"/>
                              </a:schemeClr>
                            </a:solidFill>
                            <a:latin typeface="Cambria Math" panose="02040503050406030204" pitchFamily="18" charset="0"/>
                          </a:rPr>
                          <m:t>𝑖</m:t>
                        </m:r>
                        <m:r>
                          <a:rPr lang="en-US" altLang="zh-CN" sz="2400">
                            <a:solidFill>
                              <a:schemeClr val="accent3">
                                <a:lumMod val="50000"/>
                              </a:schemeClr>
                            </a:solidFill>
                            <a:latin typeface="Cambria Math" panose="02040503050406030204" pitchFamily="18" charset="0"/>
                          </a:rPr>
                          <m:t>,</m:t>
                        </m:r>
                        <m:r>
                          <a:rPr lang="en-US" altLang="zh-CN" sz="2400">
                            <a:solidFill>
                              <a:schemeClr val="accent3">
                                <a:lumMod val="50000"/>
                              </a:schemeClr>
                            </a:solidFill>
                            <a:latin typeface="Cambria Math" panose="02040503050406030204" pitchFamily="18" charset="0"/>
                          </a:rPr>
                          <m:t>𝑗</m:t>
                        </m:r>
                        <m:r>
                          <a:rPr lang="en-US" altLang="zh-CN" sz="2400">
                            <a:solidFill>
                              <a:schemeClr val="accent3">
                                <a:lumMod val="50000"/>
                              </a:schemeClr>
                            </a:solidFill>
                            <a:latin typeface="Cambria Math" panose="02040503050406030204" pitchFamily="18" charset="0"/>
                          </a:rPr>
                          <m:t>=0,1</m:t>
                        </m:r>
                      </m:e>
                    </m:d>
                  </m:oMath>
                </a14:m>
                <a:r>
                  <a:rPr lang="en-US" altLang="zh-CN" sz="2400" dirty="0">
                    <a:solidFill>
                      <a:schemeClr val="accent3">
                        <a:lumMod val="50000"/>
                      </a:schemeClr>
                    </a:solidFill>
                    <a:latin typeface="Times New Roman" panose="02020603050405020304" pitchFamily="18" charset="0"/>
                    <a:cs typeface="Times New Roman" panose="02020603050405020304" pitchFamily="18" charset="0"/>
                  </a:rPr>
                  <a:t>correspond </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to the </a:t>
                </a:r>
                <a:r>
                  <a:rPr lang="en-US" altLang="zh-CN" sz="2400" dirty="0" smtClean="0">
                    <a:solidFill>
                      <a:srgbClr val="0070C0"/>
                    </a:solidFill>
                    <a:latin typeface="Times New Roman" panose="02020603050405020304" pitchFamily="18" charset="0"/>
                    <a:cs typeface="Times New Roman" panose="02020603050405020304" pitchFamily="18" charset="0"/>
                  </a:rPr>
                  <a:t>probability</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i="1">
                            <a:solidFill>
                              <a:schemeClr val="accent3">
                                <a:lumMod val="50000"/>
                              </a:schemeClr>
                            </a:solidFill>
                            <a:latin typeface="Cambria Math" charset="0"/>
                          </a:rPr>
                        </m:ctrlPr>
                      </m:sSubPr>
                      <m:e>
                        <m:r>
                          <a:rPr lang="en-US" altLang="zh-CN" sz="2400">
                            <a:solidFill>
                              <a:schemeClr val="accent3">
                                <a:lumMod val="50000"/>
                              </a:schemeClr>
                            </a:solidFill>
                            <a:latin typeface="Cambria Math" panose="02040503050406030204" pitchFamily="18" charset="0"/>
                          </a:rPr>
                          <m:t>𝑝</m:t>
                        </m:r>
                      </m:e>
                      <m:sub>
                        <m:r>
                          <a:rPr lang="en-US" altLang="zh-CN" sz="2400">
                            <a:solidFill>
                              <a:schemeClr val="accent3">
                                <a:lumMod val="50000"/>
                              </a:schemeClr>
                            </a:solidFill>
                            <a:latin typeface="Cambria Math" panose="02040503050406030204" pitchFamily="18" charset="0"/>
                          </a:rPr>
                          <m:t>𝑖𝑗</m:t>
                        </m:r>
                      </m:sub>
                    </m:sSub>
                    <m:r>
                      <a:rPr lang="en-US" altLang="zh-CN" sz="2400">
                        <a:solidFill>
                          <a:schemeClr val="accent3">
                            <a:lumMod val="50000"/>
                          </a:schemeClr>
                        </a:solidFill>
                        <a:latin typeface="Cambria Math" panose="02040503050406030204" pitchFamily="18" charset="0"/>
                      </a:rPr>
                      <m:t> </m:t>
                    </m:r>
                    <m:d>
                      <m:dPr>
                        <m:ctrlPr>
                          <a:rPr lang="en-US" altLang="zh-CN" sz="2400" i="1">
                            <a:solidFill>
                              <a:schemeClr val="accent3">
                                <a:lumMod val="50000"/>
                              </a:schemeClr>
                            </a:solidFill>
                            <a:latin typeface="Cambria Math" charset="0"/>
                          </a:rPr>
                        </m:ctrlPr>
                      </m:dPr>
                      <m:e>
                        <m:r>
                          <a:rPr lang="en-US" altLang="zh-CN" sz="2400">
                            <a:solidFill>
                              <a:schemeClr val="accent3">
                                <a:lumMod val="50000"/>
                              </a:schemeClr>
                            </a:solidFill>
                            <a:latin typeface="Cambria Math" panose="02040503050406030204" pitchFamily="18" charset="0"/>
                          </a:rPr>
                          <m:t>𝑖</m:t>
                        </m:r>
                        <m:r>
                          <a:rPr lang="en-US" altLang="zh-CN" sz="2400">
                            <a:solidFill>
                              <a:schemeClr val="accent3">
                                <a:lumMod val="50000"/>
                              </a:schemeClr>
                            </a:solidFill>
                            <a:latin typeface="Cambria Math" panose="02040503050406030204" pitchFamily="18" charset="0"/>
                          </a:rPr>
                          <m:t>,</m:t>
                        </m:r>
                        <m:r>
                          <a:rPr lang="en-US" altLang="zh-CN" sz="2400">
                            <a:solidFill>
                              <a:schemeClr val="accent3">
                                <a:lumMod val="50000"/>
                              </a:schemeClr>
                            </a:solidFill>
                            <a:latin typeface="Cambria Math" panose="02040503050406030204" pitchFamily="18" charset="0"/>
                          </a:rPr>
                          <m:t>𝑗</m:t>
                        </m:r>
                        <m:r>
                          <a:rPr lang="en-US" altLang="zh-CN" sz="2400">
                            <a:solidFill>
                              <a:schemeClr val="accent3">
                                <a:lumMod val="50000"/>
                              </a:schemeClr>
                            </a:solidFill>
                            <a:latin typeface="Cambria Math" panose="02040503050406030204" pitchFamily="18" charset="0"/>
                          </a:rPr>
                          <m:t>=0,1</m:t>
                        </m:r>
                      </m:e>
                    </m:d>
                    <m:r>
                      <a:rPr lang="en-US" altLang="zh-CN" sz="2400" b="0" i="0" smtClean="0">
                        <a:solidFill>
                          <a:schemeClr val="accent3">
                            <a:lumMod val="50000"/>
                          </a:schemeClr>
                        </a:solidFill>
                        <a:latin typeface="Cambria Math" panose="02040503050406030204" pitchFamily="18" charset="0"/>
                      </a:rPr>
                      <m:t>, </m:t>
                    </m:r>
                  </m:oMath>
                </a14:m>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 </a:t>
                </a:r>
                <a:r>
                  <a:rPr lang="en-US" altLang="zh-CN" sz="2400" dirty="0">
                    <a:latin typeface="Times New Roman" panose="02020603050405020304" pitchFamily="18" charset="0"/>
                    <a:cs typeface="Times New Roman" panose="02020603050405020304" pitchFamily="18" charset="0"/>
                  </a:rPr>
                  <a:t>two discrete-time Markov </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model is given</a:t>
                </a:r>
                <a:r>
                  <a:rPr lang="zh-CN" altLang="en-US" sz="2400"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altLang="zh-CN" sz="2400" dirty="0">
                    <a:solidFill>
                      <a:schemeClr val="accent3">
                        <a:lumMod val="50000"/>
                      </a:schemeClr>
                    </a:solidFill>
                    <a:latin typeface="Times New Roman" panose="02020603050405020304" pitchFamily="18" charset="0"/>
                    <a:cs typeface="Times New Roman" panose="02020603050405020304" pitchFamily="18" charset="0"/>
                  </a:rPr>
                  <a:t>as</a:t>
                </a:r>
                <a:endParaRPr lang="zh-CN" altLang="en-US" sz="2400" dirty="0">
                  <a:solidFill>
                    <a:schemeClr val="accent3">
                      <a:lumMod val="50000"/>
                    </a:schemeClr>
                  </a:solidFill>
                  <a:latin typeface="Times New Roman" panose="02020603050405020304" pitchFamily="18" charset="0"/>
                  <a:cs typeface="Times New Roman" panose="02020603050405020304" pitchFamily="18" charset="0"/>
                </a:endParaRPr>
              </a:p>
            </p:txBody>
          </p:sp>
        </mc:Choice>
        <mc:Fallback xmlns="">
          <p:sp>
            <p:nvSpPr>
              <p:cNvPr id="12" name="矩形 6"/>
              <p:cNvSpPr>
                <a:spLocks noRot="1" noChangeAspect="1" noMove="1" noResize="1" noEditPoints="1" noAdjustHandles="1" noChangeArrowheads="1" noChangeShapeType="1" noTextEdit="1"/>
              </p:cNvSpPr>
              <p:nvPr/>
            </p:nvSpPr>
            <p:spPr bwMode="auto">
              <a:xfrm>
                <a:off x="825066" y="2602592"/>
                <a:ext cx="10731737" cy="1259832"/>
              </a:xfrm>
              <a:prstGeom prst="rect">
                <a:avLst/>
              </a:prstGeom>
              <a:blipFill>
                <a:blip r:embed="rId3"/>
                <a:stretch>
                  <a:fillRect l="-738" t="-3865" r="-852" b="-772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6442607" y="3401059"/>
            <a:ext cx="4699989" cy="3137853"/>
          </a:xfrm>
          <a:prstGeom prst="rect">
            <a:avLst/>
          </a:prstGeom>
        </p:spPr>
      </p:pic>
      <p:sp>
        <p:nvSpPr>
          <p:cNvPr id="21" name="object 2"/>
          <p:cNvSpPr/>
          <p:nvPr/>
        </p:nvSpPr>
        <p:spPr>
          <a:xfrm>
            <a:off x="3308563" y="1063933"/>
            <a:ext cx="8275320" cy="64008"/>
          </a:xfrm>
          <a:prstGeom prst="rect">
            <a:avLst/>
          </a:prstGeom>
          <a:blipFill>
            <a:blip r:embed="rId5" cstate="print"/>
            <a:stretch>
              <a:fillRect/>
            </a:stretch>
          </a:blipFill>
        </p:spPr>
        <p:txBody>
          <a:bodyPr wrap="square" lIns="0" tIns="0" rIns="0" bIns="0" rtlCol="0"/>
          <a:lstStyle/>
          <a:p>
            <a:endParaRPr/>
          </a:p>
        </p:txBody>
      </p:sp>
      <p:pic>
        <p:nvPicPr>
          <p:cNvPr id="10" name="Picture 9"/>
          <p:cNvPicPr>
            <a:picLocks noChangeAspect="1"/>
          </p:cNvPicPr>
          <p:nvPr/>
        </p:nvPicPr>
        <p:blipFill>
          <a:blip r:embed="rId6"/>
          <a:stretch>
            <a:fillRect/>
          </a:stretch>
        </p:blipFill>
        <p:spPr>
          <a:xfrm>
            <a:off x="1301240" y="4221659"/>
            <a:ext cx="5141367" cy="1925487"/>
          </a:xfrm>
          <a:prstGeom prst="rect">
            <a:avLst/>
          </a:prstGeom>
        </p:spPr>
      </p:pic>
      <p:sp>
        <p:nvSpPr>
          <p:cNvPr id="11" name="矩形 6"/>
          <p:cNvSpPr>
            <a:spLocks noChangeArrowheads="1"/>
          </p:cNvSpPr>
          <p:nvPr/>
        </p:nvSpPr>
        <p:spPr bwMode="auto">
          <a:xfrm>
            <a:off x="825067" y="1777610"/>
            <a:ext cx="10758816" cy="830997"/>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wrap="square">
            <a:spAutoFit/>
          </a:bodyPr>
          <a:lstStyle/>
          <a:p>
            <a:pPr marL="342900" indent="-342900" algn="just">
              <a:buFont typeface="Arial" panose="020B0604020202020204" pitchFamily="34" charset="0"/>
              <a:buChar char="•"/>
            </a:pP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Due to </a:t>
            </a:r>
            <a:r>
              <a:rPr lang="en-US" altLang="zh-CN" sz="2400" dirty="0" smtClean="0">
                <a:solidFill>
                  <a:srgbClr val="0070C0"/>
                </a:solidFill>
                <a:latin typeface="Times New Roman" panose="02020603050405020304" pitchFamily="18" charset="0"/>
                <a:cs typeface="Times New Roman" panose="02020603050405020304" pitchFamily="18" charset="0"/>
              </a:rPr>
              <a:t>residual self-interference</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 of FD, two sensing errors are introduced when Wi-Fi user keeps silent or active, i.e., </a:t>
            </a:r>
            <a:r>
              <a:rPr lang="en-US" altLang="zh-CN" sz="2400" dirty="0" smtClean="0">
                <a:solidFill>
                  <a:srgbClr val="0070C0"/>
                </a:solidFill>
                <a:latin typeface="Times New Roman" panose="02020603050405020304" pitchFamily="18" charset="0"/>
                <a:cs typeface="Times New Roman" panose="02020603050405020304" pitchFamily="18" charset="0"/>
              </a:rPr>
              <a:t>false alarm </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t>
            </a:r>
            <a:r>
              <a:rPr lang="en-US" altLang="zh-CN" sz="2400" i="1" dirty="0" smtClean="0">
                <a:solidFill>
                  <a:schemeClr val="accent3">
                    <a:lumMod val="50000"/>
                  </a:schemeClr>
                </a:solidFill>
                <a:latin typeface="Times New Roman" panose="02020603050405020304" pitchFamily="18" charset="0"/>
                <a:cs typeface="Times New Roman" panose="02020603050405020304" pitchFamily="18" charset="0"/>
              </a:rPr>
              <a:t>p</a:t>
            </a:r>
            <a:r>
              <a:rPr lang="en-US" altLang="zh-CN" sz="2400" i="1" baseline="30000" dirty="0" smtClean="0">
                <a:solidFill>
                  <a:schemeClr val="accent3">
                    <a:lumMod val="50000"/>
                  </a:schemeClr>
                </a:solidFill>
                <a:latin typeface="Times New Roman" panose="02020603050405020304" pitchFamily="18" charset="0"/>
                <a:cs typeface="Times New Roman" panose="02020603050405020304" pitchFamily="18" charset="0"/>
              </a:rPr>
              <a:t>0</a:t>
            </a:r>
            <a:r>
              <a:rPr lang="en-US" altLang="zh-CN" sz="2400" i="1" baseline="-25000" dirty="0" smtClean="0">
                <a:solidFill>
                  <a:schemeClr val="accent3">
                    <a:lumMod val="50000"/>
                  </a:schemeClr>
                </a:solidFill>
                <a:latin typeface="Times New Roman" panose="02020603050405020304" pitchFamily="18" charset="0"/>
                <a:cs typeface="Times New Roman" panose="02020603050405020304" pitchFamily="18" charset="0"/>
              </a:rPr>
              <a:t>f</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t>
            </a:r>
            <a:r>
              <a:rPr lang="en-US" altLang="zh-CN" sz="2400" i="1" dirty="0" smtClean="0">
                <a:solidFill>
                  <a:schemeClr val="accent3">
                    <a:lumMod val="50000"/>
                  </a:schemeClr>
                </a:solidFill>
                <a:latin typeface="Times New Roman" panose="02020603050405020304" pitchFamily="18" charset="0"/>
                <a:cs typeface="Times New Roman" panose="02020603050405020304" pitchFamily="18" charset="0"/>
              </a:rPr>
              <a:t> p</a:t>
            </a:r>
            <a:r>
              <a:rPr lang="en-US" altLang="zh-CN" sz="2400" i="1" baseline="30000" dirty="0" smtClean="0">
                <a:solidFill>
                  <a:schemeClr val="accent3">
                    <a:lumMod val="50000"/>
                  </a:schemeClr>
                </a:solidFill>
                <a:latin typeface="Times New Roman" panose="02020603050405020304" pitchFamily="18" charset="0"/>
                <a:cs typeface="Times New Roman" panose="02020603050405020304" pitchFamily="18" charset="0"/>
              </a:rPr>
              <a:t>1</a:t>
            </a:r>
            <a:r>
              <a:rPr lang="en-US" altLang="zh-CN" sz="2400" i="1" baseline="-25000" dirty="0" smtClean="0">
                <a:solidFill>
                  <a:schemeClr val="accent3">
                    <a:lumMod val="50000"/>
                  </a:schemeClr>
                </a:solidFill>
                <a:latin typeface="Times New Roman" panose="02020603050405020304" pitchFamily="18" charset="0"/>
                <a:cs typeface="Times New Roman" panose="02020603050405020304" pitchFamily="18" charset="0"/>
              </a:rPr>
              <a:t>f</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 and </a:t>
            </a:r>
            <a:r>
              <a:rPr lang="en-US" altLang="zh-CN" sz="2400" dirty="0" smtClean="0">
                <a:solidFill>
                  <a:srgbClr val="0070C0"/>
                </a:solidFill>
                <a:latin typeface="Times New Roman" panose="02020603050405020304" pitchFamily="18" charset="0"/>
                <a:cs typeface="Times New Roman" panose="02020603050405020304" pitchFamily="18" charset="0"/>
              </a:rPr>
              <a:t>miss detection </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t>
            </a:r>
            <a:r>
              <a:rPr lang="en-US" altLang="zh-CN" sz="2400" i="1" dirty="0" smtClean="0">
                <a:solidFill>
                  <a:schemeClr val="accent3">
                    <a:lumMod val="50000"/>
                  </a:schemeClr>
                </a:solidFill>
                <a:latin typeface="Times New Roman" panose="02020603050405020304" pitchFamily="18" charset="0"/>
                <a:cs typeface="Times New Roman" panose="02020603050405020304" pitchFamily="18" charset="0"/>
              </a:rPr>
              <a:t>p</a:t>
            </a:r>
            <a:r>
              <a:rPr lang="en-US" altLang="zh-CN" sz="2400" i="1" baseline="30000" dirty="0" smtClean="0">
                <a:solidFill>
                  <a:schemeClr val="accent3">
                    <a:lumMod val="50000"/>
                  </a:schemeClr>
                </a:solidFill>
                <a:latin typeface="Times New Roman" panose="02020603050405020304" pitchFamily="18" charset="0"/>
                <a:cs typeface="Times New Roman" panose="02020603050405020304" pitchFamily="18" charset="0"/>
              </a:rPr>
              <a:t>0</a:t>
            </a:r>
            <a:r>
              <a:rPr lang="en-US" altLang="zh-CN" sz="2400" i="1" baseline="-25000" dirty="0" smtClean="0">
                <a:solidFill>
                  <a:schemeClr val="accent3">
                    <a:lumMod val="50000"/>
                  </a:schemeClr>
                </a:solidFill>
                <a:latin typeface="Times New Roman" panose="02020603050405020304" pitchFamily="18" charset="0"/>
                <a:cs typeface="Times New Roman" panose="02020603050405020304" pitchFamily="18" charset="0"/>
              </a:rPr>
              <a:t>m</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t>
            </a:r>
            <a:r>
              <a:rPr lang="en-US" altLang="zh-CN" sz="2400" i="1" dirty="0" smtClean="0">
                <a:solidFill>
                  <a:schemeClr val="accent3">
                    <a:lumMod val="50000"/>
                  </a:schemeClr>
                </a:solidFill>
                <a:latin typeface="Times New Roman" panose="02020603050405020304" pitchFamily="18" charset="0"/>
                <a:cs typeface="Times New Roman" panose="02020603050405020304" pitchFamily="18" charset="0"/>
              </a:rPr>
              <a:t> p</a:t>
            </a:r>
            <a:r>
              <a:rPr lang="en-US" altLang="zh-CN" sz="2400" i="1" baseline="30000" dirty="0" smtClean="0">
                <a:solidFill>
                  <a:schemeClr val="accent3">
                    <a:lumMod val="50000"/>
                  </a:schemeClr>
                </a:solidFill>
                <a:latin typeface="Times New Roman" panose="02020603050405020304" pitchFamily="18" charset="0"/>
                <a:cs typeface="Times New Roman" panose="02020603050405020304" pitchFamily="18" charset="0"/>
              </a:rPr>
              <a:t>1</a:t>
            </a:r>
            <a:r>
              <a:rPr lang="en-US" altLang="zh-CN" sz="2400" i="1" baseline="-25000" dirty="0" smtClean="0">
                <a:solidFill>
                  <a:schemeClr val="accent3">
                    <a:lumMod val="50000"/>
                  </a:schemeClr>
                </a:solidFill>
                <a:latin typeface="Times New Roman" panose="02020603050405020304" pitchFamily="18" charset="0"/>
                <a:cs typeface="Times New Roman" panose="02020603050405020304" pitchFamily="18" charset="0"/>
              </a:rPr>
              <a:t>m</a:t>
            </a:r>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a:t>
            </a:r>
            <a:endParaRPr lang="zh-CN" altLang="en-US" sz="240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444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19</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Simple </a:t>
            </a:r>
            <a:r>
              <a:rPr lang="en-US" altLang="zh-CN" sz="2800" b="1" dirty="0">
                <a:solidFill>
                  <a:schemeClr val="tx1"/>
                </a:solidFill>
                <a:latin typeface="Arial Black" panose="020B0A04020102020204" pitchFamily="34" charset="0"/>
              </a:rPr>
              <a:t>Scenario</a:t>
            </a:r>
          </a:p>
        </p:txBody>
      </p:sp>
      <p:sp>
        <p:nvSpPr>
          <p:cNvPr id="25"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3" name="Rectangle 2"/>
          <p:cNvSpPr/>
          <p:nvPr/>
        </p:nvSpPr>
        <p:spPr>
          <a:xfrm>
            <a:off x="1133648" y="5792631"/>
            <a:ext cx="5413661" cy="400110"/>
          </a:xfrm>
          <a:prstGeom prst="rect">
            <a:avLst/>
          </a:prstGeom>
        </p:spPr>
        <p:txBody>
          <a:bodyPr wrap="none">
            <a:spAutoFit/>
          </a:bodyPr>
          <a:lstStyle/>
          <a:p>
            <a:r>
              <a:rPr lang="en-US" altLang="zh-CN" sz="2000" dirty="0" smtClean="0">
                <a:solidFill>
                  <a:schemeClr val="accent3">
                    <a:lumMod val="50000"/>
                  </a:schemeClr>
                </a:solidFill>
                <a:latin typeface="Times New Roman" panose="02020603050405020304" pitchFamily="18" charset="0"/>
                <a:cs typeface="Times New Roman" panose="02020603050405020304" pitchFamily="18" charset="0"/>
              </a:rPr>
              <a:t>Denotes the channel access probability of </a:t>
            </a:r>
            <a:r>
              <a:rPr lang="en-US" altLang="zh-CN" sz="2000" dirty="0" err="1" smtClean="0">
                <a:solidFill>
                  <a:schemeClr val="accent3">
                    <a:lumMod val="50000"/>
                  </a:schemeClr>
                </a:solidFill>
                <a:latin typeface="Times New Roman" panose="02020603050405020304" pitchFamily="18" charset="0"/>
                <a:cs typeface="Times New Roman" panose="02020603050405020304" pitchFamily="18" charset="0"/>
              </a:rPr>
              <a:t>eNodeB</a:t>
            </a:r>
            <a:r>
              <a:rPr lang="en-US" altLang="zh-CN" sz="2000" dirty="0" smtClean="0">
                <a:solidFill>
                  <a:schemeClr val="accent3">
                    <a:lumMod val="50000"/>
                  </a:schemeClr>
                </a:solidFill>
                <a:latin typeface="Times New Roman" panose="02020603050405020304" pitchFamily="18" charset="0"/>
                <a:cs typeface="Times New Roman" panose="02020603050405020304" pitchFamily="18" charset="0"/>
              </a:rPr>
              <a:t> </a:t>
            </a:r>
            <a:endParaRPr lang="en-US" sz="2000" dirty="0"/>
          </a:p>
        </p:txBody>
      </p:sp>
      <p:sp>
        <p:nvSpPr>
          <p:cNvPr id="13" name="TextBox 12"/>
          <p:cNvSpPr txBox="1"/>
          <p:nvPr/>
        </p:nvSpPr>
        <p:spPr>
          <a:xfrm>
            <a:off x="852282" y="1354320"/>
            <a:ext cx="10501653"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Performance analysis and problem formulation</a:t>
            </a:r>
          </a:p>
        </p:txBody>
      </p:sp>
      <p:sp>
        <p:nvSpPr>
          <p:cNvPr id="14" name="Rectangle 13"/>
          <p:cNvSpPr/>
          <p:nvPr/>
        </p:nvSpPr>
        <p:spPr>
          <a:xfrm>
            <a:off x="5849336" y="1894362"/>
            <a:ext cx="5632916" cy="3774972"/>
          </a:xfrm>
          <a:prstGeom prst="rect">
            <a:avLst/>
          </a:prstGeom>
          <a:solidFill>
            <a:schemeClr val="bg1">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a:srcRect l="3244" t="30965"/>
          <a:stretch/>
        </p:blipFill>
        <p:spPr>
          <a:xfrm>
            <a:off x="5836273" y="2791751"/>
            <a:ext cx="5632916" cy="2340222"/>
          </a:xfrm>
          <a:prstGeom prst="rect">
            <a:avLst/>
          </a:prstGeom>
        </p:spPr>
      </p:pic>
      <p:sp>
        <p:nvSpPr>
          <p:cNvPr id="16" name="Rectangle 15"/>
          <p:cNvSpPr/>
          <p:nvPr/>
        </p:nvSpPr>
        <p:spPr>
          <a:xfrm>
            <a:off x="920794" y="1898725"/>
            <a:ext cx="4789102" cy="3744952"/>
          </a:xfrm>
          <a:prstGeom prst="rect">
            <a:avLst/>
          </a:prstGeom>
          <a:solidFill>
            <a:schemeClr val="bg1">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5"/>
          <a:srcRect l="6199" t="27564" r="4613"/>
          <a:stretch/>
        </p:blipFill>
        <p:spPr>
          <a:xfrm>
            <a:off x="928888" y="2780418"/>
            <a:ext cx="4767944" cy="2712697"/>
          </a:xfrm>
          <a:prstGeom prst="rect">
            <a:avLst/>
          </a:prstGeom>
        </p:spPr>
      </p:pic>
      <p:cxnSp>
        <p:nvCxnSpPr>
          <p:cNvPr id="8" name="Straight Arrow Connector 7"/>
          <p:cNvCxnSpPr/>
          <p:nvPr/>
        </p:nvCxnSpPr>
        <p:spPr>
          <a:xfrm flipH="1">
            <a:off x="2847703" y="4206240"/>
            <a:ext cx="574766" cy="1607631"/>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5979199" y="2145426"/>
            <a:ext cx="5615640" cy="461665"/>
          </a:xfrm>
          <a:prstGeom prst="rect">
            <a:avLst/>
          </a:prstGeom>
        </p:spPr>
        <p:txBody>
          <a:bodyPr wrap="none">
            <a:spAutoFit/>
          </a:bodyPr>
          <a:lstStyle/>
          <a:p>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Problem formulation with fairness constrain</a:t>
            </a:r>
            <a:endParaRPr lang="en-US" sz="2400" dirty="0"/>
          </a:p>
        </p:txBody>
      </p:sp>
      <p:sp>
        <p:nvSpPr>
          <p:cNvPr id="29" name="Rectangle 28"/>
          <p:cNvSpPr/>
          <p:nvPr/>
        </p:nvSpPr>
        <p:spPr>
          <a:xfrm>
            <a:off x="1159416" y="2167510"/>
            <a:ext cx="4298293" cy="461665"/>
          </a:xfrm>
          <a:prstGeom prst="rect">
            <a:avLst/>
          </a:prstGeom>
        </p:spPr>
        <p:txBody>
          <a:bodyPr wrap="none">
            <a:spAutoFit/>
          </a:bodyPr>
          <a:lstStyle/>
          <a:p>
            <a:r>
              <a:rPr lang="en-US" altLang="zh-CN" sz="2400" dirty="0" smtClean="0">
                <a:solidFill>
                  <a:schemeClr val="accent3">
                    <a:lumMod val="50000"/>
                  </a:schemeClr>
                </a:solidFill>
                <a:latin typeface="Times New Roman" panose="02020603050405020304" pitchFamily="18" charset="0"/>
                <a:cs typeface="Times New Roman" panose="02020603050405020304" pitchFamily="18" charset="0"/>
              </a:rPr>
              <a:t>Throughput of Wi-Fi and LTE-U </a:t>
            </a:r>
            <a:endParaRPr lang="en-US" sz="2400" dirty="0"/>
          </a:p>
        </p:txBody>
      </p:sp>
    </p:spTree>
    <p:extLst>
      <p:ext uri="{BB962C8B-B14F-4D97-AF65-F5344CB8AC3E}">
        <p14:creationId xmlns:p14="http://schemas.microsoft.com/office/powerpoint/2010/main" val="2618985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3" name="Text Placeholder 2"/>
          <p:cNvSpPr txBox="1">
            <a:spLocks/>
          </p:cNvSpPr>
          <p:nvPr/>
        </p:nvSpPr>
        <p:spPr>
          <a:xfrm>
            <a:off x="1218814" y="1434499"/>
            <a:ext cx="10365069" cy="55646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pPr>
            <a:r>
              <a:rPr lang="en-US" dirty="0" smtClean="0">
                <a:solidFill>
                  <a:schemeClr val="accent3">
                    <a:lumMod val="50000"/>
                  </a:schemeClr>
                </a:solidFill>
                <a:latin typeface="Arial Black" panose="020B0A04020102020204" pitchFamily="34" charset="0"/>
              </a:rPr>
              <a:t>Background </a:t>
            </a:r>
            <a:r>
              <a:rPr lang="en-US" dirty="0">
                <a:solidFill>
                  <a:schemeClr val="accent3">
                    <a:lumMod val="50000"/>
                  </a:schemeClr>
                </a:solidFill>
                <a:latin typeface="Arial Black" panose="020B0A04020102020204" pitchFamily="34" charset="0"/>
              </a:rPr>
              <a:t>and Preliminary </a:t>
            </a:r>
            <a:r>
              <a:rPr lang="en-US" altLang="zh-CN" dirty="0" smtClean="0">
                <a:solidFill>
                  <a:schemeClr val="accent3">
                    <a:lumMod val="50000"/>
                  </a:schemeClr>
                </a:solidFill>
                <a:latin typeface="Arial Black" panose="020B0A04020102020204" pitchFamily="34" charset="0"/>
              </a:rPr>
              <a:t>Work</a:t>
            </a:r>
          </a:p>
          <a:p>
            <a:pPr marL="342900" indent="-342900">
              <a:lnSpc>
                <a:spcPct val="200000"/>
              </a:lnSpc>
              <a:spcBef>
                <a:spcPts val="0"/>
              </a:spcBef>
            </a:pPr>
            <a:r>
              <a:rPr lang="en-US" dirty="0" smtClean="0">
                <a:latin typeface="Arial Black" panose="020B0A04020102020204" pitchFamily="34" charset="0"/>
              </a:rPr>
              <a:t>MAC Design </a:t>
            </a:r>
            <a:r>
              <a:rPr lang="en-US" dirty="0">
                <a:latin typeface="Arial Black" panose="020B0A04020102020204" pitchFamily="34" charset="0"/>
              </a:rPr>
              <a:t>for LTE-Unlicensed </a:t>
            </a:r>
            <a:r>
              <a:rPr lang="en-US" dirty="0" smtClean="0">
                <a:latin typeface="Arial Black" panose="020B0A04020102020204" pitchFamily="34" charset="0"/>
              </a:rPr>
              <a:t>Coexistence</a:t>
            </a:r>
          </a:p>
          <a:p>
            <a:pPr marL="800100" lvl="1" indent="-342900">
              <a:lnSpc>
                <a:spcPct val="200000"/>
              </a:lnSpc>
              <a:spcBef>
                <a:spcPts val="0"/>
              </a:spcBef>
            </a:pPr>
            <a:r>
              <a:rPr lang="en-US" altLang="zh-CN" dirty="0" smtClean="0">
                <a:latin typeface="Arial Black" panose="020B0A04020102020204" pitchFamily="34" charset="0"/>
              </a:rPr>
              <a:t>Full Duplex Listen and Talk Scheme</a:t>
            </a:r>
          </a:p>
          <a:p>
            <a:pPr marL="800100" lvl="1" indent="-342900">
              <a:lnSpc>
                <a:spcPct val="200000"/>
              </a:lnSpc>
              <a:spcBef>
                <a:spcPts val="0"/>
              </a:spcBef>
            </a:pPr>
            <a:r>
              <a:rPr lang="en-US" dirty="0" smtClean="0">
                <a:latin typeface="Arial Black" panose="020B0A04020102020204" pitchFamily="34" charset="0"/>
              </a:rPr>
              <a:t>Machine Learning LBT</a:t>
            </a:r>
          </a:p>
          <a:p>
            <a:pPr marL="800100" lvl="1" indent="-342900">
              <a:lnSpc>
                <a:spcPct val="200000"/>
              </a:lnSpc>
              <a:spcBef>
                <a:spcPts val="0"/>
              </a:spcBef>
            </a:pPr>
            <a:r>
              <a:rPr lang="en-US" dirty="0" smtClean="0">
                <a:latin typeface="Arial Black" panose="020B0A04020102020204" pitchFamily="34" charset="0"/>
              </a:rPr>
              <a:t>Hybrid LBT</a:t>
            </a:r>
          </a:p>
          <a:p>
            <a:pPr marL="342900" indent="-342900">
              <a:lnSpc>
                <a:spcPct val="200000"/>
              </a:lnSpc>
              <a:spcBef>
                <a:spcPts val="0"/>
              </a:spcBef>
            </a:pPr>
            <a:r>
              <a:rPr lang="en-US" dirty="0">
                <a:latin typeface="Arial Black" panose="020B0A04020102020204" pitchFamily="34" charset="0"/>
              </a:rPr>
              <a:t>Resource Allocation </a:t>
            </a:r>
            <a:r>
              <a:rPr lang="en-US" dirty="0" smtClean="0">
                <a:latin typeface="Arial Black" panose="020B0A04020102020204" pitchFamily="34" charset="0"/>
              </a:rPr>
              <a:t>for </a:t>
            </a:r>
            <a:r>
              <a:rPr lang="en-US" dirty="0">
                <a:latin typeface="Arial Black" panose="020B0A04020102020204" pitchFamily="34" charset="0"/>
              </a:rPr>
              <a:t>LTE-Unlicensed </a:t>
            </a:r>
            <a:r>
              <a:rPr lang="en-US" dirty="0" smtClean="0">
                <a:latin typeface="Arial Black" panose="020B0A04020102020204" pitchFamily="34" charset="0"/>
              </a:rPr>
              <a:t>Coexistence</a:t>
            </a:r>
          </a:p>
          <a:p>
            <a:pPr marL="800100" lvl="1" indent="-342900">
              <a:lnSpc>
                <a:spcPct val="200000"/>
              </a:lnSpc>
              <a:spcBef>
                <a:spcPts val="0"/>
              </a:spcBef>
            </a:pPr>
            <a:r>
              <a:rPr lang="en-US" dirty="0" smtClean="0">
                <a:latin typeface="Arial Black" panose="020B0A04020102020204" pitchFamily="34" charset="0"/>
              </a:rPr>
              <a:t>Matching </a:t>
            </a:r>
            <a:r>
              <a:rPr lang="en-US" altLang="zh-CN" dirty="0" smtClean="0">
                <a:latin typeface="Arial Black" panose="020B0A04020102020204" pitchFamily="34" charset="0"/>
              </a:rPr>
              <a:t>Game</a:t>
            </a:r>
          </a:p>
          <a:p>
            <a:pPr marL="800100" lvl="1" indent="-342900">
              <a:lnSpc>
                <a:spcPct val="200000"/>
              </a:lnSpc>
              <a:spcBef>
                <a:spcPts val="0"/>
              </a:spcBef>
            </a:pPr>
            <a:r>
              <a:rPr lang="en-US" altLang="zh-CN" dirty="0">
                <a:latin typeface="Arial Black" panose="020B0A04020102020204" pitchFamily="34" charset="0"/>
              </a:rPr>
              <a:t>Coalition Formation Game</a:t>
            </a:r>
          </a:p>
          <a:p>
            <a:pPr marL="800100" lvl="1" indent="-342900">
              <a:lnSpc>
                <a:spcPct val="200000"/>
              </a:lnSpc>
              <a:spcBef>
                <a:spcPts val="0"/>
              </a:spcBef>
            </a:pPr>
            <a:r>
              <a:rPr lang="en-US" altLang="zh-CN" dirty="0" err="1">
                <a:latin typeface="Arial Black" panose="020B0A04020102020204" pitchFamily="34" charset="0"/>
              </a:rPr>
              <a:t>Stackelberg</a:t>
            </a:r>
            <a:r>
              <a:rPr lang="en-US" altLang="zh-CN" dirty="0">
                <a:latin typeface="Arial Black" panose="020B0A04020102020204" pitchFamily="34" charset="0"/>
              </a:rPr>
              <a:t> </a:t>
            </a:r>
            <a:r>
              <a:rPr lang="en-US" altLang="zh-CN" dirty="0" smtClean="0">
                <a:latin typeface="Arial Black" panose="020B0A04020102020204" pitchFamily="34" charset="0"/>
              </a:rPr>
              <a:t>Game</a:t>
            </a:r>
            <a:endParaRPr lang="en-US" dirty="0" smtClean="0">
              <a:latin typeface="Arial Black" panose="020B0A04020102020204" pitchFamily="34" charset="0"/>
            </a:endParaRPr>
          </a:p>
          <a:p>
            <a:pPr marL="342900" indent="-342900">
              <a:lnSpc>
                <a:spcPct val="200000"/>
              </a:lnSpc>
              <a:spcBef>
                <a:spcPts val="0"/>
              </a:spcBef>
            </a:pPr>
            <a:r>
              <a:rPr lang="en-US" altLang="zh-CN" dirty="0" smtClean="0">
                <a:latin typeface="Arial Black" panose="020B0A04020102020204" pitchFamily="34" charset="0"/>
              </a:rPr>
              <a:t>3GPP Standard</a:t>
            </a:r>
          </a:p>
          <a:p>
            <a:pPr marL="342900" indent="-342900">
              <a:lnSpc>
                <a:spcPct val="200000"/>
              </a:lnSpc>
              <a:spcBef>
                <a:spcPts val="0"/>
              </a:spcBef>
            </a:pPr>
            <a:r>
              <a:rPr lang="en-US" altLang="zh-CN" dirty="0" smtClean="0">
                <a:latin typeface="Arial Black" panose="020B0A04020102020204" pitchFamily="34" charset="0"/>
              </a:rPr>
              <a:t>Conclusion</a:t>
            </a:r>
            <a:endParaRPr lang="en-US" altLang="zh-CN" dirty="0">
              <a:latin typeface="Arial Black" panose="020B0A04020102020204" pitchFamily="34" charset="0"/>
            </a:endParaRPr>
          </a:p>
        </p:txBody>
      </p:sp>
      <p:sp>
        <p:nvSpPr>
          <p:cNvPr id="14" name="Text Placeholder 2"/>
          <p:cNvSpPr txBox="1">
            <a:spLocks/>
          </p:cNvSpPr>
          <p:nvPr/>
        </p:nvSpPr>
        <p:spPr>
          <a:xfrm>
            <a:off x="6116973" y="230735"/>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sz="2800" b="1" dirty="0" smtClean="0">
                <a:solidFill>
                  <a:schemeClr val="tx1"/>
                </a:solidFill>
                <a:latin typeface="Arial Black" panose="020B0A04020102020204" pitchFamily="34" charset="0"/>
              </a:rPr>
              <a:t>Outline</a:t>
            </a:r>
            <a:endParaRPr lang="en-US"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90962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20</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Simple </a:t>
            </a:r>
            <a:r>
              <a:rPr lang="en-US" altLang="zh-CN" sz="2800" b="1" dirty="0">
                <a:solidFill>
                  <a:schemeClr val="tx1"/>
                </a:solidFill>
                <a:latin typeface="Arial Black" panose="020B0A04020102020204" pitchFamily="34" charset="0"/>
              </a:rPr>
              <a:t>Scenario</a:t>
            </a:r>
          </a:p>
        </p:txBody>
      </p:sp>
      <p:pic>
        <p:nvPicPr>
          <p:cNvPr id="11" name="图片 7" descr="S1.pd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3593" y="1896785"/>
            <a:ext cx="4414320" cy="3675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图片 7" descr="S2.pd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1677" y="1875100"/>
            <a:ext cx="4134166" cy="3629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bject 2"/>
          <p:cNvSpPr/>
          <p:nvPr/>
        </p:nvSpPr>
        <p:spPr>
          <a:xfrm>
            <a:off x="3308563" y="1063933"/>
            <a:ext cx="8275320" cy="64008"/>
          </a:xfrm>
          <a:prstGeom prst="rect">
            <a:avLst/>
          </a:prstGeom>
          <a:blipFill>
            <a:blip r:embed="rId5" cstate="print"/>
            <a:stretch>
              <a:fillRect/>
            </a:stretch>
          </a:blipFill>
        </p:spPr>
        <p:txBody>
          <a:bodyPr wrap="square" lIns="0" tIns="0" rIns="0" bIns="0" rtlCol="0"/>
          <a:lstStyle/>
          <a:p>
            <a:endParaRPr/>
          </a:p>
        </p:txBody>
      </p:sp>
      <p:sp>
        <p:nvSpPr>
          <p:cNvPr id="14" name="矩形 7"/>
          <p:cNvSpPr>
            <a:spLocks noChangeArrowheads="1"/>
          </p:cNvSpPr>
          <p:nvPr/>
        </p:nvSpPr>
        <p:spPr bwMode="auto">
          <a:xfrm>
            <a:off x="1543593" y="5564146"/>
            <a:ext cx="9292250" cy="1015663"/>
          </a:xfrm>
          <a:prstGeom prst="rect">
            <a:avLst/>
          </a:prstGeom>
          <a:noFill/>
          <a:ln>
            <a:solidFill>
              <a:srgbClr val="0070C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just">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An optimal miss detection probability to maximize the throughput</a:t>
            </a:r>
          </a:p>
          <a:p>
            <a:pPr marL="342900" indent="-342900" algn="just">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As the CCA window size (</a:t>
            </a:r>
            <a:r>
              <a:rPr lang="el-GR" altLang="zh-CN" sz="2000" dirty="0" smtClean="0">
                <a:latin typeface="Times New Roman" panose="02020603050405020304" pitchFamily="18" charset="0"/>
                <a:cs typeface="Times New Roman" panose="02020603050405020304" pitchFamily="18" charset="0"/>
              </a:rPr>
              <a:t>ω</a:t>
            </a:r>
            <a:r>
              <a:rPr lang="en-US" altLang="zh-CN" sz="2000" dirty="0" smtClean="0">
                <a:latin typeface="Times New Roman" panose="02020603050405020304" pitchFamily="18" charset="0"/>
                <a:cs typeface="Times New Roman" panose="02020603050405020304" pitchFamily="18" charset="0"/>
              </a:rPr>
              <a:t>) increases, LTE-U throughput decreases and Wi-Fi throughput increases</a:t>
            </a:r>
          </a:p>
        </p:txBody>
      </p:sp>
      <p:sp>
        <p:nvSpPr>
          <p:cNvPr id="15" name="TextBox 14"/>
          <p:cNvSpPr txBox="1"/>
          <p:nvPr/>
        </p:nvSpPr>
        <p:spPr>
          <a:xfrm>
            <a:off x="852282" y="1354320"/>
            <a:ext cx="10501653"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Numerical Results</a:t>
            </a:r>
          </a:p>
        </p:txBody>
      </p:sp>
    </p:spTree>
    <p:extLst>
      <p:ext uri="{BB962C8B-B14F-4D97-AF65-F5344CB8AC3E}">
        <p14:creationId xmlns:p14="http://schemas.microsoft.com/office/powerpoint/2010/main" val="530991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21</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Full-duplex MAC: Complex </a:t>
            </a:r>
            <a:r>
              <a:rPr lang="en-US" altLang="zh-CN" sz="2800" b="1" dirty="0">
                <a:solidFill>
                  <a:schemeClr val="tx1"/>
                </a:solidFill>
                <a:latin typeface="Arial Black" panose="020B0A04020102020204" pitchFamily="34" charset="0"/>
              </a:rPr>
              <a:t>S</a:t>
            </a:r>
            <a:r>
              <a:rPr lang="en-US" altLang="zh-CN" sz="2800" b="1" dirty="0" smtClean="0">
                <a:solidFill>
                  <a:schemeClr val="tx1"/>
                </a:solidFill>
                <a:latin typeface="Arial Black" panose="020B0A04020102020204" pitchFamily="34" charset="0"/>
              </a:rPr>
              <a:t>cenario</a:t>
            </a:r>
            <a:endParaRPr lang="en-US" altLang="zh-CN" sz="2800" b="1" dirty="0">
              <a:solidFill>
                <a:schemeClr val="tx1"/>
              </a:solidFill>
              <a:latin typeface="Arial Black" panose="020B0A04020102020204" pitchFamily="34" charset="0"/>
            </a:endParaRPr>
          </a:p>
        </p:txBody>
      </p:sp>
      <p:sp>
        <p:nvSpPr>
          <p:cNvPr id="19" name="TextBox 18"/>
          <p:cNvSpPr txBox="1"/>
          <p:nvPr/>
        </p:nvSpPr>
        <p:spPr>
          <a:xfrm>
            <a:off x="852146" y="1441983"/>
            <a:ext cx="10690452"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sz="2400" dirty="0" smtClean="0"/>
              <a:t>The simple scenario is extended to the complex scenario</a:t>
            </a:r>
          </a:p>
        </p:txBody>
      </p:sp>
      <p:sp>
        <p:nvSpPr>
          <p:cNvPr id="21"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22" name="Picture 21"/>
          <p:cNvPicPr>
            <a:picLocks noChangeAspect="1"/>
          </p:cNvPicPr>
          <p:nvPr/>
        </p:nvPicPr>
        <p:blipFill>
          <a:blip r:embed="rId4"/>
          <a:stretch>
            <a:fillRect/>
          </a:stretch>
        </p:blipFill>
        <p:spPr>
          <a:xfrm>
            <a:off x="6454058" y="2212521"/>
            <a:ext cx="5088540" cy="3783249"/>
          </a:xfrm>
          <a:prstGeom prst="rect">
            <a:avLst/>
          </a:prstGeom>
        </p:spPr>
      </p:pic>
      <p:sp>
        <p:nvSpPr>
          <p:cNvPr id="11" name="Rectangle 10"/>
          <p:cNvSpPr/>
          <p:nvPr/>
        </p:nvSpPr>
        <p:spPr>
          <a:xfrm>
            <a:off x="852146" y="6304643"/>
            <a:ext cx="10162217"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[5] X. Cao, Z. Song, B. Yang, L. </a:t>
            </a:r>
            <a:r>
              <a:rPr lang="en-US" sz="1200" dirty="0" smtClean="0">
                <a:solidFill>
                  <a:schemeClr val="accent3">
                    <a:lumMod val="75000"/>
                  </a:schemeClr>
                </a:solidFill>
              </a:rPr>
              <a:t>Qia</a:t>
            </a:r>
            <a:r>
              <a:rPr lang="en-US" altLang="zh-CN" sz="1200" dirty="0" smtClean="0">
                <a:solidFill>
                  <a:schemeClr val="accent3">
                    <a:lumMod val="75000"/>
                  </a:schemeClr>
                </a:solidFill>
              </a:rPr>
              <a:t>n</a:t>
            </a:r>
            <a:r>
              <a:rPr lang="en-US" sz="1200" dirty="0" smtClean="0">
                <a:solidFill>
                  <a:schemeClr val="accent3">
                    <a:lumMod val="75000"/>
                  </a:schemeClr>
                </a:solidFill>
              </a:rPr>
              <a:t>, </a:t>
            </a:r>
            <a:r>
              <a:rPr lang="en-US" sz="1200" dirty="0">
                <a:solidFill>
                  <a:schemeClr val="accent3">
                    <a:lumMod val="75000"/>
                  </a:schemeClr>
                </a:solidFill>
              </a:rPr>
              <a:t>and Z. Han, `` Full-Duplex MAC in LAA/Wi-Fi Coexistence Networks: Design, Modeling and Analysis," IEEE Transactions on Wireless Communications, major revision, 2019.</a:t>
            </a:r>
          </a:p>
        </p:txBody>
      </p:sp>
      <p:sp>
        <p:nvSpPr>
          <p:cNvPr id="14" name="TextBox 13"/>
          <p:cNvSpPr txBox="1"/>
          <p:nvPr/>
        </p:nvSpPr>
        <p:spPr>
          <a:xfrm>
            <a:off x="706162" y="2553250"/>
            <a:ext cx="5747896" cy="2308324"/>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742950" lvl="1" indent="-285750" algn="just">
              <a:buFont typeface="Arial" panose="020B0604020202020204" pitchFamily="34" charset="0"/>
              <a:buChar char="•"/>
            </a:pPr>
            <a:r>
              <a:rPr lang="en-US" sz="2400" dirty="0" smtClean="0">
                <a:solidFill>
                  <a:srgbClr val="0070C0"/>
                </a:solidFill>
              </a:rPr>
              <a:t>Both UL/DL</a:t>
            </a:r>
            <a:r>
              <a:rPr lang="en-US" sz="2400" dirty="0" smtClean="0"/>
              <a:t> are considered </a:t>
            </a:r>
            <a:r>
              <a:rPr lang="en-US" altLang="zh-CN" sz="2400" dirty="0" smtClean="0"/>
              <a:t>for each system on the unlicensed band</a:t>
            </a:r>
            <a:endParaRPr lang="en-US" sz="2400" dirty="0"/>
          </a:p>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Intra/Inter-collisions</a:t>
            </a:r>
            <a:r>
              <a:rPr lang="en-US" altLang="zh-CN" sz="2400" dirty="0" smtClean="0">
                <a:latin typeface="Times New Roman" panose="02020603050405020304" pitchFamily="18" charset="0"/>
                <a:cs typeface="Times New Roman" panose="02020603050405020304" pitchFamily="18" charset="0"/>
              </a:rPr>
              <a:t> are introduced</a:t>
            </a:r>
          </a:p>
          <a:p>
            <a:pPr marL="742950" lvl="1" indent="-285750" algn="just">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Wi-Fi AP and </a:t>
            </a:r>
            <a:r>
              <a:rPr lang="en-US" altLang="zh-CN" sz="2400" dirty="0">
                <a:latin typeface="Times New Roman" panose="02020603050405020304" pitchFamily="18" charset="0"/>
                <a:cs typeface="Times New Roman" panose="02020603050405020304" pitchFamily="18" charset="0"/>
              </a:rPr>
              <a:t>Wi-Fi </a:t>
            </a:r>
            <a:r>
              <a:rPr lang="en-US" altLang="zh-CN" sz="2400" dirty="0" smtClean="0">
                <a:latin typeface="Times New Roman" panose="02020603050405020304" pitchFamily="18" charset="0"/>
                <a:cs typeface="Times New Roman" panose="02020603050405020304" pitchFamily="18" charset="0"/>
              </a:rPr>
              <a:t>users are enabled to listen and talk by </a:t>
            </a:r>
            <a:r>
              <a:rPr lang="en-US" altLang="zh-CN" sz="2400" dirty="0" smtClean="0">
                <a:solidFill>
                  <a:srgbClr val="0070C0"/>
                </a:solidFill>
                <a:latin typeface="Times New Roman" panose="02020603050405020304" pitchFamily="18" charset="0"/>
                <a:cs typeface="Times New Roman" panose="02020603050405020304" pitchFamily="18" charset="0"/>
              </a:rPr>
              <a:t>full duplex</a:t>
            </a:r>
          </a:p>
          <a:p>
            <a:pPr marL="742950" lvl="1" indent="-285750" algn="just">
              <a:buFont typeface="Arial" panose="020B0604020202020204" pitchFamily="34" charset="0"/>
              <a:buChar char="•"/>
            </a:pPr>
            <a:r>
              <a:rPr lang="en-US" altLang="zh-CN" sz="2400" dirty="0" smtClean="0">
                <a:solidFill>
                  <a:srgbClr val="0070C0"/>
                </a:solidFill>
                <a:latin typeface="Times New Roman" panose="02020603050405020304" pitchFamily="18" charset="0"/>
                <a:cs typeface="Times New Roman" panose="02020603050405020304" pitchFamily="18" charset="0"/>
              </a:rPr>
              <a:t>Saturated traffic </a:t>
            </a:r>
            <a:r>
              <a:rPr lang="en-US" altLang="zh-CN" sz="2400" dirty="0" smtClean="0">
                <a:latin typeface="Times New Roman" panose="02020603050405020304" pitchFamily="18" charset="0"/>
                <a:cs typeface="Times New Roman" panose="02020603050405020304" pitchFamily="18" charset="0"/>
              </a:rPr>
              <a:t>is assumed in Wi-Fi</a:t>
            </a:r>
          </a:p>
        </p:txBody>
      </p:sp>
    </p:spTree>
    <p:extLst>
      <p:ext uri="{BB962C8B-B14F-4D97-AF65-F5344CB8AC3E}">
        <p14:creationId xmlns:p14="http://schemas.microsoft.com/office/powerpoint/2010/main" val="1419448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Complex </a:t>
            </a:r>
            <a:r>
              <a:rPr lang="en-US" altLang="zh-CN" sz="2800" b="1" dirty="0">
                <a:solidFill>
                  <a:schemeClr val="tx1"/>
                </a:solidFill>
                <a:latin typeface="Arial Black" panose="020B0A04020102020204" pitchFamily="34" charset="0"/>
              </a:rPr>
              <a:t>Scenario</a:t>
            </a:r>
          </a:p>
          <a:p>
            <a:pPr algn="ctr">
              <a:lnSpc>
                <a:spcPct val="200000"/>
              </a:lnSpc>
            </a:pPr>
            <a:endParaRPr lang="en-US" altLang="zh-CN" sz="2800" b="1" dirty="0">
              <a:solidFill>
                <a:schemeClr val="tx1"/>
              </a:solidFill>
              <a:latin typeface="Arial Black" panose="020B0A04020102020204" pitchFamily="34" charset="0"/>
            </a:endParaRPr>
          </a:p>
        </p:txBody>
      </p:sp>
      <p:pic>
        <p:nvPicPr>
          <p:cNvPr id="18" name="Picture 17"/>
          <p:cNvPicPr>
            <a:picLocks noChangeAspect="1"/>
          </p:cNvPicPr>
          <p:nvPr/>
        </p:nvPicPr>
        <p:blipFill>
          <a:blip r:embed="rId3"/>
          <a:stretch>
            <a:fillRect/>
          </a:stretch>
        </p:blipFill>
        <p:spPr>
          <a:xfrm>
            <a:off x="1167930" y="2575395"/>
            <a:ext cx="10016151" cy="3729248"/>
          </a:xfrm>
          <a:prstGeom prst="rect">
            <a:avLst/>
          </a:prstGeom>
        </p:spPr>
      </p:pic>
      <p:sp>
        <p:nvSpPr>
          <p:cNvPr id="19" name="TextBox 18"/>
          <p:cNvSpPr txBox="1"/>
          <p:nvPr/>
        </p:nvSpPr>
        <p:spPr>
          <a:xfrm>
            <a:off x="852146" y="1238789"/>
            <a:ext cx="10690452"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LAT-based  MAC design with two sensing errors</a:t>
            </a:r>
            <a:endParaRPr lang="en-US" altLang="zh-CN" dirty="0"/>
          </a:p>
        </p:txBody>
      </p:sp>
      <p:sp>
        <p:nvSpPr>
          <p:cNvPr id="21"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
        <p:nvSpPr>
          <p:cNvPr id="11" name="Rectangle 10"/>
          <p:cNvSpPr/>
          <p:nvPr/>
        </p:nvSpPr>
        <p:spPr>
          <a:xfrm>
            <a:off x="852146" y="6304643"/>
            <a:ext cx="10162217"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[5] X. Cao, Z. Song, B. Yang, L. </a:t>
            </a:r>
            <a:r>
              <a:rPr lang="en-US" sz="1200" dirty="0" smtClean="0">
                <a:solidFill>
                  <a:schemeClr val="accent3">
                    <a:lumMod val="75000"/>
                  </a:schemeClr>
                </a:solidFill>
              </a:rPr>
              <a:t>Qia</a:t>
            </a:r>
            <a:r>
              <a:rPr lang="en-US" altLang="zh-CN" sz="1200" dirty="0" smtClean="0">
                <a:solidFill>
                  <a:schemeClr val="accent3">
                    <a:lumMod val="75000"/>
                  </a:schemeClr>
                </a:solidFill>
              </a:rPr>
              <a:t>n</a:t>
            </a:r>
            <a:r>
              <a:rPr lang="en-US" sz="1200" dirty="0" smtClean="0">
                <a:solidFill>
                  <a:schemeClr val="accent3">
                    <a:lumMod val="75000"/>
                  </a:schemeClr>
                </a:solidFill>
              </a:rPr>
              <a:t>, </a:t>
            </a:r>
            <a:r>
              <a:rPr lang="en-US" sz="1200" dirty="0">
                <a:solidFill>
                  <a:schemeClr val="accent3">
                    <a:lumMod val="75000"/>
                  </a:schemeClr>
                </a:solidFill>
              </a:rPr>
              <a:t>and Z. Han, `` Full-Duplex MAC in LAA/Wi-Fi Coexistence Networks: Design, Modeling and Analysis," IEEE Transactions on Wireless Communications, major revision, 2019.</a:t>
            </a:r>
          </a:p>
        </p:txBody>
      </p:sp>
      <p:sp>
        <p:nvSpPr>
          <p:cNvPr id="12" name="TextBox 11"/>
          <p:cNvSpPr txBox="1"/>
          <p:nvPr/>
        </p:nvSpPr>
        <p:spPr>
          <a:xfrm>
            <a:off x="852146" y="1706743"/>
            <a:ext cx="10869708" cy="707886"/>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742950" lvl="1" indent="-285750" algn="just">
              <a:buFont typeface="Arial" panose="020B0604020202020204" pitchFamily="34" charset="0"/>
              <a:buChar char="•"/>
            </a:pPr>
            <a:r>
              <a:rPr lang="en-US" altLang="zh-CN" sz="2000" dirty="0" err="1" smtClean="0">
                <a:latin typeface="Times New Roman" panose="02020603050405020304" pitchFamily="18" charset="0"/>
                <a:cs typeface="Times New Roman" panose="02020603050405020304" pitchFamily="18" charset="0"/>
              </a:rPr>
              <a:t>eNB</a:t>
            </a:r>
            <a:r>
              <a:rPr lang="en-US" altLang="zh-CN" sz="2000" dirty="0" smtClean="0">
                <a:latin typeface="Times New Roman" panose="02020603050405020304" pitchFamily="18" charset="0"/>
                <a:cs typeface="Times New Roman" panose="02020603050405020304" pitchFamily="18" charset="0"/>
              </a:rPr>
              <a:t> and LAA</a:t>
            </a:r>
            <a:r>
              <a:rPr lang="zh-CN" altLang="en-US"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users adopt </a:t>
            </a:r>
            <a:r>
              <a:rPr lang="en-US" altLang="zh-CN" sz="2000" dirty="0" smtClean="0">
                <a:solidFill>
                  <a:srgbClr val="0070C0"/>
                </a:solidFill>
                <a:latin typeface="Times New Roman" panose="02020603050405020304" pitchFamily="18" charset="0"/>
                <a:cs typeface="Times New Roman" panose="02020603050405020304" pitchFamily="18" charset="0"/>
              </a:rPr>
              <a:t>LBE-based LBT</a:t>
            </a:r>
            <a:r>
              <a:rPr lang="zh-CN" altLang="en-US" sz="2000" dirty="0" smtClean="0">
                <a:solidFill>
                  <a:srgbClr val="0070C0"/>
                </a:solidFill>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to access unlicensed band</a:t>
            </a:r>
          </a:p>
          <a:p>
            <a:pPr marL="742950" lvl="1" indent="-285750" algn="just">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Wi-Fi AP and users employ </a:t>
            </a:r>
            <a:r>
              <a:rPr lang="en-US" altLang="zh-CN" sz="2000" dirty="0" smtClean="0">
                <a:solidFill>
                  <a:srgbClr val="0070C0"/>
                </a:solidFill>
                <a:latin typeface="Times New Roman" panose="02020603050405020304" pitchFamily="18" charset="0"/>
                <a:cs typeface="Times New Roman" panose="02020603050405020304" pitchFamily="18" charset="0"/>
              </a:rPr>
              <a:t>LAT</a:t>
            </a:r>
            <a:r>
              <a:rPr lang="en-US" altLang="zh-CN" sz="2000" dirty="0" smtClean="0">
                <a:latin typeface="Times New Roman" panose="02020603050405020304" pitchFamily="18" charset="0"/>
                <a:cs typeface="Times New Roman" panose="02020603050405020304" pitchFamily="18" charset="0"/>
              </a:rPr>
              <a:t> access scheme to improve Wi-Fi competitiveness</a:t>
            </a:r>
          </a:p>
        </p:txBody>
      </p:sp>
    </p:spTree>
    <p:extLst>
      <p:ext uri="{BB962C8B-B14F-4D97-AF65-F5344CB8AC3E}">
        <p14:creationId xmlns:p14="http://schemas.microsoft.com/office/powerpoint/2010/main" val="149160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23</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451223"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Full-duplex </a:t>
            </a:r>
            <a:r>
              <a:rPr lang="en-US" altLang="zh-CN" sz="2800" b="1" dirty="0" smtClean="0">
                <a:solidFill>
                  <a:schemeClr val="tx1"/>
                </a:solidFill>
                <a:latin typeface="Arial Black" panose="020B0A04020102020204" pitchFamily="34" charset="0"/>
              </a:rPr>
              <a:t>MAC: Complex </a:t>
            </a:r>
            <a:r>
              <a:rPr lang="en-US" altLang="zh-CN" sz="2800" b="1" dirty="0">
                <a:solidFill>
                  <a:schemeClr val="tx1"/>
                </a:solidFill>
                <a:latin typeface="Arial Black" panose="020B0A04020102020204" pitchFamily="34" charset="0"/>
              </a:rPr>
              <a:t>Scenario</a:t>
            </a:r>
          </a:p>
          <a:p>
            <a:pPr algn="ctr">
              <a:lnSpc>
                <a:spcPct val="200000"/>
              </a:lnSpc>
            </a:pPr>
            <a:endParaRPr lang="en-US" altLang="zh-CN" sz="2800" b="1" dirty="0">
              <a:solidFill>
                <a:schemeClr val="tx1"/>
              </a:solidFill>
              <a:latin typeface="Arial Black" panose="020B0A04020102020204" pitchFamily="34" charset="0"/>
            </a:endParaRPr>
          </a:p>
        </p:txBody>
      </p:sp>
      <p:sp>
        <p:nvSpPr>
          <p:cNvPr id="13" name="TextBox 12"/>
          <p:cNvSpPr txBox="1"/>
          <p:nvPr/>
        </p:nvSpPr>
        <p:spPr>
          <a:xfrm>
            <a:off x="576375" y="1349317"/>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smtClean="0"/>
              <a:t>The enhanced Markov model</a:t>
            </a:r>
          </a:p>
        </p:txBody>
      </p:sp>
      <p:pic>
        <p:nvPicPr>
          <p:cNvPr id="15" name="Picture 14"/>
          <p:cNvPicPr>
            <a:picLocks noChangeAspect="1"/>
          </p:cNvPicPr>
          <p:nvPr/>
        </p:nvPicPr>
        <p:blipFill>
          <a:blip r:embed="rId3"/>
          <a:stretch>
            <a:fillRect/>
          </a:stretch>
        </p:blipFill>
        <p:spPr>
          <a:xfrm>
            <a:off x="836887" y="2948474"/>
            <a:ext cx="5219476" cy="1937035"/>
          </a:xfrm>
          <a:prstGeom prst="rect">
            <a:avLst/>
          </a:prstGeom>
        </p:spPr>
      </p:pic>
      <p:pic>
        <p:nvPicPr>
          <p:cNvPr id="17" name="Picture 16"/>
          <p:cNvPicPr>
            <a:picLocks noChangeAspect="1"/>
          </p:cNvPicPr>
          <p:nvPr/>
        </p:nvPicPr>
        <p:blipFill>
          <a:blip r:embed="rId4"/>
          <a:stretch>
            <a:fillRect/>
          </a:stretch>
        </p:blipFill>
        <p:spPr>
          <a:xfrm>
            <a:off x="6083661" y="1349317"/>
            <a:ext cx="5500222" cy="5066777"/>
          </a:xfrm>
          <a:prstGeom prst="rect">
            <a:avLst/>
          </a:prstGeom>
        </p:spPr>
      </p:pic>
      <p:sp>
        <p:nvSpPr>
          <p:cNvPr id="19" name="object 2"/>
          <p:cNvSpPr/>
          <p:nvPr/>
        </p:nvSpPr>
        <p:spPr>
          <a:xfrm>
            <a:off x="3308563" y="1063933"/>
            <a:ext cx="8275320" cy="64008"/>
          </a:xfrm>
          <a:prstGeom prst="rect">
            <a:avLst/>
          </a:prstGeom>
          <a:blipFill>
            <a:blip r:embed="rId5" cstate="print"/>
            <a:stretch>
              <a:fillRect/>
            </a:stretch>
          </a:blipFill>
        </p:spPr>
        <p:txBody>
          <a:bodyPr wrap="square" lIns="0" tIns="0" rIns="0" bIns="0" rtlCol="0"/>
          <a:lstStyle/>
          <a:p>
            <a:endParaRPr/>
          </a:p>
        </p:txBody>
      </p:sp>
      <p:sp>
        <p:nvSpPr>
          <p:cNvPr id="11" name="TextBox 10"/>
          <p:cNvSpPr txBox="1"/>
          <p:nvPr/>
        </p:nvSpPr>
        <p:spPr>
          <a:xfrm>
            <a:off x="836886" y="1956535"/>
            <a:ext cx="4858519" cy="846386"/>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0" lvl="1" algn="just">
              <a:spcBef>
                <a:spcPts val="600"/>
              </a:spcBef>
            </a:pPr>
            <a:r>
              <a:rPr lang="en-US" altLang="zh-CN" sz="2200" dirty="0" smtClean="0">
                <a:latin typeface="Times New Roman" panose="02020603050405020304" pitchFamily="18" charset="0"/>
                <a:cs typeface="Times New Roman" panose="02020603050405020304" pitchFamily="18" charset="0"/>
              </a:rPr>
              <a:t>X axis: </a:t>
            </a:r>
            <a:r>
              <a:rPr lang="en-US" altLang="zh-CN" sz="2200" dirty="0" err="1" smtClean="0">
                <a:latin typeface="Times New Roman" panose="02020603050405020304" pitchFamily="18" charset="0"/>
                <a:cs typeface="Times New Roman" panose="02020603050405020304" pitchFamily="18" charset="0"/>
              </a:rPr>
              <a:t>backoff</a:t>
            </a:r>
            <a:r>
              <a:rPr lang="en-US" altLang="zh-CN" sz="2200" dirty="0" smtClean="0">
                <a:latin typeface="Times New Roman" panose="02020603050405020304" pitchFamily="18" charset="0"/>
                <a:cs typeface="Times New Roman" panose="02020603050405020304" pitchFamily="18" charset="0"/>
              </a:rPr>
              <a:t> counter (</a:t>
            </a:r>
            <a:r>
              <a:rPr lang="en-US" altLang="zh-CN" sz="2200" i="1" dirty="0" smtClean="0">
                <a:latin typeface="Times New Roman" panose="02020603050405020304" pitchFamily="18" charset="0"/>
                <a:cs typeface="Times New Roman" panose="02020603050405020304" pitchFamily="18" charset="0"/>
              </a:rPr>
              <a:t>W</a:t>
            </a:r>
            <a:r>
              <a:rPr lang="en-US" altLang="zh-CN" sz="2200" dirty="0" smtClean="0">
                <a:latin typeface="Times New Roman" panose="02020603050405020304" pitchFamily="18" charset="0"/>
                <a:cs typeface="Times New Roman" panose="02020603050405020304" pitchFamily="18" charset="0"/>
              </a:rPr>
              <a:t>) decreases</a:t>
            </a:r>
          </a:p>
          <a:p>
            <a:pPr marL="0" lvl="1" algn="just">
              <a:spcBef>
                <a:spcPts val="600"/>
              </a:spcBef>
            </a:pPr>
            <a:r>
              <a:rPr lang="en-US" altLang="zh-CN" sz="2200" dirty="0" smtClean="0">
                <a:latin typeface="Times New Roman" panose="02020603050405020304" pitchFamily="18" charset="0"/>
                <a:cs typeface="Times New Roman" panose="02020603050405020304" pitchFamily="18" charset="0"/>
              </a:rPr>
              <a:t>Y axis: </a:t>
            </a:r>
            <a:r>
              <a:rPr lang="en-US" altLang="zh-CN" sz="2200" dirty="0" err="1" smtClean="0">
                <a:latin typeface="Times New Roman" panose="02020603050405020304" pitchFamily="18" charset="0"/>
                <a:cs typeface="Times New Roman" panose="02020603050405020304" pitchFamily="18" charset="0"/>
              </a:rPr>
              <a:t>backoff</a:t>
            </a:r>
            <a:r>
              <a:rPr lang="en-US" altLang="zh-CN" sz="2200" dirty="0" smtClean="0">
                <a:latin typeface="Times New Roman" panose="02020603050405020304" pitchFamily="18" charset="0"/>
                <a:cs typeface="Times New Roman" panose="02020603050405020304" pitchFamily="18" charset="0"/>
              </a:rPr>
              <a:t> stage (</a:t>
            </a:r>
            <a:r>
              <a:rPr lang="en-US" altLang="zh-CN" sz="2200" i="1" dirty="0" smtClean="0">
                <a:latin typeface="Times New Roman" panose="02020603050405020304" pitchFamily="18" charset="0"/>
                <a:cs typeface="Times New Roman" panose="02020603050405020304" pitchFamily="18" charset="0"/>
              </a:rPr>
              <a:t>s</a:t>
            </a:r>
            <a:r>
              <a:rPr lang="en-US" altLang="zh-CN" sz="2200" dirty="0" smtClean="0">
                <a:latin typeface="Times New Roman" panose="02020603050405020304" pitchFamily="18" charset="0"/>
                <a:cs typeface="Times New Roman" panose="02020603050405020304" pitchFamily="18" charset="0"/>
              </a:rPr>
              <a:t>) increases</a:t>
            </a:r>
          </a:p>
        </p:txBody>
      </p:sp>
      <mc:AlternateContent xmlns:mc="http://schemas.openxmlformats.org/markup-compatibility/2006" xmlns:a14="http://schemas.microsoft.com/office/drawing/2010/main">
        <mc:Choice Requires="a14">
          <p:sp>
            <p:nvSpPr>
              <p:cNvPr id="3" name="TextBox 2"/>
              <p:cNvSpPr txBox="1"/>
              <p:nvPr/>
            </p:nvSpPr>
            <p:spPr>
              <a:xfrm>
                <a:off x="1985239" y="4950502"/>
                <a:ext cx="1347933" cy="270652"/>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baseline="-25000" smtClean="0">
                          <a:latin typeface="Cambria Math" panose="02040503050406030204" pitchFamily="18" charset="0"/>
                        </a:rPr>
                        <m:t>𝑠</m:t>
                      </m:r>
                      <m:r>
                        <a:rPr lang="en-US" i="1" smtClean="0">
                          <a:latin typeface="Cambria Math" panose="02040503050406030204" pitchFamily="18" charset="0"/>
                        </a:rPr>
                        <m:t>=</m:t>
                      </m:r>
                      <m:sSup>
                        <m:sSupPr>
                          <m:ctrlPr>
                            <a:rPr lang="en-US" i="1">
                              <a:latin typeface="Cambria Math" charset="0"/>
                            </a:rPr>
                          </m:ctrlPr>
                        </m:sSupPr>
                        <m:e>
                          <m:r>
                            <a:rPr lang="en-US" i="1">
                              <a:latin typeface="Cambria Math" panose="02040503050406030204" pitchFamily="18" charset="0"/>
                            </a:rPr>
                            <m:t>2</m:t>
                          </m:r>
                        </m:e>
                        <m:sup>
                          <m:r>
                            <a:rPr lang="en-US" i="1">
                              <a:latin typeface="Cambria Math" panose="02040503050406030204" pitchFamily="18" charset="0"/>
                            </a:rPr>
                            <m:t>𝑠</m:t>
                          </m:r>
                        </m:sup>
                      </m:sSup>
                      <m:r>
                        <a:rPr lang="en-US" b="0" i="1" smtClean="0">
                          <a:latin typeface="Cambria Math" panose="02040503050406030204" pitchFamily="18" charset="0"/>
                        </a:rPr>
                        <m:t>𝑊</m:t>
                      </m:r>
                      <m:r>
                        <a:rPr lang="en-US" b="0" i="1" baseline="-25000" smtClean="0">
                          <a:latin typeface="Cambria Math" panose="02040503050406030204" pitchFamily="18" charset="0"/>
                        </a:rPr>
                        <m:t>𝑚𝑖𝑛</m:t>
                      </m:r>
                    </m:oMath>
                  </m:oMathPara>
                </a14:m>
                <a:endParaRPr lang="en-US" baseline="-25000" dirty="0"/>
              </a:p>
            </p:txBody>
          </p:sp>
        </mc:Choice>
        <mc:Fallback xmlns="">
          <p:sp>
            <p:nvSpPr>
              <p:cNvPr id="3" name="TextBox 2"/>
              <p:cNvSpPr txBox="1">
                <a:spLocks noRot="1" noChangeAspect="1" noMove="1" noResize="1" noEditPoints="1" noAdjustHandles="1" noChangeArrowheads="1" noChangeShapeType="1" noTextEdit="1"/>
              </p:cNvSpPr>
              <p:nvPr/>
            </p:nvSpPr>
            <p:spPr>
              <a:xfrm>
                <a:off x="1985239" y="4950502"/>
                <a:ext cx="1347933" cy="270652"/>
              </a:xfrm>
              <a:prstGeom prst="rect">
                <a:avLst/>
              </a:prstGeom>
              <a:blipFill>
                <a:blip r:embed="rId6"/>
                <a:stretch>
                  <a:fillRect l="-4036" r="-1345" b="-17391"/>
                </a:stretch>
              </a:blipFill>
              <a:ln>
                <a:solidFill>
                  <a:srgbClr val="C00000"/>
                </a:solidFill>
              </a:ln>
            </p:spPr>
            <p:txBody>
              <a:bodyPr/>
              <a:lstStyle/>
              <a:p>
                <a:r>
                  <a:rPr lang="en-US">
                    <a:noFill/>
                  </a:rPr>
                  <a:t> </a:t>
                </a:r>
              </a:p>
            </p:txBody>
          </p:sp>
        </mc:Fallback>
      </mc:AlternateContent>
      <p:sp>
        <p:nvSpPr>
          <p:cNvPr id="5" name="Oval 4"/>
          <p:cNvSpPr/>
          <p:nvPr/>
        </p:nvSpPr>
        <p:spPr>
          <a:xfrm rot="1408111">
            <a:off x="2433858" y="3541236"/>
            <a:ext cx="633722" cy="13418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endCxn id="3" idx="0"/>
          </p:cNvCxnSpPr>
          <p:nvPr/>
        </p:nvCxnSpPr>
        <p:spPr>
          <a:xfrm>
            <a:off x="2538307" y="4885509"/>
            <a:ext cx="120899" cy="64993"/>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35459" y="5277147"/>
            <a:ext cx="5320904" cy="1015663"/>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0" lvl="1" algn="just">
              <a:spcBef>
                <a:spcPts val="600"/>
              </a:spcBef>
            </a:pPr>
            <a:r>
              <a:rPr lang="en-US" altLang="zh-CN" sz="2000" dirty="0" smtClean="0">
                <a:latin typeface="Times New Roman" panose="02020603050405020304" pitchFamily="18" charset="0"/>
                <a:cs typeface="Times New Roman" panose="02020603050405020304" pitchFamily="18" charset="0"/>
              </a:rPr>
              <a:t>where </a:t>
            </a:r>
            <a:r>
              <a:rPr lang="en-US" altLang="zh-CN" sz="2000" i="1" dirty="0" err="1" smtClean="0">
                <a:latin typeface="Times New Roman" panose="02020603050405020304" pitchFamily="18" charset="0"/>
                <a:cs typeface="Times New Roman" panose="02020603050405020304" pitchFamily="18" charset="0"/>
              </a:rPr>
              <a:t>W</a:t>
            </a:r>
            <a:r>
              <a:rPr lang="en-US" altLang="zh-CN" sz="2000" i="1" baseline="-25000" dirty="0" err="1" smtClean="0">
                <a:latin typeface="Times New Roman" panose="02020603050405020304" pitchFamily="18" charset="0"/>
                <a:cs typeface="Times New Roman" panose="02020603050405020304" pitchFamily="18" charset="0"/>
              </a:rPr>
              <a:t>min</a:t>
            </a:r>
            <a:r>
              <a:rPr lang="en-US" altLang="zh-CN" sz="2000" dirty="0" smtClean="0">
                <a:latin typeface="Times New Roman" panose="02020603050405020304" pitchFamily="18" charset="0"/>
                <a:cs typeface="Times New Roman" panose="02020603050405020304" pitchFamily="18" charset="0"/>
              </a:rPr>
              <a:t> is the minimum contention window, </a:t>
            </a:r>
            <a:r>
              <a:rPr lang="en-US" altLang="zh-CN" sz="2000" i="1" dirty="0" err="1" smtClean="0">
                <a:latin typeface="Times New Roman" panose="02020603050405020304" pitchFamily="18" charset="0"/>
                <a:cs typeface="Times New Roman" panose="02020603050405020304" pitchFamily="18" charset="0"/>
              </a:rPr>
              <a:t>p</a:t>
            </a:r>
            <a:r>
              <a:rPr lang="en-US" altLang="zh-CN" sz="2000" i="1" baseline="-25000" dirty="0" err="1" smtClean="0">
                <a:latin typeface="Times New Roman" panose="02020603050405020304" pitchFamily="18" charset="0"/>
                <a:cs typeface="Times New Roman" panose="02020603050405020304" pitchFamily="18" charset="0"/>
              </a:rPr>
              <a:t>B</a:t>
            </a:r>
            <a:r>
              <a:rPr lang="en-US" altLang="zh-CN" sz="2000" dirty="0" smtClean="0">
                <a:latin typeface="Times New Roman" panose="02020603050405020304" pitchFamily="18" charset="0"/>
                <a:cs typeface="Times New Roman" panose="02020603050405020304" pitchFamily="18" charset="0"/>
              </a:rPr>
              <a:t> is the probability that channel is sensed as busy and </a:t>
            </a:r>
            <a:r>
              <a:rPr lang="en-US" altLang="zh-CN" sz="2000" i="1" dirty="0" smtClean="0">
                <a:latin typeface="Times New Roman" panose="02020603050405020304" pitchFamily="18" charset="0"/>
                <a:cs typeface="Times New Roman" panose="02020603050405020304" pitchFamily="18" charset="0"/>
              </a:rPr>
              <a:t>p</a:t>
            </a:r>
            <a:r>
              <a:rPr lang="en-US" altLang="zh-CN" sz="2000" i="1" baseline="-25000" dirty="0" smtClean="0">
                <a:latin typeface="Times New Roman" panose="02020603050405020304" pitchFamily="18" charset="0"/>
                <a:cs typeface="Times New Roman" panose="02020603050405020304" pitchFamily="18" charset="0"/>
              </a:rPr>
              <a:t>c </a:t>
            </a:r>
            <a:r>
              <a:rPr lang="en-US" altLang="zh-CN" sz="2000" dirty="0">
                <a:latin typeface="Times New Roman" panose="02020603050405020304" pitchFamily="18" charset="0"/>
                <a:cs typeface="Times New Roman" panose="02020603050405020304" pitchFamily="18" charset="0"/>
              </a:rPr>
              <a:t>is </a:t>
            </a:r>
            <a:r>
              <a:rPr lang="en-US" altLang="zh-CN" sz="2000" dirty="0" smtClean="0">
                <a:latin typeface="Times New Roman" panose="02020603050405020304" pitchFamily="18" charset="0"/>
                <a:cs typeface="Times New Roman" panose="02020603050405020304" pitchFamily="18" charset="0"/>
              </a:rPr>
              <a:t>the collision </a:t>
            </a:r>
            <a:r>
              <a:rPr lang="en-US" altLang="zh-CN" sz="2000" dirty="0">
                <a:latin typeface="Times New Roman" panose="02020603050405020304" pitchFamily="18" charset="0"/>
                <a:cs typeface="Times New Roman" panose="02020603050405020304" pitchFamily="18" charset="0"/>
              </a:rPr>
              <a:t>probability </a:t>
            </a:r>
            <a:endParaRPr lang="en-US" altLang="zh-CN" sz="2000" baseline="-25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430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24</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Enhanced FD/HD Switching MAC </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837630" y="1463528"/>
            <a:ext cx="10600385"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smtClean="0"/>
              <a:t>S-MAC allows Wi-Fi users to adaptively switch between FD mode and HD</a:t>
            </a:r>
          </a:p>
        </p:txBody>
      </p:sp>
      <p:sp>
        <p:nvSpPr>
          <p:cNvPr id="13"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15" name="Picture 14"/>
          <p:cNvPicPr>
            <a:picLocks noChangeAspect="1"/>
          </p:cNvPicPr>
          <p:nvPr/>
        </p:nvPicPr>
        <p:blipFill>
          <a:blip r:embed="rId4"/>
          <a:stretch>
            <a:fillRect/>
          </a:stretch>
        </p:blipFill>
        <p:spPr>
          <a:xfrm>
            <a:off x="6700746" y="2862188"/>
            <a:ext cx="4449885" cy="3656798"/>
          </a:xfrm>
          <a:prstGeom prst="rect">
            <a:avLst/>
          </a:prstGeom>
        </p:spPr>
      </p:pic>
      <p:sp>
        <p:nvSpPr>
          <p:cNvPr id="16" name="TextBox 15"/>
          <p:cNvSpPr txBox="1"/>
          <p:nvPr/>
        </p:nvSpPr>
        <p:spPr>
          <a:xfrm>
            <a:off x="691760" y="1947572"/>
            <a:ext cx="10892123" cy="1532727"/>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800100" lvl="1" indent="-342900">
              <a:spcBef>
                <a:spcPct val="20000"/>
              </a:spcBef>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FD </a:t>
            </a:r>
            <a:r>
              <a:rPr lang="en-US" altLang="zh-CN" sz="2400" dirty="0">
                <a:latin typeface="Times New Roman" panose="02020603050405020304" pitchFamily="18" charset="0"/>
                <a:cs typeface="Times New Roman" panose="02020603050405020304" pitchFamily="18" charset="0"/>
              </a:rPr>
              <a:t>mode may be </a:t>
            </a:r>
            <a:r>
              <a:rPr lang="en-US" altLang="zh-CN" sz="2400" dirty="0">
                <a:solidFill>
                  <a:srgbClr val="0070C0"/>
                </a:solidFill>
                <a:latin typeface="Times New Roman" panose="02020603050405020304" pitchFamily="18" charset="0"/>
                <a:cs typeface="Times New Roman" panose="02020603050405020304" pitchFamily="18" charset="0"/>
              </a:rPr>
              <a:t>suppressed by the SIS</a:t>
            </a:r>
            <a:r>
              <a:rPr lang="en-US" altLang="zh-CN" sz="2400" dirty="0">
                <a:latin typeface="Times New Roman" panose="02020603050405020304" pitchFamily="18" charset="0"/>
                <a:cs typeface="Times New Roman" panose="02020603050405020304" pitchFamily="18" charset="0"/>
              </a:rPr>
              <a:t>. Conversely, HD mode can avoid the </a:t>
            </a:r>
            <a:r>
              <a:rPr lang="en-US" altLang="zh-CN" sz="2400" dirty="0" smtClean="0">
                <a:latin typeface="Times New Roman" panose="02020603050405020304" pitchFamily="18" charset="0"/>
                <a:cs typeface="Times New Roman" panose="02020603050405020304" pitchFamily="18" charset="0"/>
              </a:rPr>
              <a:t>self-interference </a:t>
            </a:r>
            <a:r>
              <a:rPr lang="en-US" altLang="zh-CN" sz="2400" dirty="0">
                <a:latin typeface="Times New Roman" panose="02020603050405020304" pitchFamily="18" charset="0"/>
                <a:cs typeface="Times New Roman" panose="02020603050405020304" pitchFamily="18" charset="0"/>
              </a:rPr>
              <a:t>but suffers </a:t>
            </a:r>
            <a:r>
              <a:rPr lang="en-US" altLang="zh-CN" sz="2400" dirty="0">
                <a:solidFill>
                  <a:srgbClr val="0070C0"/>
                </a:solidFill>
                <a:latin typeface="Times New Roman" panose="02020603050405020304" pitchFamily="18" charset="0"/>
                <a:cs typeface="Times New Roman" panose="02020603050405020304" pitchFamily="18" charset="0"/>
              </a:rPr>
              <a:t>spatial correlation</a:t>
            </a:r>
            <a:r>
              <a:rPr lang="en-US" altLang="zh-CN" sz="2400" dirty="0" smtClean="0">
                <a:latin typeface="Times New Roman" panose="02020603050405020304" pitchFamily="18" charset="0"/>
                <a:cs typeface="Times New Roman" panose="02020603050405020304" pitchFamily="18" charset="0"/>
              </a:rPr>
              <a:t>. And thus, an </a:t>
            </a:r>
            <a:r>
              <a:rPr lang="en-US" altLang="zh-CN" sz="2400" dirty="0">
                <a:latin typeface="Times New Roman" panose="02020603050405020304" pitchFamily="18" charset="0"/>
                <a:cs typeface="Times New Roman" panose="02020603050405020304" pitchFamily="18" charset="0"/>
              </a:rPr>
              <a:t>FD/HD switching MAC </a:t>
            </a:r>
            <a:r>
              <a:rPr lang="en-US" altLang="zh-CN" sz="2400" dirty="0" smtClean="0">
                <a:latin typeface="Times New Roman" panose="02020603050405020304" pitchFamily="18" charset="0"/>
                <a:cs typeface="Times New Roman" panose="02020603050405020304" pitchFamily="18" charset="0"/>
              </a:rPr>
              <a:t>is presented to maximum throughput. </a:t>
            </a:r>
            <a:endParaRPr lang="zh-CN" altLang="en-US" sz="2400" dirty="0">
              <a:latin typeface="Times New Roman" panose="02020603050405020304" pitchFamily="18" charset="0"/>
              <a:cs typeface="Times New Roman" panose="02020603050405020304" pitchFamily="18" charset="0"/>
            </a:endParaRPr>
          </a:p>
          <a:p>
            <a:pPr marL="800100" lvl="1" indent="-342900">
              <a:spcBef>
                <a:spcPct val="20000"/>
              </a:spcBef>
              <a:buFont typeface="Wingdings" panose="05000000000000000000" pitchFamily="2" charset="2"/>
              <a:buChar char="v"/>
            </a:pPr>
            <a:endParaRPr lang="en-US" altLang="zh-CN" dirty="0">
              <a:latin typeface="Times New Roman" panose="02020603050405020304" pitchFamily="18" charset="0"/>
              <a:cs typeface="Times New Roman" panose="02020603050405020304" pitchFamily="18" charset="0"/>
            </a:endParaRPr>
          </a:p>
        </p:txBody>
      </p:sp>
      <p:sp>
        <p:nvSpPr>
          <p:cNvPr id="5" name="Rectangle 4"/>
          <p:cNvSpPr/>
          <p:nvPr/>
        </p:nvSpPr>
        <p:spPr>
          <a:xfrm>
            <a:off x="2076994" y="3670663"/>
            <a:ext cx="3916180" cy="1867988"/>
          </a:xfrm>
          <a:prstGeom prst="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2250162" y="4511490"/>
            <a:ext cx="3613339" cy="864670"/>
          </a:xfrm>
          <a:prstGeom prst="rect">
            <a:avLst/>
          </a:prstGeom>
        </p:spPr>
      </p:pic>
      <p:sp>
        <p:nvSpPr>
          <p:cNvPr id="18" name="Rectangle 17"/>
          <p:cNvSpPr/>
          <p:nvPr/>
        </p:nvSpPr>
        <p:spPr>
          <a:xfrm>
            <a:off x="2210973" y="3790060"/>
            <a:ext cx="2462534" cy="461665"/>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rPr>
              <a:t>Switching </a:t>
            </a:r>
            <a:r>
              <a:rPr lang="en-US" sz="2400" dirty="0" smtClean="0">
                <a:solidFill>
                  <a:srgbClr val="C00000"/>
                </a:solidFill>
                <a:latin typeface="Times New Roman" panose="02020603050405020304" pitchFamily="18" charset="0"/>
                <a:cs typeface="Times New Roman" panose="02020603050405020304" pitchFamily="18" charset="0"/>
              </a:rPr>
              <a:t>criteria</a:t>
            </a:r>
            <a:r>
              <a:rPr lang="en-US" sz="24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8017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9" y="259764"/>
            <a:ext cx="8269642"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Machine Learning based MAC</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656619" y="1567182"/>
            <a:ext cx="9249796" cy="904863"/>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smtClean="0"/>
              <a:t>System model</a:t>
            </a:r>
            <a:endParaRPr lang="en-US" altLang="zh-CN" dirty="0"/>
          </a:p>
          <a:p>
            <a:pPr marL="342900" indent="-342900">
              <a:spcBef>
                <a:spcPct val="20000"/>
              </a:spcBef>
              <a:buFont typeface="Wingdings" panose="05000000000000000000" pitchFamily="2" charset="2"/>
              <a:buChar char="v"/>
            </a:pP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4" name="Content Placeholder 2">
            <a:extLst>
              <a:ext uri="{FF2B5EF4-FFF2-40B4-BE49-F238E27FC236}">
                <a16:creationId xmlns="" xmlns:a16="http://schemas.microsoft.com/office/drawing/2014/main" id="{F35314A0-56E3-4CEE-A7C2-096492A69789}"/>
              </a:ext>
            </a:extLst>
          </p:cNvPr>
          <p:cNvSpPr txBox="1">
            <a:spLocks/>
          </p:cNvSpPr>
          <p:nvPr/>
        </p:nvSpPr>
        <p:spPr>
          <a:xfrm>
            <a:off x="1115650" y="2293623"/>
            <a:ext cx="5332660" cy="294953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smtClean="0">
                <a:latin typeface="Times New Roman" panose="02020603050405020304" pitchFamily="18" charset="0"/>
                <a:cs typeface="Times New Roman" panose="02020603050405020304" pitchFamily="18" charset="0"/>
              </a:rPr>
              <a:t>Wi-Fi and LAA users share the unlicensed band.</a:t>
            </a:r>
          </a:p>
          <a:p>
            <a:pPr>
              <a:defRPr/>
            </a:pPr>
            <a:r>
              <a:rPr lang="en-US" sz="2400" dirty="0" smtClean="0">
                <a:latin typeface="Times New Roman" panose="02020603050405020304" pitchFamily="18" charset="0"/>
                <a:cs typeface="Times New Roman" panose="02020603050405020304" pitchFamily="18" charset="0"/>
              </a:rPr>
              <a:t>An pre-trained deep learning model is deployed, which  is able to </a:t>
            </a:r>
            <a:r>
              <a:rPr lang="en-US" sz="2400" dirty="0" smtClean="0">
                <a:solidFill>
                  <a:srgbClr val="0070C0"/>
                </a:solidFill>
                <a:latin typeface="Times New Roman" panose="02020603050405020304" pitchFamily="18" charset="0"/>
                <a:cs typeface="Times New Roman" panose="02020603050405020304" pitchFamily="18" charset="0"/>
              </a:rPr>
              <a:t>detect the type and the number of users from the received signal(s).</a:t>
            </a:r>
          </a:p>
          <a:p>
            <a:pPr>
              <a:defRPr/>
            </a:pPr>
            <a:r>
              <a:rPr lang="en-US" sz="2400" dirty="0" smtClean="0">
                <a:latin typeface="Times New Roman" panose="02020603050405020304" pitchFamily="18" charset="0"/>
                <a:cs typeface="Times New Roman" panose="02020603050405020304" pitchFamily="18" charset="0"/>
              </a:rPr>
              <a:t>The inference results can help the AP and BS coordinate channel access. </a:t>
            </a:r>
          </a:p>
          <a:p>
            <a:pPr marL="0" indent="0">
              <a:buFont typeface="Arial" panose="020B0604020202020204" pitchFamily="34" charset="0"/>
              <a:buNone/>
              <a:defRPr/>
            </a:pP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310" y="1138507"/>
            <a:ext cx="4763482" cy="51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25</a:t>
            </a:fld>
            <a:endParaRPr lang="en-US"/>
          </a:p>
        </p:txBody>
      </p:sp>
      <p:sp>
        <p:nvSpPr>
          <p:cNvPr id="17"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
        <p:nvSpPr>
          <p:cNvPr id="2" name="Rectangle 1"/>
          <p:cNvSpPr/>
          <p:nvPr/>
        </p:nvSpPr>
        <p:spPr>
          <a:xfrm>
            <a:off x="838200" y="6226804"/>
            <a:ext cx="10362191"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[6] Bo Yang,  Xuelin Cao, Zhu Han, and </a:t>
            </a:r>
            <a:r>
              <a:rPr lang="en-US" sz="1200" dirty="0" err="1">
                <a:solidFill>
                  <a:schemeClr val="accent3">
                    <a:lumMod val="75000"/>
                  </a:schemeClr>
                </a:solidFill>
              </a:rPr>
              <a:t>Lijun</a:t>
            </a:r>
            <a:r>
              <a:rPr lang="en-US" sz="1200" dirty="0">
                <a:solidFill>
                  <a:schemeClr val="accent3">
                    <a:lumMod val="75000"/>
                  </a:schemeClr>
                </a:solidFill>
              </a:rPr>
              <a:t> Qian, ``A Machine Learning Enabled MAC Framework for Heterogeneous Internet-of-Things Networks ,” IEEE Transactions on Wireless Communications, </a:t>
            </a:r>
            <a:r>
              <a:rPr lang="en-US" sz="1200" dirty="0" smtClean="0">
                <a:solidFill>
                  <a:schemeClr val="accent3">
                    <a:lumMod val="75000"/>
                  </a:schemeClr>
                </a:solidFill>
              </a:rPr>
              <a:t>to appear, </a:t>
            </a:r>
            <a:r>
              <a:rPr lang="en-US" sz="1200" dirty="0">
                <a:solidFill>
                  <a:schemeClr val="accent3">
                    <a:lumMod val="75000"/>
                  </a:schemeClr>
                </a:solidFill>
              </a:rPr>
              <a:t>2019.</a:t>
            </a:r>
          </a:p>
        </p:txBody>
      </p:sp>
    </p:spTree>
    <p:extLst>
      <p:ext uri="{BB962C8B-B14F-4D97-AF65-F5344CB8AC3E}">
        <p14:creationId xmlns:p14="http://schemas.microsoft.com/office/powerpoint/2010/main" val="1491058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Machine Learning based MAC</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596131" y="1708397"/>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a:t>Neural network based predictor (NNP</a:t>
            </a:r>
            <a:r>
              <a:rPr lang="en-US" altLang="zh-CN" dirty="0" smtClean="0"/>
              <a:t>)</a:t>
            </a: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26</a:t>
            </a:fld>
            <a:endParaRPr lang="en-US"/>
          </a:p>
        </p:txBody>
      </p:sp>
      <p:sp>
        <p:nvSpPr>
          <p:cNvPr id="10" name="Content Placeholder 2"/>
          <p:cNvSpPr txBox="1">
            <a:spLocks noChangeArrowheads="1"/>
          </p:cNvSpPr>
          <p:nvPr/>
        </p:nvSpPr>
        <p:spPr>
          <a:xfrm>
            <a:off x="596131" y="2643166"/>
            <a:ext cx="6119813" cy="316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000" dirty="0" smtClean="0">
                <a:latin typeface="Times New Roman" panose="02020603050405020304" pitchFamily="18" charset="0"/>
                <a:cs typeface="Times New Roman" panose="02020603050405020304" pitchFamily="18" charset="0"/>
              </a:rPr>
              <a:t>We collect the RF trace (I/Q sequences) using USRP2.</a:t>
            </a:r>
          </a:p>
          <a:p>
            <a:pPr algn="just"/>
            <a:r>
              <a:rPr lang="en-US" altLang="en-US" sz="2000" dirty="0" smtClean="0">
                <a:latin typeface="Times New Roman" panose="02020603050405020304" pitchFamily="18" charset="0"/>
                <a:cs typeface="Times New Roman" panose="02020603050405020304" pitchFamily="18" charset="0"/>
              </a:rPr>
              <a:t>The deep model is trained and tested offline based on the historical RF traces using </a:t>
            </a:r>
            <a:r>
              <a:rPr lang="en-US" altLang="en-US" sz="2000" dirty="0" err="1" smtClean="0">
                <a:latin typeface="Times New Roman" panose="02020603050405020304" pitchFamily="18" charset="0"/>
                <a:cs typeface="Times New Roman" panose="02020603050405020304" pitchFamily="18" charset="0"/>
              </a:rPr>
              <a:t>TensorFlow</a:t>
            </a:r>
            <a:r>
              <a:rPr lang="en-US" altLang="en-US" sz="2000" dirty="0" smtClean="0">
                <a:latin typeface="Times New Roman" panose="02020603050405020304" pitchFamily="18" charset="0"/>
                <a:cs typeface="Times New Roman" panose="02020603050405020304" pitchFamily="18" charset="0"/>
              </a:rPr>
              <a:t> on the GPU cluster. </a:t>
            </a:r>
          </a:p>
          <a:p>
            <a:pPr algn="just"/>
            <a:r>
              <a:rPr lang="en-US" altLang="en-US" sz="2000" dirty="0" smtClean="0">
                <a:latin typeface="Times New Roman" panose="02020603050405020304" pitchFamily="18" charset="0"/>
                <a:cs typeface="Times New Roman" panose="02020603050405020304" pitchFamily="18" charset="0"/>
              </a:rPr>
              <a:t>After the offline training, the real-time RF traces are fed to the NNP in detecting, identifying and predicting the signals present in the RF environment and for channel resource coordination between Wi-Fi and LAA. </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090" y="1541389"/>
            <a:ext cx="37750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24942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9" y="259764"/>
            <a:ext cx="8257990"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Machine Learning based MAC</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596131" y="1316340"/>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smtClean="0"/>
              <a:t>Implementations</a:t>
            </a: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27</a:t>
            </a:fld>
            <a:endParaRPr lang="en-US"/>
          </a:p>
        </p:txBody>
      </p:sp>
      <p:sp>
        <p:nvSpPr>
          <p:cNvPr id="14" name="Content Placeholder 2"/>
          <p:cNvSpPr txBox="1">
            <a:spLocks noChangeArrowheads="1"/>
          </p:cNvSpPr>
          <p:nvPr/>
        </p:nvSpPr>
        <p:spPr>
          <a:xfrm>
            <a:off x="712245" y="1803941"/>
            <a:ext cx="11031264" cy="1636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000" dirty="0" smtClean="0">
                <a:latin typeface="Arial" panose="020B0604020202020204" pitchFamily="34" charset="0"/>
                <a:cs typeface="Arial" panose="020B0604020202020204" pitchFamily="34" charset="0"/>
              </a:rPr>
              <a:t>Considering that the excessive volume and power consumption on the GPU clusters, the embedded devices NVIDIA Jetson TX2 with NVIDIA Pascal 256 CUDA cores can be implemented into the </a:t>
            </a:r>
            <a:r>
              <a:rPr lang="en-US" altLang="zh-CN" sz="2000" dirty="0" smtClean="0">
                <a:latin typeface="Arial" panose="020B0604020202020204" pitchFamily="34" charset="0"/>
                <a:cs typeface="Arial" panose="020B0604020202020204" pitchFamily="34" charset="0"/>
              </a:rPr>
              <a:t>AP/BS</a:t>
            </a:r>
            <a:r>
              <a:rPr lang="en-US" altLang="en-US" sz="2000" dirty="0" smtClean="0">
                <a:latin typeface="Arial" panose="020B0604020202020204" pitchFamily="34" charset="0"/>
                <a:cs typeface="Arial" panose="020B0604020202020204" pitchFamily="34" charset="0"/>
              </a:rPr>
              <a:t> to achieve prediction more easily (see Fig. (a)). </a:t>
            </a:r>
          </a:p>
          <a:p>
            <a:pPr algn="just"/>
            <a:r>
              <a:rPr lang="en-US" altLang="en-US" sz="2000" dirty="0" smtClean="0">
                <a:latin typeface="Arial" panose="020B0604020202020204" pitchFamily="34" charset="0"/>
                <a:cs typeface="Arial" panose="020B0604020202020204" pitchFamily="34" charset="0"/>
              </a:rPr>
              <a:t>An experimental scene for </a:t>
            </a:r>
            <a:r>
              <a:rPr lang="en-US" altLang="en-US" sz="2000" dirty="0" smtClean="0">
                <a:solidFill>
                  <a:srgbClr val="0070C0"/>
                </a:solidFill>
                <a:latin typeface="Arial" panose="020B0604020202020204" pitchFamily="34" charset="0"/>
                <a:cs typeface="Arial" panose="020B0604020202020204" pitchFamily="34" charset="0"/>
              </a:rPr>
              <a:t>data collection </a:t>
            </a:r>
            <a:r>
              <a:rPr lang="en-US" altLang="en-US" sz="2000" dirty="0" smtClean="0">
                <a:latin typeface="Arial" panose="020B0604020202020204" pitchFamily="34" charset="0"/>
                <a:cs typeface="Arial" panose="020B0604020202020204" pitchFamily="34" charset="0"/>
              </a:rPr>
              <a:t>in the USRP2 testbed is shown in Fig. (b), where the gateway and each device consist of two parts which are connected using Ethernet.</a:t>
            </a:r>
          </a:p>
        </p:txBody>
      </p:sp>
      <p:pic>
        <p:nvPicPr>
          <p:cNvPr id="17"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068" y="3517900"/>
            <a:ext cx="82978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9291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9" y="259764"/>
            <a:ext cx="8270884"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Machine Learning based LBT</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596131" y="1316340"/>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en-US" dirty="0" smtClean="0"/>
              <a:t>Implementations</a:t>
            </a: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28</a:t>
            </a:fld>
            <a:endParaRPr lang="en-US"/>
          </a:p>
        </p:txBody>
      </p:sp>
      <p:sp>
        <p:nvSpPr>
          <p:cNvPr id="11" name="Content Placeholder 2"/>
          <p:cNvSpPr txBox="1">
            <a:spLocks noChangeArrowheads="1"/>
          </p:cNvSpPr>
          <p:nvPr/>
        </p:nvSpPr>
        <p:spPr>
          <a:xfrm>
            <a:off x="627764" y="2004448"/>
            <a:ext cx="62547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000" dirty="0" smtClean="0">
                <a:latin typeface="Arial" panose="020B0604020202020204" pitchFamily="34" charset="0"/>
                <a:cs typeface="Arial" panose="020B0604020202020204" pitchFamily="34" charset="0"/>
              </a:rPr>
              <a:t>The DNN model contains 4 dense layers with fully connected weights of size 256, 256, 128 and 9-classes neurons at the output. </a:t>
            </a:r>
          </a:p>
          <a:p>
            <a:pPr algn="just"/>
            <a:r>
              <a:rPr lang="en-US" altLang="en-US" sz="2000" dirty="0" smtClean="0">
                <a:latin typeface="Arial" panose="020B0604020202020204" pitchFamily="34" charset="0"/>
                <a:cs typeface="Arial" panose="020B0604020202020204" pitchFamily="34" charset="0"/>
              </a:rPr>
              <a:t>The CNN model consists of 2 convolutional layers and 2 dense fully connected layers. </a:t>
            </a:r>
          </a:p>
          <a:p>
            <a:pPr algn="just"/>
            <a:r>
              <a:rPr lang="en-US" altLang="en-US" sz="2000" dirty="0" smtClean="0">
                <a:latin typeface="Arial" panose="020B0604020202020204" pitchFamily="34" charset="0"/>
                <a:cs typeface="Arial" panose="020B0604020202020204" pitchFamily="34" charset="0"/>
              </a:rPr>
              <a:t>The LSTM model consists of 3 stacked LSTM layers and a dense layer.</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549" y="1239200"/>
            <a:ext cx="4344251" cy="520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a:spLocks noChangeArrowheads="1"/>
          </p:cNvSpPr>
          <p:nvPr/>
        </p:nvSpPr>
        <p:spPr bwMode="auto">
          <a:xfrm>
            <a:off x="1058083" y="4569389"/>
            <a:ext cx="5612881" cy="83099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altLang="en-US" sz="1600" dirty="0">
                <a:latin typeface="Times New Roman" panose="02020603050405020304" pitchFamily="18" charset="0"/>
                <a:cs typeface="Times New Roman" panose="02020603050405020304" pitchFamily="18" charset="0"/>
              </a:rPr>
              <a:t>Table 1 shows that the deep learning based NNP module is able to learn the features of the new input RF traces and make the prediction of the number of signals from the overlapped signal(s).</a:t>
            </a:r>
          </a:p>
        </p:txBody>
      </p:sp>
      <p:sp>
        <p:nvSpPr>
          <p:cNvPr id="19"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63049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Hybrid MAC</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608117" y="1469141"/>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en-US" dirty="0" smtClean="0"/>
              <a:t>Hybrid LBT including LBE and FBE</a:t>
            </a: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29</a:t>
            </a:fld>
            <a:endParaRPr lang="en-US"/>
          </a:p>
        </p:txBody>
      </p:sp>
      <p:sp>
        <p:nvSpPr>
          <p:cNvPr id="19"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8" name="Picture 7"/>
          <p:cNvPicPr>
            <a:picLocks noChangeAspect="1"/>
          </p:cNvPicPr>
          <p:nvPr/>
        </p:nvPicPr>
        <p:blipFill rotWithShape="1">
          <a:blip r:embed="rId4"/>
          <a:srcRect t="3655"/>
          <a:stretch/>
        </p:blipFill>
        <p:spPr>
          <a:xfrm>
            <a:off x="2798002" y="3870744"/>
            <a:ext cx="6785592" cy="1679074"/>
          </a:xfrm>
          <a:prstGeom prst="rect">
            <a:avLst/>
          </a:prstGeom>
        </p:spPr>
      </p:pic>
      <p:sp>
        <p:nvSpPr>
          <p:cNvPr id="22" name="Content Placeholder 2"/>
          <p:cNvSpPr txBox="1">
            <a:spLocks noChangeArrowheads="1"/>
          </p:cNvSpPr>
          <p:nvPr/>
        </p:nvSpPr>
        <p:spPr>
          <a:xfrm>
            <a:off x="1392188" y="2010389"/>
            <a:ext cx="9407624" cy="11456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sz="2400" dirty="0" smtClean="0">
                <a:solidFill>
                  <a:srgbClr val="0070C0"/>
                </a:solidFill>
                <a:latin typeface="Times New Roman" panose="02020603050405020304" pitchFamily="18" charset="0"/>
                <a:cs typeface="Times New Roman" panose="02020603050405020304" pitchFamily="18" charset="0"/>
              </a:rPr>
              <a:t>Combines</a:t>
            </a:r>
            <a:r>
              <a:rPr lang="en-US" altLang="en-US" sz="2400" dirty="0" smtClean="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the best </a:t>
            </a:r>
            <a:r>
              <a:rPr lang="en-US" altLang="en-US" sz="2400" dirty="0" smtClean="0">
                <a:latin typeface="Times New Roman" panose="02020603050405020304" pitchFamily="18" charset="0"/>
                <a:cs typeface="Times New Roman" panose="02020603050405020304" pitchFamily="18" charset="0"/>
              </a:rPr>
              <a:t>features of </a:t>
            </a:r>
            <a:r>
              <a:rPr lang="en-US" altLang="en-US" sz="2400" dirty="0">
                <a:latin typeface="Times New Roman" panose="02020603050405020304" pitchFamily="18" charset="0"/>
                <a:cs typeface="Times New Roman" panose="02020603050405020304" pitchFamily="18" charset="0"/>
              </a:rPr>
              <a:t>LBE </a:t>
            </a:r>
            <a:r>
              <a:rPr lang="en-US" altLang="en-US" sz="2400" dirty="0" smtClean="0">
                <a:latin typeface="Times New Roman" panose="02020603050405020304" pitchFamily="18" charset="0"/>
                <a:cs typeface="Times New Roman" panose="02020603050405020304" pitchFamily="18" charset="0"/>
              </a:rPr>
              <a:t>and FBE </a:t>
            </a:r>
          </a:p>
          <a:p>
            <a:pPr algn="just"/>
            <a:r>
              <a:rPr lang="en-US" altLang="en-US" sz="2400" dirty="0" smtClean="0">
                <a:latin typeface="Times New Roman" panose="02020603050405020304" pitchFamily="18" charset="0"/>
                <a:cs typeface="Times New Roman" panose="02020603050405020304" pitchFamily="18" charset="0"/>
              </a:rPr>
              <a:t>U-LTE can keep sleep and active. Note that</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70C0"/>
                </a:solidFill>
                <a:latin typeface="Times New Roman" panose="02020603050405020304" pitchFamily="18" charset="0"/>
                <a:cs typeface="Times New Roman" panose="02020603050405020304" pitchFamily="18" charset="0"/>
              </a:rPr>
              <a:t>sensing and </a:t>
            </a:r>
            <a:r>
              <a:rPr lang="en-US" altLang="en-US" sz="2400" dirty="0" err="1">
                <a:solidFill>
                  <a:srgbClr val="0070C0"/>
                </a:solidFill>
                <a:latin typeface="Times New Roman" panose="02020603050405020304" pitchFamily="18" charset="0"/>
                <a:cs typeface="Times New Roman" panose="02020603050405020304" pitchFamily="18" charset="0"/>
              </a:rPr>
              <a:t>eCCA</a:t>
            </a:r>
            <a:r>
              <a:rPr lang="en-US" altLang="en-US" sz="2400" dirty="0">
                <a:solidFill>
                  <a:srgbClr val="0070C0"/>
                </a:solidFill>
                <a:latin typeface="Times New Roman" panose="02020603050405020304" pitchFamily="18" charset="0"/>
                <a:cs typeface="Times New Roman" panose="02020603050405020304" pitchFamily="18" charset="0"/>
              </a:rPr>
              <a:t> detection</a:t>
            </a:r>
            <a:r>
              <a:rPr lang="en-US" altLang="en-US" sz="2400" dirty="0" smtClean="0">
                <a:solidFill>
                  <a:srgbClr val="0070C0"/>
                </a:solidFill>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can only </a:t>
            </a:r>
            <a:r>
              <a:rPr lang="en-US" altLang="en-US" sz="2400" dirty="0">
                <a:latin typeface="Times New Roman" panose="02020603050405020304" pitchFamily="18" charset="0"/>
                <a:cs typeface="Times New Roman" panose="02020603050405020304" pitchFamily="18" charset="0"/>
              </a:rPr>
              <a:t>be</a:t>
            </a:r>
            <a:r>
              <a:rPr lang="en-US" altLang="en-US" sz="2400" dirty="0" smtClean="0">
                <a:latin typeface="Times New Roman" panose="02020603050405020304" pitchFamily="18" charset="0"/>
                <a:cs typeface="Times New Roman" panose="02020603050405020304" pitchFamily="18" charset="0"/>
              </a:rPr>
              <a:t> operated during </a:t>
            </a:r>
            <a:r>
              <a:rPr lang="en-US" altLang="en-US" sz="2400" dirty="0" smtClean="0">
                <a:solidFill>
                  <a:srgbClr val="0070C0"/>
                </a:solidFill>
                <a:latin typeface="Times New Roman" panose="02020603050405020304" pitchFamily="18" charset="0"/>
                <a:cs typeface="Times New Roman" panose="02020603050405020304" pitchFamily="18" charset="0"/>
              </a:rPr>
              <a:t>active period</a:t>
            </a:r>
            <a:r>
              <a:rPr lang="en-US" altLang="en-US" sz="2400" dirty="0" smtClean="0">
                <a:latin typeface="Times New Roman" panose="02020603050405020304" pitchFamily="18" charset="0"/>
                <a:cs typeface="Times New Roman" panose="02020603050405020304" pitchFamily="18" charset="0"/>
              </a:rPr>
              <a:t>. When </a:t>
            </a:r>
            <a:r>
              <a:rPr lang="en-US" altLang="en-US" sz="2400" dirty="0" err="1" smtClean="0">
                <a:latin typeface="Times New Roman" panose="02020603050405020304" pitchFamily="18" charset="0"/>
                <a:cs typeface="Times New Roman" panose="02020603050405020304" pitchFamily="18" charset="0"/>
              </a:rPr>
              <a:t>eCCA</a:t>
            </a:r>
            <a:r>
              <a:rPr lang="en-US" altLang="en-US" sz="2400" dirty="0" smtClean="0">
                <a:latin typeface="Times New Roman" panose="02020603050405020304" pitchFamily="18" charset="0"/>
                <a:cs typeface="Times New Roman" panose="02020603050405020304" pitchFamily="18" charset="0"/>
              </a:rPr>
              <a:t> clear, U-LTE reserves the transmission in the following </a:t>
            </a:r>
            <a:r>
              <a:rPr lang="en-US" altLang="en-US" sz="2400" dirty="0" err="1" smtClean="0">
                <a:latin typeface="Times New Roman" panose="02020603050405020304" pitchFamily="18" charset="0"/>
                <a:cs typeface="Times New Roman" panose="02020603050405020304" pitchFamily="18" charset="0"/>
              </a:rPr>
              <a:t>subframe</a:t>
            </a:r>
            <a:r>
              <a:rPr lang="en-US" altLang="en-US" sz="2400" dirty="0" smtClean="0">
                <a:latin typeface="Times New Roman" panose="02020603050405020304" pitchFamily="18" charset="0"/>
                <a:cs typeface="Times New Roman" panose="02020603050405020304" pitchFamily="18" charset="0"/>
              </a:rPr>
              <a:t>.</a:t>
            </a:r>
          </a:p>
        </p:txBody>
      </p:sp>
      <p:sp>
        <p:nvSpPr>
          <p:cNvPr id="14" name="Rectangle 13"/>
          <p:cNvSpPr/>
          <p:nvPr/>
        </p:nvSpPr>
        <p:spPr>
          <a:xfrm>
            <a:off x="791690" y="6112565"/>
            <a:ext cx="10562110" cy="487569"/>
          </a:xfrm>
          <a:prstGeom prst="rect">
            <a:avLst/>
          </a:prstGeom>
        </p:spPr>
        <p:txBody>
          <a:bodyPr wrap="square">
            <a:spAutoFit/>
          </a:bodyPr>
          <a:lstStyle/>
          <a:p>
            <a:pPr indent="0" algn="just">
              <a:lnSpc>
                <a:spcPct val="107000"/>
              </a:lnSpc>
            </a:pPr>
            <a:r>
              <a:rPr lang="en-US" sz="1200" dirty="0" smtClean="0">
                <a:solidFill>
                  <a:schemeClr val="accent3">
                    <a:lumMod val="75000"/>
                  </a:schemeClr>
                </a:solidFill>
              </a:rPr>
              <a:t>[7] </a:t>
            </a:r>
            <a:r>
              <a:rPr lang="en-US" sz="1200" dirty="0">
                <a:solidFill>
                  <a:schemeClr val="accent3">
                    <a:lumMod val="75000"/>
                  </a:schemeClr>
                </a:solidFill>
              </a:rPr>
              <a:t>Sami </a:t>
            </a:r>
            <a:r>
              <a:rPr lang="en-US" sz="1200" dirty="0" err="1">
                <a:solidFill>
                  <a:schemeClr val="accent3">
                    <a:lumMod val="75000"/>
                  </a:schemeClr>
                </a:solidFill>
              </a:rPr>
              <a:t>Khairy</a:t>
            </a:r>
            <a:r>
              <a:rPr lang="en-US" sz="1200" dirty="0">
                <a:solidFill>
                  <a:schemeClr val="accent3">
                    <a:lumMod val="75000"/>
                  </a:schemeClr>
                </a:solidFill>
              </a:rPr>
              <a:t>, Lin X. </a:t>
            </a:r>
            <a:r>
              <a:rPr lang="en-US" sz="1200" dirty="0" err="1">
                <a:solidFill>
                  <a:schemeClr val="accent3">
                    <a:lumMod val="75000"/>
                  </a:schemeClr>
                </a:solidFill>
              </a:rPr>
              <a:t>Cai</a:t>
            </a:r>
            <a:r>
              <a:rPr lang="en-US" sz="1200" dirty="0">
                <a:solidFill>
                  <a:schemeClr val="accent3">
                    <a:lumMod val="75000"/>
                  </a:schemeClr>
                </a:solidFill>
              </a:rPr>
              <a:t>, Yu Cheng, Zhu Han, and </a:t>
            </a:r>
            <a:r>
              <a:rPr lang="en-US" sz="1200" dirty="0" err="1">
                <a:solidFill>
                  <a:schemeClr val="accent3">
                    <a:lumMod val="75000"/>
                  </a:schemeClr>
                </a:solidFill>
              </a:rPr>
              <a:t>Hangguan</a:t>
            </a:r>
            <a:r>
              <a:rPr lang="en-US" sz="1200" dirty="0">
                <a:solidFill>
                  <a:schemeClr val="accent3">
                    <a:lumMod val="75000"/>
                  </a:schemeClr>
                </a:solidFill>
              </a:rPr>
              <a:t> Shan, ``A Hybrid-LBT MAC with Adaptive Sleep for LTE LAA Coexisting with Wi-Fi over Unlicensed Band," IEEE Globecom, Singapore, December 2017.</a:t>
            </a:r>
          </a:p>
        </p:txBody>
      </p:sp>
    </p:spTree>
    <p:extLst>
      <p:ext uri="{BB962C8B-B14F-4D97-AF65-F5344CB8AC3E}">
        <p14:creationId xmlns:p14="http://schemas.microsoft.com/office/powerpoint/2010/main" val="2331932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3</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590831" y="211761"/>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smtClean="0">
                <a:solidFill>
                  <a:schemeClr val="tx1"/>
                </a:solidFill>
                <a:latin typeface="Arial Black" panose="020B0A04020102020204" pitchFamily="34" charset="0"/>
              </a:rPr>
              <a:t>Background</a:t>
            </a:r>
            <a:endParaRPr lang="en-US" sz="2800" b="1" dirty="0">
              <a:solidFill>
                <a:schemeClr val="tx1"/>
              </a:solidFill>
              <a:latin typeface="Arial Black" panose="020B0A04020102020204" pitchFamily="34" charset="0"/>
            </a:endParaRPr>
          </a:p>
        </p:txBody>
      </p:sp>
      <p:sp>
        <p:nvSpPr>
          <p:cNvPr id="18"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6" name="Picture 5"/>
          <p:cNvPicPr>
            <a:picLocks noChangeAspect="1"/>
          </p:cNvPicPr>
          <p:nvPr/>
        </p:nvPicPr>
        <p:blipFill>
          <a:blip r:embed="rId4"/>
          <a:stretch>
            <a:fillRect/>
          </a:stretch>
        </p:blipFill>
        <p:spPr>
          <a:xfrm>
            <a:off x="3166261" y="3160920"/>
            <a:ext cx="4835132" cy="3080121"/>
          </a:xfrm>
          <a:prstGeom prst="rect">
            <a:avLst/>
          </a:prstGeom>
        </p:spPr>
      </p:pic>
      <p:pic>
        <p:nvPicPr>
          <p:cNvPr id="56" name="Picture 55">
            <a:extLst>
              <a:ext uri="{FF2B5EF4-FFF2-40B4-BE49-F238E27FC236}">
                <a16:creationId xmlns="" xmlns:a16="http://schemas.microsoft.com/office/drawing/2014/main" id="{F2E81D65-15CD-413C-AD9B-A8C73E3BA580}"/>
              </a:ext>
            </a:extLst>
          </p:cNvPr>
          <p:cNvPicPr>
            <a:picLocks noChangeAspect="1"/>
          </p:cNvPicPr>
          <p:nvPr/>
        </p:nvPicPr>
        <p:blipFill>
          <a:blip r:embed="rId5"/>
          <a:stretch>
            <a:fillRect/>
          </a:stretch>
        </p:blipFill>
        <p:spPr>
          <a:xfrm>
            <a:off x="2974874" y="1272049"/>
            <a:ext cx="5217906" cy="1744763"/>
          </a:xfrm>
          <a:prstGeom prst="rect">
            <a:avLst/>
          </a:prstGeom>
        </p:spPr>
      </p:pic>
      <p:pic>
        <p:nvPicPr>
          <p:cNvPr id="57" name="Picture 56">
            <a:extLst>
              <a:ext uri="{FF2B5EF4-FFF2-40B4-BE49-F238E27FC236}">
                <a16:creationId xmlns="" xmlns:a16="http://schemas.microsoft.com/office/drawing/2014/main" id="{0CA0178D-9EA9-488F-901E-99860803601A}"/>
              </a:ext>
            </a:extLst>
          </p:cNvPr>
          <p:cNvPicPr>
            <a:picLocks noChangeAspect="1"/>
          </p:cNvPicPr>
          <p:nvPr/>
        </p:nvPicPr>
        <p:blipFill>
          <a:blip r:embed="rId6"/>
          <a:stretch>
            <a:fillRect/>
          </a:stretch>
        </p:blipFill>
        <p:spPr>
          <a:xfrm>
            <a:off x="636825" y="3036277"/>
            <a:ext cx="2529436" cy="3542757"/>
          </a:xfrm>
          <a:prstGeom prst="rect">
            <a:avLst/>
          </a:prstGeom>
        </p:spPr>
      </p:pic>
      <p:pic>
        <p:nvPicPr>
          <p:cNvPr id="58" name="Picture 57">
            <a:extLst>
              <a:ext uri="{FF2B5EF4-FFF2-40B4-BE49-F238E27FC236}">
                <a16:creationId xmlns="" xmlns:a16="http://schemas.microsoft.com/office/drawing/2014/main" id="{768C46EE-1727-48F5-B1E8-405C921471B4}"/>
              </a:ext>
            </a:extLst>
          </p:cNvPr>
          <p:cNvPicPr>
            <a:picLocks noChangeAspect="1"/>
          </p:cNvPicPr>
          <p:nvPr/>
        </p:nvPicPr>
        <p:blipFill>
          <a:blip r:embed="rId7"/>
          <a:stretch>
            <a:fillRect/>
          </a:stretch>
        </p:blipFill>
        <p:spPr>
          <a:xfrm>
            <a:off x="7895565" y="4391677"/>
            <a:ext cx="3487875" cy="2059837"/>
          </a:xfrm>
          <a:prstGeom prst="rect">
            <a:avLst/>
          </a:prstGeom>
        </p:spPr>
      </p:pic>
      <p:sp>
        <p:nvSpPr>
          <p:cNvPr id="12" name="TextBox 11"/>
          <p:cNvSpPr txBox="1"/>
          <p:nvPr/>
        </p:nvSpPr>
        <p:spPr>
          <a:xfrm>
            <a:off x="8610600" y="1578224"/>
            <a:ext cx="2973283" cy="1877437"/>
          </a:xfrm>
          <a:prstGeom prst="rect">
            <a:avLst/>
          </a:prstGeom>
          <a:noFill/>
        </p:spPr>
        <p:txBody>
          <a:bodyPr wrap="square" rtlCol="0">
            <a:spAutoFit/>
          </a:bodyPr>
          <a:lstStyle/>
          <a:p>
            <a:pPr>
              <a:lnSpc>
                <a:spcPct val="200000"/>
              </a:lnSpc>
            </a:pPr>
            <a:r>
              <a:rPr lang="en-US" sz="2800" b="1" dirty="0" smtClean="0">
                <a:solidFill>
                  <a:srgbClr val="0070C0"/>
                </a:solidFill>
              </a:rPr>
              <a:t>Future issues</a:t>
            </a:r>
          </a:p>
          <a:p>
            <a:pPr marL="342900" indent="-342900">
              <a:buFont typeface="Arial" panose="020B0604020202020204" pitchFamily="34" charset="0"/>
              <a:buChar char="•"/>
            </a:pPr>
            <a:r>
              <a:rPr lang="en-US" sz="2000" b="1" dirty="0" smtClean="0">
                <a:solidFill>
                  <a:srgbClr val="C00000"/>
                </a:solidFill>
                <a:latin typeface="Times New Roman" panose="02020603050405020304" pitchFamily="18" charset="0"/>
                <a:cs typeface="Times New Roman" panose="02020603050405020304" pitchFamily="18" charset="0"/>
              </a:rPr>
              <a:t>High throughput</a:t>
            </a:r>
          </a:p>
          <a:p>
            <a:pPr marL="342900" indent="-342900">
              <a:buFont typeface="Arial" panose="020B0604020202020204" pitchFamily="34" charset="0"/>
              <a:buChar char="•"/>
            </a:pPr>
            <a:r>
              <a:rPr lang="en-US" sz="2000" b="1" dirty="0" smtClean="0">
                <a:solidFill>
                  <a:srgbClr val="C00000"/>
                </a:solidFill>
                <a:latin typeface="Times New Roman" panose="02020603050405020304" pitchFamily="18" charset="0"/>
                <a:cs typeface="Times New Roman" panose="02020603050405020304" pitchFamily="18" charset="0"/>
              </a:rPr>
              <a:t>Massive connectivity</a:t>
            </a:r>
            <a:endParaRPr lang="en-US" sz="2000" b="1" dirty="0">
              <a:solidFill>
                <a:srgbClr val="C0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smtClean="0">
                <a:solidFill>
                  <a:srgbClr val="C00000"/>
                </a:solidFill>
                <a:latin typeface="Times New Roman" panose="02020603050405020304" pitchFamily="18" charset="0"/>
                <a:cs typeface="Times New Roman" panose="02020603050405020304" pitchFamily="18" charset="0"/>
              </a:rPr>
              <a:t>Ultra-low latency</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8301663" y="1655902"/>
            <a:ext cx="3282220" cy="213013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048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Hybrid MAC</a:t>
            </a:r>
            <a:endParaRPr lang="en-US" altLang="zh-CN" sz="2800" b="1" dirty="0">
              <a:solidFill>
                <a:schemeClr val="tx1"/>
              </a:solidFill>
              <a:latin typeface="Arial Black" panose="020B0A04020102020204" pitchFamily="34" charset="0"/>
            </a:endParaRPr>
          </a:p>
        </p:txBody>
      </p:sp>
      <p:sp>
        <p:nvSpPr>
          <p:cNvPr id="21" name="TextBox 20"/>
          <p:cNvSpPr txBox="1"/>
          <p:nvPr/>
        </p:nvSpPr>
        <p:spPr>
          <a:xfrm>
            <a:off x="664564" y="1362665"/>
            <a:ext cx="9249796"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a:t>Two level renewal process model </a:t>
            </a:r>
            <a:endParaRPr lang="en-US" altLang="zh-CN" dirty="0"/>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30</a:t>
            </a:fld>
            <a:endParaRPr lang="en-US"/>
          </a:p>
        </p:txBody>
      </p:sp>
      <p:sp>
        <p:nvSpPr>
          <p:cNvPr id="19"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5" name="Picture 4"/>
          <p:cNvPicPr>
            <a:picLocks noChangeAspect="1"/>
          </p:cNvPicPr>
          <p:nvPr/>
        </p:nvPicPr>
        <p:blipFill>
          <a:blip r:embed="rId4"/>
          <a:stretch>
            <a:fillRect/>
          </a:stretch>
        </p:blipFill>
        <p:spPr>
          <a:xfrm>
            <a:off x="1450300" y="3864012"/>
            <a:ext cx="9039174" cy="2038334"/>
          </a:xfrm>
          <a:prstGeom prst="rect">
            <a:avLst/>
          </a:prstGeom>
        </p:spPr>
      </p:pic>
      <p:sp>
        <p:nvSpPr>
          <p:cNvPr id="14" name="Rectangle 13"/>
          <p:cNvSpPr/>
          <p:nvPr/>
        </p:nvSpPr>
        <p:spPr>
          <a:xfrm>
            <a:off x="791690" y="6112565"/>
            <a:ext cx="10562110" cy="487569"/>
          </a:xfrm>
          <a:prstGeom prst="rect">
            <a:avLst/>
          </a:prstGeom>
        </p:spPr>
        <p:txBody>
          <a:bodyPr wrap="square">
            <a:spAutoFit/>
          </a:bodyPr>
          <a:lstStyle/>
          <a:p>
            <a:pPr indent="0" algn="just">
              <a:lnSpc>
                <a:spcPct val="107000"/>
              </a:lnSpc>
            </a:pPr>
            <a:r>
              <a:rPr lang="en-US" sz="1200" dirty="0" smtClean="0">
                <a:solidFill>
                  <a:schemeClr val="accent3">
                    <a:lumMod val="75000"/>
                  </a:schemeClr>
                </a:solidFill>
              </a:rPr>
              <a:t>[7] </a:t>
            </a:r>
            <a:r>
              <a:rPr lang="en-US" sz="1200" dirty="0">
                <a:solidFill>
                  <a:schemeClr val="accent3">
                    <a:lumMod val="75000"/>
                  </a:schemeClr>
                </a:solidFill>
              </a:rPr>
              <a:t>Sami </a:t>
            </a:r>
            <a:r>
              <a:rPr lang="en-US" sz="1200" dirty="0" err="1">
                <a:solidFill>
                  <a:schemeClr val="accent3">
                    <a:lumMod val="75000"/>
                  </a:schemeClr>
                </a:solidFill>
              </a:rPr>
              <a:t>Khairy</a:t>
            </a:r>
            <a:r>
              <a:rPr lang="en-US" sz="1200" dirty="0">
                <a:solidFill>
                  <a:schemeClr val="accent3">
                    <a:lumMod val="75000"/>
                  </a:schemeClr>
                </a:solidFill>
              </a:rPr>
              <a:t>, Lin X. </a:t>
            </a:r>
            <a:r>
              <a:rPr lang="en-US" sz="1200" dirty="0" err="1">
                <a:solidFill>
                  <a:schemeClr val="accent3">
                    <a:lumMod val="75000"/>
                  </a:schemeClr>
                </a:solidFill>
              </a:rPr>
              <a:t>Cai</a:t>
            </a:r>
            <a:r>
              <a:rPr lang="en-US" sz="1200" dirty="0">
                <a:solidFill>
                  <a:schemeClr val="accent3">
                    <a:lumMod val="75000"/>
                  </a:schemeClr>
                </a:solidFill>
              </a:rPr>
              <a:t>, Yu Cheng, Zhu Han, and </a:t>
            </a:r>
            <a:r>
              <a:rPr lang="en-US" sz="1200" dirty="0" err="1">
                <a:solidFill>
                  <a:schemeClr val="accent3">
                    <a:lumMod val="75000"/>
                  </a:schemeClr>
                </a:solidFill>
              </a:rPr>
              <a:t>Hangguan</a:t>
            </a:r>
            <a:r>
              <a:rPr lang="en-US" sz="1200" dirty="0">
                <a:solidFill>
                  <a:schemeClr val="accent3">
                    <a:lumMod val="75000"/>
                  </a:schemeClr>
                </a:solidFill>
              </a:rPr>
              <a:t> Shan, ``A Hybrid-LBT MAC with Adaptive Sleep for LTE LAA Coexisting with Wi-Fi over Unlicensed Band," IEEE Globecom, Singapore, December 2017.</a:t>
            </a:r>
          </a:p>
        </p:txBody>
      </p:sp>
      <p:sp>
        <p:nvSpPr>
          <p:cNvPr id="15" name="Content Placeholder 2"/>
          <p:cNvSpPr txBox="1">
            <a:spLocks noChangeArrowheads="1"/>
          </p:cNvSpPr>
          <p:nvPr/>
        </p:nvSpPr>
        <p:spPr>
          <a:xfrm>
            <a:off x="955187" y="3027257"/>
            <a:ext cx="10194566" cy="716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z="2400" dirty="0" smtClean="0">
                <a:latin typeface="Times New Roman" panose="02020603050405020304" pitchFamily="18" charset="0"/>
                <a:cs typeface="Times New Roman" panose="02020603050405020304" pitchFamily="18" charset="0"/>
              </a:rPr>
              <a:t>The</a:t>
            </a:r>
            <a:r>
              <a:rPr lang="en-US" altLang="zh-CN" sz="2400" dirty="0" smtClean="0">
                <a:solidFill>
                  <a:srgbClr val="0070C0"/>
                </a:solidFill>
                <a:latin typeface="Times New Roman" panose="02020603050405020304" pitchFamily="18" charset="0"/>
                <a:cs typeface="Times New Roman" panose="02020603050405020304" pitchFamily="18" charset="0"/>
              </a:rPr>
              <a:t> </a:t>
            </a:r>
            <a:r>
              <a:rPr lang="en-US" altLang="en-US" sz="2400" dirty="0" smtClean="0">
                <a:solidFill>
                  <a:srgbClr val="0070C0"/>
                </a:solidFill>
                <a:latin typeface="Times New Roman" panose="02020603050405020304" pitchFamily="18" charset="0"/>
                <a:cs typeface="Times New Roman" panose="02020603050405020304" pitchFamily="18" charset="0"/>
              </a:rPr>
              <a:t>sleep </a:t>
            </a:r>
            <a:r>
              <a:rPr lang="en-US" altLang="en-US" sz="2400" dirty="0">
                <a:solidFill>
                  <a:srgbClr val="0070C0"/>
                </a:solidFill>
                <a:latin typeface="Times New Roman" panose="02020603050405020304" pitchFamily="18" charset="0"/>
                <a:cs typeface="Times New Roman" panose="02020603050405020304" pitchFamily="18" charset="0"/>
              </a:rPr>
              <a:t>period</a:t>
            </a:r>
            <a:r>
              <a:rPr lang="en-US" altLang="en-US" sz="2400" dirty="0">
                <a:latin typeface="Times New Roman" panose="02020603050405020304" pitchFamily="18" charset="0"/>
                <a:cs typeface="Times New Roman" panose="02020603050405020304" pitchFamily="18" charset="0"/>
              </a:rPr>
              <a:t> and </a:t>
            </a:r>
            <a:r>
              <a:rPr lang="en-US" altLang="en-US" sz="2400" dirty="0" smtClean="0">
                <a:latin typeface="Times New Roman" panose="02020603050405020304" pitchFamily="18" charset="0"/>
                <a:cs typeface="Times New Roman" panose="02020603050405020304" pitchFamily="18" charset="0"/>
              </a:rPr>
              <a:t>the </a:t>
            </a:r>
            <a:r>
              <a:rPr lang="en-US" altLang="en-US" sz="2400" dirty="0" smtClean="0">
                <a:solidFill>
                  <a:srgbClr val="0070C0"/>
                </a:solidFill>
                <a:latin typeface="Times New Roman" panose="02020603050405020304" pitchFamily="18" charset="0"/>
                <a:cs typeface="Times New Roman" panose="02020603050405020304" pitchFamily="18" charset="0"/>
              </a:rPr>
              <a:t>contention </a:t>
            </a:r>
            <a:r>
              <a:rPr lang="en-US" altLang="en-US" sz="2400" dirty="0">
                <a:solidFill>
                  <a:srgbClr val="0070C0"/>
                </a:solidFill>
                <a:latin typeface="Times New Roman" panose="02020603050405020304" pitchFamily="18" charset="0"/>
                <a:cs typeface="Times New Roman" panose="02020603050405020304" pitchFamily="18" charset="0"/>
              </a:rPr>
              <a:t>window size</a:t>
            </a:r>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of U-LTE are adaptively changed to achieve the best performance</a:t>
            </a:r>
          </a:p>
        </p:txBody>
      </p:sp>
      <p:sp>
        <p:nvSpPr>
          <p:cNvPr id="18" name="Content Placeholder 2"/>
          <p:cNvSpPr txBox="1">
            <a:spLocks noChangeArrowheads="1"/>
          </p:cNvSpPr>
          <p:nvPr/>
        </p:nvSpPr>
        <p:spPr>
          <a:xfrm>
            <a:off x="894647" y="1879313"/>
            <a:ext cx="10418812" cy="1070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altLang="zh-CN" sz="2400" dirty="0" smtClean="0">
                <a:latin typeface="Times New Roman" panose="02020603050405020304" pitchFamily="18" charset="0"/>
                <a:cs typeface="Times New Roman" panose="02020603050405020304" pitchFamily="18" charset="0"/>
              </a:rPr>
              <a:t>Two level renewal process model: </a:t>
            </a:r>
            <a:r>
              <a:rPr lang="en-US" altLang="zh-CN" sz="2400" dirty="0" smtClean="0">
                <a:solidFill>
                  <a:srgbClr val="0070C0"/>
                </a:solidFill>
                <a:latin typeface="Times New Roman" panose="02020603050405020304" pitchFamily="18" charset="0"/>
                <a:cs typeface="Times New Roman" panose="02020603050405020304" pitchFamily="18" charset="0"/>
              </a:rPr>
              <a:t>Wi-Fi is modeled as level-1 </a:t>
            </a:r>
            <a:r>
              <a:rPr lang="en-US" altLang="zh-CN" sz="2400" dirty="0" smtClean="0">
                <a:latin typeface="Times New Roman" panose="02020603050405020304" pitchFamily="18" charset="0"/>
                <a:cs typeface="Times New Roman" panose="02020603050405020304" pitchFamily="18" charset="0"/>
              </a:rPr>
              <a:t>renewal process (i.e., </a:t>
            </a:r>
            <a:r>
              <a:rPr lang="en-US" altLang="zh-CN" sz="2400" dirty="0" err="1" smtClean="0">
                <a:latin typeface="Times New Roman" panose="02020603050405020304" pitchFamily="18" charset="0"/>
                <a:cs typeface="Times New Roman" panose="02020603050405020304" pitchFamily="18" charset="0"/>
              </a:rPr>
              <a:t>backoff</a:t>
            </a:r>
            <a:r>
              <a:rPr lang="en-US" altLang="zh-CN" sz="2400" dirty="0" smtClean="0">
                <a:latin typeface="Times New Roman" panose="02020603050405020304" pitchFamily="18" charset="0"/>
                <a:cs typeface="Times New Roman" panose="02020603050405020304" pitchFamily="18" charset="0"/>
              </a:rPr>
              <a:t> and data transmission) while </a:t>
            </a:r>
            <a:r>
              <a:rPr lang="en-US" altLang="zh-CN" sz="2400" dirty="0" smtClean="0">
                <a:solidFill>
                  <a:srgbClr val="0070C0"/>
                </a:solidFill>
                <a:latin typeface="Times New Roman" panose="02020603050405020304" pitchFamily="18" charset="0"/>
                <a:cs typeface="Times New Roman" panose="02020603050405020304" pitchFamily="18" charset="0"/>
              </a:rPr>
              <a:t>U-LTE is modeled as level-2</a:t>
            </a:r>
            <a:r>
              <a:rPr lang="en-US" altLang="zh-CN" sz="2400" dirty="0" smtClean="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renewal process </a:t>
            </a:r>
            <a:r>
              <a:rPr lang="en-US" altLang="zh-CN" sz="2400" dirty="0" smtClean="0">
                <a:latin typeface="Times New Roman" panose="02020603050405020304" pitchFamily="18" charset="0"/>
                <a:cs typeface="Times New Roman" panose="02020603050405020304" pitchFamily="18" charset="0"/>
              </a:rPr>
              <a:t>(i.e., sleep, active, reservation and data transmission)</a:t>
            </a:r>
            <a:endParaRPr lang="en-US" altLang="zh-CN"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4671312" y="4825326"/>
            <a:ext cx="919592" cy="6282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86891" y="3864012"/>
            <a:ext cx="6048103" cy="8276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002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12998" y="259764"/>
            <a:ext cx="8270885"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Hybrid MAC</a:t>
            </a:r>
            <a:endParaRPr lang="en-US" altLang="zh-CN" sz="2800" b="1" dirty="0">
              <a:solidFill>
                <a:schemeClr val="tx1"/>
              </a:solidFill>
              <a:latin typeface="Arial Black" panose="020B0A04020102020204" pitchFamily="34" charset="0"/>
            </a:endParaRPr>
          </a:p>
        </p:txBody>
      </p:sp>
      <p:sp>
        <p:nvSpPr>
          <p:cNvPr id="13" name="Title 1"/>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dirty="0" smtClean="0"/>
          </a:p>
        </p:txBody>
      </p:sp>
      <p:sp>
        <p:nvSpPr>
          <p:cNvPr id="16"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31</a:t>
            </a:fld>
            <a:endParaRPr lang="en-US" dirty="0"/>
          </a:p>
        </p:txBody>
      </p:sp>
      <p:sp>
        <p:nvSpPr>
          <p:cNvPr id="19"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7" name="TextBox 16"/>
          <p:cNvSpPr txBox="1"/>
          <p:nvPr/>
        </p:nvSpPr>
        <p:spPr>
          <a:xfrm>
            <a:off x="1196423" y="5499665"/>
            <a:ext cx="3031289" cy="523220"/>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400" b="0" dirty="0" smtClean="0"/>
              <a:t>(a) </a:t>
            </a:r>
            <a:r>
              <a:rPr lang="en-US" sz="1400" b="0" dirty="0" smtClean="0"/>
              <a:t>Normalized throughput vs. number of  Wi-Fi users with </a:t>
            </a:r>
            <a:r>
              <a:rPr lang="en-US" sz="1400" b="0" i="1" dirty="0" smtClean="0"/>
              <a:t>𝑇</a:t>
            </a:r>
            <a:r>
              <a:rPr lang="en-US" sz="1400" b="0" i="1" baseline="-25000" dirty="0" smtClean="0"/>
              <a:t>𝑠𝑙𝑒𝑒𝑝</a:t>
            </a:r>
            <a:r>
              <a:rPr lang="en-US" sz="1400" b="0" i="1" dirty="0" smtClean="0"/>
              <a:t> </a:t>
            </a:r>
            <a:r>
              <a:rPr lang="en-US" sz="1400" b="0" dirty="0" smtClean="0"/>
              <a:t>= 700</a:t>
            </a:r>
            <a:r>
              <a:rPr lang="en-US" sz="1400" b="0" i="1" dirty="0" smtClean="0"/>
              <a:t>𝜇𝑠</a:t>
            </a:r>
            <a:r>
              <a:rPr lang="en-US" altLang="zh-CN" sz="1400" b="0" dirty="0" smtClean="0"/>
              <a:t> </a:t>
            </a:r>
            <a:endParaRPr lang="en-US" altLang="zh-CN" sz="1400" b="0" dirty="0"/>
          </a:p>
        </p:txBody>
      </p:sp>
      <p:sp>
        <p:nvSpPr>
          <p:cNvPr id="20" name="TextBox 19"/>
          <p:cNvSpPr txBox="1"/>
          <p:nvPr/>
        </p:nvSpPr>
        <p:spPr>
          <a:xfrm>
            <a:off x="4582777" y="5494750"/>
            <a:ext cx="3365469" cy="523220"/>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400" b="0" dirty="0" smtClean="0">
                <a:latin typeface="Arial" panose="020B0604020202020204" pitchFamily="34" charset="0"/>
                <a:cs typeface="Arial" panose="020B0604020202020204" pitchFamily="34" charset="0"/>
              </a:rPr>
              <a:t>(b) </a:t>
            </a:r>
            <a:r>
              <a:rPr lang="en-US" sz="1400" b="0" dirty="0" smtClean="0"/>
              <a:t>Normalized throughput vs. sleep period </a:t>
            </a:r>
            <a:r>
              <a:rPr lang="en-US" sz="1400" b="0" i="1" dirty="0" smtClean="0"/>
              <a:t>𝐶𝑊</a:t>
            </a:r>
            <a:r>
              <a:rPr lang="en-US" sz="1400" b="0" i="1" baseline="-25000" dirty="0" smtClean="0"/>
              <a:t>𝐿</a:t>
            </a:r>
            <a:r>
              <a:rPr lang="en-US" sz="1400" b="0" i="1" dirty="0" smtClean="0"/>
              <a:t> </a:t>
            </a:r>
            <a:r>
              <a:rPr lang="en-US" sz="1400" b="0" dirty="0"/>
              <a:t>= 15</a:t>
            </a:r>
            <a:r>
              <a:rPr lang="en-US" altLang="zh-CN" sz="1400" b="0" dirty="0" smtClean="0">
                <a:latin typeface="Arial" panose="020B0604020202020204" pitchFamily="34" charset="0"/>
                <a:cs typeface="Arial" panose="020B0604020202020204" pitchFamily="34" charset="0"/>
              </a:rPr>
              <a:t> </a:t>
            </a:r>
            <a:endParaRPr lang="en-US" altLang="zh-CN" sz="1400" b="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227713" y="2267697"/>
            <a:ext cx="3614425" cy="3007688"/>
          </a:xfrm>
          <a:prstGeom prst="rect">
            <a:avLst/>
          </a:prstGeom>
        </p:spPr>
      </p:pic>
      <p:pic>
        <p:nvPicPr>
          <p:cNvPr id="11" name="Picture 10"/>
          <p:cNvPicPr>
            <a:picLocks noChangeAspect="1"/>
          </p:cNvPicPr>
          <p:nvPr/>
        </p:nvPicPr>
        <p:blipFill>
          <a:blip r:embed="rId5"/>
          <a:stretch>
            <a:fillRect/>
          </a:stretch>
        </p:blipFill>
        <p:spPr>
          <a:xfrm>
            <a:off x="7842138" y="2357212"/>
            <a:ext cx="3634152" cy="2891494"/>
          </a:xfrm>
          <a:prstGeom prst="rect">
            <a:avLst/>
          </a:prstGeom>
        </p:spPr>
      </p:pic>
      <p:pic>
        <p:nvPicPr>
          <p:cNvPr id="14" name="Picture 13"/>
          <p:cNvPicPr>
            <a:picLocks noChangeAspect="1"/>
          </p:cNvPicPr>
          <p:nvPr/>
        </p:nvPicPr>
        <p:blipFill>
          <a:blip r:embed="rId6"/>
          <a:stretch>
            <a:fillRect/>
          </a:stretch>
        </p:blipFill>
        <p:spPr>
          <a:xfrm>
            <a:off x="680186" y="2371863"/>
            <a:ext cx="3547528" cy="2818228"/>
          </a:xfrm>
          <a:prstGeom prst="rect">
            <a:avLst/>
          </a:prstGeom>
        </p:spPr>
      </p:pic>
      <p:sp>
        <p:nvSpPr>
          <p:cNvPr id="23" name="TextBox 22"/>
          <p:cNvSpPr txBox="1"/>
          <p:nvPr/>
        </p:nvSpPr>
        <p:spPr>
          <a:xfrm>
            <a:off x="8286321" y="5468071"/>
            <a:ext cx="3067479" cy="523220"/>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400" b="0" dirty="0" smtClean="0">
                <a:latin typeface="Arial" panose="020B0604020202020204" pitchFamily="34" charset="0"/>
                <a:cs typeface="Arial" panose="020B0604020202020204" pitchFamily="34" charset="0"/>
              </a:rPr>
              <a:t>(c) </a:t>
            </a:r>
            <a:r>
              <a:rPr lang="en-US" sz="1400" b="0" dirty="0"/>
              <a:t>Normalized </a:t>
            </a:r>
            <a:r>
              <a:rPr lang="en-US" sz="1400" b="0" dirty="0" smtClean="0"/>
              <a:t>throughput at optimal</a:t>
            </a:r>
            <a:endParaRPr lang="en-US" sz="1400" b="0" dirty="0"/>
          </a:p>
          <a:p>
            <a:r>
              <a:rPr lang="en-US" sz="1400" b="0" dirty="0"/>
              <a:t>(</a:t>
            </a:r>
            <a:r>
              <a:rPr lang="en-US" sz="1400" b="0" i="1" dirty="0"/>
              <a:t>𝑇</a:t>
            </a:r>
            <a:r>
              <a:rPr lang="en-US" sz="1400" b="0" i="1" baseline="30000" dirty="0" smtClean="0"/>
              <a:t>∗</a:t>
            </a:r>
            <a:r>
              <a:rPr lang="en-US" sz="1400" b="0" i="1" baseline="-25000" dirty="0" smtClean="0"/>
              <a:t>𝑠𝑙𝑒𝑒𝑝</a:t>
            </a:r>
            <a:r>
              <a:rPr lang="en-US" sz="1400" b="0" i="1" dirty="0"/>
              <a:t>, 𝐶𝑊</a:t>
            </a:r>
            <a:r>
              <a:rPr lang="en-US" sz="1400" b="0" i="1" baseline="30000" dirty="0" smtClean="0"/>
              <a:t>∗</a:t>
            </a:r>
            <a:r>
              <a:rPr lang="en-US" sz="1400" b="0" i="1" baseline="-25000" dirty="0" smtClean="0"/>
              <a:t>𝐿</a:t>
            </a:r>
            <a:r>
              <a:rPr lang="en-US" sz="1400" b="0" dirty="0"/>
              <a:t>)</a:t>
            </a:r>
            <a:endParaRPr lang="en-US" altLang="zh-CN" sz="1400" b="0" dirty="0">
              <a:latin typeface="Arial" panose="020B0604020202020204" pitchFamily="34" charset="0"/>
              <a:cs typeface="Arial" panose="020B0604020202020204" pitchFamily="34" charset="0"/>
            </a:endParaRPr>
          </a:p>
        </p:txBody>
      </p:sp>
      <p:sp>
        <p:nvSpPr>
          <p:cNvPr id="24" name="Title 1"/>
          <p:cNvSpPr txBox="1">
            <a:spLocks/>
          </p:cNvSpPr>
          <p:nvPr/>
        </p:nvSpPr>
        <p:spPr>
          <a:xfrm>
            <a:off x="680186" y="1463143"/>
            <a:ext cx="10515600" cy="468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pPr>
            <a:r>
              <a:rPr lang="en-US" sz="2400" b="1" dirty="0" smtClean="0">
                <a:latin typeface="Times New Roman" panose="02020603050405020304" pitchFamily="18" charset="0"/>
                <a:cs typeface="Times New Roman" panose="02020603050405020304" pitchFamily="18" charset="0"/>
              </a:rPr>
              <a:t>Performance Evaluation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341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32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3" name="Text Placeholder 2"/>
          <p:cNvSpPr txBox="1">
            <a:spLocks/>
          </p:cNvSpPr>
          <p:nvPr/>
        </p:nvSpPr>
        <p:spPr>
          <a:xfrm>
            <a:off x="1218814" y="1434499"/>
            <a:ext cx="10365069" cy="55646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Background </a:t>
            </a:r>
            <a:r>
              <a:rPr lang="en-US" dirty="0">
                <a:solidFill>
                  <a:schemeClr val="bg1">
                    <a:lumMod val="85000"/>
                  </a:schemeClr>
                </a:solidFill>
                <a:latin typeface="Arial Black" panose="020B0A04020102020204" pitchFamily="34" charset="0"/>
              </a:rPr>
              <a:t>and Preliminary </a:t>
            </a:r>
            <a:r>
              <a:rPr lang="en-US" altLang="zh-CN" dirty="0" smtClean="0">
                <a:solidFill>
                  <a:schemeClr val="bg1">
                    <a:lumMod val="85000"/>
                  </a:schemeClr>
                </a:solidFill>
                <a:latin typeface="Arial Black" panose="020B0A04020102020204" pitchFamily="34" charset="0"/>
              </a:rPr>
              <a:t>Work</a:t>
            </a:r>
          </a:p>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MAC Design </a:t>
            </a:r>
            <a:r>
              <a:rPr lang="en-US" dirty="0">
                <a:solidFill>
                  <a:schemeClr val="bg1">
                    <a:lumMod val="85000"/>
                  </a:schemeClr>
                </a:solidFill>
                <a:latin typeface="Arial Black" panose="020B0A04020102020204" pitchFamily="34" charset="0"/>
              </a:rPr>
              <a:t>for 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altLang="zh-CN" dirty="0" smtClean="0">
                <a:solidFill>
                  <a:schemeClr val="bg1">
                    <a:lumMod val="85000"/>
                  </a:schemeClr>
                </a:solidFill>
                <a:latin typeface="Arial Black" panose="020B0A04020102020204" pitchFamily="34" charset="0"/>
              </a:rPr>
              <a:t>Full Duplex Listen and Talk Scheme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Machine Learning LBT</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Hybrid LBT</a:t>
            </a:r>
          </a:p>
          <a:p>
            <a:pPr marL="342900" indent="-342900">
              <a:lnSpc>
                <a:spcPct val="200000"/>
              </a:lnSpc>
              <a:spcBef>
                <a:spcPts val="0"/>
              </a:spcBef>
            </a:pPr>
            <a:r>
              <a:rPr lang="en-US" dirty="0">
                <a:solidFill>
                  <a:schemeClr val="accent3">
                    <a:lumMod val="50000"/>
                  </a:schemeClr>
                </a:solidFill>
                <a:latin typeface="Arial Black" panose="020B0A04020102020204" pitchFamily="34" charset="0"/>
              </a:rPr>
              <a:t>Resource Allocation </a:t>
            </a:r>
            <a:r>
              <a:rPr lang="en-US" dirty="0" smtClean="0">
                <a:solidFill>
                  <a:schemeClr val="accent3">
                    <a:lumMod val="50000"/>
                  </a:schemeClr>
                </a:solidFill>
                <a:latin typeface="Arial Black" panose="020B0A04020102020204" pitchFamily="34" charset="0"/>
              </a:rPr>
              <a:t>for </a:t>
            </a:r>
            <a:r>
              <a:rPr lang="en-US" dirty="0">
                <a:solidFill>
                  <a:schemeClr val="accent3">
                    <a:lumMod val="50000"/>
                  </a:schemeClr>
                </a:solidFill>
                <a:latin typeface="Arial Black" panose="020B0A04020102020204" pitchFamily="34" charset="0"/>
              </a:rPr>
              <a:t>LTE-Unlicensed </a:t>
            </a:r>
            <a:r>
              <a:rPr lang="en-US" dirty="0" smtClean="0">
                <a:solidFill>
                  <a:schemeClr val="accent3">
                    <a:lumMod val="50000"/>
                  </a:schemeClr>
                </a:solidFill>
                <a:latin typeface="Arial Black" panose="020B0A04020102020204" pitchFamily="34" charset="0"/>
              </a:rPr>
              <a:t>Coexistence</a:t>
            </a:r>
          </a:p>
          <a:p>
            <a:pPr marL="800100" lvl="1" indent="-342900">
              <a:lnSpc>
                <a:spcPct val="200000"/>
              </a:lnSpc>
              <a:spcBef>
                <a:spcPts val="0"/>
              </a:spcBef>
            </a:pPr>
            <a:r>
              <a:rPr lang="en-US" dirty="0" smtClean="0">
                <a:solidFill>
                  <a:schemeClr val="accent3">
                    <a:lumMod val="50000"/>
                  </a:schemeClr>
                </a:solidFill>
                <a:latin typeface="Arial Black" panose="020B0A04020102020204" pitchFamily="34" charset="0"/>
              </a:rPr>
              <a:t>Matching </a:t>
            </a:r>
            <a:r>
              <a:rPr lang="en-US" altLang="zh-CN" dirty="0" smtClean="0">
                <a:solidFill>
                  <a:schemeClr val="accent3">
                    <a:lumMod val="50000"/>
                  </a:schemeClr>
                </a:solidFill>
                <a:latin typeface="Arial Black" panose="020B0A04020102020204" pitchFamily="34" charset="0"/>
              </a:rPr>
              <a:t>Game</a:t>
            </a:r>
          </a:p>
          <a:p>
            <a:pPr marL="800100" lvl="1" indent="-342900">
              <a:lnSpc>
                <a:spcPct val="200000"/>
              </a:lnSpc>
              <a:spcBef>
                <a:spcPts val="0"/>
              </a:spcBef>
            </a:pPr>
            <a:r>
              <a:rPr lang="en-US" altLang="zh-CN" dirty="0">
                <a:solidFill>
                  <a:schemeClr val="accent3">
                    <a:lumMod val="50000"/>
                  </a:schemeClr>
                </a:solidFill>
                <a:latin typeface="Arial Black" panose="020B0A04020102020204" pitchFamily="34" charset="0"/>
              </a:rPr>
              <a:t>Coalition Formation Game</a:t>
            </a:r>
          </a:p>
          <a:p>
            <a:pPr marL="800100" lvl="1" indent="-342900">
              <a:lnSpc>
                <a:spcPct val="200000"/>
              </a:lnSpc>
              <a:spcBef>
                <a:spcPts val="0"/>
              </a:spcBef>
            </a:pPr>
            <a:r>
              <a:rPr lang="en-US" altLang="zh-CN" dirty="0" err="1">
                <a:solidFill>
                  <a:schemeClr val="accent3">
                    <a:lumMod val="50000"/>
                  </a:schemeClr>
                </a:solidFill>
                <a:latin typeface="Arial Black" panose="020B0A04020102020204" pitchFamily="34" charset="0"/>
              </a:rPr>
              <a:t>Stackelberg</a:t>
            </a:r>
            <a:r>
              <a:rPr lang="en-US" altLang="zh-CN" dirty="0">
                <a:solidFill>
                  <a:schemeClr val="accent3">
                    <a:lumMod val="50000"/>
                  </a:schemeClr>
                </a:solidFill>
                <a:latin typeface="Arial Black" panose="020B0A04020102020204" pitchFamily="34" charset="0"/>
              </a:rPr>
              <a:t> </a:t>
            </a:r>
            <a:r>
              <a:rPr lang="en-US" altLang="zh-CN" dirty="0" smtClean="0">
                <a:solidFill>
                  <a:schemeClr val="accent3">
                    <a:lumMod val="50000"/>
                  </a:schemeClr>
                </a:solidFill>
                <a:latin typeface="Arial Black" panose="020B0A04020102020204" pitchFamily="34" charset="0"/>
              </a:rPr>
              <a:t>Game</a:t>
            </a:r>
            <a:endParaRPr lang="en-US" dirty="0" smtClean="0">
              <a:solidFill>
                <a:schemeClr val="accent3">
                  <a:lumMod val="50000"/>
                </a:schemeClr>
              </a:solidFill>
              <a:latin typeface="Arial Black" panose="020B0A04020102020204" pitchFamily="34" charset="0"/>
            </a:endParaRP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3GPP Standard</a:t>
            </a: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Conclusion</a:t>
            </a:r>
            <a:endParaRPr lang="en-US" altLang="zh-CN" dirty="0">
              <a:solidFill>
                <a:schemeClr val="bg1">
                  <a:lumMod val="85000"/>
                </a:schemeClr>
              </a:solidFill>
              <a:latin typeface="Arial Black" panose="020B0A04020102020204" pitchFamily="34" charset="0"/>
            </a:endParaRPr>
          </a:p>
        </p:txBody>
      </p:sp>
      <p:sp>
        <p:nvSpPr>
          <p:cNvPr id="14" name="Text Placeholder 2"/>
          <p:cNvSpPr txBox="1">
            <a:spLocks/>
          </p:cNvSpPr>
          <p:nvPr/>
        </p:nvSpPr>
        <p:spPr>
          <a:xfrm>
            <a:off x="6116973" y="230735"/>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sz="2800" b="1" dirty="0" smtClean="0">
                <a:solidFill>
                  <a:schemeClr val="tx1"/>
                </a:solidFill>
                <a:latin typeface="Arial Black" panose="020B0A04020102020204" pitchFamily="34" charset="0"/>
              </a:rPr>
              <a:t>Outline</a:t>
            </a:r>
            <a:endParaRPr lang="en-US"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34902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33</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0" name="标题 1"/>
          <p:cNvSpPr txBox="1">
            <a:spLocks/>
          </p:cNvSpPr>
          <p:nvPr/>
        </p:nvSpPr>
        <p:spPr>
          <a:xfrm>
            <a:off x="636905" y="1277403"/>
            <a:ext cx="10515600" cy="476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smtClean="0">
                <a:latin typeface="Times New Roman" panose="02020603050405020304" pitchFamily="18" charset="0"/>
                <a:cs typeface="Times New Roman" panose="02020603050405020304" pitchFamily="18" charset="0"/>
              </a:rPr>
              <a:t>LTE-Unlicensed: Static system model</a:t>
            </a:r>
            <a:endParaRPr kumimoji="1" lang="zh-CN" altLang="en-US" sz="2400" b="1" dirty="0">
              <a:latin typeface="Times New Roman" panose="02020603050405020304" pitchFamily="18" charset="0"/>
              <a:cs typeface="Times New Roman" panose="02020603050405020304" pitchFamily="18" charset="0"/>
            </a:endParaRPr>
          </a:p>
        </p:txBody>
      </p:sp>
      <p:grpSp>
        <p:nvGrpSpPr>
          <p:cNvPr id="11" name="Group 61"/>
          <p:cNvGrpSpPr/>
          <p:nvPr/>
        </p:nvGrpSpPr>
        <p:grpSpPr>
          <a:xfrm>
            <a:off x="831531" y="1658847"/>
            <a:ext cx="5397492" cy="3608655"/>
            <a:chOff x="1691636" y="2057400"/>
            <a:chExt cx="6306779" cy="3620164"/>
          </a:xfrm>
        </p:grpSpPr>
        <p:sp>
          <p:nvSpPr>
            <p:cNvPr id="14" name="Right Arrow 62"/>
            <p:cNvSpPr/>
            <p:nvPr/>
          </p:nvSpPr>
          <p:spPr>
            <a:xfrm>
              <a:off x="5331882" y="3592869"/>
              <a:ext cx="1895880" cy="425597"/>
            </a:xfrm>
            <a:prstGeom prst="rightArrow">
              <a:avLst/>
            </a:prstGeom>
            <a:solidFill>
              <a:schemeClr val="accent3">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gnetic Disk 57"/>
            <p:cNvSpPr/>
            <p:nvPr/>
          </p:nvSpPr>
          <p:spPr>
            <a:xfrm rot="16200000">
              <a:off x="3944478" y="2469717"/>
              <a:ext cx="1538833" cy="2671903"/>
            </a:xfrm>
            <a:prstGeom prst="flowChartMagneticDisk">
              <a:avLst/>
            </a:prstGeom>
            <a:solidFill>
              <a:schemeClr val="accent3">
                <a:lumMod val="20000"/>
                <a:lumOff val="80000"/>
              </a:schemeClr>
            </a:solidFill>
            <a:ln>
              <a:solidFill>
                <a:schemeClr val="tx2">
                  <a:lumMod val="20000"/>
                  <a:lumOff val="80000"/>
                </a:schemeClr>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66"/>
            <p:cNvGrpSpPr/>
            <p:nvPr/>
          </p:nvGrpSpPr>
          <p:grpSpPr>
            <a:xfrm>
              <a:off x="7229882" y="3253213"/>
              <a:ext cx="768533" cy="1325640"/>
              <a:chOff x="6884144" y="3300694"/>
              <a:chExt cx="625173" cy="1152628"/>
            </a:xfrm>
          </p:grpSpPr>
          <p:sp>
            <p:nvSpPr>
              <p:cNvPr id="36" name="object 27"/>
              <p:cNvSpPr/>
              <p:nvPr/>
            </p:nvSpPr>
            <p:spPr>
              <a:xfrm>
                <a:off x="7086600" y="4391092"/>
                <a:ext cx="60325" cy="62230"/>
              </a:xfrm>
              <a:custGeom>
                <a:avLst/>
                <a:gdLst/>
                <a:ahLst/>
                <a:cxnLst/>
                <a:rect l="l" t="t" r="r" b="b"/>
                <a:pathLst>
                  <a:path w="60325" h="62229">
                    <a:moveTo>
                      <a:pt x="24359" y="0"/>
                    </a:moveTo>
                    <a:lnTo>
                      <a:pt x="11857" y="6003"/>
                    </a:lnTo>
                    <a:lnTo>
                      <a:pt x="3222" y="16659"/>
                    </a:lnTo>
                    <a:lnTo>
                      <a:pt x="0" y="30456"/>
                    </a:lnTo>
                    <a:lnTo>
                      <a:pt x="1460" y="39835"/>
                    </a:lnTo>
                    <a:lnTo>
                      <a:pt x="8197" y="51171"/>
                    </a:lnTo>
                    <a:lnTo>
                      <a:pt x="19607" y="58876"/>
                    </a:lnTo>
                    <a:lnTo>
                      <a:pt x="34801" y="61634"/>
                    </a:lnTo>
                    <a:lnTo>
                      <a:pt x="45688" y="57992"/>
                    </a:lnTo>
                    <a:lnTo>
                      <a:pt x="54228" y="49690"/>
                    </a:lnTo>
                    <a:lnTo>
                      <a:pt x="59433" y="36680"/>
                    </a:lnTo>
                    <a:lnTo>
                      <a:pt x="60318" y="18915"/>
                    </a:lnTo>
                    <a:lnTo>
                      <a:pt x="52945" y="8762"/>
                    </a:lnTo>
                    <a:lnTo>
                      <a:pt x="40837" y="2079"/>
                    </a:lnTo>
                    <a:lnTo>
                      <a:pt x="24359" y="0"/>
                    </a:lnTo>
                    <a:close/>
                  </a:path>
                </a:pathLst>
              </a:custGeom>
              <a:solidFill>
                <a:schemeClr val="tx1"/>
              </a:solidFill>
            </p:spPr>
            <p:txBody>
              <a:bodyPr wrap="square" lIns="0" tIns="0" rIns="0" bIns="0" rtlCol="0"/>
              <a:lstStyle/>
              <a:p>
                <a:endParaRPr/>
              </a:p>
            </p:txBody>
          </p:sp>
          <p:sp>
            <p:nvSpPr>
              <p:cNvPr id="37" name="object 28"/>
              <p:cNvSpPr/>
              <p:nvPr/>
            </p:nvSpPr>
            <p:spPr>
              <a:xfrm>
                <a:off x="6884144" y="3300694"/>
                <a:ext cx="625173" cy="1149845"/>
              </a:xfrm>
              <a:custGeom>
                <a:avLst/>
                <a:gdLst/>
                <a:ahLst/>
                <a:cxnLst/>
                <a:rect l="l" t="t" r="r" b="b"/>
                <a:pathLst>
                  <a:path w="805815" h="1482089">
                    <a:moveTo>
                      <a:pt x="704976" y="12573"/>
                    </a:moveTo>
                    <a:lnTo>
                      <a:pt x="88197" y="12573"/>
                    </a:lnTo>
                    <a:lnTo>
                      <a:pt x="74177" y="13891"/>
                    </a:lnTo>
                    <a:lnTo>
                      <a:pt x="37547" y="31593"/>
                    </a:lnTo>
                    <a:lnTo>
                      <a:pt x="11759" y="64469"/>
                    </a:lnTo>
                    <a:lnTo>
                      <a:pt x="279" y="105514"/>
                    </a:lnTo>
                    <a:lnTo>
                      <a:pt x="0" y="1393952"/>
                    </a:lnTo>
                    <a:lnTo>
                      <a:pt x="1149" y="1408916"/>
                    </a:lnTo>
                    <a:lnTo>
                      <a:pt x="17125" y="1447506"/>
                    </a:lnTo>
                    <a:lnTo>
                      <a:pt x="48547" y="1473279"/>
                    </a:lnTo>
                    <a:lnTo>
                      <a:pt x="704898" y="1481962"/>
                    </a:lnTo>
                    <a:lnTo>
                      <a:pt x="719228" y="1480965"/>
                    </a:lnTo>
                    <a:lnTo>
                      <a:pt x="759582" y="1467029"/>
                    </a:lnTo>
                    <a:lnTo>
                      <a:pt x="790587" y="1439388"/>
                    </a:lnTo>
                    <a:lnTo>
                      <a:pt x="804319" y="1406524"/>
                    </a:lnTo>
                    <a:lnTo>
                      <a:pt x="100786" y="1406524"/>
                    </a:lnTo>
                    <a:lnTo>
                      <a:pt x="87821" y="1402284"/>
                    </a:lnTo>
                    <a:lnTo>
                      <a:pt x="78339" y="1391885"/>
                    </a:lnTo>
                    <a:lnTo>
                      <a:pt x="75565" y="1255942"/>
                    </a:lnTo>
                    <a:lnTo>
                      <a:pt x="805347" y="1255903"/>
                    </a:lnTo>
                    <a:lnTo>
                      <a:pt x="805354" y="1230757"/>
                    </a:lnTo>
                    <a:lnTo>
                      <a:pt x="75646" y="1230757"/>
                    </a:lnTo>
                    <a:lnTo>
                      <a:pt x="75565" y="125602"/>
                    </a:lnTo>
                    <a:lnTo>
                      <a:pt x="79822" y="112712"/>
                    </a:lnTo>
                    <a:lnTo>
                      <a:pt x="90288" y="103312"/>
                    </a:lnTo>
                    <a:lnTo>
                      <a:pt x="213940" y="100585"/>
                    </a:lnTo>
                    <a:lnTo>
                      <a:pt x="692403" y="100584"/>
                    </a:lnTo>
                    <a:lnTo>
                      <a:pt x="804604" y="100584"/>
                    </a:lnTo>
                    <a:lnTo>
                      <a:pt x="804521" y="99626"/>
                    </a:lnTo>
                    <a:lnTo>
                      <a:pt x="801163" y="86432"/>
                    </a:lnTo>
                    <a:lnTo>
                      <a:pt x="796569" y="75437"/>
                    </a:lnTo>
                    <a:lnTo>
                      <a:pt x="390271" y="75437"/>
                    </a:lnTo>
                    <a:lnTo>
                      <a:pt x="390271" y="62864"/>
                    </a:lnTo>
                    <a:lnTo>
                      <a:pt x="789510" y="62864"/>
                    </a:lnTo>
                    <a:lnTo>
                      <a:pt x="788730" y="61532"/>
                    </a:lnTo>
                    <a:lnTo>
                      <a:pt x="759003" y="31134"/>
                    </a:lnTo>
                    <a:lnTo>
                      <a:pt x="721123" y="14244"/>
                    </a:lnTo>
                    <a:lnTo>
                      <a:pt x="707685" y="12621"/>
                    </a:lnTo>
                    <a:lnTo>
                      <a:pt x="704976" y="12573"/>
                    </a:lnTo>
                    <a:close/>
                  </a:path>
                  <a:path w="805815" h="1482089">
                    <a:moveTo>
                      <a:pt x="805347" y="1255903"/>
                    </a:moveTo>
                    <a:lnTo>
                      <a:pt x="730168" y="1255903"/>
                    </a:lnTo>
                    <a:lnTo>
                      <a:pt x="730250" y="1381506"/>
                    </a:lnTo>
                    <a:lnTo>
                      <a:pt x="727291" y="1391709"/>
                    </a:lnTo>
                    <a:lnTo>
                      <a:pt x="718404" y="1400300"/>
                    </a:lnTo>
                    <a:lnTo>
                      <a:pt x="703573" y="1405609"/>
                    </a:lnTo>
                    <a:lnTo>
                      <a:pt x="100786" y="1406524"/>
                    </a:lnTo>
                    <a:lnTo>
                      <a:pt x="804319" y="1406524"/>
                    </a:lnTo>
                    <a:lnTo>
                      <a:pt x="805304" y="1401527"/>
                    </a:lnTo>
                    <a:lnTo>
                      <a:pt x="805347" y="1255903"/>
                    </a:lnTo>
                    <a:close/>
                  </a:path>
                  <a:path w="805815" h="1482089">
                    <a:moveTo>
                      <a:pt x="804604" y="100584"/>
                    </a:moveTo>
                    <a:lnTo>
                      <a:pt x="692403" y="100584"/>
                    </a:lnTo>
                    <a:lnTo>
                      <a:pt x="710644" y="103239"/>
                    </a:lnTo>
                    <a:lnTo>
                      <a:pt x="722931" y="110125"/>
                    </a:lnTo>
                    <a:lnTo>
                      <a:pt x="729281" y="119620"/>
                    </a:lnTo>
                    <a:lnTo>
                      <a:pt x="730250" y="1230757"/>
                    </a:lnTo>
                    <a:lnTo>
                      <a:pt x="805354" y="1230757"/>
                    </a:lnTo>
                    <a:lnTo>
                      <a:pt x="805684" y="125603"/>
                    </a:lnTo>
                    <a:lnTo>
                      <a:pt x="805660" y="112712"/>
                    </a:lnTo>
                    <a:lnTo>
                      <a:pt x="804604" y="100584"/>
                    </a:lnTo>
                    <a:close/>
                  </a:path>
                  <a:path w="805815" h="1482089">
                    <a:moveTo>
                      <a:pt x="692390" y="100585"/>
                    </a:moveTo>
                    <a:lnTo>
                      <a:pt x="213940" y="100585"/>
                    </a:lnTo>
                    <a:lnTo>
                      <a:pt x="236372" y="122838"/>
                    </a:lnTo>
                    <a:lnTo>
                      <a:pt x="553934" y="125602"/>
                    </a:lnTo>
                    <a:lnTo>
                      <a:pt x="566881" y="121357"/>
                    </a:lnTo>
                    <a:lnTo>
                      <a:pt x="576355" y="110945"/>
                    </a:lnTo>
                    <a:lnTo>
                      <a:pt x="692390" y="100585"/>
                    </a:lnTo>
                    <a:close/>
                  </a:path>
                  <a:path w="805815" h="1482089">
                    <a:moveTo>
                      <a:pt x="789510" y="62864"/>
                    </a:moveTo>
                    <a:lnTo>
                      <a:pt x="415417" y="62864"/>
                    </a:lnTo>
                    <a:lnTo>
                      <a:pt x="415417" y="75437"/>
                    </a:lnTo>
                    <a:lnTo>
                      <a:pt x="796569" y="75437"/>
                    </a:lnTo>
                    <a:lnTo>
                      <a:pt x="795828" y="73662"/>
                    </a:lnTo>
                    <a:lnTo>
                      <a:pt x="789510" y="62864"/>
                    </a:lnTo>
                    <a:close/>
                  </a:path>
                  <a:path w="805815" h="1482089">
                    <a:moveTo>
                      <a:pt x="692403" y="0"/>
                    </a:moveTo>
                    <a:lnTo>
                      <a:pt x="566547" y="0"/>
                    </a:lnTo>
                    <a:lnTo>
                      <a:pt x="566547" y="12573"/>
                    </a:lnTo>
                    <a:lnTo>
                      <a:pt x="692403" y="12573"/>
                    </a:lnTo>
                    <a:lnTo>
                      <a:pt x="692403" y="0"/>
                    </a:lnTo>
                    <a:close/>
                  </a:path>
                </a:pathLst>
              </a:custGeom>
              <a:solidFill>
                <a:schemeClr val="tx1"/>
              </a:solidFill>
            </p:spPr>
            <p:txBody>
              <a:bodyPr wrap="square" lIns="0" tIns="0" rIns="0" bIns="0" rtlCol="0"/>
              <a:lstStyle/>
              <a:p>
                <a:endParaRPr/>
              </a:p>
            </p:txBody>
          </p:sp>
        </p:grpSp>
        <p:sp>
          <p:nvSpPr>
            <p:cNvPr id="18" name="object 181"/>
            <p:cNvSpPr/>
            <p:nvPr/>
          </p:nvSpPr>
          <p:spPr>
            <a:xfrm>
              <a:off x="2145664" y="2504379"/>
              <a:ext cx="376427" cy="531876"/>
            </a:xfrm>
            <a:prstGeom prst="rect">
              <a:avLst/>
            </a:prstGeom>
            <a:blipFill>
              <a:blip r:embed="rId3" cstate="print"/>
              <a:stretch>
                <a:fillRect/>
              </a:stretch>
            </a:blipFill>
          </p:spPr>
          <p:txBody>
            <a:bodyPr wrap="square" lIns="0" tIns="0" rIns="0" bIns="0" rtlCol="0"/>
            <a:lstStyle/>
            <a:p>
              <a:endParaRPr/>
            </a:p>
          </p:txBody>
        </p:sp>
        <p:sp>
          <p:nvSpPr>
            <p:cNvPr id="19" name="object 194"/>
            <p:cNvSpPr/>
            <p:nvPr/>
          </p:nvSpPr>
          <p:spPr>
            <a:xfrm>
              <a:off x="2459608" y="4391092"/>
              <a:ext cx="297179" cy="419100"/>
            </a:xfrm>
            <a:prstGeom prst="rect">
              <a:avLst/>
            </a:prstGeom>
            <a:blipFill>
              <a:blip r:embed="rId4" cstate="print"/>
              <a:stretch>
                <a:fillRect/>
              </a:stretch>
            </a:blipFill>
          </p:spPr>
          <p:txBody>
            <a:bodyPr wrap="square" lIns="0" tIns="0" rIns="0" bIns="0" rtlCol="0"/>
            <a:lstStyle/>
            <a:p>
              <a:endParaRPr/>
            </a:p>
          </p:txBody>
        </p:sp>
        <p:sp>
          <p:nvSpPr>
            <p:cNvPr id="20" name="TextBox 69"/>
            <p:cNvSpPr txBox="1"/>
            <p:nvPr/>
          </p:nvSpPr>
          <p:spPr>
            <a:xfrm>
              <a:off x="4114799" y="3456057"/>
              <a:ext cx="2011246" cy="652581"/>
            </a:xfrm>
            <a:prstGeom prst="rect">
              <a:avLst/>
            </a:prstGeom>
            <a:noFill/>
          </p:spPr>
          <p:txBody>
            <a:bodyPr wrap="square" rtlCol="0">
              <a:spAutoFit/>
            </a:bodyPr>
            <a:lstStyle/>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Carrier</a:t>
              </a:r>
            </a:p>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Aggregation</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21" name="Group 70"/>
            <p:cNvGrpSpPr/>
            <p:nvPr/>
          </p:nvGrpSpPr>
          <p:grpSpPr>
            <a:xfrm>
              <a:off x="1715639" y="2057400"/>
              <a:ext cx="1571590" cy="959489"/>
              <a:chOff x="1715639" y="2057400"/>
              <a:chExt cx="1571590" cy="959489"/>
            </a:xfrm>
          </p:grpSpPr>
          <p:sp>
            <p:nvSpPr>
              <p:cNvPr id="32" name="object 202"/>
              <p:cNvSpPr txBox="1"/>
              <p:nvPr/>
            </p:nvSpPr>
            <p:spPr>
              <a:xfrm>
                <a:off x="1828799" y="2057400"/>
                <a:ext cx="1458430" cy="170239"/>
              </a:xfrm>
              <a:prstGeom prst="rect">
                <a:avLst/>
              </a:prstGeom>
            </p:spPr>
            <p:txBody>
              <a:bodyPr vert="horz" wrap="square" lIns="0" tIns="0" rIns="0" bIns="0" rtlCol="0">
                <a:spAutoFit/>
              </a:bodyPr>
              <a:lstStyle/>
              <a:p>
                <a:pPr marL="12700">
                  <a:lnSpc>
                    <a:spcPct val="100000"/>
                  </a:lnSpc>
                </a:pPr>
                <a:r>
                  <a:rPr sz="1200" spc="-25" dirty="0">
                    <a:cs typeface="Times New Roman"/>
                  </a:rPr>
                  <a:t>70</a:t>
                </a:r>
                <a:r>
                  <a:rPr sz="1200" spc="-70" dirty="0">
                    <a:cs typeface="Times New Roman"/>
                  </a:rPr>
                  <a:t>0MHz </a:t>
                </a:r>
                <a:r>
                  <a:rPr sz="1200" spc="-10" dirty="0">
                    <a:cs typeface="Times New Roman"/>
                  </a:rPr>
                  <a:t>to</a:t>
                </a:r>
                <a:r>
                  <a:rPr sz="1200" spc="-50" dirty="0">
                    <a:cs typeface="Times New Roman"/>
                  </a:rPr>
                  <a:t> </a:t>
                </a:r>
                <a:r>
                  <a:rPr sz="1200" spc="-65" dirty="0">
                    <a:cs typeface="Times New Roman"/>
                  </a:rPr>
                  <a:t>3</a:t>
                </a:r>
                <a:r>
                  <a:rPr sz="1200" spc="-150" dirty="0">
                    <a:cs typeface="Times New Roman"/>
                  </a:rPr>
                  <a:t>.</a:t>
                </a:r>
                <a:r>
                  <a:rPr sz="1200" spc="-80" dirty="0">
                    <a:cs typeface="Times New Roman"/>
                  </a:rPr>
                  <a:t>8GHz</a:t>
                </a:r>
                <a:endParaRPr sz="1200" dirty="0">
                  <a:cs typeface="Times New Roman"/>
                </a:endParaRPr>
              </a:p>
            </p:txBody>
          </p:sp>
          <p:grpSp>
            <p:nvGrpSpPr>
              <p:cNvPr id="33" name="Group 84"/>
              <p:cNvGrpSpPr/>
              <p:nvPr/>
            </p:nvGrpSpPr>
            <p:grpSpPr>
              <a:xfrm>
                <a:off x="1715639" y="2387745"/>
                <a:ext cx="1260479" cy="629144"/>
                <a:chOff x="3853174" y="2173612"/>
                <a:chExt cx="1260479" cy="629144"/>
              </a:xfrm>
            </p:grpSpPr>
            <p:sp>
              <p:nvSpPr>
                <p:cNvPr id="34" name="TextBox 85"/>
                <p:cNvSpPr txBox="1"/>
                <p:nvPr/>
              </p:nvSpPr>
              <p:spPr>
                <a:xfrm>
                  <a:off x="3853174" y="2194432"/>
                  <a:ext cx="1212472" cy="461665"/>
                </a:xfrm>
                <a:prstGeom prst="rect">
                  <a:avLst/>
                </a:prstGeom>
                <a:noFill/>
              </p:spPr>
              <p:txBody>
                <a:bodyPr wrap="square" rtlCol="0">
                  <a:spAutoFit/>
                </a:bodyPr>
                <a:lstStyle/>
                <a:p>
                  <a:pPr algn="ctr"/>
                  <a:r>
                    <a:rPr lang="en-US" sz="1200" b="1" dirty="0" smtClean="0"/>
                    <a:t>LTE in Licensed Spectrum</a:t>
                  </a:r>
                  <a:endParaRPr lang="en-US" sz="1200" b="1" dirty="0"/>
                </a:p>
              </p:txBody>
            </p:sp>
            <p:sp>
              <p:nvSpPr>
                <p:cNvPr id="35" name="Rounded Rectangle 86"/>
                <p:cNvSpPr/>
                <p:nvPr/>
              </p:nvSpPr>
              <p:spPr>
                <a:xfrm>
                  <a:off x="3853174" y="2173612"/>
                  <a:ext cx="1260479" cy="629144"/>
                </a:xfrm>
                <a:prstGeom prst="roundRect">
                  <a:avLst/>
                </a:prstGeom>
                <a:solidFill>
                  <a:srgbClr val="FAC09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grpSp>
        <p:sp>
          <p:nvSpPr>
            <p:cNvPr id="22" name="Bent Arrow 71"/>
            <p:cNvSpPr/>
            <p:nvPr/>
          </p:nvSpPr>
          <p:spPr>
            <a:xfrm>
              <a:off x="2321874" y="4061230"/>
              <a:ext cx="1411926" cy="539412"/>
            </a:xfrm>
            <a:prstGeom prst="bentArrow">
              <a:avLst>
                <a:gd name="adj1" fmla="val 13388"/>
                <a:gd name="adj2" fmla="val 25000"/>
                <a:gd name="adj3" fmla="val 25000"/>
                <a:gd name="adj4" fmla="val 43750"/>
              </a:avLst>
            </a:prstGeom>
            <a:solidFill>
              <a:srgbClr val="4F81BD">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 name="Group 72"/>
            <p:cNvGrpSpPr/>
            <p:nvPr/>
          </p:nvGrpSpPr>
          <p:grpSpPr>
            <a:xfrm>
              <a:off x="1691636" y="4800489"/>
              <a:ext cx="1284482" cy="877075"/>
              <a:chOff x="1691636" y="4788484"/>
              <a:chExt cx="1284482" cy="877075"/>
            </a:xfrm>
          </p:grpSpPr>
          <p:sp>
            <p:nvSpPr>
              <p:cNvPr id="29" name="object 201"/>
              <p:cNvSpPr txBox="1"/>
              <p:nvPr/>
            </p:nvSpPr>
            <p:spPr>
              <a:xfrm>
                <a:off x="2022507" y="5495320"/>
                <a:ext cx="646743" cy="170239"/>
              </a:xfrm>
              <a:prstGeom prst="rect">
                <a:avLst/>
              </a:prstGeom>
            </p:spPr>
            <p:txBody>
              <a:bodyPr vert="horz" wrap="square" lIns="0" tIns="0" rIns="0" bIns="0" rtlCol="0">
                <a:spAutoFit/>
              </a:bodyPr>
              <a:lstStyle/>
              <a:p>
                <a:pPr marL="12700">
                  <a:lnSpc>
                    <a:spcPct val="100000"/>
                  </a:lnSpc>
                </a:pPr>
                <a:r>
                  <a:rPr sz="1200" spc="-50" dirty="0">
                    <a:cs typeface="Times New Roman"/>
                  </a:rPr>
                  <a:t>5</a:t>
                </a:r>
                <a:r>
                  <a:rPr sz="1200" spc="-35" dirty="0">
                    <a:cs typeface="Times New Roman"/>
                  </a:rPr>
                  <a:t> </a:t>
                </a:r>
                <a:r>
                  <a:rPr sz="1200" spc="-95" dirty="0">
                    <a:cs typeface="Times New Roman"/>
                  </a:rPr>
                  <a:t>GHz</a:t>
                </a:r>
                <a:endParaRPr sz="1200" dirty="0">
                  <a:cs typeface="Times New Roman"/>
                </a:endParaRPr>
              </a:p>
            </p:txBody>
          </p:sp>
          <p:sp>
            <p:nvSpPr>
              <p:cNvPr id="30" name="TextBox 81"/>
              <p:cNvSpPr txBox="1"/>
              <p:nvPr/>
            </p:nvSpPr>
            <p:spPr>
              <a:xfrm>
                <a:off x="1691636" y="4835632"/>
                <a:ext cx="1284481" cy="461665"/>
              </a:xfrm>
              <a:prstGeom prst="rect">
                <a:avLst/>
              </a:prstGeom>
              <a:noFill/>
            </p:spPr>
            <p:txBody>
              <a:bodyPr wrap="square" rtlCol="0">
                <a:spAutoFit/>
              </a:bodyPr>
              <a:lstStyle/>
              <a:p>
                <a:pPr algn="ctr"/>
                <a:r>
                  <a:rPr lang="en-US" sz="1200" b="1" dirty="0" smtClean="0"/>
                  <a:t>LTE in Unlicensed Spectrum</a:t>
                </a:r>
                <a:endParaRPr lang="en-US" sz="1200" b="1" dirty="0"/>
              </a:p>
            </p:txBody>
          </p:sp>
          <p:sp>
            <p:nvSpPr>
              <p:cNvPr id="31" name="Rounded Rectangle 82"/>
              <p:cNvSpPr/>
              <p:nvPr/>
            </p:nvSpPr>
            <p:spPr>
              <a:xfrm>
                <a:off x="1715639" y="4788484"/>
                <a:ext cx="1260479" cy="629144"/>
              </a:xfrm>
              <a:prstGeom prst="roundRect">
                <a:avLst/>
              </a:prstGeom>
              <a:solidFill>
                <a:srgbClr val="95B3D7">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sp>
          <p:nvSpPr>
            <p:cNvPr id="24" name="Bent Arrow 73"/>
            <p:cNvSpPr/>
            <p:nvPr/>
          </p:nvSpPr>
          <p:spPr>
            <a:xfrm flipV="1">
              <a:off x="2321875" y="3097786"/>
              <a:ext cx="1411925" cy="569406"/>
            </a:xfrm>
            <a:prstGeom prst="bentArrow">
              <a:avLst>
                <a:gd name="adj1" fmla="val 13388"/>
                <a:gd name="adj2" fmla="val 25000"/>
                <a:gd name="adj3" fmla="val 25000"/>
                <a:gd name="adj4" fmla="val 43750"/>
              </a:avLst>
            </a:prstGeom>
            <a:solidFill>
              <a:srgbClr val="FAC09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Connector 74"/>
            <p:cNvCxnSpPr/>
            <p:nvPr/>
          </p:nvCxnSpPr>
          <p:spPr>
            <a:xfrm>
              <a:off x="4268577" y="3805668"/>
              <a:ext cx="1781269"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TextBox 75"/>
            <p:cNvSpPr txBox="1"/>
            <p:nvPr/>
          </p:nvSpPr>
          <p:spPr>
            <a:xfrm>
              <a:off x="2409974" y="3073514"/>
              <a:ext cx="1036275" cy="425597"/>
            </a:xfrm>
            <a:prstGeom prst="rect">
              <a:avLst/>
            </a:prstGeom>
            <a:noFill/>
          </p:spPr>
          <p:txBody>
            <a:bodyPr wrap="square" rtlCol="0">
              <a:spAutoFit/>
            </a:bodyPr>
            <a:lstStyle/>
            <a:p>
              <a:pPr algn="ctr"/>
              <a:r>
                <a:rPr lang="en-US" sz="1200" dirty="0" smtClean="0"/>
                <a:t>Primary carrier</a:t>
              </a:r>
              <a:endParaRPr lang="en-US" sz="1200" dirty="0"/>
            </a:p>
          </p:txBody>
        </p:sp>
        <p:sp>
          <p:nvSpPr>
            <p:cNvPr id="27" name="TextBox 76"/>
            <p:cNvSpPr txBox="1"/>
            <p:nvPr/>
          </p:nvSpPr>
          <p:spPr>
            <a:xfrm>
              <a:off x="2485008" y="4230985"/>
              <a:ext cx="1055308" cy="461665"/>
            </a:xfrm>
            <a:prstGeom prst="rect">
              <a:avLst/>
            </a:prstGeom>
            <a:noFill/>
          </p:spPr>
          <p:txBody>
            <a:bodyPr wrap="square" rtlCol="0">
              <a:spAutoFit/>
            </a:bodyPr>
            <a:lstStyle/>
            <a:p>
              <a:pPr algn="ctr"/>
              <a:r>
                <a:rPr lang="en-US" sz="1200" dirty="0" smtClean="0"/>
                <a:t>Secondary carrier</a:t>
              </a:r>
              <a:endParaRPr lang="en-US" sz="1200" dirty="0"/>
            </a:p>
          </p:txBody>
        </p:sp>
        <p:sp>
          <p:nvSpPr>
            <p:cNvPr id="28" name="TextBox 77"/>
            <p:cNvSpPr txBox="1"/>
            <p:nvPr/>
          </p:nvSpPr>
          <p:spPr>
            <a:xfrm>
              <a:off x="5939884" y="3260631"/>
              <a:ext cx="1327045" cy="425597"/>
            </a:xfrm>
            <a:prstGeom prst="rect">
              <a:avLst/>
            </a:prstGeom>
            <a:noFill/>
          </p:spPr>
          <p:txBody>
            <a:bodyPr wrap="square" rtlCol="0">
              <a:spAutoFit/>
            </a:bodyPr>
            <a:lstStyle/>
            <a:p>
              <a:pPr algn="ctr"/>
              <a:r>
                <a:rPr lang="en-US" sz="1200" dirty="0" smtClean="0"/>
                <a:t>Uplink/Downlink</a:t>
              </a:r>
              <a:endParaRPr lang="en-US" sz="1200" dirty="0"/>
            </a:p>
          </p:txBody>
        </p:sp>
      </p:grpSp>
      <p:pic>
        <p:nvPicPr>
          <p:cNvPr id="38" name="systemmodel.pdf"/>
          <p:cNvPicPr>
            <a:picLocks/>
          </p:cNvPicPr>
          <p:nvPr/>
        </p:nvPicPr>
        <p:blipFill>
          <a:blip r:embed="rId5">
            <a:extLst/>
          </a:blip>
          <a:stretch>
            <a:fillRect/>
          </a:stretch>
        </p:blipFill>
        <p:spPr>
          <a:xfrm>
            <a:off x="6317533" y="1610700"/>
            <a:ext cx="4923482" cy="3907031"/>
          </a:xfrm>
          <a:prstGeom prst="rect">
            <a:avLst/>
          </a:prstGeom>
          <a:ln w="12700">
            <a:miter lim="400000"/>
          </a:ln>
        </p:spPr>
      </p:pic>
      <p:sp>
        <p:nvSpPr>
          <p:cNvPr id="39" name="矩形 31"/>
          <p:cNvSpPr/>
          <p:nvPr/>
        </p:nvSpPr>
        <p:spPr>
          <a:xfrm>
            <a:off x="2274713" y="4361298"/>
            <a:ext cx="6096000" cy="1292662"/>
          </a:xfrm>
          <a:prstGeom prst="rect">
            <a:avLst/>
          </a:prstGeom>
        </p:spPr>
        <p:txBody>
          <a:bodyPr>
            <a:spAutoFit/>
          </a:bodyPr>
          <a:lstStyle/>
          <a:p>
            <a:pPr marL="285750" indent="-285750">
              <a:buFont typeface="Arial" charset="0"/>
              <a:buChar char="•"/>
            </a:pPr>
            <a:r>
              <a:rPr lang="en-US" altLang="zh-CN" sz="2000" dirty="0"/>
              <a:t>Better network </a:t>
            </a:r>
            <a:r>
              <a:rPr lang="en-US" altLang="zh-CN" sz="2000" dirty="0" smtClean="0"/>
              <a:t>performance</a:t>
            </a:r>
          </a:p>
          <a:p>
            <a:pPr marL="285750" indent="-285750">
              <a:buFont typeface="Arial" charset="0"/>
              <a:buChar char="•"/>
            </a:pPr>
            <a:r>
              <a:rPr lang="en-US" altLang="zh-CN" sz="2000" dirty="0" smtClean="0"/>
              <a:t>Unified network management</a:t>
            </a:r>
            <a:endParaRPr lang="en-US" altLang="zh-CN" sz="2000" dirty="0"/>
          </a:p>
          <a:p>
            <a:pPr marL="285750" indent="-285750">
              <a:buFont typeface="Arial" charset="0"/>
              <a:buChar char="•"/>
            </a:pPr>
            <a:r>
              <a:rPr lang="en-US" altLang="zh-CN" sz="2000" dirty="0"/>
              <a:t>Enhanced user experience</a:t>
            </a:r>
          </a:p>
          <a:p>
            <a:pPr marL="285750" indent="-285750">
              <a:buFont typeface="Arial" charset="0"/>
              <a:buChar char="•"/>
            </a:pPr>
            <a:endParaRPr lang="en-US" altLang="zh-CN" dirty="0"/>
          </a:p>
        </p:txBody>
      </p:sp>
      <p:sp>
        <p:nvSpPr>
          <p:cNvPr id="40" name="矩形 32"/>
          <p:cNvSpPr/>
          <p:nvPr/>
        </p:nvSpPr>
        <p:spPr>
          <a:xfrm>
            <a:off x="8459223" y="5148902"/>
            <a:ext cx="2521459" cy="461665"/>
          </a:xfrm>
          <a:prstGeom prst="rect">
            <a:avLst/>
          </a:prstGeom>
        </p:spPr>
        <p:txBody>
          <a:bodyPr wrap="none">
            <a:spAutoFit/>
          </a:bodyPr>
          <a:lstStyle/>
          <a:p>
            <a:r>
              <a:rPr lang="en-US" altLang="zh-CN" sz="2400" b="1" i="1" dirty="0" smtClean="0">
                <a:solidFill>
                  <a:srgbClr val="FF0000"/>
                </a:solidFill>
              </a:rPr>
              <a:t>Coexistence issue?</a:t>
            </a:r>
            <a:endParaRPr lang="en-US" altLang="zh-CN" sz="2400" b="1" i="1" dirty="0">
              <a:solidFill>
                <a:srgbClr val="FF0000"/>
              </a:solidFill>
            </a:endParaRPr>
          </a:p>
        </p:txBody>
      </p:sp>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2" name="object 2"/>
          <p:cNvSpPr/>
          <p:nvPr/>
        </p:nvSpPr>
        <p:spPr>
          <a:xfrm>
            <a:off x="3308563" y="1063933"/>
            <a:ext cx="8275320" cy="64008"/>
          </a:xfrm>
          <a:prstGeom prst="rect">
            <a:avLst/>
          </a:prstGeom>
          <a:blipFill>
            <a:blip r:embed="rId6" cstate="print"/>
            <a:stretch>
              <a:fillRect/>
            </a:stretch>
          </a:blipFill>
        </p:spPr>
        <p:txBody>
          <a:bodyPr wrap="square" lIns="0" tIns="0" rIns="0" bIns="0" rtlCol="0"/>
          <a:lstStyle/>
          <a:p>
            <a:endParaRPr/>
          </a:p>
        </p:txBody>
      </p:sp>
      <p:sp>
        <p:nvSpPr>
          <p:cNvPr id="43" name="矩形 32"/>
          <p:cNvSpPr/>
          <p:nvPr/>
        </p:nvSpPr>
        <p:spPr>
          <a:xfrm>
            <a:off x="809922" y="5499335"/>
            <a:ext cx="10665314" cy="1278042"/>
          </a:xfrm>
          <a:prstGeom prst="rect">
            <a:avLst/>
          </a:prstGeom>
        </p:spPr>
        <p:txBody>
          <a:bodyPr wrap="square">
            <a:spAutoFit/>
          </a:bodyPr>
          <a:lstStyle/>
          <a:p>
            <a:pPr indent="0" algn="just">
              <a:lnSpc>
                <a:spcPct val="107000"/>
              </a:lnSpc>
            </a:pPr>
            <a:r>
              <a:rPr lang="en-US" sz="1200" dirty="0" smtClean="0">
                <a:solidFill>
                  <a:schemeClr val="accent3">
                    <a:lumMod val="75000"/>
                  </a:schemeClr>
                </a:solidFill>
              </a:rPr>
              <a:t>[</a:t>
            </a:r>
            <a:r>
              <a:rPr lang="en-US" altLang="zh-CN" sz="1200" dirty="0" smtClean="0">
                <a:solidFill>
                  <a:schemeClr val="accent3">
                    <a:lumMod val="75000"/>
                  </a:schemeClr>
                </a:solidFill>
              </a:rPr>
              <a:t>8</a:t>
            </a:r>
            <a:r>
              <a:rPr lang="en-US" sz="1200" dirty="0" smtClean="0">
                <a:solidFill>
                  <a:schemeClr val="accent3">
                    <a:lumMod val="75000"/>
                  </a:schemeClr>
                </a:solidFill>
              </a:rPr>
              <a:t>] </a:t>
            </a:r>
            <a:r>
              <a:rPr lang="en-US" sz="1200" dirty="0" err="1">
                <a:solidFill>
                  <a:schemeClr val="accent3">
                    <a:lumMod val="75000"/>
                  </a:schemeClr>
                </a:solidFill>
              </a:rPr>
              <a:t>Yunan</a:t>
            </a:r>
            <a:r>
              <a:rPr lang="en-US" sz="1200" dirty="0">
                <a:solidFill>
                  <a:schemeClr val="accent3">
                    <a:lumMod val="75000"/>
                  </a:schemeClr>
                </a:solidFill>
              </a:rPr>
              <a:t> </a:t>
            </a:r>
            <a:r>
              <a:rPr lang="en-US" sz="1200" dirty="0" err="1">
                <a:solidFill>
                  <a:schemeClr val="accent3">
                    <a:lumMod val="75000"/>
                  </a:schemeClr>
                </a:solidFill>
              </a:rPr>
              <a:t>Gu</a:t>
            </a:r>
            <a:r>
              <a:rPr lang="en-US" sz="1200" dirty="0">
                <a:solidFill>
                  <a:schemeClr val="accent3">
                    <a:lumMod val="75000"/>
                  </a:schemeClr>
                </a:solidFill>
              </a:rPr>
              <a:t>, </a:t>
            </a:r>
            <a:r>
              <a:rPr lang="en-US" sz="1200" dirty="0" err="1">
                <a:solidFill>
                  <a:schemeClr val="accent3">
                    <a:lumMod val="75000"/>
                  </a:schemeClr>
                </a:solidFill>
              </a:rPr>
              <a:t>Chunxiao</a:t>
            </a:r>
            <a:r>
              <a:rPr lang="en-US" sz="1200" dirty="0">
                <a:solidFill>
                  <a:schemeClr val="accent3">
                    <a:lumMod val="75000"/>
                  </a:schemeClr>
                </a:solidFill>
              </a:rPr>
              <a:t> Jiang, Lin X. </a:t>
            </a:r>
            <a:r>
              <a:rPr lang="en-US" sz="1200" dirty="0" err="1">
                <a:solidFill>
                  <a:schemeClr val="accent3">
                    <a:lumMod val="75000"/>
                  </a:schemeClr>
                </a:solidFill>
              </a:rPr>
              <a:t>Cai</a:t>
            </a:r>
            <a:r>
              <a:rPr lang="en-US" sz="1200" dirty="0">
                <a:solidFill>
                  <a:schemeClr val="accent3">
                    <a:lumMod val="75000"/>
                  </a:schemeClr>
                </a:solidFill>
              </a:rPr>
              <a:t>, Miao Pan, </a:t>
            </a:r>
            <a:r>
              <a:rPr lang="en-US" sz="1200" dirty="0" err="1">
                <a:solidFill>
                  <a:schemeClr val="accent3">
                    <a:lumMod val="75000"/>
                  </a:schemeClr>
                </a:solidFill>
              </a:rPr>
              <a:t>Lingyang</a:t>
            </a:r>
            <a:r>
              <a:rPr lang="en-US" sz="1200" dirty="0">
                <a:solidFill>
                  <a:schemeClr val="accent3">
                    <a:lumMod val="75000"/>
                  </a:schemeClr>
                </a:solidFill>
              </a:rPr>
              <a:t> Song, and Zhu Han, ``Dynamic Path To Stability in the LTE-Unlicensed with User Mobility: A Dynamic Matching Framework," IEEE Transactions on Wireless Communications, vol. 15, no. 7, p.p. 4547-4561, July 2017.</a:t>
            </a:r>
          </a:p>
          <a:p>
            <a:pPr indent="0" algn="just">
              <a:lnSpc>
                <a:spcPct val="107000"/>
              </a:lnSpc>
            </a:pPr>
            <a:r>
              <a:rPr lang="en-US" sz="1200" dirty="0" smtClean="0">
                <a:solidFill>
                  <a:schemeClr val="accent3">
                    <a:lumMod val="75000"/>
                  </a:schemeClr>
                </a:solidFill>
              </a:rPr>
              <a:t>[</a:t>
            </a:r>
            <a:r>
              <a:rPr lang="en-US" altLang="zh-CN" sz="1200" dirty="0" smtClean="0">
                <a:solidFill>
                  <a:schemeClr val="accent3">
                    <a:lumMod val="75000"/>
                  </a:schemeClr>
                </a:solidFill>
              </a:rPr>
              <a:t>9</a:t>
            </a:r>
            <a:r>
              <a:rPr lang="en-US" sz="1200" dirty="0" smtClean="0">
                <a:solidFill>
                  <a:schemeClr val="accent3">
                    <a:lumMod val="75000"/>
                  </a:schemeClr>
                </a:solidFill>
              </a:rPr>
              <a:t>] </a:t>
            </a:r>
            <a:r>
              <a:rPr lang="en-US" sz="1200" dirty="0" err="1">
                <a:solidFill>
                  <a:schemeClr val="accent3">
                    <a:lumMod val="75000"/>
                  </a:schemeClr>
                </a:solidFill>
              </a:rPr>
              <a:t>Yunan</a:t>
            </a:r>
            <a:r>
              <a:rPr lang="en-US" sz="1200" dirty="0">
                <a:solidFill>
                  <a:schemeClr val="accent3">
                    <a:lumMod val="75000"/>
                  </a:schemeClr>
                </a:solidFill>
              </a:rPr>
              <a:t> </a:t>
            </a:r>
            <a:r>
              <a:rPr lang="en-US" sz="1200" dirty="0" err="1">
                <a:solidFill>
                  <a:schemeClr val="accent3">
                    <a:lumMod val="75000"/>
                  </a:schemeClr>
                </a:solidFill>
              </a:rPr>
              <a:t>Gu</a:t>
            </a:r>
            <a:r>
              <a:rPr lang="en-US" sz="1200" dirty="0">
                <a:solidFill>
                  <a:schemeClr val="accent3">
                    <a:lumMod val="75000"/>
                  </a:schemeClr>
                </a:solidFill>
              </a:rPr>
              <a:t>, </a:t>
            </a:r>
            <a:r>
              <a:rPr lang="en-US" sz="1200" dirty="0" err="1">
                <a:solidFill>
                  <a:schemeClr val="accent3">
                    <a:lumMod val="75000"/>
                  </a:schemeClr>
                </a:solidFill>
              </a:rPr>
              <a:t>Yanru</a:t>
            </a:r>
            <a:r>
              <a:rPr lang="en-US" sz="1200" dirty="0">
                <a:solidFill>
                  <a:schemeClr val="accent3">
                    <a:lumMod val="75000"/>
                  </a:schemeClr>
                </a:solidFill>
              </a:rPr>
              <a:t> Zhang, Lin X. </a:t>
            </a:r>
            <a:r>
              <a:rPr lang="en-US" sz="1200" dirty="0" err="1">
                <a:solidFill>
                  <a:schemeClr val="accent3">
                    <a:lumMod val="75000"/>
                  </a:schemeClr>
                </a:solidFill>
              </a:rPr>
              <a:t>Cai</a:t>
            </a:r>
            <a:r>
              <a:rPr lang="en-US" sz="1200" dirty="0">
                <a:solidFill>
                  <a:schemeClr val="accent3">
                    <a:lumMod val="75000"/>
                  </a:schemeClr>
                </a:solidFill>
              </a:rPr>
              <a:t>, Miao Pan, </a:t>
            </a:r>
            <a:r>
              <a:rPr lang="en-US" sz="1200" dirty="0" err="1">
                <a:solidFill>
                  <a:schemeClr val="accent3">
                    <a:lumMod val="75000"/>
                  </a:schemeClr>
                </a:solidFill>
              </a:rPr>
              <a:t>Lingyang</a:t>
            </a:r>
            <a:r>
              <a:rPr lang="en-US" sz="1200" dirty="0">
                <a:solidFill>
                  <a:schemeClr val="accent3">
                    <a:lumMod val="75000"/>
                  </a:schemeClr>
                </a:solidFill>
              </a:rPr>
              <a:t> Song, and Zhu Han, ``LTE-Unlicensed Co-existence Mechanism: A Matching Game Framework," IEEE Wireless Communications, special issue for LTE in Unlicensed Spectrum, vol.23, no.6, pp.54-60, December 2016</a:t>
            </a:r>
            <a:r>
              <a:rPr lang="en-US" sz="1200" dirty="0" smtClean="0">
                <a:solidFill>
                  <a:schemeClr val="accent3">
                    <a:lumMod val="75000"/>
                  </a:schemeClr>
                </a:solidFill>
              </a:rPr>
              <a:t>.</a:t>
            </a:r>
          </a:p>
          <a:p>
            <a:pPr algn="just">
              <a:lnSpc>
                <a:spcPct val="107000"/>
              </a:lnSpc>
            </a:pPr>
            <a:r>
              <a:rPr lang="en-US" sz="1200" dirty="0">
                <a:solidFill>
                  <a:schemeClr val="accent3">
                    <a:lumMod val="75000"/>
                  </a:schemeClr>
                </a:solidFill>
              </a:rPr>
              <a:t>[10] Tuan </a:t>
            </a:r>
            <a:r>
              <a:rPr lang="en-US" sz="1200" dirty="0" err="1">
                <a:solidFill>
                  <a:schemeClr val="accent3">
                    <a:lumMod val="75000"/>
                  </a:schemeClr>
                </a:solidFill>
              </a:rPr>
              <a:t>LeAnh</a:t>
            </a:r>
            <a:r>
              <a:rPr lang="en-US" sz="1200" dirty="0">
                <a:solidFill>
                  <a:schemeClr val="accent3">
                    <a:lumMod val="75000"/>
                  </a:schemeClr>
                </a:solidFill>
              </a:rPr>
              <a:t>, Nguyen H. Tran, </a:t>
            </a:r>
            <a:r>
              <a:rPr lang="en-US" sz="1200" dirty="0" err="1">
                <a:solidFill>
                  <a:schemeClr val="accent3">
                    <a:lumMod val="75000"/>
                  </a:schemeClr>
                </a:solidFill>
              </a:rPr>
              <a:t>Duy</a:t>
            </a:r>
            <a:r>
              <a:rPr lang="en-US" sz="1200" dirty="0">
                <a:solidFill>
                  <a:schemeClr val="accent3">
                    <a:lumMod val="75000"/>
                  </a:schemeClr>
                </a:solidFill>
              </a:rPr>
              <a:t> </a:t>
            </a:r>
            <a:r>
              <a:rPr lang="en-US" sz="1200" dirty="0" err="1">
                <a:solidFill>
                  <a:schemeClr val="accent3">
                    <a:lumMod val="75000"/>
                  </a:schemeClr>
                </a:solidFill>
              </a:rPr>
              <a:t>Trong</a:t>
            </a:r>
            <a:r>
              <a:rPr lang="en-US" sz="1200" dirty="0">
                <a:solidFill>
                  <a:schemeClr val="accent3">
                    <a:lumMod val="75000"/>
                  </a:schemeClr>
                </a:solidFill>
              </a:rPr>
              <a:t> Ngo, Zhu Han, and </a:t>
            </a:r>
            <a:r>
              <a:rPr lang="en-US" sz="1200" dirty="0" err="1">
                <a:solidFill>
                  <a:schemeClr val="accent3">
                    <a:lumMod val="75000"/>
                  </a:schemeClr>
                </a:solidFill>
              </a:rPr>
              <a:t>Choong</a:t>
            </a:r>
            <a:r>
              <a:rPr lang="en-US" sz="1200" dirty="0">
                <a:solidFill>
                  <a:schemeClr val="accent3">
                    <a:lumMod val="75000"/>
                  </a:schemeClr>
                </a:solidFill>
              </a:rPr>
              <a:t> </a:t>
            </a:r>
            <a:r>
              <a:rPr lang="en-US" sz="1200" dirty="0" err="1">
                <a:solidFill>
                  <a:schemeClr val="accent3">
                    <a:lumMod val="75000"/>
                  </a:schemeClr>
                </a:solidFill>
              </a:rPr>
              <a:t>Seon</a:t>
            </a:r>
            <a:r>
              <a:rPr lang="en-US" sz="1200" dirty="0">
                <a:solidFill>
                  <a:schemeClr val="accent3">
                    <a:lumMod val="75000"/>
                  </a:schemeClr>
                </a:solidFill>
              </a:rPr>
              <a:t> Hong, ``Orchestrating Resource Management in LTE-Unlicensed Systems with Backhaul Link Constraints," IEEE Transactions on Wireless Communications, vol. 18, no. 2, p.p. 1360-1375, February 2019</a:t>
            </a:r>
            <a:r>
              <a:rPr lang="en-US" sz="1200" dirty="0" smtClean="0">
                <a:solidFill>
                  <a:schemeClr val="accent3">
                    <a:lumMod val="75000"/>
                  </a:schemeClr>
                </a:solidFill>
              </a:rPr>
              <a:t>.</a:t>
            </a:r>
          </a:p>
        </p:txBody>
      </p:sp>
    </p:spTree>
    <p:extLst>
      <p:ext uri="{BB962C8B-B14F-4D97-AF65-F5344CB8AC3E}">
        <p14:creationId xmlns:p14="http://schemas.microsoft.com/office/powerpoint/2010/main" val="27875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34</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3308564" y="259764"/>
            <a:ext cx="8275320"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1" name="标题 1"/>
          <p:cNvSpPr txBox="1">
            <a:spLocks/>
          </p:cNvSpPr>
          <p:nvPr/>
        </p:nvSpPr>
        <p:spPr>
          <a:xfrm>
            <a:off x="823797" y="1764772"/>
            <a:ext cx="10515600" cy="662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smtClean="0">
                <a:latin typeface="Times New Roman" panose="02020603050405020304" pitchFamily="18" charset="0"/>
                <a:cs typeface="Times New Roman" panose="02020603050405020304" pitchFamily="18" charset="0"/>
              </a:rPr>
              <a:t>LTE-Unlicensed Coexistence Issues</a:t>
            </a:r>
            <a:endParaRPr kumimoji="1" lang="zh-CN" altLang="en-US" sz="2400" b="1" dirty="0">
              <a:latin typeface="Times New Roman" panose="02020603050405020304" pitchFamily="18" charset="0"/>
              <a:cs typeface="Times New Roman" panose="02020603050405020304" pitchFamily="18" charset="0"/>
            </a:endParaRPr>
          </a:p>
        </p:txBody>
      </p:sp>
      <p:sp>
        <p:nvSpPr>
          <p:cNvPr id="42" name="内容占位符 2"/>
          <p:cNvSpPr txBox="1">
            <a:spLocks/>
          </p:cNvSpPr>
          <p:nvPr/>
        </p:nvSpPr>
        <p:spPr>
          <a:xfrm>
            <a:off x="896480" y="2418838"/>
            <a:ext cx="5185117" cy="3782431"/>
          </a:xfrm>
          <a:prstGeom prst="rect">
            <a:avLst/>
          </a:prstGeom>
          <a:ln>
            <a:solidFill>
              <a:schemeClr val="accent5"/>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US" altLang="zh-CN" sz="2000" dirty="0" smtClean="0">
                <a:latin typeface="Arial" panose="020B0604020202020204" pitchFamily="34" charset="0"/>
                <a:cs typeface="Arial" panose="020B0604020202020204" pitchFamily="34" charset="0"/>
              </a:rPr>
              <a:t>Impact of cellular users (CUs) on unlicensed users (UUs):</a:t>
            </a:r>
          </a:p>
          <a:p>
            <a:pPr lvl="1">
              <a:lnSpc>
                <a:spcPct val="110000"/>
              </a:lnSpc>
              <a:spcBef>
                <a:spcPts val="0"/>
              </a:spcBef>
            </a:pPr>
            <a:r>
              <a:rPr lang="en-US" altLang="zh-CN" sz="2000" dirty="0" smtClean="0">
                <a:latin typeface="Arial" panose="020B0604020202020204" pitchFamily="34" charset="0"/>
                <a:cs typeface="Arial" panose="020B0604020202020204" pitchFamily="34" charset="0"/>
              </a:rPr>
              <a:t>Listen before talk for UUs;</a:t>
            </a:r>
          </a:p>
          <a:p>
            <a:pPr>
              <a:lnSpc>
                <a:spcPct val="110000"/>
              </a:lnSpc>
              <a:spcBef>
                <a:spcPts val="0"/>
              </a:spcBef>
            </a:pPr>
            <a:r>
              <a:rPr lang="en-US" altLang="zh-CN" sz="2000" dirty="0" smtClean="0">
                <a:latin typeface="Arial" panose="020B0604020202020204" pitchFamily="34" charset="0"/>
                <a:cs typeface="Arial" panose="020B0604020202020204" pitchFamily="34" charset="0"/>
              </a:rPr>
              <a:t>Impact of UUs on CUs:</a:t>
            </a:r>
          </a:p>
          <a:p>
            <a:pPr lvl="1">
              <a:lnSpc>
                <a:spcPct val="110000"/>
              </a:lnSpc>
              <a:spcBef>
                <a:spcPts val="0"/>
              </a:spcBef>
            </a:pPr>
            <a:r>
              <a:rPr lang="en-US" altLang="zh-CN" sz="2000" dirty="0" smtClean="0">
                <a:latin typeface="Arial" panose="020B0604020202020204" pitchFamily="34" charset="0"/>
                <a:cs typeface="Arial" panose="020B0604020202020204" pitchFamily="34" charset="0"/>
              </a:rPr>
              <a:t>Minimum SINR requirement for CUs;</a:t>
            </a:r>
          </a:p>
          <a:p>
            <a:pPr>
              <a:lnSpc>
                <a:spcPct val="110000"/>
              </a:lnSpc>
              <a:spcBef>
                <a:spcPts val="0"/>
              </a:spcBef>
            </a:pPr>
            <a:r>
              <a:rPr lang="en-US" altLang="zh-CN" sz="2000" dirty="0" smtClean="0">
                <a:latin typeface="Arial" panose="020B0604020202020204" pitchFamily="34" charset="0"/>
                <a:cs typeface="Arial" panose="020B0604020202020204" pitchFamily="34" charset="0"/>
              </a:rPr>
              <a:t>Impact of CUs on other CUs:</a:t>
            </a:r>
          </a:p>
          <a:p>
            <a:pPr lvl="1">
              <a:lnSpc>
                <a:spcPct val="110000"/>
              </a:lnSpc>
              <a:spcBef>
                <a:spcPts val="0"/>
              </a:spcBef>
            </a:pPr>
            <a:r>
              <a:rPr lang="en-US" altLang="zh-CN" sz="2000" dirty="0" smtClean="0">
                <a:latin typeface="Arial" panose="020B0604020202020204" pitchFamily="34" charset="0"/>
                <a:cs typeface="Arial" panose="020B0604020202020204" pitchFamily="34" charset="0"/>
              </a:rPr>
              <a:t>TDMA to avoid CU-CU interference;</a:t>
            </a:r>
          </a:p>
          <a:p>
            <a:pPr lvl="1">
              <a:lnSpc>
                <a:spcPct val="110000"/>
              </a:lnSpc>
              <a:spcBef>
                <a:spcPts val="0"/>
              </a:spcBef>
            </a:pPr>
            <a:r>
              <a:rPr lang="en-US" altLang="zh-CN" sz="2000" dirty="0" smtClean="0">
                <a:latin typeface="Arial" panose="020B0604020202020204" pitchFamily="34" charset="0"/>
                <a:cs typeface="Arial" panose="020B0604020202020204" pitchFamily="34" charset="0"/>
              </a:rPr>
              <a:t>The more CUs, the smaller share of resource;</a:t>
            </a:r>
          </a:p>
          <a:p>
            <a:pPr marL="457200" lvl="1" indent="0">
              <a:lnSpc>
                <a:spcPct val="110000"/>
              </a:lnSpc>
              <a:spcBef>
                <a:spcPts val="0"/>
              </a:spcBef>
              <a:buNone/>
            </a:pPr>
            <a:endParaRPr lang="en-US" altLang="zh-CN" sz="2000" dirty="0" smtClean="0">
              <a:latin typeface="Arial" panose="020B0604020202020204" pitchFamily="34" charset="0"/>
              <a:cs typeface="Arial" panose="020B0604020202020204" pitchFamily="34" charset="0"/>
            </a:endParaRPr>
          </a:p>
          <a:p>
            <a:pPr lvl="1">
              <a:lnSpc>
                <a:spcPct val="110000"/>
              </a:lnSpc>
              <a:spcBef>
                <a:spcPts val="0"/>
              </a:spcBef>
            </a:pPr>
            <a:r>
              <a:rPr lang="en-US" altLang="zh-CN" sz="2000" b="1" i="1" dirty="0" smtClean="0">
                <a:solidFill>
                  <a:srgbClr val="0070C0"/>
                </a:solidFill>
                <a:latin typeface="Arial" panose="020B0604020202020204" pitchFamily="34" charset="0"/>
                <a:cs typeface="Arial" panose="020B0604020202020204" pitchFamily="34" charset="0"/>
              </a:rPr>
              <a:t>External effect in matching!</a:t>
            </a:r>
          </a:p>
          <a:p>
            <a:pPr lvl="1">
              <a:lnSpc>
                <a:spcPct val="110000"/>
              </a:lnSpc>
            </a:pPr>
            <a:endParaRPr lang="en-US" altLang="zh-CN" sz="2000" dirty="0" smtClean="0">
              <a:latin typeface="Arial" panose="020B0604020202020204" pitchFamily="34" charset="0"/>
              <a:cs typeface="Arial" panose="020B0604020202020204" pitchFamily="34" charset="0"/>
            </a:endParaRPr>
          </a:p>
        </p:txBody>
      </p:sp>
      <p:sp>
        <p:nvSpPr>
          <p:cNvPr id="44" name="Title 1"/>
          <p:cNvSpPr txBox="1">
            <a:spLocks/>
          </p:cNvSpPr>
          <p:nvPr/>
        </p:nvSpPr>
        <p:spPr>
          <a:xfrm>
            <a:off x="6376471" y="1788188"/>
            <a:ext cx="10515600" cy="511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Times New Roman" panose="02020603050405020304" pitchFamily="18" charset="0"/>
                <a:cs typeface="Times New Roman" panose="02020603050405020304" pitchFamily="18" charset="0"/>
              </a:rPr>
              <a:t>Student Project Allocation Model</a:t>
            </a:r>
            <a:endParaRPr lang="en-US" sz="2400" b="1" dirty="0">
              <a:latin typeface="Times New Roman" panose="02020603050405020304" pitchFamily="18" charset="0"/>
              <a:cs typeface="Times New Roman" panose="02020603050405020304" pitchFamily="18" charset="0"/>
            </a:endParaRPr>
          </a:p>
        </p:txBody>
      </p:sp>
      <p:sp>
        <p:nvSpPr>
          <p:cNvPr id="45" name="Content Placeholder 2"/>
          <p:cNvSpPr txBox="1">
            <a:spLocks/>
          </p:cNvSpPr>
          <p:nvPr/>
        </p:nvSpPr>
        <p:spPr>
          <a:xfrm>
            <a:off x="6321993" y="2422507"/>
            <a:ext cx="5090087" cy="2260842"/>
          </a:xfrm>
          <a:prstGeom prst="rect">
            <a:avLst/>
          </a:prstGeom>
          <a:ln>
            <a:solidFill>
              <a:schemeClr val="accent5"/>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smtClean="0">
                <a:latin typeface="Arial" panose="020B0604020202020204" pitchFamily="34" charset="0"/>
                <a:cs typeface="Arial" panose="020B0604020202020204" pitchFamily="34" charset="0"/>
              </a:rPr>
              <a:t>CU </a:t>
            </a:r>
            <a:r>
              <a:rPr lang="en-US" sz="2000" dirty="0" smtClean="0">
                <a:latin typeface="Arial" panose="020B0604020202020204" pitchFamily="34" charset="0"/>
                <a:cs typeface="Arial" panose="020B0604020202020204" pitchFamily="34" charset="0"/>
                <a:sym typeface="Wingdings"/>
              </a:rPr>
              <a:t> student, UU  Project, LTE-U BS Lecturer;</a:t>
            </a:r>
          </a:p>
          <a:p>
            <a:pPr>
              <a:spcBef>
                <a:spcPts val="0"/>
              </a:spcBef>
            </a:pPr>
            <a:r>
              <a:rPr lang="en-US" sz="2000" dirty="0" smtClean="0">
                <a:latin typeface="Arial" panose="020B0604020202020204" pitchFamily="34" charset="0"/>
                <a:cs typeface="Arial" panose="020B0604020202020204" pitchFamily="34" charset="0"/>
                <a:sym typeface="Wingdings"/>
              </a:rPr>
              <a:t> Acceptable lists: </a:t>
            </a:r>
            <a:r>
              <a:rPr lang="en-US" sz="2000" dirty="0" smtClean="0">
                <a:solidFill>
                  <a:srgbClr val="0070C0"/>
                </a:solidFill>
                <a:latin typeface="Arial" panose="020B0604020202020204" pitchFamily="34" charset="0"/>
                <a:cs typeface="Arial" panose="020B0604020202020204" pitchFamily="34" charset="0"/>
                <a:sym typeface="Wingdings"/>
              </a:rPr>
              <a:t>coexistence constraints</a:t>
            </a:r>
            <a:r>
              <a:rPr lang="en-US" sz="2000" dirty="0" smtClean="0">
                <a:latin typeface="Arial" panose="020B0604020202020204" pitchFamily="34" charset="0"/>
                <a:cs typeface="Arial" panose="020B0604020202020204" pitchFamily="34" charset="0"/>
                <a:sym typeface="Wingdings"/>
              </a:rPr>
              <a:t>;</a:t>
            </a:r>
          </a:p>
          <a:p>
            <a:pPr>
              <a:spcBef>
                <a:spcPts val="0"/>
              </a:spcBef>
            </a:pPr>
            <a:r>
              <a:rPr lang="en-US" sz="2000" dirty="0" smtClean="0">
                <a:latin typeface="Arial" panose="020B0604020202020204" pitchFamily="34" charset="0"/>
                <a:cs typeface="Arial" panose="020B0604020202020204" pitchFamily="34" charset="0"/>
                <a:sym typeface="Wingdings"/>
              </a:rPr>
              <a:t>Preference of CU over UU:</a:t>
            </a:r>
          </a:p>
          <a:p>
            <a:pPr>
              <a:spcBef>
                <a:spcPts val="0"/>
              </a:spcBef>
            </a:pPr>
            <a:r>
              <a:rPr lang="en-US" sz="2000" dirty="0" smtClean="0">
                <a:latin typeface="Arial" panose="020B0604020202020204" pitchFamily="34" charset="0"/>
                <a:cs typeface="Arial" panose="020B0604020202020204" pitchFamily="34" charset="0"/>
                <a:sym typeface="Wingdings"/>
              </a:rPr>
              <a:t>Preference of LTE-U BS over (CU,UU):</a:t>
            </a:r>
          </a:p>
          <a:p>
            <a:pPr>
              <a:spcBef>
                <a:spcPts val="0"/>
              </a:spcBef>
            </a:pPr>
            <a:r>
              <a:rPr lang="en-US" sz="2000" dirty="0" smtClean="0">
                <a:latin typeface="Arial" panose="020B0604020202020204" pitchFamily="34" charset="0"/>
                <a:cs typeface="Arial" panose="020B0604020202020204" pitchFamily="34" charset="0"/>
                <a:sym typeface="Wingdings"/>
              </a:rPr>
              <a:t>SPA-(S,P) algorithm to find stable matching.</a:t>
            </a:r>
          </a:p>
          <a:p>
            <a:pPr>
              <a:spcBef>
                <a:spcPts val="0"/>
              </a:spcBef>
            </a:pPr>
            <a:endParaRPr lang="en-US" sz="2000" dirty="0">
              <a:latin typeface="Arial" panose="020B0604020202020204" pitchFamily="34" charset="0"/>
              <a:cs typeface="Arial" panose="020B0604020202020204" pitchFamily="34" charset="0"/>
            </a:endParaRPr>
          </a:p>
        </p:txBody>
      </p:sp>
      <p:sp>
        <p:nvSpPr>
          <p:cNvPr id="4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9482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35</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4" name="Rounded Rectangle 43"/>
          <p:cNvSpPr/>
          <p:nvPr/>
        </p:nvSpPr>
        <p:spPr>
          <a:xfrm>
            <a:off x="4590970" y="1447130"/>
            <a:ext cx="2415655" cy="68800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Initialize:</a:t>
            </a:r>
          </a:p>
          <a:p>
            <a:pPr algn="ctr"/>
            <a:r>
              <a:rPr lang="en-US" dirty="0">
                <a:solidFill>
                  <a:schemeClr val="tx1"/>
                </a:solidFill>
              </a:rPr>
              <a:t> Build PLs;</a:t>
            </a:r>
          </a:p>
        </p:txBody>
      </p:sp>
      <p:sp>
        <p:nvSpPr>
          <p:cNvPr id="45" name="Rounded Rectangle 44"/>
          <p:cNvSpPr/>
          <p:nvPr/>
        </p:nvSpPr>
        <p:spPr>
          <a:xfrm>
            <a:off x="4185946" y="2537964"/>
            <a:ext cx="3353071" cy="721495"/>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Propose:</a:t>
            </a:r>
          </a:p>
          <a:p>
            <a:pPr algn="ctr"/>
            <a:r>
              <a:rPr lang="en-US" dirty="0">
                <a:solidFill>
                  <a:schemeClr val="tx1"/>
                </a:solidFill>
              </a:rPr>
              <a:t>Students propose;</a:t>
            </a:r>
          </a:p>
          <a:p>
            <a:pPr algn="ctr"/>
            <a:r>
              <a:rPr lang="en-US" dirty="0">
                <a:solidFill>
                  <a:schemeClr val="tx1"/>
                </a:solidFill>
              </a:rPr>
              <a:t> </a:t>
            </a:r>
          </a:p>
        </p:txBody>
      </p:sp>
      <p:sp>
        <p:nvSpPr>
          <p:cNvPr id="46" name="Rounded Rectangle 45"/>
          <p:cNvSpPr/>
          <p:nvPr/>
        </p:nvSpPr>
        <p:spPr>
          <a:xfrm>
            <a:off x="6298276" y="4642656"/>
            <a:ext cx="3040253" cy="568567"/>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Check:</a:t>
            </a:r>
          </a:p>
          <a:p>
            <a:pPr algn="ctr"/>
            <a:r>
              <a:rPr lang="en-US" dirty="0">
                <a:solidFill>
                  <a:schemeClr val="tx1"/>
                </a:solidFill>
              </a:rPr>
              <a:t>Every student’s PL empty?</a:t>
            </a:r>
          </a:p>
        </p:txBody>
      </p:sp>
      <p:sp>
        <p:nvSpPr>
          <p:cNvPr id="47" name="Rounded Rectangle 46"/>
          <p:cNvSpPr/>
          <p:nvPr/>
        </p:nvSpPr>
        <p:spPr>
          <a:xfrm>
            <a:off x="4185946" y="3654490"/>
            <a:ext cx="3366721" cy="668734"/>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Accept/Reject:</a:t>
            </a:r>
          </a:p>
          <a:p>
            <a:pPr algn="ctr"/>
            <a:r>
              <a:rPr lang="en-US" dirty="0">
                <a:solidFill>
                  <a:schemeClr val="tx1"/>
                </a:solidFill>
              </a:rPr>
              <a:t>Lecturers make decisions;</a:t>
            </a:r>
          </a:p>
        </p:txBody>
      </p:sp>
      <p:sp>
        <p:nvSpPr>
          <p:cNvPr id="48" name="Rounded Rectangle 47"/>
          <p:cNvSpPr/>
          <p:nvPr/>
        </p:nvSpPr>
        <p:spPr>
          <a:xfrm>
            <a:off x="2901702" y="4648479"/>
            <a:ext cx="2725274" cy="54864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Check:</a:t>
            </a:r>
          </a:p>
          <a:p>
            <a:pPr algn="ctr"/>
            <a:r>
              <a:rPr lang="en-US" dirty="0">
                <a:solidFill>
                  <a:schemeClr val="tx1"/>
                </a:solidFill>
              </a:rPr>
              <a:t>Every student matched?</a:t>
            </a:r>
          </a:p>
        </p:txBody>
      </p:sp>
      <p:sp>
        <p:nvSpPr>
          <p:cNvPr id="49" name="Rounded Rectangle 48"/>
          <p:cNvSpPr/>
          <p:nvPr/>
        </p:nvSpPr>
        <p:spPr>
          <a:xfrm>
            <a:off x="4758294" y="5699664"/>
            <a:ext cx="2415655" cy="623745"/>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Terminate:</a:t>
            </a:r>
          </a:p>
          <a:p>
            <a:pPr algn="ctr"/>
            <a:r>
              <a:rPr lang="en-US" dirty="0">
                <a:solidFill>
                  <a:schemeClr val="tx1"/>
                </a:solidFill>
              </a:rPr>
              <a:t>A stable matching.</a:t>
            </a:r>
          </a:p>
        </p:txBody>
      </p:sp>
      <p:sp>
        <p:nvSpPr>
          <p:cNvPr id="50" name="Down Arrow 49"/>
          <p:cNvSpPr/>
          <p:nvPr/>
        </p:nvSpPr>
        <p:spPr>
          <a:xfrm rot="19090122">
            <a:off x="5182156" y="5237493"/>
            <a:ext cx="255896" cy="467975"/>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Down Arrow 50"/>
          <p:cNvSpPr/>
          <p:nvPr/>
        </p:nvSpPr>
        <p:spPr>
          <a:xfrm rot="3214264">
            <a:off x="5114971" y="4289564"/>
            <a:ext cx="216091" cy="360638"/>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wn Arrow 51"/>
          <p:cNvSpPr/>
          <p:nvPr/>
        </p:nvSpPr>
        <p:spPr>
          <a:xfrm>
            <a:off x="5702263" y="3306324"/>
            <a:ext cx="255895" cy="302683"/>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Down Arrow 52"/>
          <p:cNvSpPr/>
          <p:nvPr/>
        </p:nvSpPr>
        <p:spPr>
          <a:xfrm>
            <a:off x="5695863" y="2180328"/>
            <a:ext cx="262295" cy="330170"/>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Down Arrow 53"/>
          <p:cNvSpPr/>
          <p:nvPr/>
        </p:nvSpPr>
        <p:spPr>
          <a:xfrm rot="2146301">
            <a:off x="6410259" y="5254754"/>
            <a:ext cx="255896" cy="436450"/>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Down Arrow 54"/>
          <p:cNvSpPr/>
          <p:nvPr/>
        </p:nvSpPr>
        <p:spPr>
          <a:xfrm rot="16200000">
            <a:off x="5834492" y="4678039"/>
            <a:ext cx="263260" cy="424361"/>
          </a:xfrm>
          <a:prstGeom prst="down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Bent-Up Arrow 55"/>
          <p:cNvSpPr/>
          <p:nvPr/>
        </p:nvSpPr>
        <p:spPr>
          <a:xfrm rot="16200000">
            <a:off x="7019341" y="3421035"/>
            <a:ext cx="1775182" cy="593675"/>
          </a:xfrm>
          <a:prstGeom prst="bentUpArrow">
            <a:avLst>
              <a:gd name="adj1" fmla="val 27988"/>
              <a:gd name="adj2" fmla="val 25522"/>
              <a:gd name="adj3" fmla="val 27007"/>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644902" y="4412249"/>
            <a:ext cx="531992" cy="369332"/>
          </a:xfrm>
          <a:prstGeom prst="rect">
            <a:avLst/>
          </a:prstGeom>
          <a:noFill/>
        </p:spPr>
        <p:txBody>
          <a:bodyPr wrap="square" rtlCol="0">
            <a:spAutoFit/>
          </a:bodyPr>
          <a:lstStyle/>
          <a:p>
            <a:r>
              <a:rPr lang="en-US" dirty="0"/>
              <a:t>No</a:t>
            </a:r>
          </a:p>
        </p:txBody>
      </p:sp>
      <p:sp>
        <p:nvSpPr>
          <p:cNvPr id="58" name="TextBox 57"/>
          <p:cNvSpPr txBox="1"/>
          <p:nvPr/>
        </p:nvSpPr>
        <p:spPr>
          <a:xfrm>
            <a:off x="4678056" y="5330352"/>
            <a:ext cx="585846" cy="369332"/>
          </a:xfrm>
          <a:prstGeom prst="rect">
            <a:avLst/>
          </a:prstGeom>
          <a:noFill/>
        </p:spPr>
        <p:txBody>
          <a:bodyPr wrap="square" rtlCol="0">
            <a:spAutoFit/>
          </a:bodyPr>
          <a:lstStyle/>
          <a:p>
            <a:r>
              <a:rPr lang="en-US" dirty="0"/>
              <a:t>Yes</a:t>
            </a:r>
          </a:p>
        </p:txBody>
      </p:sp>
      <p:sp>
        <p:nvSpPr>
          <p:cNvPr id="59" name="TextBox 58"/>
          <p:cNvSpPr txBox="1"/>
          <p:nvPr/>
        </p:nvSpPr>
        <p:spPr>
          <a:xfrm>
            <a:off x="6661492" y="5330352"/>
            <a:ext cx="583610" cy="369332"/>
          </a:xfrm>
          <a:prstGeom prst="rect">
            <a:avLst/>
          </a:prstGeom>
          <a:noFill/>
        </p:spPr>
        <p:txBody>
          <a:bodyPr wrap="square" rtlCol="0">
            <a:spAutoFit/>
          </a:bodyPr>
          <a:lstStyle/>
          <a:p>
            <a:r>
              <a:rPr lang="en-US" dirty="0"/>
              <a:t>Yes</a:t>
            </a:r>
          </a:p>
        </p:txBody>
      </p:sp>
      <p:sp>
        <p:nvSpPr>
          <p:cNvPr id="60" name="TextBox 59"/>
          <p:cNvSpPr txBox="1"/>
          <p:nvPr/>
        </p:nvSpPr>
        <p:spPr>
          <a:xfrm>
            <a:off x="8224816" y="4061964"/>
            <a:ext cx="533400" cy="369332"/>
          </a:xfrm>
          <a:prstGeom prst="rect">
            <a:avLst/>
          </a:prstGeom>
          <a:noFill/>
        </p:spPr>
        <p:txBody>
          <a:bodyPr wrap="square" rtlCol="0">
            <a:spAutoFit/>
          </a:bodyPr>
          <a:lstStyle/>
          <a:p>
            <a:r>
              <a:rPr lang="en-US" dirty="0"/>
              <a:t>No</a:t>
            </a:r>
          </a:p>
        </p:txBody>
      </p:sp>
      <p:sp>
        <p:nvSpPr>
          <p:cNvPr id="61" name="TextBox 5"/>
          <p:cNvSpPr txBox="1"/>
          <p:nvPr/>
        </p:nvSpPr>
        <p:spPr>
          <a:xfrm>
            <a:off x="1812371" y="2699189"/>
            <a:ext cx="8449298" cy="2400657"/>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txBody>
          <a:bodyPr wrap="square" rtlCol="0">
            <a:spAutoFit/>
          </a:bodyPr>
          <a:lstStyle/>
          <a:p>
            <a:pPr algn="ctr"/>
            <a:endParaRPr lang="en-US" sz="3000" b="1" i="1" dirty="0" smtClean="0">
              <a:solidFill>
                <a:srgbClr val="FF0000"/>
              </a:solidFill>
            </a:endParaRPr>
          </a:p>
          <a:p>
            <a:pPr algn="ctr"/>
            <a:r>
              <a:rPr lang="en-US" sz="3000" b="1" i="1" dirty="0" smtClean="0">
                <a:solidFill>
                  <a:srgbClr val="0070C0"/>
                </a:solidFill>
              </a:rPr>
              <a:t>Stability is only guaranteed in conventional case.</a:t>
            </a:r>
          </a:p>
          <a:p>
            <a:pPr algn="ctr"/>
            <a:r>
              <a:rPr lang="en-US" sz="3000" b="1" i="1" dirty="0" smtClean="0">
                <a:solidFill>
                  <a:srgbClr val="0070C0"/>
                </a:solidFill>
              </a:rPr>
              <a:t>TDMA brings external effect!</a:t>
            </a:r>
            <a:endParaRPr lang="en-US" sz="3000" b="1" i="1" dirty="0">
              <a:solidFill>
                <a:srgbClr val="0070C0"/>
              </a:solidFill>
            </a:endParaRPr>
          </a:p>
          <a:p>
            <a:pPr algn="ctr"/>
            <a:r>
              <a:rPr lang="en-US" sz="3000" b="1" i="1" dirty="0" smtClean="0">
                <a:solidFill>
                  <a:srgbClr val="0070C0"/>
                </a:solidFill>
              </a:rPr>
              <a:t>How </a:t>
            </a:r>
            <a:r>
              <a:rPr lang="en-US" sz="3000" b="1" i="1" dirty="0">
                <a:solidFill>
                  <a:srgbClr val="0070C0"/>
                </a:solidFill>
              </a:rPr>
              <a:t>to transform the matching into stable again</a:t>
            </a:r>
            <a:r>
              <a:rPr lang="en-US" sz="3000" b="1" i="1" dirty="0" smtClean="0">
                <a:solidFill>
                  <a:srgbClr val="0070C0"/>
                </a:solidFill>
              </a:rPr>
              <a:t>?</a:t>
            </a:r>
          </a:p>
          <a:p>
            <a:pPr algn="ctr"/>
            <a:endParaRPr lang="en-US" sz="3000" b="1" i="1" dirty="0" smtClean="0">
              <a:solidFill>
                <a:srgbClr val="FF0000"/>
              </a:solidFill>
            </a:endParaRPr>
          </a:p>
        </p:txBody>
      </p:sp>
      <p:sp>
        <p:nvSpPr>
          <p:cNvPr id="62"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2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36</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24" name="Title 1"/>
          <p:cNvSpPr txBox="1">
            <a:spLocks/>
          </p:cNvSpPr>
          <p:nvPr/>
        </p:nvSpPr>
        <p:spPr>
          <a:xfrm>
            <a:off x="809171" y="1381501"/>
            <a:ext cx="10515600" cy="6846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Times New Roman" panose="02020603050405020304" pitchFamily="18" charset="0"/>
                <a:cs typeface="Times New Roman" panose="02020603050405020304" pitchFamily="18" charset="0"/>
              </a:rPr>
              <a:t>Inter Channel Cooperation (ICC)</a:t>
            </a:r>
            <a:endParaRPr lang="en-US" sz="2400" b="1" dirty="0">
              <a:latin typeface="Times New Roman" panose="02020603050405020304" pitchFamily="18" charset="0"/>
              <a:cs typeface="Times New Roman" panose="02020603050405020304" pitchFamily="18" charset="0"/>
            </a:endParaRPr>
          </a:p>
        </p:txBody>
      </p:sp>
      <p:sp>
        <p:nvSpPr>
          <p:cNvPr id="25" name="Content Placeholder 2"/>
          <p:cNvSpPr txBox="1">
            <a:spLocks/>
          </p:cNvSpPr>
          <p:nvPr/>
        </p:nvSpPr>
        <p:spPr>
          <a:xfrm>
            <a:off x="1220271" y="1948358"/>
            <a:ext cx="10515600" cy="47166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Stability</a:t>
            </a:r>
          </a:p>
          <a:p>
            <a:pPr lvl="1"/>
            <a:r>
              <a:rPr lang="en-US" dirty="0" smtClean="0"/>
              <a:t>Only CUs can make changes;</a:t>
            </a:r>
          </a:p>
          <a:p>
            <a:pPr lvl="1"/>
            <a:r>
              <a:rPr lang="en-US" dirty="0" smtClean="0"/>
              <a:t>Two-sided stability becomes one-sided: </a:t>
            </a:r>
            <a:r>
              <a:rPr lang="en-US" dirty="0" smtClean="0">
                <a:solidFill>
                  <a:srgbClr val="0070C0"/>
                </a:solidFill>
              </a:rPr>
              <a:t>Pareto optimal</a:t>
            </a:r>
          </a:p>
          <a:p>
            <a:pPr lvl="1"/>
            <a:r>
              <a:rPr lang="en-US" dirty="0" smtClean="0"/>
              <a:t>No player is better off without any other player(s) being worse off;</a:t>
            </a:r>
          </a:p>
          <a:p>
            <a:r>
              <a:rPr lang="en-US" sz="2400" dirty="0" smtClean="0"/>
              <a:t>ICC steps:</a:t>
            </a:r>
          </a:p>
          <a:p>
            <a:pPr lvl="1"/>
            <a:r>
              <a:rPr lang="en-US" dirty="0" smtClean="0"/>
              <a:t>Firstly, search “</a:t>
            </a:r>
            <a:r>
              <a:rPr lang="en-US" dirty="0" smtClean="0">
                <a:solidFill>
                  <a:srgbClr val="0070C0"/>
                </a:solidFill>
              </a:rPr>
              <a:t>unstable</a:t>
            </a:r>
            <a:r>
              <a:rPr lang="en-US" dirty="0" smtClean="0"/>
              <a:t>” </a:t>
            </a:r>
            <a:r>
              <a:rPr lang="en-US" dirty="0" smtClean="0">
                <a:solidFill>
                  <a:srgbClr val="0070C0"/>
                </a:solidFill>
              </a:rPr>
              <a:t>CU-CU pairs </a:t>
            </a:r>
            <a:r>
              <a:rPr lang="en-US" dirty="0" smtClean="0"/>
              <a:t>regarding the current matching;</a:t>
            </a:r>
          </a:p>
          <a:p>
            <a:pPr lvl="1"/>
            <a:r>
              <a:rPr lang="en-US" dirty="0" smtClean="0"/>
              <a:t>Secondly, check if the </a:t>
            </a:r>
            <a:r>
              <a:rPr lang="en-US" dirty="0" smtClean="0">
                <a:solidFill>
                  <a:srgbClr val="0070C0"/>
                </a:solidFill>
              </a:rPr>
              <a:t>exchange</a:t>
            </a:r>
            <a:r>
              <a:rPr lang="en-US" dirty="0" smtClean="0"/>
              <a:t> is allowed (</a:t>
            </a:r>
            <a:r>
              <a:rPr lang="en-US" dirty="0" smtClean="0">
                <a:solidFill>
                  <a:srgbClr val="0070C0"/>
                </a:solidFill>
              </a:rPr>
              <a:t>beneficial to all CUs</a:t>
            </a:r>
            <a:r>
              <a:rPr lang="en-US" dirty="0" smtClean="0"/>
              <a:t>); </a:t>
            </a:r>
          </a:p>
          <a:p>
            <a:pPr lvl="1"/>
            <a:r>
              <a:rPr lang="en-US" dirty="0" smtClean="0"/>
              <a:t>Thirdly, find the allowed pair with the </a:t>
            </a:r>
            <a:r>
              <a:rPr lang="en-US" dirty="0" smtClean="0">
                <a:solidFill>
                  <a:srgbClr val="0070C0"/>
                </a:solidFill>
              </a:rPr>
              <a:t>greatest throughput improvement</a:t>
            </a:r>
            <a:r>
              <a:rPr lang="en-US" dirty="0" smtClean="0"/>
              <a:t>,  </a:t>
            </a:r>
            <a:r>
              <a:rPr lang="en-US" dirty="0" smtClean="0">
                <a:solidFill>
                  <a:srgbClr val="0070C0"/>
                </a:solidFill>
              </a:rPr>
              <a:t>switch their partners</a:t>
            </a:r>
            <a:r>
              <a:rPr lang="en-US" dirty="0" smtClean="0"/>
              <a:t>, and update the current matching; </a:t>
            </a:r>
          </a:p>
          <a:p>
            <a:pPr lvl="1"/>
            <a:r>
              <a:rPr lang="en-US" dirty="0" smtClean="0">
                <a:solidFill>
                  <a:srgbClr val="0070C0"/>
                </a:solidFill>
              </a:rPr>
              <a:t>Keep searching</a:t>
            </a:r>
            <a:r>
              <a:rPr lang="en-US" dirty="0" smtClean="0"/>
              <a:t> “unstable” CU-CU pairs, until a trade-in-free environment.</a:t>
            </a:r>
          </a:p>
          <a:p>
            <a:r>
              <a:rPr lang="en-US" sz="2400" dirty="0" smtClean="0"/>
              <a:t>The convergence is guaranteed by the </a:t>
            </a:r>
            <a:r>
              <a:rPr lang="en-US" sz="2400" b="1" i="1" dirty="0" smtClean="0">
                <a:solidFill>
                  <a:srgbClr val="0070C0"/>
                </a:solidFill>
              </a:rPr>
              <a:t>irreversibility</a:t>
            </a:r>
            <a:r>
              <a:rPr lang="en-US" sz="2400" dirty="0" smtClean="0"/>
              <a:t> of each switch. </a:t>
            </a:r>
          </a:p>
          <a:p>
            <a:pPr lvl="1"/>
            <a:endParaRPr lang="en-US" dirty="0"/>
          </a:p>
        </p:txBody>
      </p:sp>
      <p:sp>
        <p:nvSpPr>
          <p:cNvPr id="2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57979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37</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2"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5" name="Picture 4"/>
          <p:cNvPicPr>
            <a:picLocks noChangeAspect="1"/>
          </p:cNvPicPr>
          <p:nvPr/>
        </p:nvPicPr>
        <p:blipFill>
          <a:blip r:embed="rId4"/>
          <a:stretch>
            <a:fillRect/>
          </a:stretch>
        </p:blipFill>
        <p:spPr>
          <a:xfrm>
            <a:off x="4935782" y="1709538"/>
            <a:ext cx="6648101" cy="4415852"/>
          </a:xfrm>
          <a:prstGeom prst="rect">
            <a:avLst/>
          </a:prstGeom>
        </p:spPr>
      </p:pic>
      <p:sp>
        <p:nvSpPr>
          <p:cNvPr id="43" name="Rectangle 1"/>
          <p:cNvSpPr txBox="1">
            <a:spLocks noChangeArrowheads="1"/>
          </p:cNvSpPr>
          <p:nvPr/>
        </p:nvSpPr>
        <p:spPr>
          <a:xfrm>
            <a:off x="693480" y="1553077"/>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System model</a:t>
            </a:r>
            <a:endParaRPr lang="en-US" alt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20468" y="2882872"/>
            <a:ext cx="5076093" cy="646331"/>
          </a:xfrm>
          <a:prstGeom prst="rect">
            <a:avLst/>
          </a:prstGeom>
        </p:spPr>
        <p:txBody>
          <a:bodyPr wrap="square">
            <a:spAutoFit/>
          </a:bodyPr>
          <a:lstStyle/>
          <a:p>
            <a:pPr marL="285750" indent="-285750">
              <a:buFont typeface="Arial" panose="020B0604020202020204" pitchFamily="34" charset="0"/>
              <a:buChar char="•"/>
            </a:pPr>
            <a:r>
              <a:rPr lang="en-US" dirty="0" smtClean="0"/>
              <a:t>A </a:t>
            </a:r>
            <a:r>
              <a:rPr lang="en-US" dirty="0"/>
              <a:t>set </a:t>
            </a:r>
            <a:r>
              <a:rPr lang="en-US" i="1" dirty="0" smtClean="0">
                <a:latin typeface="Times New Roman" panose="02020603050405020304" pitchFamily="18" charset="0"/>
                <a:cs typeface="Times New Roman" panose="02020603050405020304" pitchFamily="18" charset="0"/>
              </a:rPr>
              <a:t>M</a:t>
            </a:r>
            <a:r>
              <a:rPr lang="en-US" dirty="0" smtClean="0"/>
              <a:t>= </a:t>
            </a:r>
            <a:r>
              <a:rPr lang="en-US" dirty="0"/>
              <a:t>{1, 2,...,M} of </a:t>
            </a:r>
            <a:r>
              <a:rPr lang="en-US" dirty="0" smtClean="0"/>
              <a:t>SBSs</a:t>
            </a:r>
          </a:p>
          <a:p>
            <a:pPr marL="285750" indent="-285750">
              <a:buFont typeface="Arial" panose="020B0604020202020204" pitchFamily="34" charset="0"/>
              <a:buChar char="•"/>
            </a:pPr>
            <a:r>
              <a:rPr lang="en-US" dirty="0" smtClean="0"/>
              <a:t>A </a:t>
            </a:r>
            <a:r>
              <a:rPr lang="en-US" dirty="0"/>
              <a:t>set </a:t>
            </a:r>
            <a:r>
              <a:rPr lang="en-US" i="1" dirty="0" smtClean="0"/>
              <a:t>N</a:t>
            </a:r>
            <a:r>
              <a:rPr lang="en-US" dirty="0" smtClean="0"/>
              <a:t> </a:t>
            </a:r>
            <a:r>
              <a:rPr lang="en-US" dirty="0"/>
              <a:t>= {1, 2,...,</a:t>
            </a:r>
            <a:r>
              <a:rPr lang="en-US" dirty="0" smtClean="0"/>
              <a:t>N} of SUEs</a:t>
            </a:r>
          </a:p>
        </p:txBody>
      </p:sp>
      <p:sp>
        <p:nvSpPr>
          <p:cNvPr id="12" name="Rectangle 11"/>
          <p:cNvSpPr/>
          <p:nvPr/>
        </p:nvSpPr>
        <p:spPr>
          <a:xfrm>
            <a:off x="820468" y="4390349"/>
            <a:ext cx="4539312" cy="1200329"/>
          </a:xfrm>
          <a:prstGeom prst="rect">
            <a:avLst/>
          </a:prstGeom>
        </p:spPr>
        <p:txBody>
          <a:bodyPr wrap="square">
            <a:spAutoFit/>
          </a:bodyPr>
          <a:lstStyle/>
          <a:p>
            <a:pPr marL="285750" indent="-285750">
              <a:buFont typeface="Arial" panose="020B0604020202020204" pitchFamily="34" charset="0"/>
              <a:buChar char="•"/>
            </a:pPr>
            <a:r>
              <a:rPr lang="en-US" dirty="0" smtClean="0"/>
              <a:t>SBSs </a:t>
            </a:r>
            <a:r>
              <a:rPr lang="en-US" dirty="0"/>
              <a:t>and SUEs can </a:t>
            </a:r>
            <a:r>
              <a:rPr lang="en-US" dirty="0" smtClean="0"/>
              <a:t>operate on </a:t>
            </a:r>
            <a:r>
              <a:rPr lang="en-US" dirty="0"/>
              <a:t>the unlicensed </a:t>
            </a:r>
            <a:r>
              <a:rPr lang="en-US" dirty="0" smtClean="0"/>
              <a:t>band.</a:t>
            </a:r>
          </a:p>
          <a:p>
            <a:pPr marL="285750" indent="-285750">
              <a:buFont typeface="Arial" panose="020B0604020202020204" pitchFamily="34" charset="0"/>
              <a:buChar char="•"/>
            </a:pPr>
            <a:r>
              <a:rPr lang="en-US" dirty="0"/>
              <a:t>SUEs have access to sufficient licensed </a:t>
            </a:r>
            <a:r>
              <a:rPr lang="en-US" dirty="0" smtClean="0"/>
              <a:t>resources</a:t>
            </a:r>
            <a:endParaRPr lang="en-US" dirty="0"/>
          </a:p>
        </p:txBody>
      </p:sp>
      <p:sp>
        <p:nvSpPr>
          <p:cNvPr id="44" name="Rectangle 1"/>
          <p:cNvSpPr txBox="1">
            <a:spLocks noChangeArrowheads="1"/>
          </p:cNvSpPr>
          <p:nvPr/>
        </p:nvSpPr>
        <p:spPr>
          <a:xfrm>
            <a:off x="820468" y="3937866"/>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000" dirty="0" smtClean="0">
                <a:solidFill>
                  <a:srgbClr val="0070C0"/>
                </a:solidFill>
                <a:latin typeface="Times New Roman" panose="02020603050405020304" pitchFamily="18" charset="0"/>
                <a:cs typeface="Times New Roman" panose="02020603050405020304" pitchFamily="18" charset="0"/>
              </a:rPr>
              <a:t>Two assumptions:</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47" name="Rectangle 1"/>
          <p:cNvSpPr txBox="1">
            <a:spLocks noChangeArrowheads="1"/>
          </p:cNvSpPr>
          <p:nvPr/>
        </p:nvSpPr>
        <p:spPr>
          <a:xfrm>
            <a:off x="869327" y="2499380"/>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000" dirty="0" smtClean="0">
                <a:solidFill>
                  <a:srgbClr val="0070C0"/>
                </a:solidFill>
                <a:latin typeface="Times New Roman" panose="02020603050405020304" pitchFamily="18" charset="0"/>
                <a:cs typeface="Times New Roman" panose="02020603050405020304" pitchFamily="18" charset="0"/>
              </a:rPr>
              <a:t>Two sets:</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0468" y="6138635"/>
            <a:ext cx="10754931"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[10] Tuan </a:t>
            </a:r>
            <a:r>
              <a:rPr lang="en-US" sz="1200" dirty="0" err="1">
                <a:solidFill>
                  <a:schemeClr val="accent3">
                    <a:lumMod val="75000"/>
                  </a:schemeClr>
                </a:solidFill>
              </a:rPr>
              <a:t>LeAnh</a:t>
            </a:r>
            <a:r>
              <a:rPr lang="en-US" sz="1200" dirty="0">
                <a:solidFill>
                  <a:schemeClr val="accent3">
                    <a:lumMod val="75000"/>
                  </a:schemeClr>
                </a:solidFill>
              </a:rPr>
              <a:t>, Nguyen H. Tran, </a:t>
            </a:r>
            <a:r>
              <a:rPr lang="en-US" sz="1200" dirty="0" err="1">
                <a:solidFill>
                  <a:schemeClr val="accent3">
                    <a:lumMod val="75000"/>
                  </a:schemeClr>
                </a:solidFill>
              </a:rPr>
              <a:t>Duy</a:t>
            </a:r>
            <a:r>
              <a:rPr lang="en-US" sz="1200" dirty="0">
                <a:solidFill>
                  <a:schemeClr val="accent3">
                    <a:lumMod val="75000"/>
                  </a:schemeClr>
                </a:solidFill>
              </a:rPr>
              <a:t> </a:t>
            </a:r>
            <a:r>
              <a:rPr lang="en-US" sz="1200" dirty="0" err="1">
                <a:solidFill>
                  <a:schemeClr val="accent3">
                    <a:lumMod val="75000"/>
                  </a:schemeClr>
                </a:solidFill>
              </a:rPr>
              <a:t>Trong</a:t>
            </a:r>
            <a:r>
              <a:rPr lang="en-US" sz="1200" dirty="0">
                <a:solidFill>
                  <a:schemeClr val="accent3">
                    <a:lumMod val="75000"/>
                  </a:schemeClr>
                </a:solidFill>
              </a:rPr>
              <a:t> Ngo, Zhu Han, and </a:t>
            </a:r>
            <a:r>
              <a:rPr lang="en-US" sz="1200" dirty="0" err="1">
                <a:solidFill>
                  <a:schemeClr val="accent3">
                    <a:lumMod val="75000"/>
                  </a:schemeClr>
                </a:solidFill>
              </a:rPr>
              <a:t>Choong</a:t>
            </a:r>
            <a:r>
              <a:rPr lang="en-US" sz="1200" dirty="0">
                <a:solidFill>
                  <a:schemeClr val="accent3">
                    <a:lumMod val="75000"/>
                  </a:schemeClr>
                </a:solidFill>
              </a:rPr>
              <a:t> </a:t>
            </a:r>
            <a:r>
              <a:rPr lang="en-US" sz="1200" dirty="0" err="1">
                <a:solidFill>
                  <a:schemeClr val="accent3">
                    <a:lumMod val="75000"/>
                  </a:schemeClr>
                </a:solidFill>
              </a:rPr>
              <a:t>Seon</a:t>
            </a:r>
            <a:r>
              <a:rPr lang="en-US" sz="1200" dirty="0">
                <a:solidFill>
                  <a:schemeClr val="accent3">
                    <a:lumMod val="75000"/>
                  </a:schemeClr>
                </a:solidFill>
              </a:rPr>
              <a:t> Hong, ``Orchestrating Resource Management in LTE-Unlicensed Systems with Backhaul Link Constraints," IEEE Transactions on Wireless Communications, vol. 18, no. 2, p.p. 1360-1375, February 2019.</a:t>
            </a:r>
          </a:p>
        </p:txBody>
      </p:sp>
    </p:spTree>
    <p:extLst>
      <p:ext uri="{BB962C8B-B14F-4D97-AF65-F5344CB8AC3E}">
        <p14:creationId xmlns:p14="http://schemas.microsoft.com/office/powerpoint/2010/main" val="15134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44" grpId="0"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38</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2"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43" name="Rectangle 1"/>
          <p:cNvSpPr txBox="1">
            <a:spLocks noChangeArrowheads="1"/>
          </p:cNvSpPr>
          <p:nvPr/>
        </p:nvSpPr>
        <p:spPr>
          <a:xfrm>
            <a:off x="678977" y="1432672"/>
            <a:ext cx="4502624"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a:latin typeface="Times New Roman" panose="02020603050405020304" pitchFamily="18" charset="0"/>
                <a:cs typeface="Times New Roman" panose="02020603050405020304" pitchFamily="18" charset="0"/>
              </a:rPr>
              <a:t>ROC </a:t>
            </a:r>
            <a:r>
              <a:rPr lang="en-US" altLang="en-US" sz="2400" b="1" dirty="0" smtClean="0">
                <a:latin typeface="Times New Roman" panose="02020603050405020304" pitchFamily="18" charset="0"/>
                <a:cs typeface="Times New Roman" panose="02020603050405020304" pitchFamily="18" charset="0"/>
              </a:rPr>
              <a:t>problem formulation</a:t>
            </a:r>
            <a:endParaRPr lang="en-US" altLang="en-US" sz="2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103328" y="1827891"/>
            <a:ext cx="5480555" cy="4376350"/>
          </a:xfrm>
          <a:prstGeom prst="rect">
            <a:avLst/>
          </a:prstGeom>
        </p:spPr>
      </p:pic>
      <p:sp>
        <p:nvSpPr>
          <p:cNvPr id="14" name="Rectangle 13"/>
          <p:cNvSpPr/>
          <p:nvPr/>
        </p:nvSpPr>
        <p:spPr>
          <a:xfrm>
            <a:off x="6103328" y="1753392"/>
            <a:ext cx="5480555" cy="11484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srcRect l="-1" r="807" b="16725"/>
          <a:stretch/>
        </p:blipFill>
        <p:spPr>
          <a:xfrm>
            <a:off x="882484" y="2267697"/>
            <a:ext cx="4323997" cy="309691"/>
          </a:xfrm>
          <a:prstGeom prst="rect">
            <a:avLst/>
          </a:prstGeom>
        </p:spPr>
      </p:pic>
      <p:pic>
        <p:nvPicPr>
          <p:cNvPr id="11" name="Picture 10"/>
          <p:cNvPicPr>
            <a:picLocks noChangeAspect="1"/>
          </p:cNvPicPr>
          <p:nvPr/>
        </p:nvPicPr>
        <p:blipFill>
          <a:blip r:embed="rId6"/>
          <a:stretch>
            <a:fillRect/>
          </a:stretch>
        </p:blipFill>
        <p:spPr>
          <a:xfrm>
            <a:off x="882484" y="2897168"/>
            <a:ext cx="4417781" cy="547728"/>
          </a:xfrm>
          <a:prstGeom prst="rect">
            <a:avLst/>
          </a:prstGeom>
        </p:spPr>
      </p:pic>
      <p:pic>
        <p:nvPicPr>
          <p:cNvPr id="15" name="Picture 14"/>
          <p:cNvPicPr>
            <a:picLocks noChangeAspect="1"/>
          </p:cNvPicPr>
          <p:nvPr/>
        </p:nvPicPr>
        <p:blipFill>
          <a:blip r:embed="rId7"/>
          <a:stretch>
            <a:fillRect/>
          </a:stretch>
        </p:blipFill>
        <p:spPr>
          <a:xfrm>
            <a:off x="882484" y="3620658"/>
            <a:ext cx="4791328" cy="547727"/>
          </a:xfrm>
          <a:prstGeom prst="rect">
            <a:avLst/>
          </a:prstGeom>
        </p:spPr>
      </p:pic>
      <p:sp>
        <p:nvSpPr>
          <p:cNvPr id="16" name="Rectangle 15"/>
          <p:cNvSpPr/>
          <p:nvPr/>
        </p:nvSpPr>
        <p:spPr>
          <a:xfrm>
            <a:off x="937581" y="5242953"/>
            <a:ext cx="3786819" cy="338554"/>
          </a:xfrm>
          <a:prstGeom prst="rect">
            <a:avLst/>
          </a:prstGeom>
          <a:ln>
            <a:solidFill>
              <a:srgbClr val="0070C0"/>
            </a:solidFill>
          </a:ln>
        </p:spPr>
        <p:txBody>
          <a:bodyPr wrap="square">
            <a:spAutoFit/>
          </a:bodyPr>
          <a:lstStyle/>
          <a:p>
            <a:pPr algn="ctr"/>
            <a:r>
              <a:rPr lang="en-US" sz="1600" dirty="0" smtClean="0">
                <a:solidFill>
                  <a:srgbClr val="231F20"/>
                </a:solidFill>
                <a:latin typeface="Times New Roman" panose="02020603050405020304" pitchFamily="18" charset="0"/>
                <a:cs typeface="Times New Roman" panose="02020603050405020304" pitchFamily="18" charset="0"/>
              </a:rPr>
              <a:t>Maximum backhaul </a:t>
            </a:r>
            <a:r>
              <a:rPr lang="en-US" sz="1600" dirty="0">
                <a:solidFill>
                  <a:srgbClr val="231F20"/>
                </a:solidFill>
                <a:latin typeface="Times New Roman" panose="02020603050405020304" pitchFamily="18" charset="0"/>
                <a:cs typeface="Times New Roman" panose="02020603050405020304" pitchFamily="18" charset="0"/>
              </a:rPr>
              <a:t>link capacity of SBS </a:t>
            </a:r>
            <a:r>
              <a:rPr lang="en-US" sz="1600" i="1" dirty="0">
                <a:solidFill>
                  <a:srgbClr val="231F20"/>
                </a:solidFill>
                <a:latin typeface="Times New Roman" panose="02020603050405020304" pitchFamily="18" charset="0"/>
                <a:cs typeface="Times New Roman" panose="02020603050405020304" pitchFamily="18" charset="0"/>
              </a:rPr>
              <a:t>m</a:t>
            </a:r>
            <a:endParaRPr lang="en-US" sz="1600" dirty="0">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H="1">
            <a:off x="2908978" y="3244793"/>
            <a:ext cx="22286" cy="1998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41099" y="4828142"/>
            <a:ext cx="3223847" cy="338554"/>
          </a:xfrm>
          <a:prstGeom prst="rect">
            <a:avLst/>
          </a:prstGeom>
          <a:ln>
            <a:solidFill>
              <a:srgbClr val="0070C0"/>
            </a:solidFill>
          </a:ln>
        </p:spPr>
        <p:txBody>
          <a:bodyPr wrap="square">
            <a:spAutoFit/>
          </a:bodyPr>
          <a:lstStyle/>
          <a:p>
            <a:pPr algn="ctr"/>
            <a:r>
              <a:rPr lang="en-US" sz="1600" dirty="0" smtClean="0">
                <a:solidFill>
                  <a:srgbClr val="231F20"/>
                </a:solidFill>
                <a:latin typeface="Times New Roman" panose="02020603050405020304" pitchFamily="18" charset="0"/>
                <a:cs typeface="Times New Roman" panose="02020603050405020304" pitchFamily="18" charset="0"/>
              </a:rPr>
              <a:t>Power allocation </a:t>
            </a:r>
            <a:r>
              <a:rPr lang="en-US" sz="1600" dirty="0">
                <a:solidFill>
                  <a:srgbClr val="231F20"/>
                </a:solidFill>
                <a:latin typeface="Times New Roman" panose="02020603050405020304" pitchFamily="18" charset="0"/>
                <a:cs typeface="Times New Roman" panose="02020603050405020304" pitchFamily="18" charset="0"/>
              </a:rPr>
              <a:t>matrix of all SUEs</a:t>
            </a:r>
          </a:p>
        </p:txBody>
      </p:sp>
      <p:cxnSp>
        <p:nvCxnSpPr>
          <p:cNvPr id="26" name="Straight Arrow Connector 25"/>
          <p:cNvCxnSpPr>
            <a:stCxn id="29" idx="2"/>
          </p:cNvCxnSpPr>
          <p:nvPr/>
        </p:nvCxnSpPr>
        <p:spPr>
          <a:xfrm>
            <a:off x="3591977" y="2573076"/>
            <a:ext cx="9266" cy="2255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456015" y="2272007"/>
            <a:ext cx="271923" cy="3010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774851" y="2943724"/>
            <a:ext cx="533712" cy="3010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223845" y="2267697"/>
            <a:ext cx="217017" cy="3010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3360780" y="2568766"/>
            <a:ext cx="8214" cy="1822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41099" y="4419713"/>
            <a:ext cx="3548839" cy="338554"/>
          </a:xfrm>
          <a:prstGeom prst="rect">
            <a:avLst/>
          </a:prstGeom>
          <a:ln>
            <a:solidFill>
              <a:srgbClr val="0070C0"/>
            </a:solidFill>
          </a:ln>
        </p:spPr>
        <p:txBody>
          <a:bodyPr wrap="square">
            <a:spAutoFit/>
          </a:bodyPr>
          <a:lstStyle/>
          <a:p>
            <a:pPr algn="ctr"/>
            <a:r>
              <a:rPr lang="en-US" sz="1600" dirty="0" smtClean="0"/>
              <a:t>Chunk based channel </a:t>
            </a:r>
            <a:r>
              <a:rPr lang="en-US" sz="1600" dirty="0"/>
              <a:t>allocation decision</a:t>
            </a:r>
            <a:endParaRPr lang="en-US" sz="1600" dirty="0">
              <a:solidFill>
                <a:srgbClr val="231F2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37580" y="5658002"/>
            <a:ext cx="4161957" cy="338554"/>
          </a:xfrm>
          <a:prstGeom prst="rect">
            <a:avLst/>
          </a:prstGeom>
          <a:ln>
            <a:solidFill>
              <a:srgbClr val="0070C0"/>
            </a:solidFill>
          </a:ln>
        </p:spPr>
        <p:txBody>
          <a:bodyPr wrap="square">
            <a:spAutoFit/>
          </a:bodyPr>
          <a:lstStyle/>
          <a:p>
            <a:pPr algn="ctr"/>
            <a:r>
              <a:rPr lang="en-US" sz="1600" dirty="0" smtClean="0">
                <a:solidFill>
                  <a:srgbClr val="231F20"/>
                </a:solidFill>
                <a:latin typeface="Times New Roman" panose="02020603050405020304" pitchFamily="18" charset="0"/>
                <a:cs typeface="Times New Roman" panose="02020603050405020304" pitchFamily="18" charset="0"/>
              </a:rPr>
              <a:t>Spectral </a:t>
            </a:r>
            <a:r>
              <a:rPr lang="en-US" sz="1600" dirty="0">
                <a:solidFill>
                  <a:srgbClr val="231F20"/>
                </a:solidFill>
                <a:latin typeface="Times New Roman" panose="02020603050405020304" pitchFamily="18" charset="0"/>
                <a:cs typeface="Times New Roman" panose="02020603050405020304" pitchFamily="18" charset="0"/>
              </a:rPr>
              <a:t>distance between </a:t>
            </a:r>
            <a:r>
              <a:rPr lang="en-US" sz="1600" dirty="0" smtClean="0">
                <a:solidFill>
                  <a:srgbClr val="231F20"/>
                </a:solidFill>
                <a:latin typeface="Times New Roman" panose="02020603050405020304" pitchFamily="18" charset="0"/>
                <a:cs typeface="Times New Roman" panose="02020603050405020304" pitchFamily="18" charset="0"/>
              </a:rPr>
              <a:t>sub-band l </a:t>
            </a:r>
            <a:r>
              <a:rPr lang="en-US" sz="1600" dirty="0">
                <a:solidFill>
                  <a:srgbClr val="231F20"/>
                </a:solidFill>
                <a:latin typeface="Times New Roman" panose="02020603050405020304" pitchFamily="18" charset="0"/>
                <a:cs typeface="Times New Roman" panose="02020603050405020304" pitchFamily="18" charset="0"/>
              </a:rPr>
              <a:t>of chunk k</a:t>
            </a:r>
          </a:p>
        </p:txBody>
      </p:sp>
      <p:cxnSp>
        <p:nvCxnSpPr>
          <p:cNvPr id="38" name="Straight Arrow Connector 37"/>
          <p:cNvCxnSpPr/>
          <p:nvPr/>
        </p:nvCxnSpPr>
        <p:spPr>
          <a:xfrm>
            <a:off x="3748326" y="3963509"/>
            <a:ext cx="4032" cy="1694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529375" y="3664764"/>
            <a:ext cx="347062" cy="3010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37580" y="6095193"/>
            <a:ext cx="4244021" cy="338554"/>
          </a:xfrm>
          <a:prstGeom prst="rect">
            <a:avLst/>
          </a:prstGeom>
          <a:ln>
            <a:solidFill>
              <a:srgbClr val="0070C0"/>
            </a:solidFill>
          </a:ln>
        </p:spPr>
        <p:txBody>
          <a:bodyPr wrap="square">
            <a:spAutoFit/>
          </a:bodyPr>
          <a:lstStyle/>
          <a:p>
            <a:pPr algn="ctr"/>
            <a:r>
              <a:rPr lang="en-US" sz="1600" dirty="0" smtClean="0"/>
              <a:t>Interference </a:t>
            </a:r>
            <a:r>
              <a:rPr lang="en-US" sz="1600" dirty="0"/>
              <a:t>introduced from SUEs to </a:t>
            </a:r>
            <a:r>
              <a:rPr lang="en-US" sz="1600" dirty="0" smtClean="0"/>
              <a:t>Wi-Fi </a:t>
            </a:r>
            <a:r>
              <a:rPr lang="en-US" sz="1600" dirty="0"/>
              <a:t>AP’s</a:t>
            </a:r>
          </a:p>
        </p:txBody>
      </p:sp>
      <p:cxnSp>
        <p:nvCxnSpPr>
          <p:cNvPr id="51" name="Straight Arrow Connector 50"/>
          <p:cNvCxnSpPr/>
          <p:nvPr/>
        </p:nvCxnSpPr>
        <p:spPr>
          <a:xfrm>
            <a:off x="3150497" y="3986344"/>
            <a:ext cx="7500" cy="213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93800" y="3664764"/>
            <a:ext cx="347062" cy="3010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153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39</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Matching </a:t>
            </a:r>
            <a:r>
              <a:rPr lang="en-US" altLang="zh-CN" sz="2800" b="1" dirty="0">
                <a:solidFill>
                  <a:schemeClr val="tx1"/>
                </a:solidFill>
                <a:latin typeface="Arial Black" panose="020B0A04020102020204" pitchFamily="34" charset="0"/>
              </a:rPr>
              <a:t>Game </a:t>
            </a:r>
          </a:p>
        </p:txBody>
      </p:sp>
      <p:sp>
        <p:nvSpPr>
          <p:cNvPr id="42"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6" name="Picture 5"/>
          <p:cNvPicPr>
            <a:picLocks noChangeAspect="1"/>
          </p:cNvPicPr>
          <p:nvPr/>
        </p:nvPicPr>
        <p:blipFill>
          <a:blip r:embed="rId4"/>
          <a:stretch>
            <a:fillRect/>
          </a:stretch>
        </p:blipFill>
        <p:spPr>
          <a:xfrm>
            <a:off x="1092265" y="2183394"/>
            <a:ext cx="4464855" cy="4156780"/>
          </a:xfrm>
          <a:prstGeom prst="rect">
            <a:avLst/>
          </a:prstGeom>
        </p:spPr>
      </p:pic>
      <p:pic>
        <p:nvPicPr>
          <p:cNvPr id="10" name="Picture 9"/>
          <p:cNvPicPr>
            <a:picLocks noChangeAspect="1"/>
          </p:cNvPicPr>
          <p:nvPr/>
        </p:nvPicPr>
        <p:blipFill>
          <a:blip r:embed="rId5"/>
          <a:stretch>
            <a:fillRect/>
          </a:stretch>
        </p:blipFill>
        <p:spPr>
          <a:xfrm>
            <a:off x="6013673" y="2115389"/>
            <a:ext cx="5183645" cy="4172834"/>
          </a:xfrm>
          <a:prstGeom prst="rect">
            <a:avLst/>
          </a:prstGeom>
        </p:spPr>
      </p:pic>
      <p:sp>
        <p:nvSpPr>
          <p:cNvPr id="12" name="Rectangle 11"/>
          <p:cNvSpPr/>
          <p:nvPr/>
        </p:nvSpPr>
        <p:spPr>
          <a:xfrm>
            <a:off x="991774" y="1460394"/>
            <a:ext cx="4924810" cy="461665"/>
          </a:xfrm>
          <a:prstGeom prst="rect">
            <a:avLst/>
          </a:prstGeom>
        </p:spPr>
        <p:txBody>
          <a:bodyPr wrap="none">
            <a:spAutoFit/>
          </a:bodyPr>
          <a:lstStyle/>
          <a:p>
            <a:pPr marL="457200" indent="-457200">
              <a:buFont typeface="Wingdings" panose="05000000000000000000" pitchFamily="2" charset="2"/>
              <a:buChar char="v"/>
            </a:pPr>
            <a:r>
              <a:rPr lang="en-US" sz="2400" b="1" dirty="0" smtClean="0">
                <a:solidFill>
                  <a:srgbClr val="231F20"/>
                </a:solidFill>
                <a:latin typeface="Times New Roman" panose="02020603050405020304" pitchFamily="18" charset="0"/>
                <a:cs typeface="Times New Roman" panose="02020603050405020304" pitchFamily="18" charset="0"/>
              </a:rPr>
              <a:t>Algorithm </a:t>
            </a:r>
            <a:r>
              <a:rPr lang="en-US" sz="2400" b="1" dirty="0">
                <a:solidFill>
                  <a:srgbClr val="231F20"/>
                </a:solidFill>
                <a:latin typeface="Times New Roman" panose="02020603050405020304" pitchFamily="18" charset="0"/>
                <a:cs typeface="Times New Roman" panose="02020603050405020304" pitchFamily="18" charset="0"/>
              </a:rPr>
              <a:t>for the ROC Problem</a:t>
            </a:r>
            <a:endParaRPr lang="en-US" sz="2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368388" y="3501735"/>
            <a:ext cx="1305390" cy="2182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24693" y="4475017"/>
            <a:ext cx="1305390" cy="2182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98789" y="4094018"/>
            <a:ext cx="1648419" cy="2078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28455" y="5067301"/>
            <a:ext cx="750274" cy="2215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97282" y="5444836"/>
            <a:ext cx="1080108" cy="2182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795154" y="3480953"/>
            <a:ext cx="56284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2942438" y="4062845"/>
            <a:ext cx="56284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2661016" y="5036128"/>
            <a:ext cx="562843"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6305155" y="3013364"/>
            <a:ext cx="2942753" cy="22513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519902" y="3444585"/>
            <a:ext cx="2499408" cy="26496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52410" y="5995322"/>
            <a:ext cx="3018954" cy="20400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4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7"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590831" y="211761"/>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smtClean="0">
                <a:solidFill>
                  <a:schemeClr val="tx1"/>
                </a:solidFill>
                <a:latin typeface="Arial Black" panose="020B0A04020102020204" pitchFamily="34" charset="0"/>
              </a:rPr>
              <a:t>Background</a:t>
            </a:r>
            <a:endParaRPr lang="en-US" sz="2800" b="1" dirty="0">
              <a:solidFill>
                <a:schemeClr val="tx1"/>
              </a:solidFill>
              <a:latin typeface="Arial Black" panose="020B0A04020102020204" pitchFamily="34" charset="0"/>
            </a:endParaRPr>
          </a:p>
        </p:txBody>
      </p:sp>
      <p:sp>
        <p:nvSpPr>
          <p:cNvPr id="18"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5253" name="object 5"/>
          <p:cNvSpPr txBox="1">
            <a:spLocks/>
          </p:cNvSpPr>
          <p:nvPr/>
        </p:nvSpPr>
        <p:spPr>
          <a:xfrm>
            <a:off x="665675" y="1607750"/>
            <a:ext cx="4851400" cy="381515"/>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5600" indent="-342900">
              <a:lnSpc>
                <a:spcPct val="100000"/>
              </a:lnSpc>
              <a:spcBef>
                <a:spcPts val="95"/>
              </a:spcBef>
              <a:buFont typeface="Wingdings" panose="05000000000000000000" pitchFamily="2" charset="2"/>
              <a:buChar char="v"/>
            </a:pPr>
            <a:r>
              <a:rPr lang="en-US" sz="2400" spc="-15" dirty="0" smtClean="0">
                <a:latin typeface="Times New Roman" panose="02020603050405020304" pitchFamily="18" charset="0"/>
                <a:cs typeface="Times New Roman" panose="02020603050405020304" pitchFamily="18" charset="0"/>
              </a:rPr>
              <a:t>Evolution </a:t>
            </a:r>
            <a:r>
              <a:rPr lang="en-US" sz="2400" spc="-5" dirty="0" smtClean="0">
                <a:latin typeface="Times New Roman" panose="02020603050405020304" pitchFamily="18" charset="0"/>
                <a:cs typeface="Times New Roman" panose="02020603050405020304" pitchFamily="18" charset="0"/>
              </a:rPr>
              <a:t>of </a:t>
            </a:r>
            <a:r>
              <a:rPr lang="en-US" sz="2400" spc="-15" dirty="0" smtClean="0">
                <a:latin typeface="Times New Roman" panose="02020603050405020304" pitchFamily="18" charset="0"/>
                <a:cs typeface="Times New Roman" panose="02020603050405020304" pitchFamily="18" charset="0"/>
              </a:rPr>
              <a:t>wireless</a:t>
            </a:r>
            <a:r>
              <a:rPr lang="en-US" sz="2400" spc="60" dirty="0" smtClean="0">
                <a:latin typeface="Times New Roman" panose="02020603050405020304" pitchFamily="18" charset="0"/>
                <a:cs typeface="Times New Roman" panose="02020603050405020304" pitchFamily="18" charset="0"/>
              </a:rPr>
              <a:t> </a:t>
            </a:r>
            <a:r>
              <a:rPr lang="en-US" sz="2400" spc="-5" dirty="0" smtClean="0">
                <a:latin typeface="Times New Roman" panose="02020603050405020304" pitchFamily="18" charset="0"/>
                <a:cs typeface="Times New Roman" panose="02020603050405020304" pitchFamily="18" charset="0"/>
              </a:rPr>
              <a:t>systems</a:t>
            </a:r>
            <a:endParaRPr lang="en-US" sz="2400" spc="-5" dirty="0">
              <a:latin typeface="Times New Roman" panose="02020603050405020304" pitchFamily="18" charset="0"/>
              <a:cs typeface="Times New Roman" panose="02020603050405020304" pitchFamily="18" charset="0"/>
            </a:endParaRPr>
          </a:p>
        </p:txBody>
      </p:sp>
      <p:pic>
        <p:nvPicPr>
          <p:cNvPr id="5296" name="Picture 5295"/>
          <p:cNvPicPr>
            <a:picLocks noChangeAspect="1"/>
          </p:cNvPicPr>
          <p:nvPr/>
        </p:nvPicPr>
        <p:blipFill>
          <a:blip r:embed="rId4"/>
          <a:stretch>
            <a:fillRect/>
          </a:stretch>
        </p:blipFill>
        <p:spPr>
          <a:xfrm>
            <a:off x="5723885" y="3898327"/>
            <a:ext cx="5630058" cy="2701418"/>
          </a:xfrm>
          <a:prstGeom prst="rect">
            <a:avLst/>
          </a:prstGeom>
        </p:spPr>
      </p:pic>
      <p:pic>
        <p:nvPicPr>
          <p:cNvPr id="5297" name="Picture 5296"/>
          <p:cNvPicPr>
            <a:picLocks noChangeAspect="1"/>
          </p:cNvPicPr>
          <p:nvPr/>
        </p:nvPicPr>
        <p:blipFill>
          <a:blip r:embed="rId5"/>
          <a:stretch>
            <a:fillRect/>
          </a:stretch>
        </p:blipFill>
        <p:spPr>
          <a:xfrm>
            <a:off x="5723885" y="1159576"/>
            <a:ext cx="5464189" cy="3076136"/>
          </a:xfrm>
          <a:prstGeom prst="rect">
            <a:avLst/>
          </a:prstGeom>
        </p:spPr>
      </p:pic>
      <p:sp>
        <p:nvSpPr>
          <p:cNvPr id="5298" name="Slide Number Placeholder 1"/>
          <p:cNvSpPr>
            <a:spLocks noGrp="1"/>
          </p:cNvSpPr>
          <p:nvPr>
            <p:ph type="sldNum" sz="quarter" idx="12"/>
          </p:nvPr>
        </p:nvSpPr>
        <p:spPr>
          <a:xfrm>
            <a:off x="8610600" y="6356350"/>
            <a:ext cx="2743200" cy="365125"/>
          </a:xfrm>
        </p:spPr>
        <p:txBody>
          <a:bodyPr/>
          <a:lstStyle/>
          <a:p>
            <a:fld id="{DBCABB6A-F6E1-4516-9E00-CFB4E2F01374}" type="slidenum">
              <a:rPr lang="en-US" smtClean="0"/>
              <a:t>4</a:t>
            </a:fld>
            <a:endParaRPr lang="en-US" dirty="0"/>
          </a:p>
        </p:txBody>
      </p:sp>
      <p:sp>
        <p:nvSpPr>
          <p:cNvPr id="5342" name="Cloud 5341"/>
          <p:cNvSpPr/>
          <p:nvPr/>
        </p:nvSpPr>
        <p:spPr>
          <a:xfrm>
            <a:off x="1412155" y="4494436"/>
            <a:ext cx="3651007" cy="571500"/>
          </a:xfrm>
          <a:prstGeom prst="cloud">
            <a:avLst/>
          </a:prstGeom>
          <a:solidFill>
            <a:schemeClr val="accent5">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3" name="Inhaltsplatzhalter 2"/>
          <p:cNvSpPr txBox="1">
            <a:spLocks/>
          </p:cNvSpPr>
          <p:nvPr/>
        </p:nvSpPr>
        <p:spPr>
          <a:xfrm>
            <a:off x="2180079" y="4665009"/>
            <a:ext cx="2395447" cy="2252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74000"/>
              </a:lnSpc>
            </a:pPr>
            <a:r>
              <a:rPr lang="en-US" altLang="en-US" sz="2000" b="1" dirty="0" smtClean="0">
                <a:solidFill>
                  <a:schemeClr val="tx1"/>
                </a:solidFill>
                <a:ea typeface="Microsoft YaHei" panose="020B0503020204020204" pitchFamily="34" charset="-122"/>
                <a:cs typeface="Microsoft YaHei" panose="020B0503020204020204" pitchFamily="34" charset="-122"/>
              </a:rPr>
              <a:t>Spectrum sharing </a:t>
            </a:r>
            <a:endParaRPr lang="en-US" altLang="en-US" sz="2000" b="1" dirty="0">
              <a:solidFill>
                <a:schemeClr val="tx1"/>
              </a:solidFill>
              <a:ea typeface="Microsoft YaHei" panose="020B0503020204020204" pitchFamily="34" charset="-122"/>
              <a:cs typeface="Microsoft YaHei" panose="020B0503020204020204" pitchFamily="34" charset="-122"/>
            </a:endParaRPr>
          </a:p>
        </p:txBody>
      </p:sp>
      <p:sp>
        <p:nvSpPr>
          <p:cNvPr id="5345" name="Flowchart: Connector 5344"/>
          <p:cNvSpPr/>
          <p:nvPr/>
        </p:nvSpPr>
        <p:spPr>
          <a:xfrm>
            <a:off x="957966" y="3187401"/>
            <a:ext cx="829124" cy="890560"/>
          </a:xfrm>
          <a:prstGeom prst="flowChartConnec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47" name="Straight Arrow Connector 5346"/>
          <p:cNvCxnSpPr/>
          <p:nvPr/>
        </p:nvCxnSpPr>
        <p:spPr>
          <a:xfrm>
            <a:off x="1635374" y="4077961"/>
            <a:ext cx="637483" cy="37180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5353" name="Down Arrow 5352"/>
          <p:cNvSpPr/>
          <p:nvPr/>
        </p:nvSpPr>
        <p:spPr>
          <a:xfrm>
            <a:off x="3091375" y="5174077"/>
            <a:ext cx="146283" cy="520700"/>
          </a:xfrm>
          <a:prstGeom prst="down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54" name="Rounded Rectangle 5353"/>
          <p:cNvSpPr/>
          <p:nvPr/>
        </p:nvSpPr>
        <p:spPr>
          <a:xfrm>
            <a:off x="1459452" y="5752118"/>
            <a:ext cx="3417348" cy="388523"/>
          </a:xfrm>
          <a:prstGeom prst="roundRect">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355" name="Inhaltsplatzhalter 2"/>
          <p:cNvSpPr txBox="1">
            <a:spLocks/>
          </p:cNvSpPr>
          <p:nvPr/>
        </p:nvSpPr>
        <p:spPr>
          <a:xfrm>
            <a:off x="1427654" y="5821609"/>
            <a:ext cx="3543807" cy="292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lnSpc>
                <a:spcPct val="74000"/>
              </a:lnSpc>
            </a:pPr>
            <a:r>
              <a:rPr lang="en-US" altLang="en-US" sz="2000" b="1" dirty="0" smtClean="0">
                <a:solidFill>
                  <a:schemeClr val="tx1"/>
                </a:solidFill>
                <a:ea typeface="Microsoft YaHei" panose="020B0503020204020204" pitchFamily="34" charset="-122"/>
                <a:cs typeface="Microsoft YaHei" panose="020B0503020204020204" pitchFamily="34" charset="-122"/>
              </a:rPr>
              <a:t>LTE exploit the unlicensed band</a:t>
            </a:r>
            <a:endParaRPr lang="en-US" altLang="en-US" sz="2000" b="1" dirty="0">
              <a:solidFill>
                <a:schemeClr val="tx1"/>
              </a:solidFill>
              <a:ea typeface="Microsoft YaHei" panose="020B0503020204020204" pitchFamily="34" charset="-122"/>
              <a:cs typeface="Microsoft YaHei" panose="020B0503020204020204" pitchFamily="34" charset="-122"/>
            </a:endParaRPr>
          </a:p>
        </p:txBody>
      </p:sp>
      <p:pic>
        <p:nvPicPr>
          <p:cNvPr id="8" name="Picture 7"/>
          <p:cNvPicPr>
            <a:picLocks noChangeAspect="1"/>
          </p:cNvPicPr>
          <p:nvPr/>
        </p:nvPicPr>
        <p:blipFill>
          <a:blip r:embed="rId6"/>
          <a:stretch>
            <a:fillRect/>
          </a:stretch>
        </p:blipFill>
        <p:spPr>
          <a:xfrm>
            <a:off x="1141592" y="2194778"/>
            <a:ext cx="4426080" cy="1633870"/>
          </a:xfrm>
          <a:prstGeom prst="rect">
            <a:avLst/>
          </a:prstGeom>
        </p:spPr>
      </p:pic>
    </p:spTree>
    <p:extLst>
      <p:ext uri="{BB962C8B-B14F-4D97-AF65-F5344CB8AC3E}">
        <p14:creationId xmlns:p14="http://schemas.microsoft.com/office/powerpoint/2010/main" val="25900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2" grpId="0" animBg="1"/>
      <p:bldP spid="5343" grpId="0"/>
      <p:bldP spid="5345" grpId="0" animBg="1"/>
      <p:bldP spid="5353" grpId="0" animBg="1"/>
      <p:bldP spid="5354" grpId="0" animBg="1"/>
      <p:bldP spid="53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40</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Contract-based </a:t>
            </a:r>
            <a:r>
              <a:rPr lang="en-US" altLang="zh-CN" sz="2800" b="1" dirty="0">
                <a:solidFill>
                  <a:schemeClr val="tx1"/>
                </a:solidFill>
                <a:latin typeface="Arial Black" panose="020B0A04020102020204" pitchFamily="34" charset="0"/>
              </a:rPr>
              <a:t>Matching</a:t>
            </a:r>
            <a:r>
              <a:rPr lang="en-US" altLang="zh-CN" sz="2800" b="1" dirty="0" smtClean="0">
                <a:solidFill>
                  <a:schemeClr val="tx1"/>
                </a:solidFill>
                <a:latin typeface="Arial Black" panose="020B0A04020102020204" pitchFamily="34" charset="0"/>
              </a:rPr>
              <a:t> 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152" y="1290252"/>
            <a:ext cx="6788730" cy="49037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 name="Rectangle 1"/>
          <p:cNvSpPr txBox="1">
            <a:spLocks noChangeArrowheads="1"/>
          </p:cNvSpPr>
          <p:nvPr/>
        </p:nvSpPr>
        <p:spPr>
          <a:xfrm>
            <a:off x="631167" y="1609850"/>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System model</a:t>
            </a:r>
            <a:endParaRPr lang="en-US" altLang="en-US" sz="2400" b="1" dirty="0">
              <a:latin typeface="Times New Roman" panose="02020603050405020304" pitchFamily="18" charset="0"/>
              <a:cs typeface="Times New Roman" panose="02020603050405020304" pitchFamily="18" charset="0"/>
            </a:endParaRPr>
          </a:p>
        </p:txBody>
      </p:sp>
      <p:sp>
        <p:nvSpPr>
          <p:cNvPr id="14" name="Text Box 3"/>
          <p:cNvSpPr txBox="1">
            <a:spLocks noChangeArrowheads="1"/>
          </p:cNvSpPr>
          <p:nvPr/>
        </p:nvSpPr>
        <p:spPr bwMode="auto">
          <a:xfrm>
            <a:off x="722760" y="2072570"/>
            <a:ext cx="4231494" cy="4180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cs typeface="Noto Sans CJK SC Regular" charset="0"/>
              </a:defRPr>
            </a:lvl9pPr>
          </a:lstStyle>
          <a:p>
            <a:pPr marL="285750" indent="-285750" algn="just">
              <a:buFont typeface="Arial" panose="020B0604020202020204" pitchFamily="34" charset="0"/>
              <a:buChar char="•"/>
            </a:pPr>
            <a:r>
              <a:rPr lang="en-US" altLang="zh-CN" sz="2000" dirty="0" smtClean="0">
                <a:solidFill>
                  <a:schemeClr val="tx1"/>
                </a:solidFill>
                <a:latin typeface="Times New Roman" panose="02020603050405020304" pitchFamily="18" charset="0"/>
                <a:cs typeface="Times New Roman" panose="02020603050405020304" pitchFamily="18" charset="0"/>
              </a:rPr>
              <a:t>A </a:t>
            </a:r>
            <a:r>
              <a:rPr lang="en-US" altLang="en-US" sz="2000" dirty="0" smtClean="0">
                <a:solidFill>
                  <a:srgbClr val="4472C4"/>
                </a:solidFill>
                <a:latin typeface="Times New Roman" panose="02020603050405020304" pitchFamily="18" charset="0"/>
                <a:cs typeface="Times New Roman" panose="02020603050405020304" pitchFamily="18" charset="0"/>
              </a:rPr>
              <a:t>fair </a:t>
            </a:r>
            <a:r>
              <a:rPr lang="en-US" altLang="en-US" sz="2000" dirty="0">
                <a:solidFill>
                  <a:srgbClr val="4472C4"/>
                </a:solidFill>
                <a:latin typeface="Times New Roman" panose="02020603050405020304" pitchFamily="18" charset="0"/>
                <a:cs typeface="Times New Roman" panose="02020603050405020304" pitchFamily="18" charset="0"/>
              </a:rPr>
              <a:t>usage</a:t>
            </a:r>
            <a:r>
              <a:rPr lang="en-US" altLang="en-US" sz="2000" dirty="0">
                <a:solidFill>
                  <a:schemeClr val="tx1"/>
                </a:solidFill>
                <a:latin typeface="Times New Roman" panose="02020603050405020304" pitchFamily="18" charset="0"/>
                <a:cs typeface="Times New Roman" panose="02020603050405020304" pitchFamily="18" charset="0"/>
              </a:rPr>
              <a:t> of the unlicensed </a:t>
            </a:r>
            <a:r>
              <a:rPr lang="en-US" altLang="en-US" sz="2000" dirty="0" smtClean="0">
                <a:solidFill>
                  <a:schemeClr val="tx1"/>
                </a:solidFill>
                <a:latin typeface="Times New Roman" panose="02020603050405020304" pitchFamily="18" charset="0"/>
                <a:cs typeface="Times New Roman" panose="02020603050405020304" pitchFamily="18" charset="0"/>
              </a:rPr>
              <a:t>bands by </a:t>
            </a:r>
            <a:r>
              <a:rPr lang="en-US" altLang="en-US" sz="2000" dirty="0">
                <a:solidFill>
                  <a:schemeClr val="tx1"/>
                </a:solidFill>
                <a:latin typeface="Times New Roman" panose="02020603050405020304" pitchFamily="18" charset="0"/>
                <a:cs typeface="Times New Roman" panose="02020603050405020304" pitchFamily="18" charset="0"/>
              </a:rPr>
              <a:t>developing new coexistence </a:t>
            </a:r>
            <a:r>
              <a:rPr lang="en-US" altLang="en-US" sz="2000" dirty="0" smtClean="0">
                <a:solidFill>
                  <a:schemeClr val="tx1"/>
                </a:solidFill>
                <a:latin typeface="Times New Roman" panose="02020603050405020304" pitchFamily="18" charset="0"/>
                <a:cs typeface="Times New Roman" panose="02020603050405020304" pitchFamily="18" charset="0"/>
              </a:rPr>
              <a:t>frameworks </a:t>
            </a:r>
            <a:r>
              <a:rPr lang="zh-CN" altLang="zh-CN" sz="2000" dirty="0" smtClean="0">
                <a:solidFill>
                  <a:schemeClr val="tx1"/>
                </a:solidFill>
                <a:latin typeface="Times New Roman" panose="02020603050405020304" pitchFamily="18" charset="0"/>
                <a:cs typeface="Times New Roman" panose="02020603050405020304" pitchFamily="18" charset="0"/>
              </a:rPr>
              <a:t>f</a:t>
            </a:r>
            <a:r>
              <a:rPr lang="en-US" altLang="zh-CN" sz="2000" dirty="0" smtClean="0">
                <a:solidFill>
                  <a:schemeClr val="tx1"/>
                </a:solidFill>
                <a:latin typeface="Times New Roman" panose="02020603050405020304" pitchFamily="18" charset="0"/>
                <a:cs typeface="Times New Roman" panose="02020603050405020304" pitchFamily="18" charset="0"/>
              </a:rPr>
              <a:t>or </a:t>
            </a:r>
            <a:r>
              <a:rPr lang="en-US" altLang="en-US" sz="2000" dirty="0" smtClean="0">
                <a:solidFill>
                  <a:schemeClr val="tx1"/>
                </a:solidFill>
                <a:latin typeface="Times New Roman" panose="02020603050405020304" pitchFamily="18" charset="0"/>
                <a:cs typeface="Times New Roman" panose="02020603050405020304" pitchFamily="18" charset="0"/>
              </a:rPr>
              <a:t>LTE</a:t>
            </a:r>
            <a:r>
              <a:rPr lang="en-US" altLang="en-US" sz="2000" dirty="0">
                <a:solidFill>
                  <a:schemeClr val="tx1"/>
                </a:solidFill>
                <a:latin typeface="Times New Roman" panose="02020603050405020304" pitchFamily="18" charset="0"/>
                <a:cs typeface="Times New Roman" panose="02020603050405020304" pitchFamily="18" charset="0"/>
              </a:rPr>
              <a:t>-</a:t>
            </a:r>
            <a:r>
              <a:rPr lang="en-US" altLang="en-US" sz="2000" dirty="0" smtClean="0">
                <a:solidFill>
                  <a:schemeClr val="tx1"/>
                </a:solidFill>
                <a:latin typeface="Times New Roman" panose="02020603050405020304" pitchFamily="18" charset="0"/>
                <a:cs typeface="Times New Roman" panose="02020603050405020304" pitchFamily="18" charset="0"/>
              </a:rPr>
              <a:t>U.</a:t>
            </a:r>
            <a:endParaRPr lang="en-US" altLang="en-US" sz="2000" dirty="0">
              <a:solidFill>
                <a:srgbClr val="0070C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A </a:t>
            </a:r>
            <a:r>
              <a:rPr lang="en-US" altLang="en-US" sz="2000" dirty="0" smtClean="0">
                <a:latin typeface="Times New Roman" panose="02020603050405020304" pitchFamily="18" charset="0"/>
                <a:cs typeface="Times New Roman" panose="02020603050405020304" pitchFamily="18" charset="0"/>
              </a:rPr>
              <a:t>network </a:t>
            </a:r>
            <a:r>
              <a:rPr lang="en-US" altLang="en-US" sz="2000" dirty="0">
                <a:latin typeface="Times New Roman" panose="02020603050405020304" pitchFamily="18" charset="0"/>
                <a:cs typeface="Times New Roman" panose="02020603050405020304" pitchFamily="18" charset="0"/>
              </a:rPr>
              <a:t>controlled by </a:t>
            </a:r>
            <a:r>
              <a:rPr lang="en-US" altLang="en-US" sz="2000" dirty="0" smtClean="0">
                <a:solidFill>
                  <a:schemeClr val="tx1"/>
                </a:solidFill>
                <a:latin typeface="Times New Roman" panose="02020603050405020304" pitchFamily="18" charset="0"/>
                <a:cs typeface="Times New Roman" panose="02020603050405020304" pitchFamily="18" charset="0"/>
              </a:rPr>
              <a:t>two </a:t>
            </a:r>
            <a:r>
              <a:rPr lang="en-US" altLang="en-US" sz="2000" dirty="0" smtClean="0">
                <a:solidFill>
                  <a:srgbClr val="4472C4"/>
                </a:solidFill>
                <a:latin typeface="Times New Roman" panose="02020603050405020304" pitchFamily="18" charset="0"/>
                <a:cs typeface="Times New Roman" panose="02020603050405020304" pitchFamily="18" charset="0"/>
              </a:rPr>
              <a:t>mobile </a:t>
            </a:r>
            <a:r>
              <a:rPr lang="en-US" altLang="en-US" sz="2000" dirty="0">
                <a:solidFill>
                  <a:srgbClr val="4472C4"/>
                </a:solidFill>
                <a:latin typeface="Times New Roman" panose="02020603050405020304" pitchFamily="18" charset="0"/>
                <a:cs typeface="Times New Roman" panose="02020603050405020304" pitchFamily="18" charset="0"/>
              </a:rPr>
              <a:t>network operators (MNOs)</a:t>
            </a:r>
            <a:r>
              <a:rPr lang="en-US" altLang="en-US" sz="2000" dirty="0">
                <a:latin typeface="Times New Roman" panose="02020603050405020304" pitchFamily="18" charset="0"/>
                <a:cs typeface="Times New Roman" panose="02020603050405020304" pitchFamily="18" charset="0"/>
              </a:rPr>
              <a:t> that can serve users either over </a:t>
            </a:r>
            <a:r>
              <a:rPr lang="en-US" altLang="zh-CN" sz="2000" dirty="0" smtClean="0">
                <a:latin typeface="Times New Roman" panose="02020603050405020304" pitchFamily="18" charset="0"/>
                <a:cs typeface="Times New Roman" panose="02020603050405020304" pitchFamily="18" charset="0"/>
              </a:rPr>
              <a:t>licensed band</a:t>
            </a:r>
            <a:r>
              <a:rPr lang="en-US" altLang="en-US" sz="2000" dirty="0" smtClean="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or </a:t>
            </a:r>
            <a:r>
              <a:rPr lang="en-US" altLang="zh-CN" sz="2000" dirty="0" smtClean="0">
                <a:latin typeface="Times New Roman" panose="02020603050405020304" pitchFamily="18" charset="0"/>
                <a:cs typeface="Times New Roman" panose="02020603050405020304" pitchFamily="18" charset="0"/>
              </a:rPr>
              <a:t>unlicensed band</a:t>
            </a:r>
            <a:r>
              <a:rPr lang="en-US" altLang="en-US" sz="2000" dirty="0" smtClean="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On</a:t>
            </a:r>
            <a:r>
              <a:rPr lang="en-US" altLang="en-US" sz="2000" dirty="0" smtClean="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the unlicensed bands, </a:t>
            </a:r>
            <a:r>
              <a:rPr lang="en-US" altLang="en-US" sz="2000" dirty="0" smtClean="0">
                <a:latin typeface="Times New Roman" panose="02020603050405020304" pitchFamily="18" charset="0"/>
                <a:cs typeface="Times New Roman" panose="02020603050405020304" pitchFamily="18" charset="0"/>
              </a:rPr>
              <a:t>no </a:t>
            </a:r>
            <a:r>
              <a:rPr lang="en-US" altLang="en-US" sz="2000" dirty="0" err="1">
                <a:solidFill>
                  <a:srgbClr val="4472C4"/>
                </a:solidFill>
                <a:latin typeface="Times New Roman" panose="02020603050405020304" pitchFamily="18" charset="0"/>
                <a:cs typeface="Times New Roman" panose="02020603050405020304" pitchFamily="18" charset="0"/>
              </a:rPr>
              <a:t>QoS</a:t>
            </a:r>
            <a:r>
              <a:rPr lang="en-US" altLang="en-US" sz="2000" dirty="0">
                <a:solidFill>
                  <a:srgbClr val="4472C4"/>
                </a:solidFill>
                <a:latin typeface="Times New Roman" panose="02020603050405020304" pitchFamily="18" charset="0"/>
                <a:cs typeface="Times New Roman" panose="02020603050405020304" pitchFamily="18" charset="0"/>
              </a:rPr>
              <a:t> guarantee</a:t>
            </a:r>
            <a:r>
              <a:rPr lang="en-US" altLang="en-US" sz="2000" dirty="0">
                <a:latin typeface="Times New Roman" panose="02020603050405020304" pitchFamily="18" charset="0"/>
                <a:cs typeface="Times New Roman" panose="02020603050405020304" pitchFamily="18" charset="0"/>
              </a:rPr>
              <a:t> and </a:t>
            </a:r>
            <a:r>
              <a:rPr lang="en-US" altLang="en-US" sz="2000" dirty="0" smtClean="0">
                <a:latin typeface="Times New Roman" panose="02020603050405020304" pitchFamily="18" charset="0"/>
                <a:cs typeface="Times New Roman" panose="02020603050405020304" pitchFamily="18" charset="0"/>
              </a:rPr>
              <a:t>MNOs incentivize </a:t>
            </a:r>
            <a:r>
              <a:rPr lang="en-US" altLang="en-US" sz="2000" dirty="0">
                <a:latin typeface="Times New Roman" panose="02020603050405020304" pitchFamily="18" charset="0"/>
                <a:cs typeface="Times New Roman" panose="02020603050405020304" pitchFamily="18" charset="0"/>
              </a:rPr>
              <a:t>the users to accept the best </a:t>
            </a:r>
            <a:r>
              <a:rPr lang="en-US" altLang="en-US" sz="2000" dirty="0" smtClean="0">
                <a:latin typeface="Times New Roman" panose="02020603050405020304" pitchFamily="18" charset="0"/>
                <a:cs typeface="Times New Roman" panose="02020603050405020304" pitchFamily="18" charset="0"/>
              </a:rPr>
              <a:t>effort service </a:t>
            </a:r>
            <a:r>
              <a:rPr lang="en-US" altLang="en-US" sz="2000" dirty="0">
                <a:latin typeface="Times New Roman" panose="02020603050405020304" pitchFamily="18" charset="0"/>
                <a:cs typeface="Times New Roman" panose="02020603050405020304" pitchFamily="18" charset="0"/>
              </a:rPr>
              <a:t>based on their traffic </a:t>
            </a:r>
            <a:r>
              <a:rPr lang="en-US" altLang="en-US" sz="2000" dirty="0" smtClean="0">
                <a:latin typeface="Times New Roman" panose="02020603050405020304" pitchFamily="18" charset="0"/>
                <a:cs typeface="Times New Roman" panose="02020603050405020304" pitchFamily="18" charset="0"/>
              </a:rPr>
              <a:t>type.</a:t>
            </a:r>
          </a:p>
          <a:p>
            <a:pPr marL="285750" indent="-285750" algn="just">
              <a:buFont typeface="Arial" panose="020B0604020202020204" pitchFamily="34" charset="0"/>
              <a:buChar char="•"/>
            </a:pPr>
            <a:r>
              <a:rPr lang="en-US" altLang="en-US" sz="2000" dirty="0">
                <a:solidFill>
                  <a:schemeClr val="tx1"/>
                </a:solidFill>
                <a:latin typeface="Times New Roman" panose="02020603050405020304" pitchFamily="18" charset="0"/>
                <a:cs typeface="Times New Roman" panose="02020603050405020304" pitchFamily="18" charset="0"/>
              </a:rPr>
              <a:t>Pricing and spectrum allocation </a:t>
            </a:r>
            <a:r>
              <a:rPr lang="en-US" altLang="en-US" sz="2000" dirty="0">
                <a:latin typeface="Times New Roman" panose="02020603050405020304" pitchFamily="18" charset="0"/>
                <a:cs typeface="Times New Roman" panose="02020603050405020304" pitchFamily="18" charset="0"/>
              </a:rPr>
              <a:t>in an </a:t>
            </a:r>
            <a:r>
              <a:rPr lang="en-US" altLang="en-US" sz="2000" dirty="0">
                <a:solidFill>
                  <a:schemeClr val="accent1"/>
                </a:solidFill>
                <a:latin typeface="Times New Roman" panose="02020603050405020304" pitchFamily="18" charset="0"/>
                <a:cs typeface="Times New Roman" panose="02020603050405020304" pitchFamily="18" charset="0"/>
              </a:rPr>
              <a:t>LTE-U</a:t>
            </a:r>
            <a:r>
              <a:rPr lang="en-US" altLang="en-US" sz="2000" dirty="0">
                <a:latin typeface="Times New Roman" panose="02020603050405020304" pitchFamily="18" charset="0"/>
                <a:cs typeface="Times New Roman" panose="02020603050405020304" pitchFamily="18" charset="0"/>
              </a:rPr>
              <a:t> </a:t>
            </a:r>
            <a:r>
              <a:rPr lang="en-US" altLang="en-US" sz="2000" dirty="0" smtClean="0">
                <a:latin typeface="Times New Roman" panose="02020603050405020304" pitchFamily="18" charset="0"/>
                <a:cs typeface="Times New Roman" panose="02020603050405020304" pitchFamily="18" charset="0"/>
              </a:rPr>
              <a:t>system.</a:t>
            </a:r>
          </a:p>
          <a:p>
            <a:pPr algn="just"/>
            <a:endParaRPr lang="en-US" alt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altLang="en-US"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838590" y="6188380"/>
            <a:ext cx="10612192"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[11] </a:t>
            </a:r>
            <a:r>
              <a:rPr lang="en-US" sz="1200" dirty="0" err="1">
                <a:solidFill>
                  <a:schemeClr val="accent3">
                    <a:lumMod val="75000"/>
                  </a:schemeClr>
                </a:solidFill>
              </a:rPr>
              <a:t>Kenza</a:t>
            </a:r>
            <a:r>
              <a:rPr lang="en-US" sz="1200" dirty="0">
                <a:solidFill>
                  <a:schemeClr val="accent3">
                    <a:lumMod val="75000"/>
                  </a:schemeClr>
                </a:solidFill>
              </a:rPr>
              <a:t> </a:t>
            </a:r>
            <a:r>
              <a:rPr lang="en-US" sz="1200" dirty="0" err="1">
                <a:solidFill>
                  <a:schemeClr val="accent3">
                    <a:lumMod val="75000"/>
                  </a:schemeClr>
                </a:solidFill>
              </a:rPr>
              <a:t>Hamidouche</a:t>
            </a:r>
            <a:r>
              <a:rPr lang="en-US" sz="1200" dirty="0">
                <a:solidFill>
                  <a:schemeClr val="accent3">
                    <a:lumMod val="75000"/>
                  </a:schemeClr>
                </a:solidFill>
              </a:rPr>
              <a:t>, </a:t>
            </a:r>
            <a:r>
              <a:rPr lang="en-US" sz="1200" dirty="0" err="1">
                <a:solidFill>
                  <a:schemeClr val="accent3">
                    <a:lumMod val="75000"/>
                  </a:schemeClr>
                </a:solidFill>
              </a:rPr>
              <a:t>Walid</a:t>
            </a:r>
            <a:r>
              <a:rPr lang="en-US" sz="1200" dirty="0">
                <a:solidFill>
                  <a:schemeClr val="accent3">
                    <a:lumMod val="75000"/>
                  </a:schemeClr>
                </a:solidFill>
              </a:rPr>
              <a:t> </a:t>
            </a:r>
            <a:r>
              <a:rPr lang="en-US" sz="1200" dirty="0" err="1">
                <a:solidFill>
                  <a:schemeClr val="accent3">
                    <a:lumMod val="75000"/>
                  </a:schemeClr>
                </a:solidFill>
              </a:rPr>
              <a:t>Saad</a:t>
            </a:r>
            <a:r>
              <a:rPr lang="en-US" sz="1200" dirty="0">
                <a:solidFill>
                  <a:schemeClr val="accent3">
                    <a:lumMod val="75000"/>
                  </a:schemeClr>
                </a:solidFill>
              </a:rPr>
              <a:t>, </a:t>
            </a:r>
            <a:r>
              <a:rPr lang="en-US" sz="1200" dirty="0" err="1">
                <a:solidFill>
                  <a:schemeClr val="accent3">
                    <a:lumMod val="75000"/>
                  </a:schemeClr>
                </a:solidFill>
              </a:rPr>
              <a:t>Merouane</a:t>
            </a:r>
            <a:r>
              <a:rPr lang="en-US" sz="1200" dirty="0">
                <a:solidFill>
                  <a:schemeClr val="accent3">
                    <a:lumMod val="75000"/>
                  </a:schemeClr>
                </a:solidFill>
              </a:rPr>
              <a:t> </a:t>
            </a:r>
            <a:r>
              <a:rPr lang="en-US" sz="1200" dirty="0" err="1">
                <a:solidFill>
                  <a:schemeClr val="accent3">
                    <a:lumMod val="75000"/>
                  </a:schemeClr>
                </a:solidFill>
              </a:rPr>
              <a:t>Debbah</a:t>
            </a:r>
            <a:r>
              <a:rPr lang="en-US" sz="1200" dirty="0">
                <a:solidFill>
                  <a:schemeClr val="accent3">
                    <a:lumMod val="75000"/>
                  </a:schemeClr>
                </a:solidFill>
              </a:rPr>
              <a:t>, My </a:t>
            </a:r>
            <a:r>
              <a:rPr lang="en-US" sz="1200" dirty="0" err="1">
                <a:solidFill>
                  <a:schemeClr val="accent3">
                    <a:lumMod val="75000"/>
                  </a:schemeClr>
                </a:solidFill>
              </a:rPr>
              <a:t>Tra</a:t>
            </a:r>
            <a:r>
              <a:rPr lang="en-US" sz="1200" dirty="0">
                <a:solidFill>
                  <a:schemeClr val="accent3">
                    <a:lumMod val="75000"/>
                  </a:schemeClr>
                </a:solidFill>
              </a:rPr>
              <a:t> Thai, and Zhu Han, ``Contract-based Incentive Mechanism for LTE over Unlicensed Channels," to appear IEEE Transactions on Wireless Communications.</a:t>
            </a:r>
          </a:p>
        </p:txBody>
      </p:sp>
    </p:spTree>
    <p:extLst>
      <p:ext uri="{BB962C8B-B14F-4D97-AF65-F5344CB8AC3E}">
        <p14:creationId xmlns:p14="http://schemas.microsoft.com/office/powerpoint/2010/main" val="2113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41</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Contract-based </a:t>
            </a:r>
            <a:r>
              <a:rPr lang="en-US" altLang="zh-CN" sz="2800" b="1" dirty="0">
                <a:solidFill>
                  <a:schemeClr val="tx1"/>
                </a:solidFill>
                <a:latin typeface="Arial Black" panose="020B0A04020102020204" pitchFamily="34" charset="0"/>
              </a:rPr>
              <a:t>Matching</a:t>
            </a:r>
            <a:r>
              <a:rPr lang="en-US" altLang="zh-CN" sz="2800" b="1" dirty="0" smtClean="0">
                <a:solidFill>
                  <a:schemeClr val="tx1"/>
                </a:solidFill>
                <a:latin typeface="Arial Black" panose="020B0A04020102020204" pitchFamily="34" charset="0"/>
              </a:rPr>
              <a:t> </a:t>
            </a:r>
            <a:r>
              <a:rPr lang="en-US" altLang="zh-CN" sz="2800" b="1" dirty="0">
                <a:solidFill>
                  <a:schemeClr val="tx1"/>
                </a:solidFill>
                <a:latin typeface="Arial Black" panose="020B0A04020102020204" pitchFamily="34" charset="0"/>
              </a:rPr>
              <a:t>Game</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3" name="Rectangle 1"/>
          <p:cNvSpPr txBox="1">
            <a:spLocks noChangeArrowheads="1"/>
          </p:cNvSpPr>
          <p:nvPr/>
        </p:nvSpPr>
        <p:spPr>
          <a:xfrm>
            <a:off x="631167" y="1609850"/>
            <a:ext cx="7965510"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zh-CN" sz="2400" b="1" dirty="0" smtClean="0">
                <a:latin typeface="Times New Roman" panose="02020603050405020304" pitchFamily="18" charset="0"/>
                <a:cs typeface="Times New Roman" panose="02020603050405020304" pitchFamily="18" charset="0"/>
              </a:rPr>
              <a:t>Contract design for unlicensed spectrum pricing</a:t>
            </a:r>
            <a:endParaRPr lang="en-US" altLang="en-US" sz="2400" b="1" dirty="0">
              <a:latin typeface="Times New Roman" panose="02020603050405020304" pitchFamily="18" charset="0"/>
              <a:cs typeface="Times New Roman" panose="02020603050405020304" pitchFamily="18" charset="0"/>
            </a:endParaRPr>
          </a:p>
        </p:txBody>
      </p:sp>
      <p:sp>
        <p:nvSpPr>
          <p:cNvPr id="9" name="Text Box 2"/>
          <p:cNvSpPr txBox="1">
            <a:spLocks noChangeArrowheads="1"/>
          </p:cNvSpPr>
          <p:nvPr/>
        </p:nvSpPr>
        <p:spPr bwMode="auto">
          <a:xfrm>
            <a:off x="913053" y="2136043"/>
            <a:ext cx="10258235" cy="13531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9pPr>
          </a:lstStyle>
          <a:p>
            <a:pPr algn="just"/>
            <a:r>
              <a:rPr lang="en-US" altLang="zh-CN" sz="2000" dirty="0" smtClean="0">
                <a:solidFill>
                  <a:schemeClr val="tx1"/>
                </a:solidFill>
                <a:latin typeface="Times New Roman" panose="02020603050405020304" pitchFamily="18" charset="0"/>
                <a:cs typeface="Times New Roman" panose="02020603050405020304" pitchFamily="18" charset="0"/>
              </a:rPr>
              <a:t>Contract theory is used to enable to each </a:t>
            </a:r>
            <a:r>
              <a:rPr lang="en-US" altLang="zh-CN" sz="2000" dirty="0">
                <a:solidFill>
                  <a:schemeClr val="tx1"/>
                </a:solidFill>
                <a:latin typeface="Times New Roman" panose="02020603050405020304" pitchFamily="18" charset="0"/>
                <a:cs typeface="Times New Roman" panose="02020603050405020304" pitchFamily="18" charset="0"/>
              </a:rPr>
              <a:t>MNO to</a:t>
            </a:r>
            <a:r>
              <a:rPr lang="en-US" altLang="zh-CN" sz="2000" dirty="0">
                <a:solidFill>
                  <a:srgbClr val="4472C4"/>
                </a:solidFill>
                <a:latin typeface="Times New Roman" panose="02020603050405020304" pitchFamily="18" charset="0"/>
                <a:cs typeface="Times New Roman" panose="02020603050405020304" pitchFamily="18" charset="0"/>
              </a:rPr>
              <a:t> set a pricing mechanism for LTE-</a:t>
            </a:r>
            <a:r>
              <a:rPr lang="en-US" altLang="zh-CN" sz="2000" dirty="0" smtClean="0">
                <a:solidFill>
                  <a:srgbClr val="4472C4"/>
                </a:solidFill>
                <a:latin typeface="Times New Roman" panose="02020603050405020304" pitchFamily="18" charset="0"/>
                <a:cs typeface="Times New Roman" panose="02020603050405020304" pitchFamily="18" charset="0"/>
              </a:rPr>
              <a:t>U users. </a:t>
            </a:r>
            <a:r>
              <a:rPr lang="en-US" altLang="zh-CN" sz="2000" dirty="0" smtClean="0">
                <a:latin typeface="Times New Roman"/>
                <a:cs typeface="Times New Roman"/>
              </a:rPr>
              <a:t>To </a:t>
            </a:r>
            <a:r>
              <a:rPr lang="en-US" altLang="zh-CN" sz="2000" dirty="0">
                <a:latin typeface="Times New Roman"/>
                <a:cs typeface="Times New Roman"/>
              </a:rPr>
              <a:t>ensure the users have an incentive to collaborate with the MNO by accepting to be served via unlicensed </a:t>
            </a:r>
            <a:r>
              <a:rPr lang="en-US" altLang="zh-CN" sz="2000" dirty="0" smtClean="0">
                <a:latin typeface="Times New Roman"/>
                <a:cs typeface="Times New Roman"/>
              </a:rPr>
              <a:t>bands. Three aspects should be required for </a:t>
            </a:r>
            <a:r>
              <a:rPr lang="en-US" altLang="zh-CN" sz="2000" dirty="0">
                <a:latin typeface="Times New Roman"/>
                <a:cs typeface="Times New Roman"/>
              </a:rPr>
              <a:t>MNO</a:t>
            </a:r>
            <a:r>
              <a:rPr lang="en-US" altLang="zh-CN" sz="2000" dirty="0" smtClean="0">
                <a:latin typeface="Times New Roman"/>
                <a:cs typeface="Times New Roman"/>
              </a:rPr>
              <a:t>.</a:t>
            </a:r>
            <a:endParaRPr lang="zh-CN" altLang="en-US" sz="2000" dirty="0">
              <a:latin typeface="Times New Roman"/>
              <a:cs typeface="Times New Roman"/>
            </a:endParaRPr>
          </a:p>
        </p:txBody>
      </p:sp>
      <p:sp>
        <p:nvSpPr>
          <p:cNvPr id="5" name="矩形 4"/>
          <p:cNvSpPr/>
          <p:nvPr/>
        </p:nvSpPr>
        <p:spPr>
          <a:xfrm>
            <a:off x="940697" y="3972222"/>
            <a:ext cx="10084262" cy="400110"/>
          </a:xfrm>
          <a:prstGeom prst="rect">
            <a:avLst/>
          </a:prstGeom>
        </p:spPr>
        <p:txBody>
          <a:bodyPr wrap="square">
            <a:spAutoFit/>
          </a:bodyPr>
          <a:lstStyle/>
          <a:p>
            <a:pPr marL="457200" indent="-457200" algn="just">
              <a:buFont typeface="+mj-lt"/>
              <a:buAutoNum type="arabicPeriod" startAt="2"/>
            </a:pPr>
            <a:r>
              <a:rPr lang="en-US" altLang="zh-CN" sz="2000" dirty="0" smtClean="0">
                <a:latin typeface="Times New Roman"/>
                <a:cs typeface="Times New Roman"/>
              </a:rPr>
              <a:t>MNO must </a:t>
            </a:r>
            <a:r>
              <a:rPr lang="en-US" altLang="zh-CN" sz="2000" dirty="0">
                <a:latin typeface="Times New Roman"/>
                <a:cs typeface="Times New Roman"/>
              </a:rPr>
              <a:t>motivate each user to select the contract designed </a:t>
            </a:r>
            <a:r>
              <a:rPr lang="en-US" altLang="zh-CN" sz="2000" dirty="0" smtClean="0">
                <a:latin typeface="Times New Roman"/>
                <a:cs typeface="Times New Roman"/>
              </a:rPr>
              <a:t>for </a:t>
            </a:r>
            <a:r>
              <a:rPr lang="en-US" altLang="zh-CN" sz="2000" dirty="0" smtClean="0">
                <a:solidFill>
                  <a:srgbClr val="4472C4"/>
                </a:solidFill>
                <a:latin typeface="Times New Roman"/>
                <a:cs typeface="Times New Roman"/>
              </a:rPr>
              <a:t>its </a:t>
            </a:r>
            <a:r>
              <a:rPr lang="en-US" altLang="zh-CN" sz="2000" dirty="0">
                <a:solidFill>
                  <a:srgbClr val="4472C4"/>
                </a:solidFill>
                <a:latin typeface="Times New Roman"/>
                <a:cs typeface="Times New Roman"/>
              </a:rPr>
              <a:t>own </a:t>
            </a:r>
            <a:r>
              <a:rPr lang="en-US" altLang="zh-CN" sz="2000" dirty="0" smtClean="0">
                <a:solidFill>
                  <a:srgbClr val="4472C4"/>
                </a:solidFill>
                <a:latin typeface="Times New Roman"/>
                <a:cs typeface="Times New Roman"/>
              </a:rPr>
              <a:t>type</a:t>
            </a:r>
            <a:r>
              <a:rPr lang="en-US" altLang="zh-CN" sz="2000" dirty="0" smtClean="0">
                <a:latin typeface="Times New Roman"/>
                <a:cs typeface="Times New Roman"/>
              </a:rPr>
              <a:t>.</a:t>
            </a:r>
            <a:endParaRPr lang="zh-CN" altLang="en-US" sz="2000" dirty="0">
              <a:latin typeface="Times New Roman"/>
              <a:cs typeface="Times New Roman"/>
            </a:endParaRPr>
          </a:p>
        </p:txBody>
      </p:sp>
      <p:sp>
        <p:nvSpPr>
          <p:cNvPr id="11" name="矩形 10"/>
          <p:cNvSpPr/>
          <p:nvPr/>
        </p:nvSpPr>
        <p:spPr>
          <a:xfrm>
            <a:off x="947873" y="3247484"/>
            <a:ext cx="10229486" cy="707886"/>
          </a:xfrm>
          <a:prstGeom prst="rect">
            <a:avLst/>
          </a:prstGeom>
        </p:spPr>
        <p:txBody>
          <a:bodyPr wrap="square">
            <a:spAutoFit/>
          </a:bodyPr>
          <a:lstStyle/>
          <a:p>
            <a:pPr marL="457200" indent="-457200" algn="just">
              <a:buFont typeface="+mj-lt"/>
              <a:buAutoNum type="arabicPeriod"/>
            </a:pPr>
            <a:r>
              <a:rPr lang="en-US" altLang="zh-CN" sz="2000" dirty="0" smtClean="0">
                <a:latin typeface="Times New Roman"/>
                <a:cs typeface="Times New Roman"/>
              </a:rPr>
              <a:t>MNO </a:t>
            </a:r>
            <a:r>
              <a:rPr lang="en-US" altLang="zh-CN" sz="2000" dirty="0">
                <a:latin typeface="Times New Roman"/>
                <a:cs typeface="Times New Roman"/>
              </a:rPr>
              <a:t>must design feasible contracts </a:t>
            </a:r>
            <a:r>
              <a:rPr lang="en-US" altLang="zh-CN" sz="2000" dirty="0" smtClean="0">
                <a:latin typeface="Times New Roman"/>
                <a:cs typeface="Times New Roman"/>
              </a:rPr>
              <a:t>that ensure </a:t>
            </a:r>
            <a:r>
              <a:rPr lang="en-US" altLang="zh-CN" sz="2000" dirty="0">
                <a:latin typeface="Times New Roman"/>
                <a:cs typeface="Times New Roman"/>
              </a:rPr>
              <a:t>the participation of the users by </a:t>
            </a:r>
            <a:r>
              <a:rPr lang="en-US" altLang="zh-CN" sz="2000" dirty="0">
                <a:solidFill>
                  <a:srgbClr val="4472C4"/>
                </a:solidFill>
                <a:latin typeface="Times New Roman"/>
                <a:cs typeface="Times New Roman"/>
              </a:rPr>
              <a:t>at least selecting </a:t>
            </a:r>
            <a:r>
              <a:rPr lang="en-US" altLang="zh-CN" sz="2000" dirty="0" smtClean="0">
                <a:solidFill>
                  <a:srgbClr val="4472C4"/>
                </a:solidFill>
                <a:latin typeface="Times New Roman"/>
                <a:cs typeface="Times New Roman"/>
              </a:rPr>
              <a:t>one</a:t>
            </a:r>
            <a:r>
              <a:rPr lang="en-US" altLang="zh-CN" sz="2000" dirty="0" smtClean="0">
                <a:solidFill>
                  <a:srgbClr val="0000FF"/>
                </a:solidFill>
                <a:latin typeface="Times New Roman"/>
                <a:cs typeface="Times New Roman"/>
              </a:rPr>
              <a:t> </a:t>
            </a:r>
            <a:r>
              <a:rPr lang="en-US" altLang="zh-CN" sz="2000" dirty="0" smtClean="0">
                <a:latin typeface="Times New Roman"/>
                <a:cs typeface="Times New Roman"/>
              </a:rPr>
              <a:t>of </a:t>
            </a:r>
            <a:r>
              <a:rPr lang="en-US" altLang="zh-CN" sz="2000" dirty="0">
                <a:latin typeface="Times New Roman"/>
                <a:cs typeface="Times New Roman"/>
              </a:rPr>
              <a:t>the contracts that the MNO proposes.</a:t>
            </a:r>
            <a:endParaRPr lang="zh-CN" altLang="en-US" sz="2000" dirty="0">
              <a:latin typeface="Times New Roman"/>
              <a:cs typeface="Times New Roman"/>
            </a:endParaRPr>
          </a:p>
        </p:txBody>
      </p:sp>
      <p:sp>
        <p:nvSpPr>
          <p:cNvPr id="6" name="矩形 5"/>
          <p:cNvSpPr/>
          <p:nvPr/>
        </p:nvSpPr>
        <p:spPr>
          <a:xfrm>
            <a:off x="926742" y="4462844"/>
            <a:ext cx="10572710" cy="1015663"/>
          </a:xfrm>
          <a:prstGeom prst="rect">
            <a:avLst/>
          </a:prstGeom>
        </p:spPr>
        <p:txBody>
          <a:bodyPr wrap="square">
            <a:spAutoFit/>
          </a:bodyPr>
          <a:lstStyle/>
          <a:p>
            <a:pPr marL="457200" indent="-457200" algn="just">
              <a:buFont typeface="+mj-lt"/>
              <a:buAutoNum type="arabicPeriod" startAt="3"/>
            </a:pPr>
            <a:r>
              <a:rPr lang="en-US" altLang="zh-CN" sz="2000" dirty="0">
                <a:latin typeface="Times New Roman"/>
                <a:cs typeface="Times New Roman"/>
              </a:rPr>
              <a:t>MNO </a:t>
            </a:r>
            <a:r>
              <a:rPr lang="en-US" altLang="zh-CN" sz="2000" dirty="0" smtClean="0">
                <a:latin typeface="Times New Roman"/>
                <a:cs typeface="Times New Roman"/>
              </a:rPr>
              <a:t>must take </a:t>
            </a:r>
            <a:r>
              <a:rPr lang="en-US" altLang="zh-CN" sz="2000" dirty="0">
                <a:latin typeface="Times New Roman"/>
                <a:cs typeface="Times New Roman"/>
              </a:rPr>
              <a:t>into account both the </a:t>
            </a:r>
            <a:r>
              <a:rPr lang="en-US" altLang="zh-CN" sz="2000" dirty="0">
                <a:solidFill>
                  <a:srgbClr val="4472C4"/>
                </a:solidFill>
                <a:latin typeface="Times New Roman"/>
                <a:cs typeface="Times New Roman"/>
              </a:rPr>
              <a:t>utility of users </a:t>
            </a:r>
            <a:r>
              <a:rPr lang="en-US" altLang="zh-CN" sz="2000" dirty="0">
                <a:latin typeface="Times New Roman"/>
                <a:cs typeface="Times New Roman"/>
              </a:rPr>
              <a:t>which is related </a:t>
            </a:r>
            <a:r>
              <a:rPr lang="en-US" altLang="zh-CN" sz="2000" dirty="0" smtClean="0">
                <a:latin typeface="Times New Roman"/>
                <a:cs typeface="Times New Roman"/>
              </a:rPr>
              <a:t>to their </a:t>
            </a:r>
            <a:r>
              <a:rPr lang="en-US" altLang="zh-CN" sz="2000" dirty="0">
                <a:latin typeface="Times New Roman"/>
                <a:cs typeface="Times New Roman"/>
              </a:rPr>
              <a:t>requirements in terms of data rate as well as their </a:t>
            </a:r>
            <a:r>
              <a:rPr lang="en-US" altLang="zh-CN" sz="2000" dirty="0" smtClean="0">
                <a:latin typeface="Times New Roman"/>
                <a:cs typeface="Times New Roman"/>
              </a:rPr>
              <a:t>traffic type </a:t>
            </a:r>
            <a:r>
              <a:rPr lang="en-US" altLang="zh-CN" sz="2000" dirty="0">
                <a:latin typeface="Times New Roman"/>
                <a:cs typeface="Times New Roman"/>
              </a:rPr>
              <a:t>and </a:t>
            </a:r>
            <a:r>
              <a:rPr lang="en-US" altLang="zh-CN" sz="2000" dirty="0">
                <a:solidFill>
                  <a:srgbClr val="4472C4"/>
                </a:solidFill>
                <a:latin typeface="Times New Roman"/>
                <a:cs typeface="Times New Roman"/>
              </a:rPr>
              <a:t>their willingness </a:t>
            </a:r>
            <a:r>
              <a:rPr lang="en-US" altLang="zh-CN" sz="2000" dirty="0">
                <a:latin typeface="Times New Roman"/>
                <a:cs typeface="Times New Roman"/>
              </a:rPr>
              <a:t>to pay for the service offered by </a:t>
            </a:r>
            <a:r>
              <a:rPr lang="en-US" altLang="zh-CN" sz="2000" dirty="0" smtClean="0">
                <a:latin typeface="Times New Roman"/>
                <a:cs typeface="Times New Roman"/>
              </a:rPr>
              <a:t>the MNO.</a:t>
            </a:r>
            <a:endParaRPr lang="zh-CN" altLang="en-US" sz="2000" dirty="0">
              <a:latin typeface="Times New Roman"/>
              <a:cs typeface="Times New Roman"/>
            </a:endParaRPr>
          </a:p>
        </p:txBody>
      </p:sp>
      <p:sp>
        <p:nvSpPr>
          <p:cNvPr id="12" name="矩形 11"/>
          <p:cNvSpPr/>
          <p:nvPr/>
        </p:nvSpPr>
        <p:spPr>
          <a:xfrm>
            <a:off x="1080256" y="5532060"/>
            <a:ext cx="10154038" cy="707886"/>
          </a:xfrm>
          <a:prstGeom prst="rect">
            <a:avLst/>
          </a:prstGeom>
        </p:spPr>
        <p:txBody>
          <a:bodyPr wrap="square">
            <a:spAutoFit/>
          </a:bodyPr>
          <a:lstStyle/>
          <a:p>
            <a:pPr algn="just"/>
            <a:r>
              <a:rPr lang="en-US" altLang="zh-CN" sz="2000" dirty="0">
                <a:latin typeface="Times New Roman"/>
                <a:cs typeface="Times New Roman"/>
              </a:rPr>
              <a:t>The </a:t>
            </a:r>
            <a:r>
              <a:rPr lang="en-US" altLang="zh-CN" sz="2000" dirty="0">
                <a:solidFill>
                  <a:srgbClr val="4472C4"/>
                </a:solidFill>
                <a:latin typeface="Times New Roman"/>
                <a:cs typeface="Times New Roman"/>
              </a:rPr>
              <a:t>main advantage </a:t>
            </a:r>
            <a:r>
              <a:rPr lang="en-US" altLang="zh-CN" sz="2000" dirty="0">
                <a:latin typeface="Times New Roman"/>
                <a:cs typeface="Times New Roman"/>
              </a:rPr>
              <a:t>of </a:t>
            </a:r>
            <a:r>
              <a:rPr lang="en-US" altLang="zh-CN" sz="2000" dirty="0" smtClean="0">
                <a:latin typeface="Times New Roman"/>
                <a:cs typeface="Times New Roman"/>
              </a:rPr>
              <a:t>using contract </a:t>
            </a:r>
            <a:r>
              <a:rPr lang="en-US" altLang="zh-CN" sz="2000" dirty="0">
                <a:latin typeface="Times New Roman"/>
                <a:cs typeface="Times New Roman"/>
              </a:rPr>
              <a:t>theory is </a:t>
            </a:r>
            <a:r>
              <a:rPr lang="en-US" altLang="zh-CN" sz="2000" dirty="0" smtClean="0">
                <a:latin typeface="Times New Roman"/>
                <a:cs typeface="Times New Roman"/>
              </a:rPr>
              <a:t>able to </a:t>
            </a:r>
            <a:r>
              <a:rPr lang="en-US" altLang="zh-CN" sz="2000" dirty="0">
                <a:latin typeface="Times New Roman"/>
                <a:cs typeface="Times New Roman"/>
              </a:rPr>
              <a:t>model </a:t>
            </a:r>
            <a:r>
              <a:rPr lang="en-US" altLang="zh-CN" sz="2000" dirty="0" smtClean="0">
                <a:latin typeface="Times New Roman"/>
                <a:cs typeface="Times New Roman"/>
              </a:rPr>
              <a:t>information asymmetry </a:t>
            </a:r>
            <a:r>
              <a:rPr lang="en-US" altLang="zh-CN" sz="2000" dirty="0">
                <a:latin typeface="Times New Roman"/>
                <a:cs typeface="Times New Roman"/>
              </a:rPr>
              <a:t>and </a:t>
            </a:r>
            <a:r>
              <a:rPr lang="en-US" altLang="zh-CN" sz="2000" dirty="0" smtClean="0">
                <a:latin typeface="Times New Roman"/>
                <a:cs typeface="Times New Roman"/>
              </a:rPr>
              <a:t>incompleteness</a:t>
            </a:r>
            <a:r>
              <a:rPr lang="zh-CN" altLang="en-US" sz="2000" dirty="0" smtClean="0">
                <a:latin typeface="Times New Roman"/>
                <a:cs typeface="Times New Roman"/>
              </a:rPr>
              <a:t> </a:t>
            </a:r>
            <a:r>
              <a:rPr lang="en-US" altLang="zh-CN" sz="2000" dirty="0" smtClean="0">
                <a:latin typeface="Times New Roman"/>
                <a:cs typeface="Times New Roman"/>
              </a:rPr>
              <a:t>given </a:t>
            </a:r>
            <a:r>
              <a:rPr lang="en-US" altLang="zh-CN" sz="2000" dirty="0">
                <a:latin typeface="Times New Roman"/>
                <a:cs typeface="Times New Roman"/>
              </a:rPr>
              <a:t>that it is difficult for </a:t>
            </a:r>
            <a:r>
              <a:rPr lang="en-US" altLang="zh-CN" sz="2000" dirty="0" smtClean="0">
                <a:latin typeface="Times New Roman"/>
                <a:cs typeface="Times New Roman"/>
              </a:rPr>
              <a:t>MNOs to gather information about</a:t>
            </a:r>
            <a:r>
              <a:rPr lang="zh-CN" altLang="en-US" sz="2000" dirty="0" smtClean="0">
                <a:latin typeface="Times New Roman"/>
                <a:cs typeface="Times New Roman"/>
              </a:rPr>
              <a:t> </a:t>
            </a:r>
            <a:r>
              <a:rPr lang="en-US" altLang="zh-CN" sz="2000" dirty="0" smtClean="0">
                <a:latin typeface="Times New Roman"/>
                <a:cs typeface="Times New Roman"/>
              </a:rPr>
              <a:t>users requirements.</a:t>
            </a:r>
            <a:endParaRPr lang="zh-CN" altLang="en-US" sz="2000" dirty="0">
              <a:latin typeface="Times New Roman"/>
              <a:cs typeface="Times New Roman"/>
            </a:endParaRPr>
          </a:p>
        </p:txBody>
      </p:sp>
    </p:spTree>
    <p:extLst>
      <p:ext uri="{BB962C8B-B14F-4D97-AF65-F5344CB8AC3E}">
        <p14:creationId xmlns:p14="http://schemas.microsoft.com/office/powerpoint/2010/main" val="1710387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Contract-based </a:t>
            </a:r>
            <a:r>
              <a:rPr lang="en-US" altLang="zh-CN" sz="2800" b="1" dirty="0">
                <a:solidFill>
                  <a:schemeClr val="tx1"/>
                </a:solidFill>
                <a:latin typeface="Arial Black" panose="020B0A04020102020204" pitchFamily="34" charset="0"/>
              </a:rPr>
              <a:t>Matching</a:t>
            </a:r>
            <a:r>
              <a:rPr lang="en-US" altLang="zh-CN" sz="2800" b="1" dirty="0" smtClean="0">
                <a:solidFill>
                  <a:schemeClr val="tx1"/>
                </a:solidFill>
                <a:latin typeface="Arial Black" panose="020B0A04020102020204" pitchFamily="34" charset="0"/>
              </a:rPr>
              <a:t> Game</a:t>
            </a:r>
            <a:r>
              <a:rPr lang="zh-CN" altLang="en-US" sz="2800" b="1" dirty="0" smtClean="0">
                <a:solidFill>
                  <a:schemeClr val="tx1"/>
                </a:solidFill>
                <a:latin typeface="Arial Black" panose="020B0A04020102020204" pitchFamily="34" charset="0"/>
              </a:rPr>
              <a:t> </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3" name="Rectangle 1"/>
          <p:cNvSpPr txBox="1">
            <a:spLocks noChangeArrowheads="1"/>
          </p:cNvSpPr>
          <p:nvPr/>
        </p:nvSpPr>
        <p:spPr>
          <a:xfrm>
            <a:off x="631166" y="1609850"/>
            <a:ext cx="10379837"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zh-CN" altLang="en-US" sz="2400" b="1" dirty="0" smtClean="0">
                <a:latin typeface="Times New Roman" panose="02020603050405020304" pitchFamily="18" charset="0"/>
                <a:cs typeface="Times New Roman" panose="02020603050405020304" pitchFamily="18" charset="0"/>
              </a:rPr>
              <a:t>L</a:t>
            </a:r>
            <a:r>
              <a:rPr lang="en-US" altLang="en-US" sz="2400" b="1" dirty="0" err="1" smtClean="0">
                <a:latin typeface="Times New Roman" panose="02020603050405020304" pitchFamily="18" charset="0"/>
                <a:cs typeface="Times New Roman" panose="02020603050405020304" pitchFamily="18" charset="0"/>
              </a:rPr>
              <a:t>icensed</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and unlicensed spectrum allocation </a:t>
            </a:r>
            <a:r>
              <a:rPr lang="en-US" altLang="zh-CN" sz="2400" b="1" dirty="0" smtClean="0">
                <a:latin typeface="Times New Roman" panose="02020603050405020304" pitchFamily="18" charset="0"/>
                <a:cs typeface="Times New Roman" panose="02020603050405020304" pitchFamily="18" charset="0"/>
              </a:rPr>
              <a:t>as Bayesian matching game</a:t>
            </a:r>
            <a:endParaRPr lang="en-US" altLang="en-US" sz="2400" b="1" dirty="0">
              <a:latin typeface="Times New Roman" panose="02020603050405020304" pitchFamily="18" charset="0"/>
              <a:cs typeface="Times New Roman" panose="02020603050405020304" pitchFamily="18" charset="0"/>
            </a:endParaRPr>
          </a:p>
        </p:txBody>
      </p:sp>
      <p:sp>
        <p:nvSpPr>
          <p:cNvPr id="9" name="Text Box 2"/>
          <p:cNvSpPr txBox="1">
            <a:spLocks noChangeArrowheads="1"/>
          </p:cNvSpPr>
          <p:nvPr/>
        </p:nvSpPr>
        <p:spPr bwMode="auto">
          <a:xfrm>
            <a:off x="913053" y="2136043"/>
            <a:ext cx="10258235" cy="9902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Noto Sans CJK SC Regular" charset="0"/>
              </a:defRPr>
            </a:lvl9pPr>
          </a:lstStyle>
          <a:p>
            <a:pPr algn="just"/>
            <a:r>
              <a:rPr lang="en-US" altLang="zh-CN" sz="2000" dirty="0" smtClean="0">
                <a:latin typeface="Times New Roman"/>
                <a:cs typeface="Times New Roman"/>
              </a:rPr>
              <a:t>Matching </a:t>
            </a:r>
            <a:r>
              <a:rPr lang="en-US" altLang="zh-CN" sz="2000" dirty="0">
                <a:latin typeface="Times New Roman"/>
                <a:cs typeface="Times New Roman"/>
              </a:rPr>
              <a:t>theory to determine the </a:t>
            </a:r>
            <a:r>
              <a:rPr lang="en-US" altLang="zh-CN" sz="2000" dirty="0" smtClean="0">
                <a:solidFill>
                  <a:schemeClr val="accent1"/>
                </a:solidFill>
                <a:latin typeface="Times New Roman"/>
                <a:cs typeface="Times New Roman"/>
              </a:rPr>
              <a:t>fraction of </a:t>
            </a:r>
            <a:r>
              <a:rPr lang="en-US" altLang="zh-CN" sz="2000" dirty="0">
                <a:solidFill>
                  <a:schemeClr val="accent1"/>
                </a:solidFill>
                <a:latin typeface="Times New Roman"/>
                <a:cs typeface="Times New Roman"/>
              </a:rPr>
              <a:t>LTE </a:t>
            </a:r>
            <a:r>
              <a:rPr lang="en-US" altLang="zh-CN" sz="2000" dirty="0">
                <a:latin typeface="Times New Roman"/>
                <a:cs typeface="Times New Roman"/>
              </a:rPr>
              <a:t>traffic that should be </a:t>
            </a:r>
            <a:r>
              <a:rPr lang="en-US" altLang="zh-CN" sz="2000" dirty="0">
                <a:solidFill>
                  <a:srgbClr val="4472C4"/>
                </a:solidFill>
                <a:latin typeface="Times New Roman"/>
                <a:cs typeface="Times New Roman"/>
              </a:rPr>
              <a:t>offloaded to the unlicensed</a:t>
            </a:r>
          </a:p>
          <a:p>
            <a:pPr algn="just"/>
            <a:r>
              <a:rPr lang="en-US" altLang="zh-CN" sz="2000" dirty="0">
                <a:solidFill>
                  <a:srgbClr val="4472C4"/>
                </a:solidFill>
                <a:latin typeface="Times New Roman"/>
                <a:cs typeface="Times New Roman"/>
              </a:rPr>
              <a:t>bands</a:t>
            </a:r>
            <a:r>
              <a:rPr lang="en-US" altLang="zh-CN" sz="2000" dirty="0">
                <a:latin typeface="Times New Roman"/>
                <a:cs typeface="Times New Roman"/>
              </a:rPr>
              <a:t> while accounting for the </a:t>
            </a:r>
            <a:r>
              <a:rPr lang="en-US" altLang="zh-CN" sz="2000" dirty="0" err="1">
                <a:latin typeface="Times New Roman"/>
                <a:cs typeface="Times New Roman"/>
              </a:rPr>
              <a:t>QoS</a:t>
            </a:r>
            <a:r>
              <a:rPr lang="en-US" altLang="zh-CN" sz="2000" dirty="0">
                <a:latin typeface="Times New Roman"/>
                <a:cs typeface="Times New Roman"/>
              </a:rPr>
              <a:t> requirements of </a:t>
            </a:r>
            <a:r>
              <a:rPr lang="en-US" altLang="zh-CN" sz="2000" dirty="0" smtClean="0">
                <a:latin typeface="Times New Roman"/>
                <a:cs typeface="Times New Roman"/>
              </a:rPr>
              <a:t>every content. </a:t>
            </a:r>
            <a:r>
              <a:rPr lang="en-US" altLang="en-US" sz="2000" dirty="0" smtClean="0">
                <a:solidFill>
                  <a:schemeClr val="tx1"/>
                </a:solidFill>
                <a:latin typeface="Times New Roman" panose="02020603050405020304" pitchFamily="18" charset="0"/>
                <a:cs typeface="Times New Roman" panose="02020603050405020304" pitchFamily="18" charset="0"/>
              </a:rPr>
              <a:t>Bayesian</a:t>
            </a:r>
            <a:r>
              <a:rPr lang="zh-CN" altLang="en-US" sz="2000" dirty="0" smtClean="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is</a:t>
            </a:r>
            <a:r>
              <a:rPr lang="zh-CN" altLang="en-US" sz="2000" dirty="0" smtClean="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considered</a:t>
            </a:r>
            <a:r>
              <a:rPr lang="zh-CN" altLang="en-US" sz="2000" dirty="0" smtClean="0">
                <a:latin typeface="Times New Roman" panose="02020603050405020304" pitchFamily="18" charset="0"/>
                <a:cs typeface="Times New Roman" panose="02020603050405020304" pitchFamily="18" charset="0"/>
              </a:rPr>
              <a:t> </a:t>
            </a:r>
            <a:r>
              <a:rPr lang="en-US" altLang="en-US" sz="2000" dirty="0" smtClean="0">
                <a:latin typeface="Times New Roman" panose="02020603050405020304" pitchFamily="18" charset="0"/>
                <a:cs typeface="Times New Roman" panose="02020603050405020304" pitchFamily="18" charset="0"/>
              </a:rPr>
              <a:t>because </a:t>
            </a:r>
            <a:r>
              <a:rPr lang="en-US" altLang="en-US" sz="2000" dirty="0">
                <a:latin typeface="Times New Roman" panose="02020603050405020304" pitchFamily="18" charset="0"/>
                <a:cs typeface="Times New Roman" panose="02020603050405020304" pitchFamily="18" charset="0"/>
              </a:rPr>
              <a:t>the BSs do not have information regarding </a:t>
            </a:r>
            <a:r>
              <a:rPr lang="en-US" altLang="en-US" sz="2000" dirty="0" smtClean="0">
                <a:latin typeface="Times New Roman" panose="02020603050405020304" pitchFamily="18" charset="0"/>
                <a:cs typeface="Times New Roman" panose="02020603050405020304" pitchFamily="18" charset="0"/>
              </a:rPr>
              <a:t>users’</a:t>
            </a:r>
            <a:r>
              <a:rPr lang="zh-CN" altLang="en-US" sz="2000" dirty="0" smtClean="0">
                <a:latin typeface="Times New Roman" panose="02020603050405020304" pitchFamily="18" charset="0"/>
                <a:cs typeface="Times New Roman" panose="02020603050405020304" pitchFamily="18" charset="0"/>
              </a:rPr>
              <a:t> </a:t>
            </a:r>
            <a:r>
              <a:rPr lang="en-US" altLang="en-US" sz="2000" dirty="0" smtClean="0">
                <a:latin typeface="Times New Roman" panose="02020603050405020304" pitchFamily="18" charset="0"/>
                <a:cs typeface="Times New Roman" panose="02020603050405020304" pitchFamily="18" charset="0"/>
              </a:rPr>
              <a:t>types </a:t>
            </a:r>
            <a:r>
              <a:rPr lang="en-US" altLang="en-US" sz="2000" dirty="0">
                <a:latin typeface="Times New Roman" panose="02020603050405020304" pitchFamily="18" charset="0"/>
                <a:cs typeface="Times New Roman" panose="02020603050405020304" pitchFamily="18" charset="0"/>
              </a:rPr>
              <a:t>and only have the distribution of the types</a:t>
            </a:r>
            <a:r>
              <a:rPr lang="en-US" altLang="en-US" sz="2000" dirty="0" smtClean="0">
                <a:latin typeface="Times New Roman" panose="02020603050405020304" pitchFamily="18" charset="0"/>
                <a:cs typeface="Times New Roman" panose="02020603050405020304" pitchFamily="18" charset="0"/>
              </a:rPr>
              <a:t>.</a:t>
            </a:r>
            <a:r>
              <a:rPr lang="zh-CN" altLang="en-US" sz="2000" dirty="0" smtClean="0">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p:txBody>
      </p:sp>
      <p:sp>
        <p:nvSpPr>
          <p:cNvPr id="5" name="矩形 4"/>
          <p:cNvSpPr/>
          <p:nvPr/>
        </p:nvSpPr>
        <p:spPr>
          <a:xfrm>
            <a:off x="968608" y="3665174"/>
            <a:ext cx="10084262" cy="707886"/>
          </a:xfrm>
          <a:prstGeom prst="rect">
            <a:avLst/>
          </a:prstGeom>
        </p:spPr>
        <p:txBody>
          <a:bodyPr wrap="square">
            <a:spAutoFit/>
          </a:bodyPr>
          <a:lstStyle/>
          <a:p>
            <a:pPr marL="457200" indent="-457200" algn="just">
              <a:buFont typeface="+mj-lt"/>
              <a:buAutoNum type="arabicPeriod"/>
            </a:pPr>
            <a:r>
              <a:rPr lang="en-US" altLang="zh-CN" sz="2000" dirty="0" smtClean="0">
                <a:solidFill>
                  <a:srgbClr val="4472C4"/>
                </a:solidFill>
                <a:latin typeface="Times New Roman"/>
                <a:cs typeface="Times New Roman"/>
              </a:rPr>
              <a:t>Two </a:t>
            </a:r>
            <a:r>
              <a:rPr lang="en-US" altLang="zh-CN" sz="2000" dirty="0">
                <a:solidFill>
                  <a:srgbClr val="4472C4"/>
                </a:solidFill>
                <a:latin typeface="Times New Roman"/>
                <a:cs typeface="Times New Roman"/>
              </a:rPr>
              <a:t>sets </a:t>
            </a:r>
            <a:r>
              <a:rPr lang="en-US" altLang="zh-CN" sz="2000" dirty="0">
                <a:latin typeface="Times New Roman"/>
                <a:cs typeface="Times New Roman"/>
              </a:rPr>
              <a:t>A ⊆ N × </a:t>
            </a:r>
            <a:r>
              <a:rPr lang="en-US" altLang="zh-CN" sz="2000" dirty="0" smtClean="0">
                <a:latin typeface="Times New Roman"/>
                <a:cs typeface="Times New Roman"/>
              </a:rPr>
              <a:t>F of </a:t>
            </a:r>
            <a:r>
              <a:rPr lang="en-US" altLang="zh-CN" sz="2000" dirty="0" err="1">
                <a:latin typeface="Times New Roman"/>
                <a:cs typeface="Times New Roman"/>
              </a:rPr>
              <a:t>subfile</a:t>
            </a:r>
            <a:r>
              <a:rPr lang="en-US" altLang="zh-CN" sz="2000" dirty="0">
                <a:latin typeface="Times New Roman"/>
                <a:cs typeface="Times New Roman"/>
              </a:rPr>
              <a:t>-user pairs and M ⊆ C × S of licensed/</a:t>
            </a:r>
            <a:r>
              <a:rPr lang="en-US" altLang="zh-CN" sz="2000" dirty="0" smtClean="0">
                <a:latin typeface="Times New Roman"/>
                <a:cs typeface="Times New Roman"/>
              </a:rPr>
              <a:t>unlicensed band, </a:t>
            </a:r>
            <a:r>
              <a:rPr lang="en-US" altLang="zh-CN" sz="2000" dirty="0">
                <a:latin typeface="Times New Roman"/>
                <a:cs typeface="Times New Roman"/>
              </a:rPr>
              <a:t>and BS pairs as two sets of players</a:t>
            </a:r>
            <a:endParaRPr lang="zh-CN" altLang="en-US" sz="2000" dirty="0">
              <a:latin typeface="Times New Roman"/>
              <a:cs typeface="Times New Roman"/>
            </a:endParaRPr>
          </a:p>
        </p:txBody>
      </p:sp>
      <p:sp>
        <p:nvSpPr>
          <p:cNvPr id="11" name="矩形 10"/>
          <p:cNvSpPr/>
          <p:nvPr/>
        </p:nvSpPr>
        <p:spPr>
          <a:xfrm>
            <a:off x="961829" y="3233528"/>
            <a:ext cx="10229486" cy="400110"/>
          </a:xfrm>
          <a:prstGeom prst="rect">
            <a:avLst/>
          </a:prstGeom>
        </p:spPr>
        <p:txBody>
          <a:bodyPr wrap="square">
            <a:spAutoFit/>
          </a:bodyPr>
          <a:lstStyle/>
          <a:p>
            <a:pPr algn="just"/>
            <a:r>
              <a:rPr lang="en-US" altLang="zh-CN" sz="2000" dirty="0">
                <a:solidFill>
                  <a:schemeClr val="accent1"/>
                </a:solidFill>
                <a:latin typeface="Times New Roman"/>
                <a:cs typeface="Times New Roman"/>
              </a:rPr>
              <a:t>Bayesian</a:t>
            </a:r>
            <a:r>
              <a:rPr lang="en-US" altLang="zh-CN" sz="2000" dirty="0">
                <a:latin typeface="Times New Roman"/>
                <a:cs typeface="Times New Roman"/>
              </a:rPr>
              <a:t> </a:t>
            </a:r>
            <a:r>
              <a:rPr lang="en-US" altLang="zh-CN" sz="2000" dirty="0">
                <a:solidFill>
                  <a:srgbClr val="4472C4"/>
                </a:solidFill>
                <a:latin typeface="Times New Roman"/>
                <a:cs typeface="Times New Roman"/>
              </a:rPr>
              <a:t>one-to-</a:t>
            </a:r>
            <a:r>
              <a:rPr lang="en-US" altLang="zh-CN" sz="2000" dirty="0" smtClean="0">
                <a:solidFill>
                  <a:srgbClr val="4472C4"/>
                </a:solidFill>
                <a:latin typeface="Times New Roman"/>
                <a:cs typeface="Times New Roman"/>
              </a:rPr>
              <a:t>many </a:t>
            </a:r>
            <a:r>
              <a:rPr lang="en-US" altLang="zh-CN" sz="2000" dirty="0" smtClean="0">
                <a:latin typeface="Times New Roman"/>
                <a:cs typeface="Times New Roman"/>
              </a:rPr>
              <a:t>matching game: </a:t>
            </a:r>
            <a:endParaRPr lang="zh-CN" altLang="en-US" sz="2000" dirty="0">
              <a:latin typeface="Times New Roman"/>
              <a:cs typeface="Times New Roman"/>
            </a:endParaRPr>
          </a:p>
        </p:txBody>
      </p:sp>
      <p:sp>
        <p:nvSpPr>
          <p:cNvPr id="6" name="矩形 5"/>
          <p:cNvSpPr/>
          <p:nvPr/>
        </p:nvSpPr>
        <p:spPr>
          <a:xfrm>
            <a:off x="968610" y="4365147"/>
            <a:ext cx="10223817" cy="707886"/>
          </a:xfrm>
          <a:prstGeom prst="rect">
            <a:avLst/>
          </a:prstGeom>
        </p:spPr>
        <p:txBody>
          <a:bodyPr wrap="square">
            <a:spAutoFit/>
          </a:bodyPr>
          <a:lstStyle/>
          <a:p>
            <a:pPr marL="457200" indent="-457200" algn="just">
              <a:buFont typeface="+mj-lt"/>
              <a:buAutoNum type="arabicPeriod" startAt="2"/>
            </a:pPr>
            <a:r>
              <a:rPr lang="en-US" altLang="zh-CN" sz="2000" dirty="0" smtClean="0">
                <a:latin typeface="Times New Roman"/>
                <a:cs typeface="Times New Roman"/>
              </a:rPr>
              <a:t>Assignment </a:t>
            </a:r>
            <a:r>
              <a:rPr lang="en-US" altLang="zh-CN" sz="2000" dirty="0">
                <a:latin typeface="Times New Roman"/>
                <a:cs typeface="Times New Roman"/>
              </a:rPr>
              <a:t>of </a:t>
            </a:r>
            <a:r>
              <a:rPr lang="en-US" altLang="zh-CN" sz="2000" dirty="0" err="1">
                <a:latin typeface="Times New Roman"/>
                <a:cs typeface="Times New Roman"/>
              </a:rPr>
              <a:t>subfiles</a:t>
            </a:r>
            <a:r>
              <a:rPr lang="en-US" altLang="zh-CN" sz="2000" dirty="0">
                <a:latin typeface="Times New Roman"/>
                <a:cs typeface="Times New Roman"/>
              </a:rPr>
              <a:t> and </a:t>
            </a:r>
            <a:r>
              <a:rPr lang="en-US" altLang="zh-CN" sz="2000" dirty="0" smtClean="0">
                <a:latin typeface="Times New Roman"/>
                <a:cs typeface="Times New Roman"/>
              </a:rPr>
              <a:t>users pairs </a:t>
            </a:r>
            <a:r>
              <a:rPr lang="en-US" altLang="zh-CN" sz="2000" dirty="0">
                <a:latin typeface="Times New Roman"/>
                <a:cs typeface="Times New Roman"/>
              </a:rPr>
              <a:t>in A to BSs and channels pairs in </a:t>
            </a:r>
            <a:r>
              <a:rPr lang="en-US" altLang="zh-CN" sz="2000" dirty="0" smtClean="0">
                <a:latin typeface="Times New Roman"/>
                <a:cs typeface="Times New Roman"/>
              </a:rPr>
              <a:t>M, where the BSs </a:t>
            </a:r>
            <a:r>
              <a:rPr lang="en-US" altLang="zh-CN" sz="2000" dirty="0">
                <a:latin typeface="Times New Roman"/>
                <a:cs typeface="Times New Roman"/>
              </a:rPr>
              <a:t>act on behalf of the </a:t>
            </a:r>
            <a:r>
              <a:rPr lang="en-US" altLang="zh-CN" sz="2000" dirty="0">
                <a:solidFill>
                  <a:srgbClr val="4472C4"/>
                </a:solidFill>
                <a:latin typeface="Times New Roman"/>
                <a:cs typeface="Times New Roman"/>
              </a:rPr>
              <a:t>licensed and unlicensed </a:t>
            </a:r>
            <a:r>
              <a:rPr lang="en-US" altLang="zh-CN" sz="2000" dirty="0" smtClean="0">
                <a:solidFill>
                  <a:srgbClr val="4472C4"/>
                </a:solidFill>
                <a:latin typeface="Times New Roman"/>
                <a:cs typeface="Times New Roman"/>
              </a:rPr>
              <a:t>bands selection </a:t>
            </a:r>
            <a:r>
              <a:rPr lang="en-US" altLang="zh-CN" sz="2000" dirty="0" smtClean="0">
                <a:latin typeface="Times New Roman"/>
                <a:cs typeface="Times New Roman"/>
              </a:rPr>
              <a:t>for their served traffic. </a:t>
            </a:r>
          </a:p>
        </p:txBody>
      </p:sp>
      <p:sp>
        <p:nvSpPr>
          <p:cNvPr id="14" name="矩形 13"/>
          <p:cNvSpPr/>
          <p:nvPr/>
        </p:nvSpPr>
        <p:spPr>
          <a:xfrm>
            <a:off x="967498" y="5032847"/>
            <a:ext cx="10223817" cy="400110"/>
          </a:xfrm>
          <a:prstGeom prst="rect">
            <a:avLst/>
          </a:prstGeom>
        </p:spPr>
        <p:txBody>
          <a:bodyPr wrap="square">
            <a:spAutoFit/>
          </a:bodyPr>
          <a:lstStyle/>
          <a:p>
            <a:pPr marL="457200" indent="-457200" algn="just">
              <a:buFont typeface="+mj-lt"/>
              <a:buAutoNum type="arabicPeriod" startAt="3"/>
            </a:pPr>
            <a:r>
              <a:rPr lang="en-US" altLang="zh-CN" sz="2000" dirty="0" smtClean="0">
                <a:latin typeface="Times New Roman"/>
                <a:cs typeface="Times New Roman"/>
              </a:rPr>
              <a:t>Users </a:t>
            </a:r>
            <a:r>
              <a:rPr lang="en-US" altLang="zh-CN" sz="2000" dirty="0">
                <a:latin typeface="Times New Roman"/>
                <a:cs typeface="Times New Roman"/>
              </a:rPr>
              <a:t>act on behalf of </a:t>
            </a:r>
            <a:r>
              <a:rPr lang="en-US" altLang="zh-CN" sz="2000" dirty="0" smtClean="0">
                <a:latin typeface="Times New Roman"/>
                <a:cs typeface="Times New Roman"/>
              </a:rPr>
              <a:t>the files and </a:t>
            </a:r>
            <a:r>
              <a:rPr lang="en-US" altLang="zh-CN" sz="2000" dirty="0" smtClean="0">
                <a:solidFill>
                  <a:srgbClr val="4472C4"/>
                </a:solidFill>
                <a:latin typeface="Times New Roman"/>
                <a:cs typeface="Times New Roman"/>
              </a:rPr>
              <a:t>determine the BS and channel </a:t>
            </a:r>
            <a:r>
              <a:rPr lang="en-US" altLang="zh-CN" sz="2000" dirty="0" smtClean="0">
                <a:latin typeface="Times New Roman"/>
                <a:cs typeface="Times New Roman"/>
              </a:rPr>
              <a:t>to accept or not.</a:t>
            </a:r>
            <a:endParaRPr lang="zh-CN" altLang="en-US" sz="2000" dirty="0">
              <a:latin typeface="Times New Roman"/>
              <a:cs typeface="Times New Roman"/>
            </a:endParaRPr>
          </a:p>
        </p:txBody>
      </p:sp>
      <p:sp>
        <p:nvSpPr>
          <p:cNvPr id="15" name="矩形 14"/>
          <p:cNvSpPr/>
          <p:nvPr/>
        </p:nvSpPr>
        <p:spPr>
          <a:xfrm>
            <a:off x="980340" y="5450425"/>
            <a:ext cx="10223817" cy="707886"/>
          </a:xfrm>
          <a:prstGeom prst="rect">
            <a:avLst/>
          </a:prstGeom>
        </p:spPr>
        <p:txBody>
          <a:bodyPr wrap="square">
            <a:spAutoFit/>
          </a:bodyPr>
          <a:lstStyle/>
          <a:p>
            <a:pPr marL="457200" indent="-457200" algn="just">
              <a:buFont typeface="+mj-lt"/>
              <a:buAutoNum type="arabicPeriod" startAt="4"/>
            </a:pPr>
            <a:r>
              <a:rPr lang="en-US" altLang="zh-CN" sz="2000" dirty="0">
                <a:latin typeface="Times New Roman"/>
                <a:cs typeface="Times New Roman"/>
              </a:rPr>
              <a:t>Depending on the achievable rate and the price charged </a:t>
            </a:r>
            <a:r>
              <a:rPr lang="en-US" altLang="zh-CN" sz="2000" dirty="0" smtClean="0">
                <a:latin typeface="Times New Roman"/>
                <a:cs typeface="Times New Roman"/>
              </a:rPr>
              <a:t>by the </a:t>
            </a:r>
            <a:r>
              <a:rPr lang="en-US" altLang="zh-CN" sz="2000" dirty="0">
                <a:latin typeface="Times New Roman"/>
                <a:cs typeface="Times New Roman"/>
              </a:rPr>
              <a:t>MNO, every user </a:t>
            </a:r>
            <a:r>
              <a:rPr lang="en-US" altLang="zh-CN" sz="2000" dirty="0" smtClean="0">
                <a:latin typeface="Times New Roman"/>
                <a:cs typeface="Times New Roman"/>
              </a:rPr>
              <a:t>builds </a:t>
            </a:r>
            <a:r>
              <a:rPr lang="en-US" altLang="zh-CN" sz="2000" dirty="0">
                <a:latin typeface="Times New Roman"/>
                <a:cs typeface="Times New Roman"/>
              </a:rPr>
              <a:t>a </a:t>
            </a:r>
            <a:r>
              <a:rPr lang="en-US" altLang="zh-CN" sz="2000" dirty="0">
                <a:solidFill>
                  <a:srgbClr val="4472C4"/>
                </a:solidFill>
                <a:latin typeface="Times New Roman"/>
                <a:cs typeface="Times New Roman"/>
              </a:rPr>
              <a:t>preference relation </a:t>
            </a:r>
            <a:r>
              <a:rPr lang="en-US" altLang="zh-CN" sz="2000" dirty="0" smtClean="0">
                <a:solidFill>
                  <a:srgbClr val="4472C4"/>
                </a:solidFill>
                <a:latin typeface="Times New Roman"/>
                <a:cs typeface="Times New Roman"/>
              </a:rPr>
              <a:t>in M </a:t>
            </a:r>
            <a:r>
              <a:rPr lang="en-US" altLang="zh-CN" sz="2000" dirty="0" smtClean="0">
                <a:latin typeface="Times New Roman"/>
                <a:cs typeface="Times New Roman"/>
              </a:rPr>
              <a:t>and each </a:t>
            </a:r>
            <a:r>
              <a:rPr lang="en-US" altLang="zh-CN" sz="2000" dirty="0">
                <a:latin typeface="Times New Roman"/>
                <a:cs typeface="Times New Roman"/>
              </a:rPr>
              <a:t>BS builds </a:t>
            </a:r>
            <a:r>
              <a:rPr lang="en-US" altLang="zh-CN" sz="2000" dirty="0" smtClean="0">
                <a:solidFill>
                  <a:srgbClr val="4472C4"/>
                </a:solidFill>
                <a:latin typeface="Times New Roman"/>
                <a:cs typeface="Times New Roman"/>
              </a:rPr>
              <a:t>a preference </a:t>
            </a:r>
            <a:r>
              <a:rPr lang="en-US" altLang="zh-CN" sz="2000" dirty="0">
                <a:solidFill>
                  <a:srgbClr val="4472C4"/>
                </a:solidFill>
                <a:latin typeface="Times New Roman"/>
                <a:cs typeface="Times New Roman"/>
              </a:rPr>
              <a:t>relation </a:t>
            </a:r>
            <a:r>
              <a:rPr lang="en-US" altLang="zh-CN" sz="2000" dirty="0" smtClean="0">
                <a:solidFill>
                  <a:srgbClr val="4472C4"/>
                </a:solidFill>
                <a:latin typeface="Times New Roman"/>
                <a:cs typeface="Times New Roman"/>
              </a:rPr>
              <a:t>in </a:t>
            </a:r>
            <a:r>
              <a:rPr lang="en-US" altLang="zh-CN" sz="2000" dirty="0">
                <a:solidFill>
                  <a:srgbClr val="4472C4"/>
                </a:solidFill>
                <a:latin typeface="Times New Roman"/>
                <a:cs typeface="Times New Roman"/>
              </a:rPr>
              <a:t>A</a:t>
            </a:r>
            <a:r>
              <a:rPr lang="en-US" altLang="zh-CN" sz="2000" dirty="0">
                <a:latin typeface="Times New Roman"/>
                <a:cs typeface="Times New Roman"/>
              </a:rPr>
              <a:t>.</a:t>
            </a:r>
            <a:endParaRPr lang="zh-CN" altLang="en-US" sz="2000" dirty="0">
              <a:latin typeface="Times New Roman"/>
              <a:cs typeface="Times New Roman"/>
            </a:endParaRPr>
          </a:p>
        </p:txBody>
      </p:sp>
    </p:spTree>
    <p:extLst>
      <p:ext uri="{BB962C8B-B14F-4D97-AF65-F5344CB8AC3E}">
        <p14:creationId xmlns:p14="http://schemas.microsoft.com/office/powerpoint/2010/main" val="270496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43</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Contract-based Matching </a:t>
            </a:r>
            <a:r>
              <a:rPr lang="en-US" altLang="zh-CN" sz="2800" b="1" dirty="0" smtClean="0">
                <a:solidFill>
                  <a:schemeClr val="tx1"/>
                </a:solidFill>
                <a:latin typeface="Arial Black" panose="020B0A04020102020204" pitchFamily="34" charset="0"/>
              </a:rPr>
              <a:t>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3" name="Rectangle 1"/>
          <p:cNvSpPr txBox="1">
            <a:spLocks noChangeArrowheads="1"/>
          </p:cNvSpPr>
          <p:nvPr/>
        </p:nvSpPr>
        <p:spPr>
          <a:xfrm>
            <a:off x="631167" y="1609850"/>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zh-CN" sz="2400" b="1" dirty="0" smtClean="0">
                <a:latin typeface="Times New Roman" panose="02020603050405020304" pitchFamily="18" charset="0"/>
                <a:cs typeface="Times New Roman" panose="02020603050405020304" pitchFamily="18" charset="0"/>
              </a:rPr>
              <a:t>Algorithm for matching problem</a:t>
            </a:r>
            <a:endParaRPr lang="en-US" altLang="en-US" sz="2400" b="1" dirty="0">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18" y="2898704"/>
            <a:ext cx="10306387" cy="36540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063" y="1384356"/>
            <a:ext cx="4189632" cy="6564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2043" t="49248" r="1530"/>
          <a:stretch/>
        </p:blipFill>
        <p:spPr bwMode="auto">
          <a:xfrm>
            <a:off x="6948063" y="2142313"/>
            <a:ext cx="4189632" cy="8170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 name="Rectangle 14"/>
          <p:cNvSpPr/>
          <p:nvPr/>
        </p:nvSpPr>
        <p:spPr>
          <a:xfrm>
            <a:off x="6948063" y="1294163"/>
            <a:ext cx="4189632" cy="166522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a:off x="9335912" y="2959385"/>
            <a:ext cx="101600" cy="7320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72364" y="3715522"/>
            <a:ext cx="1044472" cy="270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26120" y="6200486"/>
            <a:ext cx="2067897" cy="2701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996521" y="2086991"/>
            <a:ext cx="5925478" cy="707886"/>
          </a:xfrm>
          <a:prstGeom prst="rect">
            <a:avLst/>
          </a:prstGeom>
        </p:spPr>
        <p:txBody>
          <a:bodyPr wrap="square">
            <a:spAutoFit/>
          </a:bodyPr>
          <a:lstStyle/>
          <a:p>
            <a:r>
              <a:rPr lang="en-US" altLang="zh-CN" sz="2000" dirty="0" smtClean="0">
                <a:latin typeface="Times New Roman"/>
                <a:cs typeface="Times New Roman"/>
              </a:rPr>
              <a:t>A</a:t>
            </a:r>
            <a:r>
              <a:rPr lang="zh-CN" altLang="en-US" sz="2000" dirty="0" smtClean="0">
                <a:latin typeface="Times New Roman"/>
                <a:cs typeface="Times New Roman"/>
              </a:rPr>
              <a:t> </a:t>
            </a:r>
            <a:r>
              <a:rPr lang="en-US" altLang="zh-CN" sz="2000" dirty="0" smtClean="0">
                <a:latin typeface="Times New Roman"/>
                <a:cs typeface="Times New Roman"/>
              </a:rPr>
              <a:t>distributed </a:t>
            </a:r>
            <a:r>
              <a:rPr lang="en-US" altLang="zh-CN" sz="2000" dirty="0">
                <a:latin typeface="Times New Roman"/>
                <a:cs typeface="Times New Roman"/>
              </a:rPr>
              <a:t>algorithm is proposed to assign the users </a:t>
            </a:r>
            <a:r>
              <a:rPr lang="en-US" altLang="zh-CN" sz="2000" dirty="0" smtClean="0">
                <a:latin typeface="Times New Roman"/>
                <a:cs typeface="Times New Roman"/>
              </a:rPr>
              <a:t>to the </a:t>
            </a:r>
            <a:r>
              <a:rPr lang="en-US" altLang="zh-CN" sz="2000" dirty="0">
                <a:latin typeface="Times New Roman"/>
                <a:cs typeface="Times New Roman"/>
              </a:rPr>
              <a:t>licensed and unlicensed </a:t>
            </a:r>
            <a:r>
              <a:rPr lang="en-US" altLang="zh-CN" sz="2000" dirty="0" smtClean="0">
                <a:latin typeface="Times New Roman"/>
                <a:cs typeface="Times New Roman"/>
              </a:rPr>
              <a:t>band.</a:t>
            </a:r>
            <a:endParaRPr lang="zh-CN" altLang="en-US" sz="2000" dirty="0">
              <a:latin typeface="Times New Roman"/>
              <a:cs typeface="Times New Roman"/>
            </a:endParaRPr>
          </a:p>
        </p:txBody>
      </p:sp>
    </p:spTree>
    <p:extLst>
      <p:ext uri="{BB962C8B-B14F-4D97-AF65-F5344CB8AC3E}">
        <p14:creationId xmlns:p14="http://schemas.microsoft.com/office/powerpoint/2010/main" val="633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44</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Nash Bargaining and Matching game </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766" y="1703105"/>
            <a:ext cx="4400857" cy="42795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
          <p:cNvSpPr txBox="1">
            <a:spLocks noChangeArrowheads="1"/>
          </p:cNvSpPr>
          <p:nvPr/>
        </p:nvSpPr>
        <p:spPr>
          <a:xfrm>
            <a:off x="823078" y="1768631"/>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System model</a:t>
            </a:r>
            <a:endParaRPr lang="en-US" altLang="en-US" sz="2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080866" y="2894819"/>
            <a:ext cx="4194517"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A set </a:t>
            </a:r>
            <a:r>
              <a:rPr lang="en-US" i="1" dirty="0" smtClean="0">
                <a:latin typeface="CMSY10"/>
              </a:rPr>
              <a:t>W</a:t>
            </a:r>
            <a:r>
              <a:rPr lang="en-US" dirty="0" smtClean="0">
                <a:latin typeface="CMSY10"/>
              </a:rPr>
              <a:t> of </a:t>
            </a:r>
            <a:r>
              <a:rPr lang="en-US" dirty="0" smtClean="0">
                <a:latin typeface="Times-Roman"/>
              </a:rPr>
              <a:t>non-overlapping </a:t>
            </a:r>
            <a:r>
              <a:rPr lang="en-US" dirty="0" smtClean="0">
                <a:solidFill>
                  <a:srgbClr val="0070C0"/>
                </a:solidFill>
                <a:latin typeface="Times-Roman"/>
              </a:rPr>
              <a:t>WAPs</a:t>
            </a:r>
            <a:endParaRPr lang="en-US" dirty="0">
              <a:solidFill>
                <a:srgbClr val="0070C0"/>
              </a:solidFill>
            </a:endParaRPr>
          </a:p>
        </p:txBody>
      </p:sp>
      <p:sp>
        <p:nvSpPr>
          <p:cNvPr id="44" name="Rectangle 43"/>
          <p:cNvSpPr/>
          <p:nvPr/>
        </p:nvSpPr>
        <p:spPr>
          <a:xfrm>
            <a:off x="1071279" y="3401491"/>
            <a:ext cx="3387969"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A set </a:t>
            </a:r>
            <a:r>
              <a:rPr lang="en-US" i="1" dirty="0" smtClean="0">
                <a:latin typeface="CMSY10"/>
              </a:rPr>
              <a:t>S </a:t>
            </a:r>
            <a:r>
              <a:rPr lang="en-US" dirty="0" smtClean="0">
                <a:latin typeface="CMSY10"/>
              </a:rPr>
              <a:t>of</a:t>
            </a:r>
            <a:r>
              <a:rPr lang="en-US" i="1" dirty="0" smtClean="0">
                <a:latin typeface="CMSY10"/>
              </a:rPr>
              <a:t> </a:t>
            </a:r>
            <a:r>
              <a:rPr lang="en-US" dirty="0" smtClean="0">
                <a:solidFill>
                  <a:srgbClr val="0070C0"/>
                </a:solidFill>
                <a:latin typeface="Times-Roman"/>
              </a:rPr>
              <a:t>SBSs</a:t>
            </a:r>
            <a:endParaRPr lang="en-US" dirty="0">
              <a:solidFill>
                <a:srgbClr val="0070C0"/>
              </a:solidFill>
            </a:endParaRPr>
          </a:p>
        </p:txBody>
      </p:sp>
      <p:sp>
        <p:nvSpPr>
          <p:cNvPr id="6" name="Rectangle 5"/>
          <p:cNvSpPr/>
          <p:nvPr/>
        </p:nvSpPr>
        <p:spPr>
          <a:xfrm>
            <a:off x="1071278" y="4934459"/>
            <a:ext cx="7111429"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A set </a:t>
            </a:r>
            <a:r>
              <a:rPr lang="en-US" i="1" dirty="0" err="1" smtClean="0">
                <a:latin typeface="CMSY10"/>
              </a:rPr>
              <a:t>C</a:t>
            </a:r>
            <a:r>
              <a:rPr lang="en-US" i="1" baseline="30000" dirty="0" err="1" smtClean="0">
                <a:latin typeface="CMSY10"/>
              </a:rPr>
              <a:t>i</a:t>
            </a:r>
            <a:r>
              <a:rPr lang="en-US" sz="800" i="1" dirty="0" err="1" smtClean="0">
                <a:latin typeface="CMMI10"/>
              </a:rPr>
              <a:t>l</a:t>
            </a:r>
            <a:r>
              <a:rPr lang="en-US" dirty="0" smtClean="0">
                <a:latin typeface="Times-Roman"/>
              </a:rPr>
              <a:t> </a:t>
            </a:r>
            <a:r>
              <a:rPr lang="en-US" dirty="0">
                <a:latin typeface="Times-Roman"/>
              </a:rPr>
              <a:t>of </a:t>
            </a:r>
            <a:r>
              <a:rPr lang="en-US" dirty="0" smtClean="0">
                <a:latin typeface="Times-Roman"/>
              </a:rPr>
              <a:t>orthogonal </a:t>
            </a:r>
            <a:r>
              <a:rPr lang="en-US" dirty="0" smtClean="0">
                <a:solidFill>
                  <a:srgbClr val="0070C0"/>
                </a:solidFill>
                <a:latin typeface="Times-Roman"/>
              </a:rPr>
              <a:t>licensed sub-channels</a:t>
            </a:r>
            <a:endParaRPr lang="en-US" sz="800" i="1" dirty="0">
              <a:latin typeface="CMMI10"/>
            </a:endParaRPr>
          </a:p>
        </p:txBody>
      </p:sp>
      <p:sp>
        <p:nvSpPr>
          <p:cNvPr id="45" name="Rectangle 44"/>
          <p:cNvSpPr/>
          <p:nvPr/>
        </p:nvSpPr>
        <p:spPr>
          <a:xfrm>
            <a:off x="1071278" y="3908163"/>
            <a:ext cx="3387969"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A set </a:t>
            </a:r>
            <a:r>
              <a:rPr lang="en-US" i="1" dirty="0" smtClean="0">
                <a:latin typeface="CMSY10"/>
              </a:rPr>
              <a:t>U </a:t>
            </a:r>
            <a:r>
              <a:rPr lang="en-US" dirty="0" smtClean="0">
                <a:latin typeface="CMSY10"/>
              </a:rPr>
              <a:t>of</a:t>
            </a:r>
            <a:r>
              <a:rPr lang="en-US" i="1" dirty="0" smtClean="0">
                <a:latin typeface="CMSY10"/>
              </a:rPr>
              <a:t> </a:t>
            </a:r>
            <a:r>
              <a:rPr lang="en-US" dirty="0" smtClean="0">
                <a:solidFill>
                  <a:srgbClr val="0070C0"/>
                </a:solidFill>
                <a:latin typeface="Times-Roman"/>
              </a:rPr>
              <a:t>users</a:t>
            </a:r>
            <a:endParaRPr lang="en-US" dirty="0">
              <a:solidFill>
                <a:srgbClr val="0070C0"/>
              </a:solidFill>
            </a:endParaRPr>
          </a:p>
        </p:txBody>
      </p:sp>
      <p:sp>
        <p:nvSpPr>
          <p:cNvPr id="46" name="Rectangle 45"/>
          <p:cNvSpPr/>
          <p:nvPr/>
        </p:nvSpPr>
        <p:spPr>
          <a:xfrm>
            <a:off x="1071277" y="4421311"/>
            <a:ext cx="3387969"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A set </a:t>
            </a:r>
            <a:r>
              <a:rPr lang="en-US" i="1" dirty="0" smtClean="0">
                <a:latin typeface="CMSY10"/>
              </a:rPr>
              <a:t>V</a:t>
            </a:r>
            <a:r>
              <a:rPr lang="en-US" i="1" dirty="0" smtClean="0">
                <a:solidFill>
                  <a:srgbClr val="0070C0"/>
                </a:solidFill>
                <a:latin typeface="CMSY10"/>
              </a:rPr>
              <a:t> </a:t>
            </a:r>
            <a:r>
              <a:rPr lang="en-US" dirty="0" smtClean="0">
                <a:solidFill>
                  <a:srgbClr val="0070C0"/>
                </a:solidFill>
                <a:latin typeface="CMSY10"/>
              </a:rPr>
              <a:t>of</a:t>
            </a:r>
            <a:r>
              <a:rPr lang="en-US" i="1" dirty="0" smtClean="0">
                <a:solidFill>
                  <a:srgbClr val="0070C0"/>
                </a:solidFill>
                <a:latin typeface="CMSY10"/>
              </a:rPr>
              <a:t> active </a:t>
            </a:r>
            <a:r>
              <a:rPr lang="en-US" dirty="0" smtClean="0">
                <a:solidFill>
                  <a:srgbClr val="0070C0"/>
                </a:solidFill>
                <a:latin typeface="Times-Roman"/>
              </a:rPr>
              <a:t>users</a:t>
            </a:r>
            <a:endParaRPr lang="en-US" dirty="0">
              <a:solidFill>
                <a:srgbClr val="0070C0"/>
              </a:solidFill>
            </a:endParaRPr>
          </a:p>
        </p:txBody>
      </p:sp>
      <p:sp>
        <p:nvSpPr>
          <p:cNvPr id="3" name="Rectangle 2"/>
          <p:cNvSpPr/>
          <p:nvPr/>
        </p:nvSpPr>
        <p:spPr>
          <a:xfrm>
            <a:off x="926987" y="6119993"/>
            <a:ext cx="10244423" cy="478849"/>
          </a:xfrm>
          <a:prstGeom prst="rect">
            <a:avLst/>
          </a:prstGeom>
        </p:spPr>
        <p:txBody>
          <a:bodyPr wrap="square">
            <a:spAutoFit/>
          </a:bodyPr>
          <a:lstStyle/>
          <a:p>
            <a:pPr indent="0" algn="just">
              <a:lnSpc>
                <a:spcPct val="107000"/>
              </a:lnSpc>
            </a:pPr>
            <a:r>
              <a:rPr lang="en-US" sz="1200" dirty="0" smtClean="0">
                <a:solidFill>
                  <a:schemeClr val="accent3">
                    <a:lumMod val="75000"/>
                  </a:schemeClr>
                </a:solidFill>
              </a:rPr>
              <a:t>[</a:t>
            </a:r>
            <a:r>
              <a:rPr lang="en-US" sz="1200" dirty="0">
                <a:solidFill>
                  <a:schemeClr val="accent3">
                    <a:lumMod val="75000"/>
                  </a:schemeClr>
                </a:solidFill>
              </a:rPr>
              <a:t>12] </a:t>
            </a:r>
            <a:r>
              <a:rPr lang="en-US" sz="1200" dirty="0" err="1">
                <a:solidFill>
                  <a:schemeClr val="accent3">
                    <a:lumMod val="75000"/>
                  </a:schemeClr>
                </a:solidFill>
              </a:rPr>
              <a:t>Anupam</a:t>
            </a:r>
            <a:r>
              <a:rPr lang="en-US" sz="1200" dirty="0">
                <a:solidFill>
                  <a:schemeClr val="accent3">
                    <a:lumMod val="75000"/>
                  </a:schemeClr>
                </a:solidFill>
              </a:rPr>
              <a:t> Kumar </a:t>
            </a:r>
            <a:r>
              <a:rPr lang="en-US" sz="1200" dirty="0" err="1">
                <a:solidFill>
                  <a:schemeClr val="accent3">
                    <a:lumMod val="75000"/>
                  </a:schemeClr>
                </a:solidFill>
              </a:rPr>
              <a:t>Bairagi</a:t>
            </a:r>
            <a:r>
              <a:rPr lang="en-US" sz="1200" dirty="0">
                <a:solidFill>
                  <a:schemeClr val="accent3">
                    <a:lumMod val="75000"/>
                  </a:schemeClr>
                </a:solidFill>
              </a:rPr>
              <a:t>, Nguyen H. Tran, Zhu Han and </a:t>
            </a:r>
            <a:r>
              <a:rPr lang="en-US" sz="1200" dirty="0" err="1">
                <a:solidFill>
                  <a:schemeClr val="accent3">
                    <a:lumMod val="75000"/>
                  </a:schemeClr>
                </a:solidFill>
              </a:rPr>
              <a:t>Choong</a:t>
            </a:r>
            <a:r>
              <a:rPr lang="en-US" sz="1200" dirty="0">
                <a:solidFill>
                  <a:schemeClr val="accent3">
                    <a:lumMod val="75000"/>
                  </a:schemeClr>
                </a:solidFill>
              </a:rPr>
              <a:t> </a:t>
            </a:r>
            <a:r>
              <a:rPr lang="en-US" sz="1200" dirty="0" err="1">
                <a:solidFill>
                  <a:schemeClr val="accent3">
                    <a:lumMod val="75000"/>
                  </a:schemeClr>
                </a:solidFill>
              </a:rPr>
              <a:t>Seon</a:t>
            </a:r>
            <a:r>
              <a:rPr lang="en-US" sz="1200" dirty="0">
                <a:solidFill>
                  <a:schemeClr val="accent3">
                    <a:lumMod val="75000"/>
                  </a:schemeClr>
                </a:solidFill>
              </a:rPr>
              <a:t> Hong, ``Game-Theoretic Approach for Fair Coexistence between LTE-U and Wi-Fi Systems," IEEE Transactions on Vehicular Technology, Vol. 68, No. 1, p.p. 442-445, January 2019</a:t>
            </a:r>
          </a:p>
        </p:txBody>
      </p:sp>
    </p:spTree>
    <p:extLst>
      <p:ext uri="{BB962C8B-B14F-4D97-AF65-F5344CB8AC3E}">
        <p14:creationId xmlns:p14="http://schemas.microsoft.com/office/powerpoint/2010/main" val="3630786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45</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Nash Bargaining and Matching game </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516" y="2710634"/>
            <a:ext cx="4302125"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366" y="2680472"/>
            <a:ext cx="4029075" cy="39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4"/>
          <p:cNvSpPr txBox="1">
            <a:spLocks noChangeArrowheads="1"/>
          </p:cNvSpPr>
          <p:nvPr/>
        </p:nvSpPr>
        <p:spPr bwMode="auto">
          <a:xfrm>
            <a:off x="1078081" y="1812163"/>
            <a:ext cx="10505802" cy="702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9pPr>
          </a:lstStyle>
          <a:p>
            <a:pPr algn="just">
              <a:buClrTx/>
              <a:buFontTx/>
              <a:buNone/>
            </a:pPr>
            <a:r>
              <a:rPr lang="en-US" altLang="en-US" sz="2000" dirty="0" smtClean="0">
                <a:latin typeface="Times New Roman" panose="02020603050405020304" pitchFamily="18" charset="0"/>
                <a:cs typeface="Times New Roman" panose="02020603050405020304" pitchFamily="18" charset="0"/>
              </a:rPr>
              <a:t>Maximize </a:t>
            </a:r>
            <a:r>
              <a:rPr lang="en-US" altLang="en-US" sz="2000" dirty="0">
                <a:latin typeface="Times New Roman" panose="02020603050405020304" pitchFamily="18" charset="0"/>
                <a:cs typeface="Times New Roman" panose="02020603050405020304" pitchFamily="18" charset="0"/>
              </a:rPr>
              <a:t>the </a:t>
            </a:r>
            <a:r>
              <a:rPr lang="en-US" altLang="en-US" sz="2000" dirty="0">
                <a:solidFill>
                  <a:srgbClr val="0070C0"/>
                </a:solidFill>
                <a:latin typeface="Times New Roman" panose="02020603050405020304" pitchFamily="18" charset="0"/>
                <a:cs typeface="Times New Roman" panose="02020603050405020304" pitchFamily="18" charset="0"/>
              </a:rPr>
              <a:t>sum-rate of the SBS </a:t>
            </a:r>
            <a:r>
              <a:rPr lang="en-US" altLang="en-US" sz="2000" dirty="0">
                <a:latin typeface="Times New Roman" panose="02020603050405020304" pitchFamily="18" charset="0"/>
                <a:cs typeface="Times New Roman" panose="02020603050405020304" pitchFamily="18" charset="0"/>
              </a:rPr>
              <a:t>after sharing a τ-fraction of time with the WAPs while </a:t>
            </a:r>
            <a:r>
              <a:rPr lang="en-US" altLang="en-US" sz="2000" dirty="0">
                <a:solidFill>
                  <a:srgbClr val="0070C0"/>
                </a:solidFill>
                <a:latin typeface="Times New Roman" panose="02020603050405020304" pitchFamily="18" charset="0"/>
                <a:cs typeface="Times New Roman" panose="02020603050405020304" pitchFamily="18" charset="0"/>
              </a:rPr>
              <a:t>maintaining </a:t>
            </a:r>
            <a:r>
              <a:rPr lang="en-US" altLang="en-US" sz="2000" dirty="0" err="1">
                <a:solidFill>
                  <a:srgbClr val="0070C0"/>
                </a:solidFill>
                <a:latin typeface="Times New Roman" panose="02020603050405020304" pitchFamily="18" charset="0"/>
                <a:cs typeface="Times New Roman" panose="02020603050405020304" pitchFamily="18" charset="0"/>
              </a:rPr>
              <a:t>QoS</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for most of the users.</a:t>
            </a:r>
          </a:p>
        </p:txBody>
      </p:sp>
      <p:sp>
        <p:nvSpPr>
          <p:cNvPr id="14" name="Rectangle 5"/>
          <p:cNvSpPr>
            <a:spLocks noChangeArrowheads="1"/>
          </p:cNvSpPr>
          <p:nvPr/>
        </p:nvSpPr>
        <p:spPr bwMode="auto">
          <a:xfrm>
            <a:off x="1711753" y="3215459"/>
            <a:ext cx="2519363" cy="647700"/>
          </a:xfrm>
          <a:prstGeom prst="rect">
            <a:avLst/>
          </a:prstGeom>
          <a:solidFill>
            <a:srgbClr val="729FCF">
              <a:alpha val="0"/>
            </a:srgbClr>
          </a:solidFill>
          <a:ln w="36000" cap="flat">
            <a:solidFill>
              <a:srgbClr val="C5000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Line 6"/>
          <p:cNvSpPr>
            <a:spLocks noChangeShapeType="1"/>
          </p:cNvSpPr>
          <p:nvPr/>
        </p:nvSpPr>
        <p:spPr bwMode="auto">
          <a:xfrm>
            <a:off x="4231116" y="3502797"/>
            <a:ext cx="1452746" cy="468311"/>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Text Box 7"/>
          <p:cNvSpPr txBox="1">
            <a:spLocks noChangeArrowheads="1"/>
          </p:cNvSpPr>
          <p:nvPr/>
        </p:nvSpPr>
        <p:spPr bwMode="auto">
          <a:xfrm>
            <a:off x="5632084" y="3791479"/>
            <a:ext cx="414020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600" dirty="0"/>
              <a:t>one unlicensed </a:t>
            </a:r>
            <a:r>
              <a:rPr lang="en-US" altLang="en-US" sz="1600" dirty="0" smtClean="0"/>
              <a:t>sub-channel </a:t>
            </a:r>
            <a:r>
              <a:rPr lang="en-US" altLang="en-US" sz="1600" dirty="0"/>
              <a:t>can be utilized by at most one LTE-U user</a:t>
            </a:r>
          </a:p>
        </p:txBody>
      </p:sp>
      <p:sp>
        <p:nvSpPr>
          <p:cNvPr id="18" name="Rectangle 8"/>
          <p:cNvSpPr>
            <a:spLocks noChangeArrowheads="1"/>
          </p:cNvSpPr>
          <p:nvPr/>
        </p:nvSpPr>
        <p:spPr bwMode="auto">
          <a:xfrm>
            <a:off x="1711753" y="3934597"/>
            <a:ext cx="2519363" cy="647700"/>
          </a:xfrm>
          <a:prstGeom prst="rect">
            <a:avLst/>
          </a:prstGeom>
          <a:solidFill>
            <a:srgbClr val="729FCF">
              <a:alpha val="0"/>
            </a:srgbClr>
          </a:solidFill>
          <a:ln w="36000" cap="flat">
            <a:solidFill>
              <a:srgbClr val="C5000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Line 9"/>
          <p:cNvSpPr>
            <a:spLocks noChangeShapeType="1"/>
          </p:cNvSpPr>
          <p:nvPr/>
        </p:nvSpPr>
        <p:spPr bwMode="auto">
          <a:xfrm>
            <a:off x="4231116" y="4223522"/>
            <a:ext cx="1452746" cy="366315"/>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Text Box 10"/>
          <p:cNvSpPr txBox="1">
            <a:spLocks noChangeArrowheads="1"/>
          </p:cNvSpPr>
          <p:nvPr/>
        </p:nvSpPr>
        <p:spPr bwMode="auto">
          <a:xfrm>
            <a:off x="5632084" y="4403034"/>
            <a:ext cx="5697719" cy="338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600" dirty="0"/>
              <a:t>The limitations of </a:t>
            </a:r>
            <a:r>
              <a:rPr lang="en-US" altLang="en-US" sz="1600" dirty="0" smtClean="0"/>
              <a:t>resources </a:t>
            </a:r>
            <a:r>
              <a:rPr lang="en-US" altLang="en-US" sz="1600" dirty="0"/>
              <a:t>in this spectrum for each SBS</a:t>
            </a:r>
          </a:p>
        </p:txBody>
      </p:sp>
      <p:sp>
        <p:nvSpPr>
          <p:cNvPr id="21" name="Rectangle 11"/>
          <p:cNvSpPr>
            <a:spLocks noChangeArrowheads="1"/>
          </p:cNvSpPr>
          <p:nvPr/>
        </p:nvSpPr>
        <p:spPr bwMode="auto">
          <a:xfrm>
            <a:off x="1711753" y="4655322"/>
            <a:ext cx="3240088" cy="360362"/>
          </a:xfrm>
          <a:prstGeom prst="rect">
            <a:avLst/>
          </a:prstGeom>
          <a:solidFill>
            <a:srgbClr val="729FCF">
              <a:alpha val="0"/>
            </a:srgbClr>
          </a:solidFill>
          <a:ln w="36000" cap="flat">
            <a:solidFill>
              <a:srgbClr val="C5000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Text Box 12"/>
          <p:cNvSpPr txBox="1">
            <a:spLocks noChangeArrowheads="1"/>
          </p:cNvSpPr>
          <p:nvPr/>
        </p:nvSpPr>
        <p:spPr bwMode="auto">
          <a:xfrm>
            <a:off x="5632084" y="4770812"/>
            <a:ext cx="40211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600" dirty="0"/>
              <a:t>The </a:t>
            </a:r>
            <a:r>
              <a:rPr lang="en-US" altLang="en-US" sz="1600" dirty="0" err="1"/>
              <a:t>QoS</a:t>
            </a:r>
            <a:r>
              <a:rPr lang="en-US" altLang="en-US" sz="1600" dirty="0"/>
              <a:t> requirement of LTE-U users </a:t>
            </a:r>
          </a:p>
        </p:txBody>
      </p:sp>
      <p:sp>
        <p:nvSpPr>
          <p:cNvPr id="23" name="Line 13"/>
          <p:cNvSpPr>
            <a:spLocks noChangeShapeType="1"/>
          </p:cNvSpPr>
          <p:nvPr/>
        </p:nvSpPr>
        <p:spPr bwMode="auto">
          <a:xfrm>
            <a:off x="4951841" y="4834709"/>
            <a:ext cx="732021" cy="107553"/>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Rectangle 14"/>
          <p:cNvSpPr>
            <a:spLocks noChangeArrowheads="1"/>
          </p:cNvSpPr>
          <p:nvPr/>
        </p:nvSpPr>
        <p:spPr bwMode="auto">
          <a:xfrm>
            <a:off x="1711753" y="5087122"/>
            <a:ext cx="3240088" cy="360362"/>
          </a:xfrm>
          <a:prstGeom prst="rect">
            <a:avLst/>
          </a:prstGeom>
          <a:solidFill>
            <a:srgbClr val="729FCF">
              <a:alpha val="0"/>
            </a:srgbClr>
          </a:solidFill>
          <a:ln w="36000" cap="flat">
            <a:solidFill>
              <a:srgbClr val="C5000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Line 15"/>
          <p:cNvSpPr>
            <a:spLocks noChangeShapeType="1"/>
          </p:cNvSpPr>
          <p:nvPr/>
        </p:nvSpPr>
        <p:spPr bwMode="auto">
          <a:xfrm>
            <a:off x="4951841" y="5266510"/>
            <a:ext cx="732021" cy="28178"/>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Text Box 16"/>
          <p:cNvSpPr txBox="1">
            <a:spLocks noChangeArrowheads="1"/>
          </p:cNvSpPr>
          <p:nvPr/>
        </p:nvSpPr>
        <p:spPr bwMode="auto">
          <a:xfrm>
            <a:off x="5683862" y="5133216"/>
            <a:ext cx="5872684" cy="32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600" dirty="0"/>
              <a:t>Every element of the allocation vector will be either 0 or 1 </a:t>
            </a:r>
          </a:p>
        </p:txBody>
      </p:sp>
      <p:sp>
        <p:nvSpPr>
          <p:cNvPr id="27" name="Rectangle 17"/>
          <p:cNvSpPr>
            <a:spLocks noChangeArrowheads="1"/>
          </p:cNvSpPr>
          <p:nvPr/>
        </p:nvSpPr>
        <p:spPr bwMode="auto">
          <a:xfrm>
            <a:off x="1711753" y="5518922"/>
            <a:ext cx="3600450" cy="792162"/>
          </a:xfrm>
          <a:prstGeom prst="rect">
            <a:avLst/>
          </a:prstGeom>
          <a:solidFill>
            <a:srgbClr val="729FCF">
              <a:alpha val="0"/>
            </a:srgbClr>
          </a:solidFill>
          <a:ln w="36000" cap="flat">
            <a:solidFill>
              <a:srgbClr val="C5000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Line 18"/>
          <p:cNvSpPr>
            <a:spLocks noChangeShapeType="1"/>
          </p:cNvSpPr>
          <p:nvPr/>
        </p:nvSpPr>
        <p:spPr bwMode="auto">
          <a:xfrm flipV="1">
            <a:off x="5312203" y="5755460"/>
            <a:ext cx="371659" cy="204787"/>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Text Box 19"/>
          <p:cNvSpPr txBox="1">
            <a:spLocks noChangeArrowheads="1"/>
          </p:cNvSpPr>
          <p:nvPr/>
        </p:nvSpPr>
        <p:spPr bwMode="auto">
          <a:xfrm>
            <a:off x="5683862" y="5506221"/>
            <a:ext cx="5164503"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600" dirty="0"/>
              <a:t>Wi-Fi users are protected by these two constraints</a:t>
            </a:r>
          </a:p>
        </p:txBody>
      </p:sp>
      <p:sp>
        <p:nvSpPr>
          <p:cNvPr id="30" name="Text Box 20"/>
          <p:cNvSpPr txBox="1">
            <a:spLocks noChangeArrowheads="1"/>
          </p:cNvSpPr>
          <p:nvPr/>
        </p:nvSpPr>
        <p:spPr bwMode="auto">
          <a:xfrm>
            <a:off x="5683862" y="5874500"/>
            <a:ext cx="5399087"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lgn="ctr">
              <a:buClrTx/>
              <a:buFontTx/>
              <a:buNone/>
            </a:pPr>
            <a:r>
              <a:rPr lang="en-US" altLang="en-US" dirty="0">
                <a:solidFill>
                  <a:srgbClr val="0070C0"/>
                </a:solidFill>
              </a:rPr>
              <a:t>This problem </a:t>
            </a:r>
            <a:r>
              <a:rPr lang="en-US" altLang="en-US" dirty="0" smtClean="0">
                <a:solidFill>
                  <a:srgbClr val="0070C0"/>
                </a:solidFill>
              </a:rPr>
              <a:t>is </a:t>
            </a:r>
            <a:r>
              <a:rPr lang="en-US" altLang="en-US" dirty="0">
                <a:solidFill>
                  <a:srgbClr val="0070C0"/>
                </a:solidFill>
              </a:rPr>
              <a:t>a Mixed Integer Non-Linear Programming (MINLP) problem, which is NP-hard </a:t>
            </a:r>
          </a:p>
        </p:txBody>
      </p:sp>
      <p:sp>
        <p:nvSpPr>
          <p:cNvPr id="31" name="Rectangle 21"/>
          <p:cNvSpPr>
            <a:spLocks noChangeArrowheads="1"/>
          </p:cNvSpPr>
          <p:nvPr/>
        </p:nvSpPr>
        <p:spPr bwMode="auto">
          <a:xfrm>
            <a:off x="1711753" y="2639197"/>
            <a:ext cx="1655763" cy="431800"/>
          </a:xfrm>
          <a:prstGeom prst="rect">
            <a:avLst/>
          </a:prstGeom>
          <a:solidFill>
            <a:srgbClr val="729FCF">
              <a:alpha val="0"/>
            </a:srgbClr>
          </a:solidFill>
          <a:ln w="36000" cap="flat">
            <a:solidFill>
              <a:srgbClr val="0066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Line 22"/>
          <p:cNvSpPr>
            <a:spLocks noChangeShapeType="1"/>
          </p:cNvSpPr>
          <p:nvPr/>
        </p:nvSpPr>
        <p:spPr bwMode="auto">
          <a:xfrm>
            <a:off x="3364341" y="2855097"/>
            <a:ext cx="290512" cy="1587"/>
          </a:xfrm>
          <a:prstGeom prst="line">
            <a:avLst/>
          </a:prstGeom>
          <a:noFill/>
          <a:ln w="9360" cap="flat">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Rectangle 23"/>
          <p:cNvSpPr>
            <a:spLocks noChangeArrowheads="1"/>
          </p:cNvSpPr>
          <p:nvPr/>
        </p:nvSpPr>
        <p:spPr bwMode="auto">
          <a:xfrm>
            <a:off x="6752066" y="2639197"/>
            <a:ext cx="827087" cy="431800"/>
          </a:xfrm>
          <a:prstGeom prst="rect">
            <a:avLst/>
          </a:prstGeom>
          <a:solidFill>
            <a:srgbClr val="729FCF">
              <a:alpha val="0"/>
            </a:srgbClr>
          </a:solidFill>
          <a:ln w="36000" cap="flat">
            <a:solidFill>
              <a:srgbClr val="0066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Line 24"/>
          <p:cNvSpPr>
            <a:spLocks noChangeShapeType="1"/>
          </p:cNvSpPr>
          <p:nvPr/>
        </p:nvSpPr>
        <p:spPr bwMode="auto">
          <a:xfrm>
            <a:off x="7574391" y="2856684"/>
            <a:ext cx="255587" cy="1588"/>
          </a:xfrm>
          <a:prstGeom prst="line">
            <a:avLst/>
          </a:prstGeom>
          <a:noFill/>
          <a:ln w="9360" cap="flat">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35"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3003" y="2494734"/>
            <a:ext cx="2609850" cy="809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1203" y="3070997"/>
            <a:ext cx="3238500" cy="79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Line 27"/>
          <p:cNvSpPr>
            <a:spLocks noChangeShapeType="1"/>
          </p:cNvSpPr>
          <p:nvPr/>
        </p:nvSpPr>
        <p:spPr bwMode="auto">
          <a:xfrm flipH="1">
            <a:off x="7755366" y="3070997"/>
            <a:ext cx="2203450" cy="287337"/>
          </a:xfrm>
          <a:prstGeom prst="line">
            <a:avLst/>
          </a:prstGeom>
          <a:noFill/>
          <a:ln w="9360" cap="flat">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 name="Rectangle 28"/>
          <p:cNvSpPr>
            <a:spLocks noChangeArrowheads="1"/>
          </p:cNvSpPr>
          <p:nvPr/>
        </p:nvSpPr>
        <p:spPr bwMode="auto">
          <a:xfrm>
            <a:off x="9955641" y="2639197"/>
            <a:ext cx="557212" cy="431800"/>
          </a:xfrm>
          <a:prstGeom prst="rect">
            <a:avLst/>
          </a:prstGeom>
          <a:solidFill>
            <a:srgbClr val="729FCF">
              <a:alpha val="0"/>
            </a:srgbClr>
          </a:solidFill>
          <a:ln w="36000" cap="flat">
            <a:solidFill>
              <a:srgbClr val="0066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Rectangle 1"/>
          <p:cNvSpPr txBox="1">
            <a:spLocks noChangeArrowheads="1"/>
          </p:cNvSpPr>
          <p:nvPr/>
        </p:nvSpPr>
        <p:spPr>
          <a:xfrm>
            <a:off x="736159" y="1391234"/>
            <a:ext cx="4306427"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Problem Formulation</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620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46</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Nash Bargaining and Matching game </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833" y="1203764"/>
            <a:ext cx="4464050" cy="5191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10997"/>
          <a:stretch/>
        </p:blipFill>
        <p:spPr bwMode="auto">
          <a:xfrm>
            <a:off x="2469511" y="2636616"/>
            <a:ext cx="3919564"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18398"/>
          <a:stretch/>
        </p:blipFill>
        <p:spPr bwMode="auto">
          <a:xfrm>
            <a:off x="2469511" y="3917159"/>
            <a:ext cx="3797908" cy="1008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 name="Text Box 7"/>
          <p:cNvSpPr txBox="1">
            <a:spLocks noChangeArrowheads="1"/>
          </p:cNvSpPr>
          <p:nvPr/>
        </p:nvSpPr>
        <p:spPr bwMode="auto">
          <a:xfrm>
            <a:off x="979614" y="5227638"/>
            <a:ext cx="6050876" cy="1128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Noto Sans CJK SC Regular" charset="0"/>
                <a:cs typeface="Noto Sans CJK SC Regular" charset="0"/>
              </a:defRPr>
            </a:lvl9pPr>
          </a:lstStyle>
          <a:p>
            <a:pPr algn="just"/>
            <a:r>
              <a:rPr lang="en-US" altLang="en-US" dirty="0" smtClean="0"/>
              <a:t>The </a:t>
            </a:r>
            <a:r>
              <a:rPr lang="en-US" altLang="en-US" dirty="0" smtClean="0">
                <a:solidFill>
                  <a:srgbClr val="0070C0"/>
                </a:solidFill>
              </a:rPr>
              <a:t>time </a:t>
            </a:r>
            <a:r>
              <a:rPr lang="en-US" altLang="en-US" dirty="0">
                <a:solidFill>
                  <a:srgbClr val="0070C0"/>
                </a:solidFill>
              </a:rPr>
              <a:t>sharing problem </a:t>
            </a:r>
            <a:r>
              <a:rPr lang="en-US" altLang="en-US" dirty="0"/>
              <a:t>between SBSs and WAPs </a:t>
            </a:r>
            <a:r>
              <a:rPr lang="en-US" altLang="en-US" dirty="0" smtClean="0"/>
              <a:t>by using </a:t>
            </a:r>
            <a:r>
              <a:rPr lang="en-US" altLang="en-US" dirty="0"/>
              <a:t>NBG, whereas the resource allocation problem of SBS is solved with the help of </a:t>
            </a:r>
            <a:r>
              <a:rPr lang="en-US" altLang="en-US" dirty="0">
                <a:solidFill>
                  <a:srgbClr val="0070C0"/>
                </a:solidFill>
              </a:rPr>
              <a:t>one-sided matching </a:t>
            </a:r>
            <a:r>
              <a:rPr lang="en-US" altLang="en-US" dirty="0" smtClean="0">
                <a:solidFill>
                  <a:srgbClr val="0070C0"/>
                </a:solidFill>
              </a:rPr>
              <a:t>game.</a:t>
            </a:r>
            <a:endParaRPr lang="en-US" altLang="en-US" dirty="0">
              <a:solidFill>
                <a:srgbClr val="0070C0"/>
              </a:solidFill>
            </a:endParaRPr>
          </a:p>
        </p:txBody>
      </p:sp>
      <p:sp>
        <p:nvSpPr>
          <p:cNvPr id="45" name="Rectangle 1"/>
          <p:cNvSpPr txBox="1">
            <a:spLocks noChangeArrowheads="1"/>
          </p:cNvSpPr>
          <p:nvPr/>
        </p:nvSpPr>
        <p:spPr>
          <a:xfrm>
            <a:off x="535274" y="1808625"/>
            <a:ext cx="6946302" cy="497944"/>
          </a:xfrm>
          <a:prstGeom prst="rect">
            <a:avLst/>
          </a:prstGeom>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dirty="0" smtClean="0">
                <a:latin typeface="Times New Roman" panose="02020603050405020304" pitchFamily="18" charset="0"/>
                <a:cs typeface="Times New Roman" panose="02020603050405020304" pitchFamily="18" charset="0"/>
              </a:rPr>
              <a:t>Nash Bargaining and Matching game based solution</a:t>
            </a:r>
            <a:endParaRPr lang="en-US" altLang="en-US" sz="2400" dirty="0">
              <a:latin typeface="Times New Roman" panose="02020603050405020304" pitchFamily="18" charset="0"/>
              <a:cs typeface="Times New Roman" panose="02020603050405020304" pitchFamily="18" charset="0"/>
            </a:endParaRPr>
          </a:p>
        </p:txBody>
      </p:sp>
      <p:sp>
        <p:nvSpPr>
          <p:cNvPr id="46" name="Rectangle 45"/>
          <p:cNvSpPr/>
          <p:nvPr/>
        </p:nvSpPr>
        <p:spPr>
          <a:xfrm>
            <a:off x="2285997" y="2657146"/>
            <a:ext cx="3059723" cy="2205919"/>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47</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Multi-Leader/Follower </a:t>
            </a:r>
            <a:r>
              <a:rPr lang="en-US" altLang="zh-CN" sz="2800" b="1" dirty="0" err="1" smtClean="0">
                <a:solidFill>
                  <a:schemeClr val="tx1"/>
                </a:solidFill>
                <a:latin typeface="Arial Black" panose="020B0A04020102020204" pitchFamily="34" charset="0"/>
              </a:rPr>
              <a:t>Stackelberg</a:t>
            </a:r>
            <a:r>
              <a:rPr lang="en-US" altLang="zh-CN" sz="2800" b="1" dirty="0" smtClean="0">
                <a:solidFill>
                  <a:schemeClr val="tx1"/>
                </a:solidFill>
                <a:latin typeface="Arial Black" panose="020B0A04020102020204" pitchFamily="34" charset="0"/>
              </a:rPr>
              <a:t> 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89" name="Rectangle 1"/>
          <p:cNvSpPr txBox="1">
            <a:spLocks noChangeArrowheads="1"/>
          </p:cNvSpPr>
          <p:nvPr/>
        </p:nvSpPr>
        <p:spPr>
          <a:xfrm>
            <a:off x="611419" y="1379834"/>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System model</a:t>
            </a:r>
            <a:endParaRPr lang="en-US" alt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059290" y="1834550"/>
            <a:ext cx="5567775" cy="4321500"/>
          </a:xfrm>
          <a:prstGeom prst="rect">
            <a:avLst/>
          </a:prstGeom>
        </p:spPr>
      </p:pic>
      <p:sp>
        <p:nvSpPr>
          <p:cNvPr id="7" name="Rectangle 6"/>
          <p:cNvSpPr/>
          <p:nvPr/>
        </p:nvSpPr>
        <p:spPr>
          <a:xfrm>
            <a:off x="1167152" y="5881713"/>
            <a:ext cx="5328598" cy="25147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49983" y="2680984"/>
            <a:ext cx="5258655" cy="1992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02071" y="2174644"/>
            <a:ext cx="3230372" cy="369332"/>
          </a:xfrm>
          <a:prstGeom prst="rect">
            <a:avLst/>
          </a:prstGeom>
        </p:spPr>
        <p:txBody>
          <a:bodyPr wrap="none">
            <a:spAutoFit/>
          </a:bodyPr>
          <a:lstStyle/>
          <a:p>
            <a:pPr marL="285750" indent="-285750">
              <a:buFont typeface="Arial" panose="020B0604020202020204" pitchFamily="34" charset="0"/>
              <a:buChar char="•"/>
            </a:pPr>
            <a:r>
              <a:rPr lang="en-US" dirty="0" smtClean="0">
                <a:latin typeface="Times-Roman"/>
              </a:rPr>
              <a:t>Assume </a:t>
            </a:r>
            <a:r>
              <a:rPr lang="en-US" dirty="0" smtClean="0">
                <a:solidFill>
                  <a:srgbClr val="0070C0"/>
                </a:solidFill>
                <a:latin typeface="Times-Roman"/>
              </a:rPr>
              <a:t>operator</a:t>
            </a:r>
            <a:r>
              <a:rPr lang="en-US" dirty="0" smtClean="0">
                <a:latin typeface="Times-Roman"/>
              </a:rPr>
              <a:t>: </a:t>
            </a:r>
            <a:r>
              <a:rPr lang="en-US" i="1" dirty="0" err="1" smtClean="0">
                <a:latin typeface="Times-Italic"/>
              </a:rPr>
              <a:t>i</a:t>
            </a:r>
            <a:r>
              <a:rPr lang="en-US" i="1" dirty="0" smtClean="0">
                <a:latin typeface="Times-Italic"/>
              </a:rPr>
              <a:t> </a:t>
            </a:r>
            <a:r>
              <a:rPr lang="en-US" dirty="0" smtClean="0">
                <a:latin typeface="Times-Italic"/>
              </a:rPr>
              <a:t>in [1,M]</a:t>
            </a:r>
            <a:endParaRPr lang="en-US" dirty="0"/>
          </a:p>
        </p:txBody>
      </p:sp>
      <p:sp>
        <p:nvSpPr>
          <p:cNvPr id="8" name="Rectangle 7"/>
          <p:cNvSpPr/>
          <p:nvPr/>
        </p:nvSpPr>
        <p:spPr>
          <a:xfrm>
            <a:off x="7002071" y="2718902"/>
            <a:ext cx="3151439"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Data </a:t>
            </a:r>
            <a:r>
              <a:rPr lang="en-US" dirty="0" smtClean="0">
                <a:solidFill>
                  <a:srgbClr val="0070C0"/>
                </a:solidFill>
                <a:latin typeface="Times-Roman"/>
              </a:rPr>
              <a:t>transmission rate</a:t>
            </a:r>
            <a:r>
              <a:rPr lang="en-US" dirty="0" smtClean="0">
                <a:latin typeface="Times-Roman"/>
              </a:rPr>
              <a:t>:</a:t>
            </a:r>
            <a:r>
              <a:rPr lang="en-US" i="1" dirty="0" smtClean="0">
                <a:latin typeface="Times-Italic"/>
              </a:rPr>
              <a:t> </a:t>
            </a:r>
            <a:r>
              <a:rPr lang="en-US" i="1" dirty="0" err="1">
                <a:latin typeface="Times-Italic"/>
              </a:rPr>
              <a:t>C</a:t>
            </a:r>
            <a:r>
              <a:rPr lang="en-US" i="1" baseline="30000" dirty="0" err="1">
                <a:latin typeface="Times-Italic"/>
              </a:rPr>
              <a:t>l</a:t>
            </a:r>
            <a:r>
              <a:rPr lang="en-US" i="1" baseline="-25000" dirty="0" err="1">
                <a:latin typeface="Times-Italic"/>
              </a:rPr>
              <a:t>j</a:t>
            </a:r>
            <a:r>
              <a:rPr lang="en-US" sz="800" i="1" dirty="0">
                <a:latin typeface="Times-Italic"/>
              </a:rPr>
              <a:t> </a:t>
            </a:r>
            <a:endParaRPr lang="en-US" dirty="0"/>
          </a:p>
        </p:txBody>
      </p:sp>
      <p:sp>
        <p:nvSpPr>
          <p:cNvPr id="9" name="Rectangle 8"/>
          <p:cNvSpPr/>
          <p:nvPr/>
        </p:nvSpPr>
        <p:spPr>
          <a:xfrm>
            <a:off x="7002071" y="3297080"/>
            <a:ext cx="4150495" cy="369332"/>
          </a:xfrm>
          <a:prstGeom prst="rect">
            <a:avLst/>
          </a:prstGeom>
        </p:spPr>
        <p:txBody>
          <a:bodyPr wrap="none">
            <a:spAutoFit/>
          </a:bodyPr>
          <a:lstStyle/>
          <a:p>
            <a:pPr marL="285750" indent="-285750">
              <a:buFont typeface="Arial" panose="020B0604020202020204" pitchFamily="34" charset="0"/>
              <a:buChar char="•"/>
            </a:pPr>
            <a:r>
              <a:rPr lang="en-US" dirty="0" smtClean="0">
                <a:latin typeface="Times-Roman"/>
              </a:rPr>
              <a:t>Small </a:t>
            </a:r>
            <a:r>
              <a:rPr lang="en-US" dirty="0">
                <a:latin typeface="Times-Roman"/>
              </a:rPr>
              <a:t>cell base stations (</a:t>
            </a:r>
            <a:r>
              <a:rPr lang="en-US" dirty="0">
                <a:solidFill>
                  <a:srgbClr val="0070C0"/>
                </a:solidFill>
                <a:latin typeface="Times-Roman"/>
              </a:rPr>
              <a:t>SCBSs</a:t>
            </a:r>
            <a:r>
              <a:rPr lang="en-US" dirty="0" smtClean="0">
                <a:latin typeface="Times-Roman"/>
              </a:rPr>
              <a:t>): </a:t>
            </a:r>
            <a:r>
              <a:rPr lang="en-US" i="1" dirty="0">
                <a:latin typeface="Times-Italic"/>
              </a:rPr>
              <a:t>P</a:t>
            </a:r>
            <a:r>
              <a:rPr lang="en-US" sz="800" i="1" dirty="0">
                <a:latin typeface="Times-Italic"/>
              </a:rPr>
              <a:t>i</a:t>
            </a:r>
            <a:endParaRPr lang="en-US" dirty="0"/>
          </a:p>
        </p:txBody>
      </p:sp>
      <p:sp>
        <p:nvSpPr>
          <p:cNvPr id="10" name="Rectangle 9"/>
          <p:cNvSpPr/>
          <p:nvPr/>
        </p:nvSpPr>
        <p:spPr>
          <a:xfrm>
            <a:off x="7002071" y="3879055"/>
            <a:ext cx="3729932" cy="369332"/>
          </a:xfrm>
          <a:prstGeom prst="rect">
            <a:avLst/>
          </a:prstGeom>
        </p:spPr>
        <p:txBody>
          <a:bodyPr wrap="none">
            <a:spAutoFit/>
          </a:bodyPr>
          <a:lstStyle/>
          <a:p>
            <a:pPr marL="285750" indent="-285750">
              <a:buFont typeface="Arial" panose="020B0604020202020204" pitchFamily="34" charset="0"/>
              <a:buChar char="•"/>
            </a:pPr>
            <a:r>
              <a:rPr lang="en-US" dirty="0" smtClean="0">
                <a:latin typeface="Times-Roman"/>
              </a:rPr>
              <a:t>Wi-Fi </a:t>
            </a:r>
            <a:r>
              <a:rPr lang="en-US" dirty="0">
                <a:latin typeface="Times-Roman"/>
              </a:rPr>
              <a:t>access points (</a:t>
            </a:r>
            <a:r>
              <a:rPr lang="en-US" dirty="0">
                <a:solidFill>
                  <a:srgbClr val="0070C0"/>
                </a:solidFill>
                <a:latin typeface="Times-Roman"/>
              </a:rPr>
              <a:t>WAPs</a:t>
            </a:r>
            <a:r>
              <a:rPr lang="en-US" dirty="0" smtClean="0">
                <a:latin typeface="Times-Roman"/>
              </a:rPr>
              <a:t>): </a:t>
            </a:r>
            <a:r>
              <a:rPr lang="en-US" i="1" dirty="0">
                <a:latin typeface="Times-Italic"/>
              </a:rPr>
              <a:t>Q</a:t>
            </a:r>
            <a:r>
              <a:rPr lang="en-US" i="1" baseline="-25000" dirty="0">
                <a:latin typeface="Times-Italic"/>
              </a:rPr>
              <a:t>i</a:t>
            </a:r>
            <a:r>
              <a:rPr lang="en-US" i="1" dirty="0">
                <a:latin typeface="Times-Italic"/>
              </a:rPr>
              <a:t> </a:t>
            </a:r>
            <a:endParaRPr lang="en-US" dirty="0"/>
          </a:p>
        </p:txBody>
      </p:sp>
      <p:sp>
        <p:nvSpPr>
          <p:cNvPr id="11" name="Rectangle 10"/>
          <p:cNvSpPr/>
          <p:nvPr/>
        </p:nvSpPr>
        <p:spPr>
          <a:xfrm>
            <a:off x="7002071" y="4461465"/>
            <a:ext cx="1947969" cy="369332"/>
          </a:xfrm>
          <a:prstGeom prst="rect">
            <a:avLst/>
          </a:prstGeom>
        </p:spPr>
        <p:txBody>
          <a:bodyPr wrap="none">
            <a:spAutoFit/>
          </a:bodyPr>
          <a:lstStyle/>
          <a:p>
            <a:pPr marL="285750" indent="-285750">
              <a:buFont typeface="Arial" panose="020B0604020202020204" pitchFamily="34" charset="0"/>
              <a:buChar char="•"/>
            </a:pPr>
            <a:r>
              <a:rPr lang="en-US" dirty="0" smtClean="0">
                <a:solidFill>
                  <a:srgbClr val="0070C0"/>
                </a:solidFill>
                <a:latin typeface="Times-Roman"/>
              </a:rPr>
              <a:t>UEs</a:t>
            </a:r>
            <a:r>
              <a:rPr lang="en-US" dirty="0" smtClean="0">
                <a:latin typeface="Times-Roman"/>
              </a:rPr>
              <a:t>: </a:t>
            </a:r>
            <a:r>
              <a:rPr lang="en-US" i="1" dirty="0" smtClean="0">
                <a:latin typeface="Times-Roman"/>
              </a:rPr>
              <a:t>j </a:t>
            </a:r>
            <a:r>
              <a:rPr lang="en-US" dirty="0" smtClean="0">
                <a:latin typeface="Times-Roman"/>
              </a:rPr>
              <a:t>in</a:t>
            </a:r>
            <a:r>
              <a:rPr lang="en-US" i="1" dirty="0" smtClean="0">
                <a:latin typeface="Times-Roman"/>
              </a:rPr>
              <a:t> </a:t>
            </a:r>
            <a:r>
              <a:rPr lang="en-US" dirty="0" smtClean="0">
                <a:latin typeface="Times-Roman"/>
              </a:rPr>
              <a:t>[1,N] </a:t>
            </a:r>
            <a:endParaRPr lang="en-US" dirty="0"/>
          </a:p>
        </p:txBody>
      </p:sp>
      <p:sp>
        <p:nvSpPr>
          <p:cNvPr id="13" name="Rectangle 12"/>
          <p:cNvSpPr/>
          <p:nvPr/>
        </p:nvSpPr>
        <p:spPr>
          <a:xfrm>
            <a:off x="7002071" y="4993994"/>
            <a:ext cx="2563522" cy="369332"/>
          </a:xfrm>
          <a:prstGeom prst="rect">
            <a:avLst/>
          </a:prstGeom>
        </p:spPr>
        <p:txBody>
          <a:bodyPr wrap="none">
            <a:spAutoFit/>
          </a:bodyPr>
          <a:lstStyle/>
          <a:p>
            <a:pPr marL="285750" indent="-285750">
              <a:buFont typeface="Arial" panose="020B0604020202020204" pitchFamily="34" charset="0"/>
              <a:buChar char="•"/>
            </a:pPr>
            <a:r>
              <a:rPr lang="en-US" dirty="0" smtClean="0">
                <a:solidFill>
                  <a:srgbClr val="0070C0"/>
                </a:solidFill>
                <a:latin typeface="Times-Roman"/>
              </a:rPr>
              <a:t>Sub-band</a:t>
            </a:r>
            <a:r>
              <a:rPr lang="en-US" dirty="0" smtClean="0">
                <a:latin typeface="Times-Roman"/>
              </a:rPr>
              <a:t>: </a:t>
            </a:r>
            <a:r>
              <a:rPr lang="en-US" i="1" dirty="0" smtClean="0">
                <a:latin typeface="Times-Italic"/>
              </a:rPr>
              <a:t>s </a:t>
            </a:r>
            <a:r>
              <a:rPr lang="en-US" dirty="0" smtClean="0">
                <a:latin typeface="Times-Italic"/>
              </a:rPr>
              <a:t>in [1, S]</a:t>
            </a:r>
            <a:endParaRPr lang="en-US" dirty="0"/>
          </a:p>
        </p:txBody>
      </p:sp>
      <p:sp>
        <p:nvSpPr>
          <p:cNvPr id="18" name="Rectangle 17"/>
          <p:cNvSpPr/>
          <p:nvPr/>
        </p:nvSpPr>
        <p:spPr>
          <a:xfrm>
            <a:off x="7013794" y="5512381"/>
            <a:ext cx="2465162" cy="369332"/>
          </a:xfrm>
          <a:prstGeom prst="rect">
            <a:avLst/>
          </a:prstGeom>
        </p:spPr>
        <p:txBody>
          <a:bodyPr wrap="none">
            <a:spAutoFit/>
          </a:bodyPr>
          <a:lstStyle/>
          <a:p>
            <a:pPr marL="285750" indent="-285750">
              <a:buFont typeface="Arial" panose="020B0604020202020204" pitchFamily="34" charset="0"/>
              <a:buChar char="•"/>
            </a:pPr>
            <a:r>
              <a:rPr lang="en-US" dirty="0" smtClean="0">
                <a:solidFill>
                  <a:srgbClr val="0070C0"/>
                </a:solidFill>
                <a:latin typeface="Times-Roman"/>
              </a:rPr>
              <a:t>Transmit power</a:t>
            </a:r>
            <a:r>
              <a:rPr lang="en-US" dirty="0" smtClean="0">
                <a:latin typeface="Times-Roman"/>
              </a:rPr>
              <a:t>: </a:t>
            </a:r>
            <a:r>
              <a:rPr lang="en-US" i="1" dirty="0" err="1" smtClean="0">
                <a:latin typeface="Times-Roman"/>
              </a:rPr>
              <a:t>p</a:t>
            </a:r>
            <a:r>
              <a:rPr lang="en-US" i="1" baseline="-25000" dirty="0" err="1" smtClean="0">
                <a:latin typeface="Times-Roman"/>
              </a:rPr>
              <a:t>j,s</a:t>
            </a:r>
            <a:endParaRPr lang="en-US" i="1" baseline="-25000" dirty="0"/>
          </a:p>
        </p:txBody>
      </p:sp>
      <p:sp>
        <p:nvSpPr>
          <p:cNvPr id="20" name="Rectangle 19"/>
          <p:cNvSpPr/>
          <p:nvPr/>
        </p:nvSpPr>
        <p:spPr>
          <a:xfrm>
            <a:off x="6834554" y="1834550"/>
            <a:ext cx="4548554" cy="432150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9214" y="6268237"/>
            <a:ext cx="10643894" cy="487569"/>
          </a:xfrm>
          <a:prstGeom prst="rect">
            <a:avLst/>
          </a:prstGeom>
        </p:spPr>
        <p:txBody>
          <a:bodyPr wrap="square">
            <a:spAutoFit/>
          </a:bodyPr>
          <a:lstStyle/>
          <a:p>
            <a:pPr indent="0" algn="just">
              <a:lnSpc>
                <a:spcPct val="107000"/>
              </a:lnSpc>
            </a:pPr>
            <a:r>
              <a:rPr lang="en-US" sz="1200" dirty="0" smtClean="0">
                <a:solidFill>
                  <a:schemeClr val="accent3">
                    <a:lumMod val="75000"/>
                  </a:schemeClr>
                </a:solidFill>
              </a:rPr>
              <a:t>[</a:t>
            </a:r>
            <a:r>
              <a:rPr lang="en-US" altLang="zh-CN" sz="1200" dirty="0" smtClean="0">
                <a:solidFill>
                  <a:schemeClr val="accent3">
                    <a:lumMod val="75000"/>
                  </a:schemeClr>
                </a:solidFill>
              </a:rPr>
              <a:t>13</a:t>
            </a:r>
            <a:r>
              <a:rPr lang="en-US" sz="1200" dirty="0" smtClean="0">
                <a:solidFill>
                  <a:schemeClr val="accent3">
                    <a:lumMod val="75000"/>
                  </a:schemeClr>
                </a:solidFill>
              </a:rPr>
              <a:t>] </a:t>
            </a:r>
            <a:r>
              <a:rPr lang="en-US" sz="1200" dirty="0" err="1">
                <a:solidFill>
                  <a:schemeClr val="accent3">
                    <a:lumMod val="75000"/>
                  </a:schemeClr>
                </a:solidFill>
              </a:rPr>
              <a:t>Huaqing</a:t>
            </a:r>
            <a:r>
              <a:rPr lang="en-US" sz="1200" dirty="0">
                <a:solidFill>
                  <a:schemeClr val="accent3">
                    <a:lumMod val="75000"/>
                  </a:schemeClr>
                </a:solidFill>
              </a:rPr>
              <a:t> Zhang, Yong Xiao, Lin X. </a:t>
            </a:r>
            <a:r>
              <a:rPr lang="en-US" sz="1200" dirty="0" err="1">
                <a:solidFill>
                  <a:schemeClr val="accent3">
                    <a:lumMod val="75000"/>
                  </a:schemeClr>
                </a:solidFill>
              </a:rPr>
              <a:t>Cai</a:t>
            </a:r>
            <a:r>
              <a:rPr lang="en-US" sz="1200" dirty="0">
                <a:solidFill>
                  <a:schemeClr val="accent3">
                    <a:lumMod val="75000"/>
                  </a:schemeClr>
                </a:solidFill>
              </a:rPr>
              <a:t>, </a:t>
            </a:r>
            <a:r>
              <a:rPr lang="en-US" sz="1200" dirty="0" err="1">
                <a:solidFill>
                  <a:schemeClr val="accent3">
                    <a:lumMod val="75000"/>
                  </a:schemeClr>
                </a:solidFill>
              </a:rPr>
              <a:t>Dusit</a:t>
            </a:r>
            <a:r>
              <a:rPr lang="en-US" sz="1200" dirty="0">
                <a:solidFill>
                  <a:schemeClr val="accent3">
                    <a:lumMod val="75000"/>
                  </a:schemeClr>
                </a:solidFill>
              </a:rPr>
              <a:t> </a:t>
            </a:r>
            <a:r>
              <a:rPr lang="en-US" sz="1200" dirty="0" err="1">
                <a:solidFill>
                  <a:schemeClr val="accent3">
                    <a:lumMod val="75000"/>
                  </a:schemeClr>
                </a:solidFill>
              </a:rPr>
              <a:t>Niyato</a:t>
            </a:r>
            <a:r>
              <a:rPr lang="en-US" sz="1200" dirty="0">
                <a:solidFill>
                  <a:schemeClr val="accent3">
                    <a:lumMod val="75000"/>
                  </a:schemeClr>
                </a:solidFill>
              </a:rPr>
              <a:t>, </a:t>
            </a:r>
            <a:r>
              <a:rPr lang="en-US" sz="1200" dirty="0" err="1">
                <a:solidFill>
                  <a:schemeClr val="accent3">
                    <a:lumMod val="75000"/>
                  </a:schemeClr>
                </a:solidFill>
              </a:rPr>
              <a:t>Lingyang</a:t>
            </a:r>
            <a:r>
              <a:rPr lang="en-US" sz="1200" dirty="0">
                <a:solidFill>
                  <a:schemeClr val="accent3">
                    <a:lumMod val="75000"/>
                  </a:schemeClr>
                </a:solidFill>
              </a:rPr>
              <a:t> Song, and </a:t>
            </a:r>
            <a:r>
              <a:rPr lang="en-US" sz="1200" dirty="0" err="1">
                <a:solidFill>
                  <a:schemeClr val="accent3">
                    <a:lumMod val="75000"/>
                  </a:schemeClr>
                </a:solidFill>
              </a:rPr>
              <a:t>ZhuHan</a:t>
            </a:r>
            <a:r>
              <a:rPr lang="en-US" sz="1200" dirty="0">
                <a:solidFill>
                  <a:schemeClr val="accent3">
                    <a:lumMod val="75000"/>
                  </a:schemeClr>
                </a:solidFill>
              </a:rPr>
              <a:t>, ``Multi-Leader Multi-Follower </a:t>
            </a:r>
            <a:r>
              <a:rPr lang="en-US" sz="1200" dirty="0" err="1">
                <a:solidFill>
                  <a:schemeClr val="accent3">
                    <a:lumMod val="75000"/>
                  </a:schemeClr>
                </a:solidFill>
              </a:rPr>
              <a:t>Stackelberg</a:t>
            </a:r>
            <a:r>
              <a:rPr lang="en-US" sz="1200" dirty="0">
                <a:solidFill>
                  <a:schemeClr val="accent3">
                    <a:lumMod val="75000"/>
                  </a:schemeClr>
                </a:solidFill>
              </a:rPr>
              <a:t> Game for Resource Management in LTE Unlicensed", IEEE Transactions on Wireless Communications, vol. 16, no. 1, pp. 348-361, January 2017.</a:t>
            </a:r>
          </a:p>
        </p:txBody>
      </p:sp>
    </p:spTree>
    <p:extLst>
      <p:ext uri="{BB962C8B-B14F-4D97-AF65-F5344CB8AC3E}">
        <p14:creationId xmlns:p14="http://schemas.microsoft.com/office/powerpoint/2010/main" val="1407499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48</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Multi-Leader/Follower </a:t>
            </a:r>
            <a:r>
              <a:rPr lang="en-US" altLang="zh-CN" sz="2800" b="1" dirty="0" err="1" smtClean="0">
                <a:solidFill>
                  <a:schemeClr val="tx1"/>
                </a:solidFill>
                <a:latin typeface="Arial Black" panose="020B0A04020102020204" pitchFamily="34" charset="0"/>
              </a:rPr>
              <a:t>Stackelberg</a:t>
            </a:r>
            <a:r>
              <a:rPr lang="en-US" altLang="zh-CN" sz="2800" b="1" dirty="0" smtClean="0">
                <a:solidFill>
                  <a:schemeClr val="tx1"/>
                </a:solidFill>
                <a:latin typeface="Arial Black" panose="020B0A04020102020204" pitchFamily="34" charset="0"/>
              </a:rPr>
              <a:t> 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89" name="Rectangle 1"/>
          <p:cNvSpPr txBox="1">
            <a:spLocks noChangeArrowheads="1"/>
          </p:cNvSpPr>
          <p:nvPr/>
        </p:nvSpPr>
        <p:spPr>
          <a:xfrm>
            <a:off x="611419" y="1379834"/>
            <a:ext cx="5884331"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Problem formulation</a:t>
            </a:r>
            <a:endParaRPr lang="en-US" alt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69594" y="1966069"/>
            <a:ext cx="3997570" cy="369332"/>
          </a:xfrm>
          <a:prstGeom prst="rect">
            <a:avLst/>
          </a:prstGeom>
        </p:spPr>
        <p:txBody>
          <a:bodyPr wrap="square">
            <a:spAutoFit/>
          </a:bodyPr>
          <a:lstStyle/>
          <a:p>
            <a:pPr marL="285750" indent="-285750">
              <a:buFont typeface="Arial" panose="020B0604020202020204" pitchFamily="34" charset="0"/>
              <a:buChar char="•"/>
            </a:pPr>
            <a:r>
              <a:rPr lang="en-US" dirty="0" smtClean="0">
                <a:latin typeface="Times-Roman"/>
              </a:rPr>
              <a:t>Non-cooperate </a:t>
            </a:r>
            <a:r>
              <a:rPr lang="en-US" dirty="0">
                <a:latin typeface="Times-Roman"/>
              </a:rPr>
              <a:t>with </a:t>
            </a:r>
            <a:r>
              <a:rPr lang="en-US" dirty="0" smtClean="0">
                <a:latin typeface="Times-Roman"/>
              </a:rPr>
              <a:t>each other</a:t>
            </a:r>
            <a:endParaRPr lang="en-US" dirty="0"/>
          </a:p>
        </p:txBody>
      </p:sp>
      <p:sp>
        <p:nvSpPr>
          <p:cNvPr id="12" name="Rectangle 11"/>
          <p:cNvSpPr/>
          <p:nvPr/>
        </p:nvSpPr>
        <p:spPr>
          <a:xfrm>
            <a:off x="828173" y="4184247"/>
            <a:ext cx="3730508" cy="369332"/>
          </a:xfrm>
          <a:prstGeom prst="rect">
            <a:avLst/>
          </a:prstGeom>
        </p:spPr>
        <p:txBody>
          <a:bodyPr wrap="none">
            <a:spAutoFit/>
          </a:bodyPr>
          <a:lstStyle/>
          <a:p>
            <a:pPr marL="285750" indent="-285750">
              <a:buFont typeface="Arial" panose="020B0604020202020204" pitchFamily="34" charset="0"/>
              <a:buChar char="•"/>
            </a:pPr>
            <a:r>
              <a:rPr lang="en-US" dirty="0" smtClean="0">
                <a:latin typeface="Times-Roman"/>
              </a:rPr>
              <a:t>Fully </a:t>
            </a:r>
            <a:r>
              <a:rPr lang="en-US" dirty="0">
                <a:latin typeface="Times-Roman"/>
              </a:rPr>
              <a:t>coordinate with each other</a:t>
            </a:r>
            <a:endParaRPr lang="en-US" dirty="0"/>
          </a:p>
        </p:txBody>
      </p:sp>
      <p:pic>
        <p:nvPicPr>
          <p:cNvPr id="14" name="Picture 13"/>
          <p:cNvPicPr>
            <a:picLocks noChangeAspect="1"/>
          </p:cNvPicPr>
          <p:nvPr/>
        </p:nvPicPr>
        <p:blipFill>
          <a:blip r:embed="rId4"/>
          <a:stretch>
            <a:fillRect/>
          </a:stretch>
        </p:blipFill>
        <p:spPr>
          <a:xfrm>
            <a:off x="1259839" y="2444261"/>
            <a:ext cx="4036032" cy="1658815"/>
          </a:xfrm>
          <a:prstGeom prst="rect">
            <a:avLst/>
          </a:prstGeom>
          <a:ln>
            <a:noFill/>
          </a:ln>
        </p:spPr>
      </p:pic>
      <p:pic>
        <p:nvPicPr>
          <p:cNvPr id="19" name="Picture 18"/>
          <p:cNvPicPr>
            <a:picLocks noChangeAspect="1"/>
          </p:cNvPicPr>
          <p:nvPr/>
        </p:nvPicPr>
        <p:blipFill>
          <a:blip r:embed="rId5"/>
          <a:stretch>
            <a:fillRect/>
          </a:stretch>
        </p:blipFill>
        <p:spPr>
          <a:xfrm>
            <a:off x="1259838" y="4736123"/>
            <a:ext cx="4158437" cy="1732084"/>
          </a:xfrm>
          <a:prstGeom prst="rect">
            <a:avLst/>
          </a:prstGeom>
          <a:ln>
            <a:noFill/>
          </a:ln>
        </p:spPr>
      </p:pic>
      <p:pic>
        <p:nvPicPr>
          <p:cNvPr id="21" name="Picture 20"/>
          <p:cNvPicPr>
            <a:picLocks noChangeAspect="1"/>
          </p:cNvPicPr>
          <p:nvPr/>
        </p:nvPicPr>
        <p:blipFill>
          <a:blip r:embed="rId6"/>
          <a:stretch>
            <a:fillRect/>
          </a:stretch>
        </p:blipFill>
        <p:spPr>
          <a:xfrm>
            <a:off x="5694943" y="4861543"/>
            <a:ext cx="4187611" cy="1606664"/>
          </a:xfrm>
          <a:prstGeom prst="rect">
            <a:avLst/>
          </a:prstGeom>
          <a:ln>
            <a:noFill/>
          </a:ln>
        </p:spPr>
      </p:pic>
      <p:sp>
        <p:nvSpPr>
          <p:cNvPr id="24" name="Rectangle 23"/>
          <p:cNvSpPr/>
          <p:nvPr/>
        </p:nvSpPr>
        <p:spPr>
          <a:xfrm>
            <a:off x="6047354" y="3267052"/>
            <a:ext cx="3084923"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set of the optimal pricing strategies</a:t>
            </a:r>
          </a:p>
        </p:txBody>
      </p:sp>
      <p:sp>
        <p:nvSpPr>
          <p:cNvPr id="22" name="Rectangle 21"/>
          <p:cNvSpPr/>
          <p:nvPr/>
        </p:nvSpPr>
        <p:spPr>
          <a:xfrm>
            <a:off x="6047355" y="2959402"/>
            <a:ext cx="3858645" cy="33855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s</a:t>
            </a:r>
            <a:r>
              <a:rPr lang="en-US" sz="1600" dirty="0" smtClean="0">
                <a:latin typeface="Times New Roman" panose="02020603050405020304" pitchFamily="18" charset="0"/>
                <a:cs typeface="Times New Roman" panose="02020603050405020304" pitchFamily="18" charset="0"/>
              </a:rPr>
              <a:t>et of the </a:t>
            </a:r>
            <a:r>
              <a:rPr lang="en-US" sz="1600" dirty="0">
                <a:latin typeface="Times New Roman" panose="02020603050405020304" pitchFamily="18" charset="0"/>
                <a:cs typeface="Times New Roman" panose="02020603050405020304" pitchFamily="18" charset="0"/>
              </a:rPr>
              <a:t>optimal transmit powers </a:t>
            </a:r>
            <a:r>
              <a:rPr lang="en-US" sz="1600" dirty="0" smtClean="0">
                <a:latin typeface="Times New Roman" panose="02020603050405020304" pitchFamily="18" charset="0"/>
                <a:cs typeface="Times New Roman" panose="02020603050405020304" pitchFamily="18" charset="0"/>
              </a:rPr>
              <a:t>of all </a:t>
            </a:r>
            <a:r>
              <a:rPr lang="en-US" sz="1600" dirty="0">
                <a:latin typeface="Times New Roman" panose="02020603050405020304" pitchFamily="18" charset="0"/>
                <a:cs typeface="Times New Roman" panose="02020603050405020304" pitchFamily="18" charset="0"/>
              </a:rPr>
              <a:t>UEs</a:t>
            </a:r>
          </a:p>
        </p:txBody>
      </p:sp>
      <p:cxnSp>
        <p:nvCxnSpPr>
          <p:cNvPr id="25" name="Straight Arrow Connector 24"/>
          <p:cNvCxnSpPr>
            <a:endCxn id="24" idx="1"/>
          </p:cNvCxnSpPr>
          <p:nvPr/>
        </p:nvCxnSpPr>
        <p:spPr>
          <a:xfrm>
            <a:off x="2929783" y="2818483"/>
            <a:ext cx="3117571" cy="617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3320286" y="2822799"/>
            <a:ext cx="2727069" cy="305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693427" y="2492459"/>
            <a:ext cx="236356" cy="3165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91375" y="2493764"/>
            <a:ext cx="236356" cy="3165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053082" y="2659789"/>
            <a:ext cx="1808508"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the utility of operator </a:t>
            </a:r>
            <a:r>
              <a:rPr lang="en-US" sz="1400" i="1" dirty="0" err="1">
                <a:latin typeface="Times New Roman" panose="02020603050405020304" pitchFamily="18" charset="0"/>
                <a:cs typeface="Times New Roman" panose="02020603050405020304" pitchFamily="18" charset="0"/>
              </a:rPr>
              <a:t>i</a:t>
            </a:r>
            <a:endParaRPr lang="en-US" sz="1400" dirty="0">
              <a:latin typeface="Times New Roman" panose="02020603050405020304" pitchFamily="18" charset="0"/>
              <a:cs typeface="Times New Roman" panose="02020603050405020304" pitchFamily="18" charset="0"/>
            </a:endParaRPr>
          </a:p>
        </p:txBody>
      </p:sp>
      <p:sp>
        <p:nvSpPr>
          <p:cNvPr id="35" name="Oval 34"/>
          <p:cNvSpPr/>
          <p:nvPr/>
        </p:nvSpPr>
        <p:spPr>
          <a:xfrm>
            <a:off x="1888119" y="2380950"/>
            <a:ext cx="1699143" cy="56672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3553584" y="2742775"/>
            <a:ext cx="2470324" cy="1233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495750" y="4685612"/>
            <a:ext cx="1699143" cy="56672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838144" y="4027623"/>
            <a:ext cx="1479892"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the utility of UE </a:t>
            </a:r>
            <a:r>
              <a:rPr lang="en-US" sz="1400" i="1" dirty="0">
                <a:latin typeface="Times New Roman" panose="02020603050405020304" pitchFamily="18" charset="0"/>
                <a:cs typeface="Times New Roman" panose="02020603050405020304" pitchFamily="18" charset="0"/>
              </a:rPr>
              <a:t>j</a:t>
            </a:r>
            <a:endParaRPr lang="en-US" sz="1400" dirty="0">
              <a:latin typeface="Times New Roman" panose="02020603050405020304" pitchFamily="18" charset="0"/>
              <a:cs typeface="Times New Roman" panose="02020603050405020304" pitchFamily="18" charset="0"/>
            </a:endParaRPr>
          </a:p>
        </p:txBody>
      </p:sp>
      <p:cxnSp>
        <p:nvCxnSpPr>
          <p:cNvPr id="42" name="Straight Arrow Connector 41"/>
          <p:cNvCxnSpPr>
            <a:stCxn id="40" idx="0"/>
          </p:cNvCxnSpPr>
          <p:nvPr/>
        </p:nvCxnSpPr>
        <p:spPr>
          <a:xfrm flipV="1">
            <a:off x="7345322" y="4224180"/>
            <a:ext cx="541378" cy="4614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838144" y="4266834"/>
            <a:ext cx="3796127"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sub-band allocation results for all </a:t>
            </a:r>
            <a:r>
              <a:rPr lang="en-US" sz="1400" dirty="0" smtClean="0">
                <a:latin typeface="Times New Roman" panose="02020603050405020304" pitchFamily="18" charset="0"/>
                <a:cs typeface="Times New Roman" panose="02020603050405020304" pitchFamily="18" charset="0"/>
              </a:rPr>
              <a:t>UEs </a:t>
            </a:r>
            <a:r>
              <a:rPr lang="en-US" sz="1400" dirty="0">
                <a:latin typeface="Times New Roman" panose="02020603050405020304" pitchFamily="18" charset="0"/>
                <a:cs typeface="Times New Roman" panose="02020603050405020304" pitchFamily="18" charset="0"/>
              </a:rPr>
              <a:t>except </a:t>
            </a:r>
            <a:r>
              <a:rPr lang="en-US" sz="1400" i="1" dirty="0" smtClean="0">
                <a:latin typeface="Times New Roman" panose="02020603050405020304" pitchFamily="18" charset="0"/>
                <a:cs typeface="Times New Roman" panose="02020603050405020304" pitchFamily="18" charset="0"/>
              </a:rPr>
              <a:t>j</a:t>
            </a:r>
            <a:endParaRPr lang="en-US" sz="1400" dirty="0">
              <a:latin typeface="Times New Roman" panose="02020603050405020304" pitchFamily="18" charset="0"/>
              <a:cs typeface="Times New Roman" panose="02020603050405020304" pitchFamily="18" charset="0"/>
            </a:endParaRPr>
          </a:p>
        </p:txBody>
      </p:sp>
      <p:cxnSp>
        <p:nvCxnSpPr>
          <p:cNvPr id="49" name="Straight Arrow Connector 48"/>
          <p:cNvCxnSpPr>
            <a:stCxn id="21" idx="0"/>
          </p:cNvCxnSpPr>
          <p:nvPr/>
        </p:nvCxnSpPr>
        <p:spPr>
          <a:xfrm flipV="1">
            <a:off x="7788749" y="4511332"/>
            <a:ext cx="97951" cy="350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585666" y="4846046"/>
            <a:ext cx="369614" cy="28688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059077" y="2735191"/>
            <a:ext cx="1851069" cy="201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047354" y="3024144"/>
            <a:ext cx="3846923" cy="2305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73589" y="3341788"/>
            <a:ext cx="2976626" cy="2433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886701" y="4103076"/>
            <a:ext cx="1339362" cy="1918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886700" y="4346319"/>
            <a:ext cx="3697183" cy="1875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7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ppt_x"/>
                                          </p:val>
                                        </p:tav>
                                        <p:tav tm="100000">
                                          <p:val>
                                            <p:strVal val="#ppt_x"/>
                                          </p:val>
                                        </p:tav>
                                      </p:tavLst>
                                    </p:anim>
                                    <p:anim calcmode="lin" valueType="num">
                                      <p:cBhvr additive="base">
                                        <p:cTn id="62" dur="500" fill="hold"/>
                                        <p:tgtEl>
                                          <p:spTgt spid="4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additive="base">
                                        <p:cTn id="65" dur="500" fill="hold"/>
                                        <p:tgtEl>
                                          <p:spTgt spid="49"/>
                                        </p:tgtEl>
                                        <p:attrNameLst>
                                          <p:attrName>ppt_x</p:attrName>
                                        </p:attrNameLst>
                                      </p:cBhvr>
                                      <p:tavLst>
                                        <p:tav tm="0">
                                          <p:val>
                                            <p:strVal val="#ppt_x"/>
                                          </p:val>
                                        </p:tav>
                                        <p:tav tm="100000">
                                          <p:val>
                                            <p:strVal val="#ppt_x"/>
                                          </p:val>
                                        </p:tav>
                                      </p:tavLst>
                                    </p:anim>
                                    <p:anim calcmode="lin" valueType="num">
                                      <p:cBhvr additive="base">
                                        <p:cTn id="66" dur="500" fill="hold"/>
                                        <p:tgtEl>
                                          <p:spTgt spid="4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500" fill="hold"/>
                                        <p:tgtEl>
                                          <p:spTgt spid="58"/>
                                        </p:tgtEl>
                                        <p:attrNameLst>
                                          <p:attrName>ppt_x</p:attrName>
                                        </p:attrNameLst>
                                      </p:cBhvr>
                                      <p:tavLst>
                                        <p:tav tm="0">
                                          <p:val>
                                            <p:strVal val="#ppt_x"/>
                                          </p:val>
                                        </p:tav>
                                        <p:tav tm="100000">
                                          <p:val>
                                            <p:strVal val="#ppt_x"/>
                                          </p:val>
                                        </p:tav>
                                      </p:tavLst>
                                    </p:anim>
                                    <p:anim calcmode="lin" valueType="num">
                                      <p:cBhvr additive="base">
                                        <p:cTn id="74" dur="500" fill="hold"/>
                                        <p:tgtEl>
                                          <p:spTgt spid="5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 calcmode="lin" valueType="num">
                                      <p:cBhvr additive="base">
                                        <p:cTn id="77" dur="500" fill="hold"/>
                                        <p:tgtEl>
                                          <p:spTgt spid="59"/>
                                        </p:tgtEl>
                                        <p:attrNameLst>
                                          <p:attrName>ppt_x</p:attrName>
                                        </p:attrNameLst>
                                      </p:cBhvr>
                                      <p:tavLst>
                                        <p:tav tm="0">
                                          <p:val>
                                            <p:strVal val="#ppt_x"/>
                                          </p:val>
                                        </p:tav>
                                        <p:tav tm="100000">
                                          <p:val>
                                            <p:strVal val="#ppt_x"/>
                                          </p:val>
                                        </p:tav>
                                      </p:tavLst>
                                    </p:anim>
                                    <p:anim calcmode="lin" valueType="num">
                                      <p:cBhvr additive="base">
                                        <p:cTn id="7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4" grpId="0"/>
      <p:bldP spid="22" grpId="0"/>
      <p:bldP spid="29" grpId="0" animBg="1"/>
      <p:bldP spid="33" grpId="0" animBg="1"/>
      <p:bldP spid="34" grpId="0"/>
      <p:bldP spid="35" grpId="0" animBg="1"/>
      <p:bldP spid="40" grpId="0" animBg="1"/>
      <p:bldP spid="37" grpId="0"/>
      <p:bldP spid="44" grpId="0"/>
      <p:bldP spid="52" grpId="0" animBg="1"/>
      <p:bldP spid="53" grpId="0" animBg="1"/>
      <p:bldP spid="55" grpId="0" animBg="1"/>
      <p:bldP spid="56" grpId="0" animBg="1"/>
      <p:bldP spid="58" grpId="0" animBg="1"/>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49</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Multi-Leader/Follower </a:t>
            </a:r>
            <a:r>
              <a:rPr lang="en-US" altLang="zh-CN" sz="2800" b="1" dirty="0" err="1" smtClean="0">
                <a:solidFill>
                  <a:schemeClr val="tx1"/>
                </a:solidFill>
                <a:latin typeface="Arial Black" panose="020B0A04020102020204" pitchFamily="34" charset="0"/>
              </a:rPr>
              <a:t>Stackelberg</a:t>
            </a:r>
            <a:r>
              <a:rPr lang="en-US" altLang="zh-CN" sz="2800" b="1" dirty="0" smtClean="0">
                <a:solidFill>
                  <a:schemeClr val="tx1"/>
                </a:solidFill>
                <a:latin typeface="Arial Black" panose="020B0A04020102020204" pitchFamily="34" charset="0"/>
              </a:rPr>
              <a:t> 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89" name="Rectangle 1"/>
          <p:cNvSpPr txBox="1">
            <a:spLocks noChangeArrowheads="1"/>
          </p:cNvSpPr>
          <p:nvPr/>
        </p:nvSpPr>
        <p:spPr>
          <a:xfrm>
            <a:off x="524972" y="1368324"/>
            <a:ext cx="6187966"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Sub-band allocation and operators strategy</a:t>
            </a:r>
            <a:endParaRPr lang="en-US" alt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724275" y="1892099"/>
            <a:ext cx="4512265" cy="4804125"/>
          </a:xfrm>
          <a:prstGeom prst="rect">
            <a:avLst/>
          </a:prstGeom>
        </p:spPr>
      </p:pic>
      <p:pic>
        <p:nvPicPr>
          <p:cNvPr id="8" name="Picture 7"/>
          <p:cNvPicPr>
            <a:picLocks noChangeAspect="1"/>
          </p:cNvPicPr>
          <p:nvPr/>
        </p:nvPicPr>
        <p:blipFill>
          <a:blip r:embed="rId5"/>
          <a:stretch>
            <a:fillRect/>
          </a:stretch>
        </p:blipFill>
        <p:spPr>
          <a:xfrm>
            <a:off x="6712938" y="1185597"/>
            <a:ext cx="3969493" cy="5510627"/>
          </a:xfrm>
          <a:prstGeom prst="rect">
            <a:avLst/>
          </a:prstGeom>
        </p:spPr>
      </p:pic>
    </p:spTree>
    <p:extLst>
      <p:ext uri="{BB962C8B-B14F-4D97-AF65-F5344CB8AC3E}">
        <p14:creationId xmlns:p14="http://schemas.microsoft.com/office/powerpoint/2010/main" val="32521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5</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5"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46" name="Text Placeholder 2"/>
          <p:cNvSpPr txBox="1">
            <a:spLocks/>
          </p:cNvSpPr>
          <p:nvPr/>
        </p:nvSpPr>
        <p:spPr>
          <a:xfrm>
            <a:off x="5590831" y="211761"/>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smtClean="0">
                <a:solidFill>
                  <a:schemeClr val="tx1"/>
                </a:solidFill>
                <a:latin typeface="Arial Black" panose="020B0A04020102020204" pitchFamily="34" charset="0"/>
              </a:rPr>
              <a:t>Background</a:t>
            </a:r>
            <a:endParaRPr lang="en-US" sz="2800" b="1" dirty="0">
              <a:solidFill>
                <a:schemeClr val="tx1"/>
              </a:solidFill>
              <a:latin typeface="Arial Black" panose="020B0A04020102020204" pitchFamily="34" charset="0"/>
            </a:endParaRPr>
          </a:p>
        </p:txBody>
      </p:sp>
      <p:sp>
        <p:nvSpPr>
          <p:cNvPr id="47" name="Rectangle 46"/>
          <p:cNvSpPr/>
          <p:nvPr/>
        </p:nvSpPr>
        <p:spPr>
          <a:xfrm>
            <a:off x="626603" y="1379945"/>
            <a:ext cx="5802229" cy="461665"/>
          </a:xfrm>
          <a:prstGeom prst="rect">
            <a:avLst/>
          </a:prstGeom>
        </p:spPr>
        <p:txBody>
          <a:bodyPr wrap="none">
            <a:spAutoFit/>
          </a:bodyPr>
          <a:lstStyle/>
          <a:p>
            <a:pPr marL="342900" lvl="1" indent="-342900">
              <a:spcAft>
                <a:spcPts val="1200"/>
              </a:spcAft>
              <a:buFont typeface="Wingdings" panose="05000000000000000000" pitchFamily="2" charset="2"/>
              <a:buChar char="v"/>
            </a:pPr>
            <a:r>
              <a:rPr lang="en-US" sz="2400" b="1" dirty="0" smtClean="0">
                <a:latin typeface="Times New Roman" panose="02020603050405020304" pitchFamily="18" charset="0"/>
                <a:cs typeface="Times New Roman" panose="02020603050405020304" pitchFamily="18" charset="0"/>
              </a:rPr>
              <a:t>LTE-U vs. Wi-Fi on the unlicensed band</a:t>
            </a:r>
            <a:endParaRPr lang="en-US" sz="2400" b="1" dirty="0">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22" y="2275354"/>
            <a:ext cx="3220373" cy="2023421"/>
          </a:xfrm>
          <a:prstGeom prst="rect">
            <a:avLst/>
          </a:prstGeom>
        </p:spPr>
      </p:pic>
      <p:pic>
        <p:nvPicPr>
          <p:cNvPr id="66" name="Picture 65"/>
          <p:cNvPicPr>
            <a:picLocks noChangeAspect="1"/>
          </p:cNvPicPr>
          <p:nvPr/>
        </p:nvPicPr>
        <p:blipFill>
          <a:blip r:embed="rId5"/>
          <a:stretch>
            <a:fillRect/>
          </a:stretch>
        </p:blipFill>
        <p:spPr>
          <a:xfrm>
            <a:off x="7922038" y="2298973"/>
            <a:ext cx="3176291" cy="1997103"/>
          </a:xfrm>
          <a:prstGeom prst="rect">
            <a:avLst/>
          </a:prstGeom>
        </p:spPr>
      </p:pic>
      <p:pic>
        <p:nvPicPr>
          <p:cNvPr id="67" name="Picture 66"/>
          <p:cNvPicPr>
            <a:picLocks noChangeAspect="1"/>
          </p:cNvPicPr>
          <p:nvPr/>
        </p:nvPicPr>
        <p:blipFill>
          <a:blip r:embed="rId6"/>
          <a:stretch>
            <a:fillRect/>
          </a:stretch>
        </p:blipFill>
        <p:spPr>
          <a:xfrm>
            <a:off x="4485071" y="2298974"/>
            <a:ext cx="3176291" cy="1997103"/>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913" y="4444846"/>
            <a:ext cx="1468590" cy="1165548"/>
          </a:xfrm>
          <a:prstGeom prst="rect">
            <a:avLst/>
          </a:prstGeom>
        </p:spPr>
      </p:pic>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l="3162" t="12476" r="5583" b="14836"/>
          <a:stretch/>
        </p:blipFill>
        <p:spPr>
          <a:xfrm>
            <a:off x="5559871" y="4495754"/>
            <a:ext cx="1026689" cy="1022244"/>
          </a:xfrm>
          <a:prstGeom prst="rect">
            <a:avLst/>
          </a:prstGeom>
        </p:spPr>
      </p:pic>
      <p:pic>
        <p:nvPicPr>
          <p:cNvPr id="78" name="Picture 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2814" y="4516498"/>
            <a:ext cx="980756" cy="980756"/>
          </a:xfrm>
          <a:prstGeom prst="rect">
            <a:avLst/>
          </a:prstGeom>
        </p:spPr>
      </p:pic>
      <p:sp>
        <p:nvSpPr>
          <p:cNvPr id="82" name="TextBox 81"/>
          <p:cNvSpPr txBox="1"/>
          <p:nvPr/>
        </p:nvSpPr>
        <p:spPr>
          <a:xfrm>
            <a:off x="2005707" y="5652742"/>
            <a:ext cx="1354519" cy="369332"/>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800" b="0" dirty="0" smtClean="0">
                <a:solidFill>
                  <a:srgbClr val="0070C0"/>
                </a:solidFill>
                <a:latin typeface="Berlin Sans FB Demi" panose="020E0802020502020306" pitchFamily="34" charset="0"/>
                <a:cs typeface="Arial" panose="020B0604020202020204" pitchFamily="34" charset="0"/>
              </a:rPr>
              <a:t>Wi-Fi Win</a:t>
            </a:r>
            <a:endParaRPr lang="en-US" altLang="zh-CN" sz="1800" b="0" dirty="0">
              <a:solidFill>
                <a:srgbClr val="0070C0"/>
              </a:solidFill>
              <a:latin typeface="Berlin Sans FB Demi" panose="020E0802020502020306" pitchFamily="34" charset="0"/>
              <a:cs typeface="Arial" panose="020B0604020202020204" pitchFamily="34" charset="0"/>
            </a:endParaRPr>
          </a:p>
        </p:txBody>
      </p:sp>
      <p:sp>
        <p:nvSpPr>
          <p:cNvPr id="83" name="TextBox 82"/>
          <p:cNvSpPr txBox="1"/>
          <p:nvPr/>
        </p:nvSpPr>
        <p:spPr>
          <a:xfrm>
            <a:off x="5522958" y="5642713"/>
            <a:ext cx="1307506" cy="369332"/>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800" b="0" dirty="0" smtClean="0">
                <a:solidFill>
                  <a:srgbClr val="0070C0"/>
                </a:solidFill>
                <a:latin typeface="Berlin Sans FB Demi" panose="020E0802020502020306" pitchFamily="34" charset="0"/>
                <a:cs typeface="Arial" panose="020B0604020202020204" pitchFamily="34" charset="0"/>
              </a:rPr>
              <a:t>LTE-U Win</a:t>
            </a:r>
            <a:endParaRPr lang="en-US" altLang="zh-CN" sz="1800" b="0" dirty="0">
              <a:solidFill>
                <a:srgbClr val="0070C0"/>
              </a:solidFill>
              <a:latin typeface="Berlin Sans FB Demi" panose="020E0802020502020306" pitchFamily="34" charset="0"/>
              <a:cs typeface="Arial" panose="020B0604020202020204" pitchFamily="34" charset="0"/>
            </a:endParaRPr>
          </a:p>
        </p:txBody>
      </p:sp>
      <p:sp>
        <p:nvSpPr>
          <p:cNvPr id="84" name="TextBox 83"/>
          <p:cNvSpPr txBox="1"/>
          <p:nvPr/>
        </p:nvSpPr>
        <p:spPr>
          <a:xfrm>
            <a:off x="8993197" y="5642713"/>
            <a:ext cx="1354519" cy="369332"/>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1800" b="0" dirty="0" smtClean="0">
                <a:solidFill>
                  <a:srgbClr val="0070C0"/>
                </a:solidFill>
                <a:latin typeface="Berlin Sans FB Demi" panose="020E0802020502020306" pitchFamily="34" charset="0"/>
                <a:cs typeface="Arial" panose="020B0604020202020204" pitchFamily="34" charset="0"/>
              </a:rPr>
              <a:t>Collisions</a:t>
            </a:r>
            <a:endParaRPr lang="en-US" altLang="zh-CN" sz="1800" b="0" dirty="0">
              <a:solidFill>
                <a:srgbClr val="0070C0"/>
              </a:solidFill>
              <a:latin typeface="Berlin Sans FB Demi" panose="020E0802020502020306" pitchFamily="34" charset="0"/>
              <a:cs typeface="Arial" panose="020B0604020202020204" pitchFamily="34" charset="0"/>
            </a:endParaRPr>
          </a:p>
        </p:txBody>
      </p:sp>
    </p:spTree>
    <p:extLst>
      <p:ext uri="{BB962C8B-B14F-4D97-AF65-F5344CB8AC3E}">
        <p14:creationId xmlns:p14="http://schemas.microsoft.com/office/powerpoint/2010/main" val="146051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50</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Coalition Formation Game</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7" name="Rectangle 2"/>
          <p:cNvSpPr txBox="1">
            <a:spLocks noChangeArrowheads="1"/>
          </p:cNvSpPr>
          <p:nvPr/>
        </p:nvSpPr>
        <p:spPr>
          <a:xfrm>
            <a:off x="713370" y="1843101"/>
            <a:ext cx="10938485" cy="1196310"/>
          </a:xfrm>
          <a:prstGeom prst="rect">
            <a:avLst/>
          </a:prstGeom>
          <a:ln/>
        </p:spPr>
        <p:txBody>
          <a:bodyPr tIns="1584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6363" indent="0" algn="just">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n-US" altLang="en-US" sz="1800" dirty="0" smtClean="0"/>
              <a:t>Relying on the LTE-U TDD-based </a:t>
            </a:r>
            <a:r>
              <a:rPr lang="en-US" altLang="en-US" sz="1800" dirty="0" err="1" smtClean="0"/>
              <a:t>OpenWrt</a:t>
            </a:r>
            <a:r>
              <a:rPr lang="en-US" altLang="en-US" sz="1800" dirty="0" smtClean="0"/>
              <a:t> wireless routers (WRs), we achieved precise synchronization and emulate the LTE-U network workflow in an economic way.</a:t>
            </a:r>
            <a:r>
              <a:rPr lang="en-US" altLang="en-US" sz="1800" dirty="0" smtClean="0">
                <a:solidFill>
                  <a:srgbClr val="800000"/>
                </a:solidFill>
              </a:rPr>
              <a:t> </a:t>
            </a:r>
            <a:r>
              <a:rPr lang="en-US" altLang="zh-CN" sz="1800" dirty="0" smtClean="0">
                <a:solidFill>
                  <a:srgbClr val="0070C0"/>
                </a:solidFill>
              </a:rPr>
              <a:t>T</a:t>
            </a:r>
            <a:r>
              <a:rPr lang="en-US" altLang="en-US" sz="1800" dirty="0" smtClean="0">
                <a:solidFill>
                  <a:srgbClr val="0070C0"/>
                </a:solidFill>
              </a:rPr>
              <a:t>he great interference on the CSMA-WR from the TDDWR due to the frame transmission mechanism.</a:t>
            </a:r>
            <a:r>
              <a:rPr lang="en-US" altLang="en-US" sz="2400" dirty="0" smtClean="0">
                <a:solidFill>
                  <a:srgbClr val="0070C0"/>
                </a:solidFill>
              </a:rPr>
              <a:t> </a:t>
            </a:r>
            <a:endParaRPr lang="en-US" altLang="en-US" sz="1800" dirty="0">
              <a:solidFill>
                <a:srgbClr val="0070C0"/>
              </a:solidFill>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853" y="2715595"/>
            <a:ext cx="3838574" cy="3034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4"/>
          <p:cNvSpPr txBox="1">
            <a:spLocks noChangeArrowheads="1"/>
          </p:cNvSpPr>
          <p:nvPr/>
        </p:nvSpPr>
        <p:spPr bwMode="auto">
          <a:xfrm>
            <a:off x="2212771" y="5809009"/>
            <a:ext cx="3560737" cy="34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4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400" dirty="0" smtClean="0"/>
              <a:t>(a) Experiment </a:t>
            </a:r>
            <a:r>
              <a:rPr lang="en-US" altLang="en-US" sz="1400" dirty="0"/>
              <a:t>environment </a:t>
            </a:r>
            <a:r>
              <a:rPr lang="en-US" altLang="en-US" sz="1400" dirty="0" smtClean="0"/>
              <a:t>configuration</a:t>
            </a:r>
            <a:endParaRPr lang="en-US" altLang="en-US" sz="1400" dirty="0"/>
          </a:p>
        </p:txBody>
      </p:sp>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570"/>
          <a:stretch/>
        </p:blipFill>
        <p:spPr bwMode="auto">
          <a:xfrm>
            <a:off x="6442096" y="2750175"/>
            <a:ext cx="4412690" cy="26832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Rectangle 1"/>
          <p:cNvSpPr txBox="1">
            <a:spLocks noChangeArrowheads="1"/>
          </p:cNvSpPr>
          <p:nvPr/>
        </p:nvSpPr>
        <p:spPr>
          <a:xfrm>
            <a:off x="538407" y="1330932"/>
            <a:ext cx="9070975" cy="512169"/>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Experiment environment</a:t>
            </a:r>
            <a:endParaRPr lang="en-US" altLang="en-US" sz="2400" b="1" dirty="0">
              <a:latin typeface="Times New Roman" panose="02020603050405020304" pitchFamily="18" charset="0"/>
              <a:cs typeface="Times New Roman" panose="02020603050405020304" pitchFamily="18" charset="0"/>
            </a:endParaRPr>
          </a:p>
        </p:txBody>
      </p:sp>
      <p:sp>
        <p:nvSpPr>
          <p:cNvPr id="22" name="Text Box 4"/>
          <p:cNvSpPr txBox="1">
            <a:spLocks noChangeArrowheads="1"/>
          </p:cNvSpPr>
          <p:nvPr/>
        </p:nvSpPr>
        <p:spPr bwMode="auto">
          <a:xfrm>
            <a:off x="6540467" y="5401550"/>
            <a:ext cx="4701208" cy="69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4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9pPr>
          </a:lstStyle>
          <a:p>
            <a:pPr>
              <a:buClrTx/>
              <a:buFontTx/>
              <a:buNone/>
            </a:pPr>
            <a:r>
              <a:rPr lang="en-US" altLang="en-US" sz="1400" dirty="0" smtClean="0"/>
              <a:t>(b) The </a:t>
            </a:r>
            <a:r>
              <a:rPr lang="en-US" altLang="en-US" sz="1400" dirty="0"/>
              <a:t>interference between a TDD mechanism based WR (denoted by TDDWR) and a general CSMA-based WR (denoted by CSMA-WR</a:t>
            </a:r>
            <a:r>
              <a:rPr lang="en-US" altLang="en-US" sz="1400" dirty="0" smtClean="0"/>
              <a:t>)</a:t>
            </a:r>
            <a:endParaRPr lang="en-US" altLang="en-US" sz="1400" dirty="0"/>
          </a:p>
        </p:txBody>
      </p:sp>
      <p:sp>
        <p:nvSpPr>
          <p:cNvPr id="3" name="Rectangle 2"/>
          <p:cNvSpPr/>
          <p:nvPr/>
        </p:nvSpPr>
        <p:spPr>
          <a:xfrm>
            <a:off x="357175" y="6182630"/>
            <a:ext cx="11030284" cy="487569"/>
          </a:xfrm>
          <a:prstGeom prst="rect">
            <a:avLst/>
          </a:prstGeom>
        </p:spPr>
        <p:txBody>
          <a:bodyPr wrap="square">
            <a:spAutoFit/>
          </a:bodyPr>
          <a:lstStyle/>
          <a:p>
            <a:pPr indent="0" algn="just">
              <a:lnSpc>
                <a:spcPct val="107000"/>
              </a:lnSpc>
            </a:pPr>
            <a:r>
              <a:rPr lang="en-US" sz="1200" dirty="0">
                <a:solidFill>
                  <a:schemeClr val="accent3">
                    <a:lumMod val="75000"/>
                  </a:schemeClr>
                </a:solidFill>
              </a:rPr>
              <a:t>[14] </a:t>
            </a:r>
            <a:r>
              <a:rPr lang="en-US" sz="1200" dirty="0" err="1">
                <a:solidFill>
                  <a:schemeClr val="accent3">
                    <a:lumMod val="75000"/>
                  </a:schemeClr>
                </a:solidFill>
              </a:rPr>
              <a:t>Yaodong</a:t>
            </a:r>
            <a:r>
              <a:rPr lang="en-US" sz="1200" dirty="0">
                <a:solidFill>
                  <a:schemeClr val="accent3">
                    <a:lumMod val="75000"/>
                  </a:schemeClr>
                </a:solidFill>
              </a:rPr>
              <a:t> Zhang, </a:t>
            </a:r>
            <a:r>
              <a:rPr lang="en-US" sz="1200" dirty="0" err="1">
                <a:solidFill>
                  <a:schemeClr val="accent3">
                    <a:lumMod val="75000"/>
                  </a:schemeClr>
                </a:solidFill>
              </a:rPr>
              <a:t>Chunxiao</a:t>
            </a:r>
            <a:r>
              <a:rPr lang="en-US" sz="1200" dirty="0">
                <a:solidFill>
                  <a:schemeClr val="accent3">
                    <a:lumMod val="75000"/>
                  </a:schemeClr>
                </a:solidFill>
              </a:rPr>
              <a:t> Jiang, Jian Yuan, Zhu Han, and </a:t>
            </a:r>
            <a:r>
              <a:rPr lang="en-US" sz="1200" dirty="0" err="1">
                <a:solidFill>
                  <a:schemeClr val="accent3">
                    <a:lumMod val="75000"/>
                  </a:schemeClr>
                </a:solidFill>
              </a:rPr>
              <a:t>Merouane</a:t>
            </a:r>
            <a:r>
              <a:rPr lang="en-US" sz="1200" dirty="0">
                <a:solidFill>
                  <a:schemeClr val="accent3">
                    <a:lumMod val="75000"/>
                  </a:schemeClr>
                </a:solidFill>
              </a:rPr>
              <a:t> </a:t>
            </a:r>
            <a:r>
              <a:rPr lang="en-US" sz="1200" dirty="0" err="1">
                <a:solidFill>
                  <a:schemeClr val="accent3">
                    <a:lumMod val="75000"/>
                  </a:schemeClr>
                </a:solidFill>
              </a:rPr>
              <a:t>Debbah</a:t>
            </a:r>
            <a:r>
              <a:rPr lang="en-US" sz="1200" dirty="0">
                <a:solidFill>
                  <a:schemeClr val="accent3">
                    <a:lumMod val="75000"/>
                  </a:schemeClr>
                </a:solidFill>
              </a:rPr>
              <a:t>, ``Coalition Formation Game Based Access Point Selection for LTE-U and Wi-Fi Coexistence," IEEE Transactions on Industrial Informatics, vol. 14, no. 4, pp. 1552-1563, April 2018 (Best Journal Paper of IEEE Technical Committee on Green Communications &amp; Computing.</a:t>
            </a:r>
          </a:p>
        </p:txBody>
      </p:sp>
    </p:spTree>
    <p:extLst>
      <p:ext uri="{BB962C8B-B14F-4D97-AF65-F5344CB8AC3E}">
        <p14:creationId xmlns:p14="http://schemas.microsoft.com/office/powerpoint/2010/main" val="2387594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51</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a:solidFill>
                  <a:schemeClr val="tx1"/>
                </a:solidFill>
                <a:latin typeface="Arial Black" panose="020B0A04020102020204" pitchFamily="34" charset="0"/>
              </a:rPr>
              <a:t>Coalition Formation Game</a:t>
            </a: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3" name="Picture 2"/>
          <p:cNvPicPr>
            <a:picLocks noChangeAspect="1"/>
          </p:cNvPicPr>
          <p:nvPr/>
        </p:nvPicPr>
        <p:blipFill>
          <a:blip r:embed="rId4"/>
          <a:stretch>
            <a:fillRect/>
          </a:stretch>
        </p:blipFill>
        <p:spPr>
          <a:xfrm>
            <a:off x="2520684" y="1478920"/>
            <a:ext cx="8695898" cy="5242555"/>
          </a:xfrm>
          <a:prstGeom prst="rect">
            <a:avLst/>
          </a:prstGeom>
        </p:spPr>
      </p:pic>
      <p:sp>
        <p:nvSpPr>
          <p:cNvPr id="89" name="Rectangle 1"/>
          <p:cNvSpPr txBox="1">
            <a:spLocks noChangeArrowheads="1"/>
          </p:cNvSpPr>
          <p:nvPr/>
        </p:nvSpPr>
        <p:spPr>
          <a:xfrm>
            <a:off x="546926" y="1671721"/>
            <a:ext cx="4306427"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Problem Formulation</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1574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52</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41" name="Text Placeholder 2"/>
          <p:cNvSpPr txBox="1">
            <a:spLocks/>
          </p:cNvSpPr>
          <p:nvPr/>
        </p:nvSpPr>
        <p:spPr>
          <a:xfrm>
            <a:off x="3312998" y="274814"/>
            <a:ext cx="8270885" cy="1203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200000"/>
              </a:lnSpc>
            </a:pPr>
            <a:r>
              <a:rPr lang="en-US" altLang="zh-CN" sz="2800" b="1" dirty="0" smtClean="0">
                <a:solidFill>
                  <a:schemeClr val="tx1"/>
                </a:solidFill>
                <a:latin typeface="Arial Black" panose="020B0A04020102020204" pitchFamily="34" charset="0"/>
              </a:rPr>
              <a:t>Coalition </a:t>
            </a:r>
            <a:r>
              <a:rPr lang="en-US" altLang="zh-CN" sz="2800" b="1" dirty="0">
                <a:solidFill>
                  <a:schemeClr val="tx1"/>
                </a:solidFill>
                <a:latin typeface="Arial Black" panose="020B0A04020102020204" pitchFamily="34" charset="0"/>
              </a:rPr>
              <a:t>Formation </a:t>
            </a:r>
            <a:r>
              <a:rPr lang="en-US" altLang="zh-CN" sz="2800" b="1" dirty="0" smtClean="0">
                <a:solidFill>
                  <a:schemeClr val="tx1"/>
                </a:solidFill>
                <a:latin typeface="Arial Black" panose="020B0A04020102020204" pitchFamily="34" charset="0"/>
              </a:rPr>
              <a:t>Game</a:t>
            </a:r>
            <a:endParaRPr lang="en-US" altLang="zh-CN"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89" name="Rectangle 1"/>
          <p:cNvSpPr txBox="1">
            <a:spLocks noChangeArrowheads="1"/>
          </p:cNvSpPr>
          <p:nvPr/>
        </p:nvSpPr>
        <p:spPr>
          <a:xfrm>
            <a:off x="453142" y="1242305"/>
            <a:ext cx="4306427" cy="411592"/>
          </a:xfrm>
          <a:prstGeom prst="rect">
            <a:avLst/>
          </a:prstGeom>
          <a:ln/>
        </p:spPr>
        <p:txBody>
          <a:bodyPr tIns="392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v"/>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2400" b="1" dirty="0" smtClean="0">
                <a:latin typeface="Times New Roman" panose="02020603050405020304" pitchFamily="18" charset="0"/>
                <a:cs typeface="Times New Roman" panose="02020603050405020304" pitchFamily="18" charset="0"/>
              </a:rPr>
              <a:t>Algorithm</a:t>
            </a:r>
            <a:endParaRPr lang="en-US" altLang="en-US" sz="2400" b="1" dirty="0">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518" y="2998893"/>
            <a:ext cx="4787900" cy="353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777" y="2999333"/>
            <a:ext cx="4876800" cy="3643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5"/>
          <p:cNvSpPr txBox="1">
            <a:spLocks noChangeArrowheads="1"/>
          </p:cNvSpPr>
          <p:nvPr/>
        </p:nvSpPr>
        <p:spPr bwMode="auto">
          <a:xfrm>
            <a:off x="1014169" y="2300261"/>
            <a:ext cx="10357216"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Noto Sans CJK SC Regular" charset="0"/>
                <a:cs typeface="Noto Sans CJK SC Regular" charset="0"/>
              </a:defRPr>
            </a:lvl9pPr>
          </a:lstStyle>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Simulations show that the overall throughput is about </a:t>
            </a:r>
            <a:r>
              <a:rPr lang="en-US" altLang="en-US" dirty="0">
                <a:solidFill>
                  <a:srgbClr val="0070C0"/>
                </a:solidFill>
                <a:latin typeface="Times New Roman" panose="02020603050405020304" pitchFamily="18" charset="0"/>
                <a:cs typeface="Times New Roman" panose="02020603050405020304" pitchFamily="18" charset="0"/>
              </a:rPr>
              <a:t>6.4 times and 1.4 times </a:t>
            </a:r>
            <a:r>
              <a:rPr lang="en-US" altLang="en-US" dirty="0">
                <a:latin typeface="Times New Roman" panose="02020603050405020304" pitchFamily="18" charset="0"/>
                <a:cs typeface="Times New Roman" panose="02020603050405020304" pitchFamily="18" charset="0"/>
              </a:rPr>
              <a:t>than that when all the users access the LTE-U network and access Wi-Fi networks, respectively.</a:t>
            </a:r>
          </a:p>
        </p:txBody>
      </p:sp>
      <p:sp>
        <p:nvSpPr>
          <p:cNvPr id="11" name="Text Box 6"/>
          <p:cNvSpPr txBox="1">
            <a:spLocks noChangeArrowheads="1"/>
          </p:cNvSpPr>
          <p:nvPr/>
        </p:nvSpPr>
        <p:spPr bwMode="auto">
          <a:xfrm>
            <a:off x="1025892" y="1660174"/>
            <a:ext cx="10569714"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Noto Sans CJK SC Regular" charset="0"/>
                <a:cs typeface="Noto Sans CJK SC Regular" charset="0"/>
              </a:defRPr>
            </a:lvl9pPr>
          </a:lstStyle>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A </a:t>
            </a:r>
            <a:r>
              <a:rPr lang="en-US" altLang="en-US" dirty="0">
                <a:solidFill>
                  <a:srgbClr val="0070C0"/>
                </a:solidFill>
                <a:latin typeface="Times New Roman" panose="02020603050405020304" pitchFamily="18" charset="0"/>
                <a:cs typeface="Times New Roman" panose="02020603050405020304" pitchFamily="18" charset="0"/>
              </a:rPr>
              <a:t>coalition formation game </a:t>
            </a:r>
            <a:r>
              <a:rPr lang="en-US" altLang="en-US" dirty="0">
                <a:latin typeface="Times New Roman" panose="02020603050405020304" pitchFamily="18" charset="0"/>
                <a:cs typeface="Times New Roman" panose="02020603050405020304" pitchFamily="18" charset="0"/>
              </a:rPr>
              <a:t>assisted AP selection algorithm is proposed in order to </a:t>
            </a:r>
            <a:r>
              <a:rPr lang="en-US" altLang="en-US" dirty="0" smtClean="0">
                <a:latin typeface="Times New Roman" panose="02020603050405020304" pitchFamily="18" charset="0"/>
                <a:cs typeface="Times New Roman" panose="02020603050405020304" pitchFamily="18" charset="0"/>
              </a:rPr>
              <a:t>improve the </a:t>
            </a:r>
            <a:r>
              <a:rPr lang="en-US" altLang="en-US" dirty="0">
                <a:latin typeface="Times New Roman" panose="02020603050405020304" pitchFamily="18" charset="0"/>
                <a:cs typeface="Times New Roman" panose="02020603050405020304" pitchFamily="18" charset="0"/>
              </a:rPr>
              <a:t>throughput of lightly loaded users and to ensure the heavily loaded users to be still heavily loaded.</a:t>
            </a:r>
          </a:p>
        </p:txBody>
      </p:sp>
    </p:spTree>
    <p:extLst>
      <p:ext uri="{BB962C8B-B14F-4D97-AF65-F5344CB8AC3E}">
        <p14:creationId xmlns:p14="http://schemas.microsoft.com/office/powerpoint/2010/main" val="28545508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53</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3" name="Text Placeholder 2"/>
          <p:cNvSpPr txBox="1">
            <a:spLocks/>
          </p:cNvSpPr>
          <p:nvPr/>
        </p:nvSpPr>
        <p:spPr>
          <a:xfrm>
            <a:off x="1218814" y="1434499"/>
            <a:ext cx="10365069" cy="55646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Background </a:t>
            </a:r>
            <a:r>
              <a:rPr lang="en-US" dirty="0">
                <a:solidFill>
                  <a:schemeClr val="bg1">
                    <a:lumMod val="85000"/>
                  </a:schemeClr>
                </a:solidFill>
                <a:latin typeface="Arial Black" panose="020B0A04020102020204" pitchFamily="34" charset="0"/>
              </a:rPr>
              <a:t>and Preliminary </a:t>
            </a:r>
            <a:r>
              <a:rPr lang="en-US" altLang="zh-CN" dirty="0" smtClean="0">
                <a:solidFill>
                  <a:schemeClr val="bg1">
                    <a:lumMod val="85000"/>
                  </a:schemeClr>
                </a:solidFill>
                <a:latin typeface="Arial Black" panose="020B0A04020102020204" pitchFamily="34" charset="0"/>
              </a:rPr>
              <a:t>Work</a:t>
            </a:r>
          </a:p>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MAC Design </a:t>
            </a:r>
            <a:r>
              <a:rPr lang="en-US" dirty="0">
                <a:solidFill>
                  <a:schemeClr val="bg1">
                    <a:lumMod val="85000"/>
                  </a:schemeClr>
                </a:solidFill>
                <a:latin typeface="Arial Black" panose="020B0A04020102020204" pitchFamily="34" charset="0"/>
              </a:rPr>
              <a:t>for 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altLang="zh-CN" dirty="0">
                <a:solidFill>
                  <a:schemeClr val="bg1">
                    <a:lumMod val="85000"/>
                  </a:schemeClr>
                </a:solidFill>
                <a:latin typeface="Arial Black" panose="020B0A04020102020204" pitchFamily="34" charset="0"/>
              </a:rPr>
              <a:t>Full Duplex Listen and Talk </a:t>
            </a:r>
            <a:r>
              <a:rPr lang="en-US" altLang="zh-CN" dirty="0" smtClean="0">
                <a:solidFill>
                  <a:schemeClr val="bg1">
                    <a:lumMod val="85000"/>
                  </a:schemeClr>
                </a:solidFill>
                <a:latin typeface="Arial Black" panose="020B0A04020102020204" pitchFamily="34" charset="0"/>
              </a:rPr>
              <a:t>Scheme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Machine Learning LBT</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Hybrid LBT</a:t>
            </a:r>
          </a:p>
          <a:p>
            <a:pPr marL="342900" indent="-342900">
              <a:lnSpc>
                <a:spcPct val="200000"/>
              </a:lnSpc>
              <a:spcBef>
                <a:spcPts val="0"/>
              </a:spcBef>
            </a:pPr>
            <a:r>
              <a:rPr lang="en-US" dirty="0">
                <a:solidFill>
                  <a:schemeClr val="bg1">
                    <a:lumMod val="85000"/>
                  </a:schemeClr>
                </a:solidFill>
                <a:latin typeface="Arial Black" panose="020B0A04020102020204" pitchFamily="34" charset="0"/>
              </a:rPr>
              <a:t>Resource Allocation </a:t>
            </a:r>
            <a:r>
              <a:rPr lang="en-US" dirty="0" smtClean="0">
                <a:solidFill>
                  <a:schemeClr val="bg1">
                    <a:lumMod val="85000"/>
                  </a:schemeClr>
                </a:solidFill>
                <a:latin typeface="Arial Black" panose="020B0A04020102020204" pitchFamily="34" charset="0"/>
              </a:rPr>
              <a:t>for </a:t>
            </a:r>
            <a:r>
              <a:rPr lang="en-US" dirty="0">
                <a:solidFill>
                  <a:schemeClr val="bg1">
                    <a:lumMod val="85000"/>
                  </a:schemeClr>
                </a:solidFill>
                <a:latin typeface="Arial Black" panose="020B0A04020102020204" pitchFamily="34" charset="0"/>
              </a:rPr>
              <a:t>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Matching </a:t>
            </a:r>
            <a:r>
              <a:rPr lang="en-US" altLang="zh-CN" dirty="0" smtClean="0">
                <a:solidFill>
                  <a:schemeClr val="bg1">
                    <a:lumMod val="85000"/>
                  </a:schemeClr>
                </a:solidFill>
                <a:latin typeface="Arial Black" panose="020B0A04020102020204" pitchFamily="34" charset="0"/>
              </a:rPr>
              <a:t>Game</a:t>
            </a:r>
          </a:p>
          <a:p>
            <a:pPr marL="800100" lvl="1" indent="-342900">
              <a:lnSpc>
                <a:spcPct val="200000"/>
              </a:lnSpc>
              <a:spcBef>
                <a:spcPts val="0"/>
              </a:spcBef>
            </a:pPr>
            <a:r>
              <a:rPr lang="en-US" altLang="zh-CN" dirty="0">
                <a:solidFill>
                  <a:schemeClr val="bg1">
                    <a:lumMod val="85000"/>
                  </a:schemeClr>
                </a:solidFill>
                <a:latin typeface="Arial Black" panose="020B0A04020102020204" pitchFamily="34" charset="0"/>
              </a:rPr>
              <a:t>Coalition Formation Game</a:t>
            </a:r>
          </a:p>
          <a:p>
            <a:pPr marL="800100" lvl="1" indent="-342900">
              <a:lnSpc>
                <a:spcPct val="200000"/>
              </a:lnSpc>
              <a:spcBef>
                <a:spcPts val="0"/>
              </a:spcBef>
            </a:pPr>
            <a:r>
              <a:rPr lang="en-US" altLang="zh-CN" dirty="0" err="1">
                <a:solidFill>
                  <a:schemeClr val="bg1">
                    <a:lumMod val="85000"/>
                  </a:schemeClr>
                </a:solidFill>
                <a:latin typeface="Arial Black" panose="020B0A04020102020204" pitchFamily="34" charset="0"/>
              </a:rPr>
              <a:t>Stackelberg</a:t>
            </a:r>
            <a:r>
              <a:rPr lang="en-US" altLang="zh-CN" dirty="0">
                <a:solidFill>
                  <a:schemeClr val="bg1">
                    <a:lumMod val="85000"/>
                  </a:schemeClr>
                </a:solidFill>
                <a:latin typeface="Arial Black" panose="020B0A04020102020204" pitchFamily="34" charset="0"/>
              </a:rPr>
              <a:t> </a:t>
            </a:r>
            <a:r>
              <a:rPr lang="en-US" altLang="zh-CN" dirty="0" smtClean="0">
                <a:solidFill>
                  <a:schemeClr val="bg1">
                    <a:lumMod val="85000"/>
                  </a:schemeClr>
                </a:solidFill>
                <a:latin typeface="Arial Black" panose="020B0A04020102020204" pitchFamily="34" charset="0"/>
              </a:rPr>
              <a:t>Game</a:t>
            </a:r>
            <a:endParaRPr lang="en-US" dirty="0" smtClean="0">
              <a:solidFill>
                <a:schemeClr val="bg1">
                  <a:lumMod val="85000"/>
                </a:schemeClr>
              </a:solidFill>
              <a:latin typeface="Arial Black" panose="020B0A04020102020204" pitchFamily="34" charset="0"/>
            </a:endParaRPr>
          </a:p>
          <a:p>
            <a:pPr marL="342900" indent="-342900">
              <a:lnSpc>
                <a:spcPct val="200000"/>
              </a:lnSpc>
              <a:spcBef>
                <a:spcPts val="0"/>
              </a:spcBef>
            </a:pPr>
            <a:r>
              <a:rPr lang="en-US" altLang="zh-CN" dirty="0" smtClean="0">
                <a:solidFill>
                  <a:schemeClr val="accent3">
                    <a:lumMod val="50000"/>
                  </a:schemeClr>
                </a:solidFill>
                <a:latin typeface="Arial Black" panose="020B0A04020102020204" pitchFamily="34" charset="0"/>
              </a:rPr>
              <a:t>3GPP Standard</a:t>
            </a: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Conclusion</a:t>
            </a:r>
            <a:endParaRPr lang="en-US" altLang="zh-CN" dirty="0">
              <a:solidFill>
                <a:schemeClr val="bg1">
                  <a:lumMod val="85000"/>
                </a:schemeClr>
              </a:solidFill>
              <a:latin typeface="Arial Black" panose="020B0A04020102020204" pitchFamily="34" charset="0"/>
            </a:endParaRPr>
          </a:p>
        </p:txBody>
      </p:sp>
      <p:sp>
        <p:nvSpPr>
          <p:cNvPr id="14" name="Text Placeholder 2"/>
          <p:cNvSpPr txBox="1">
            <a:spLocks/>
          </p:cNvSpPr>
          <p:nvPr/>
        </p:nvSpPr>
        <p:spPr>
          <a:xfrm>
            <a:off x="6116973" y="230735"/>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sz="2800" b="1" dirty="0" smtClean="0">
                <a:solidFill>
                  <a:schemeClr val="tx1"/>
                </a:solidFill>
                <a:latin typeface="Arial Black" panose="020B0A04020102020204" pitchFamily="34" charset="0"/>
              </a:rPr>
              <a:t>Outline</a:t>
            </a:r>
            <a:endParaRPr lang="en-US"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81356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54</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129882"/>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3600" b="1" dirty="0" smtClean="0">
                <a:solidFill>
                  <a:schemeClr val="tx1"/>
                </a:solidFill>
                <a:latin typeface="Arial Black" panose="020B0A04020102020204" pitchFamily="34" charset="0"/>
              </a:rPr>
              <a:t>3GPP standard</a:t>
            </a:r>
            <a:endParaRPr lang="en-US" altLang="zh-CN" sz="3600" b="1" dirty="0">
              <a:solidFill>
                <a:schemeClr val="tx1"/>
              </a:solidFill>
              <a:latin typeface="Arial Black" panose="020B0A04020102020204" pitchFamily="34" charset="0"/>
            </a:endParaRPr>
          </a:p>
        </p:txBody>
      </p:sp>
      <p:pic>
        <p:nvPicPr>
          <p:cNvPr id="12" name="Picture 11"/>
          <p:cNvPicPr>
            <a:picLocks noChangeAspect="1"/>
          </p:cNvPicPr>
          <p:nvPr/>
        </p:nvPicPr>
        <p:blipFill>
          <a:blip r:embed="rId3"/>
          <a:stretch>
            <a:fillRect/>
          </a:stretch>
        </p:blipFill>
        <p:spPr>
          <a:xfrm>
            <a:off x="1235735" y="2022848"/>
            <a:ext cx="9731700" cy="4333502"/>
          </a:xfrm>
          <a:prstGeom prst="rect">
            <a:avLst/>
          </a:prstGeom>
        </p:spPr>
      </p:pic>
      <p:sp>
        <p:nvSpPr>
          <p:cNvPr id="13" name="TextBox 2"/>
          <p:cNvSpPr txBox="1"/>
          <p:nvPr/>
        </p:nvSpPr>
        <p:spPr>
          <a:xfrm>
            <a:off x="1090595" y="1478420"/>
            <a:ext cx="6543922" cy="400110"/>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r>
              <a:rPr lang="en-US" altLang="zh-CN" sz="2000" dirty="0" smtClean="0">
                <a:solidFill>
                  <a:schemeClr val="accent2"/>
                </a:solidFill>
              </a:rPr>
              <a:t>3GPP</a:t>
            </a:r>
            <a:r>
              <a:rPr lang="zh-CN" altLang="en-US" sz="2000" dirty="0" smtClean="0">
                <a:solidFill>
                  <a:schemeClr val="accent2"/>
                </a:solidFill>
              </a:rPr>
              <a:t>：</a:t>
            </a:r>
            <a:r>
              <a:rPr lang="en-US" altLang="zh-CN" sz="2000" dirty="0" smtClean="0">
                <a:solidFill>
                  <a:schemeClr val="accent2"/>
                </a:solidFill>
              </a:rPr>
              <a:t>570 member companies, 43 countries, 5 continents  </a:t>
            </a:r>
            <a:endParaRPr lang="zh-CN" altLang="en-US" sz="2000" dirty="0">
              <a:solidFill>
                <a:schemeClr val="accent2"/>
              </a:solidFill>
            </a:endParaRPr>
          </a:p>
        </p:txBody>
      </p:sp>
      <p:sp>
        <p:nvSpPr>
          <p:cNvPr id="15"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 t="8980" r="11235" b="9187"/>
          <a:stretch/>
        </p:blipFill>
        <p:spPr>
          <a:xfrm>
            <a:off x="2597114" y="1871421"/>
            <a:ext cx="8370321" cy="4340611"/>
          </a:xfrm>
          <a:prstGeom prst="rect">
            <a:avLst/>
          </a:prstGeom>
        </p:spPr>
      </p:pic>
      <p:pic>
        <p:nvPicPr>
          <p:cNvPr id="17" name="Picture 16"/>
          <p:cNvPicPr>
            <a:picLocks noChangeAspect="1"/>
          </p:cNvPicPr>
          <p:nvPr/>
        </p:nvPicPr>
        <p:blipFill>
          <a:blip r:embed="rId6"/>
          <a:stretch>
            <a:fillRect/>
          </a:stretch>
        </p:blipFill>
        <p:spPr>
          <a:xfrm>
            <a:off x="968534" y="2406667"/>
            <a:ext cx="1420491" cy="3700593"/>
          </a:xfrm>
          <a:prstGeom prst="rect">
            <a:avLst/>
          </a:prstGeom>
        </p:spPr>
      </p:pic>
    </p:spTree>
    <p:extLst>
      <p:ext uri="{BB962C8B-B14F-4D97-AF65-F5344CB8AC3E}">
        <p14:creationId xmlns:p14="http://schemas.microsoft.com/office/powerpoint/2010/main" val="40211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55</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129882"/>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3600" b="1" dirty="0" smtClean="0">
                <a:solidFill>
                  <a:schemeClr val="tx1"/>
                </a:solidFill>
                <a:latin typeface="Arial Black" panose="020B0A04020102020204" pitchFamily="34" charset="0"/>
              </a:rPr>
              <a:t>3GPP standard</a:t>
            </a:r>
            <a:endParaRPr lang="en-US" altLang="zh-CN" sz="3600" b="1" dirty="0">
              <a:solidFill>
                <a:schemeClr val="tx1"/>
              </a:solidFill>
              <a:latin typeface="Arial Black" panose="020B0A04020102020204" pitchFamily="34" charset="0"/>
            </a:endParaRPr>
          </a:p>
        </p:txBody>
      </p:sp>
      <p:pic>
        <p:nvPicPr>
          <p:cNvPr id="11" name="Picture 10"/>
          <p:cNvPicPr>
            <a:picLocks noChangeAspect="1"/>
          </p:cNvPicPr>
          <p:nvPr/>
        </p:nvPicPr>
        <p:blipFill>
          <a:blip r:embed="rId3"/>
          <a:stretch>
            <a:fillRect/>
          </a:stretch>
        </p:blipFill>
        <p:spPr>
          <a:xfrm>
            <a:off x="914953" y="1932044"/>
            <a:ext cx="10760373" cy="3846909"/>
          </a:xfrm>
          <a:prstGeom prst="rect">
            <a:avLst/>
          </a:prstGeom>
        </p:spPr>
      </p:pic>
      <p:pic>
        <p:nvPicPr>
          <p:cNvPr id="12" name="Picture 11"/>
          <p:cNvPicPr>
            <a:picLocks noChangeAspect="1"/>
          </p:cNvPicPr>
          <p:nvPr/>
        </p:nvPicPr>
        <p:blipFill>
          <a:blip r:embed="rId4"/>
          <a:stretch>
            <a:fillRect/>
          </a:stretch>
        </p:blipFill>
        <p:spPr>
          <a:xfrm>
            <a:off x="914953" y="1932044"/>
            <a:ext cx="7328027" cy="3810330"/>
          </a:xfrm>
          <a:prstGeom prst="rect">
            <a:avLst/>
          </a:prstGeom>
        </p:spPr>
      </p:pic>
      <p:pic>
        <p:nvPicPr>
          <p:cNvPr id="13" name="Picture 12"/>
          <p:cNvPicPr>
            <a:picLocks noChangeAspect="1"/>
          </p:cNvPicPr>
          <p:nvPr/>
        </p:nvPicPr>
        <p:blipFill>
          <a:blip r:embed="rId5"/>
          <a:stretch>
            <a:fillRect/>
          </a:stretch>
        </p:blipFill>
        <p:spPr>
          <a:xfrm>
            <a:off x="914953" y="1911042"/>
            <a:ext cx="3718882" cy="3792041"/>
          </a:xfrm>
          <a:prstGeom prst="rect">
            <a:avLst/>
          </a:prstGeom>
        </p:spPr>
      </p:pic>
      <p:sp>
        <p:nvSpPr>
          <p:cNvPr id="14" name="object 2"/>
          <p:cNvSpPr/>
          <p:nvPr/>
        </p:nvSpPr>
        <p:spPr>
          <a:xfrm>
            <a:off x="3308563" y="1063933"/>
            <a:ext cx="8275320" cy="64008"/>
          </a:xfrm>
          <a:prstGeom prst="rect">
            <a:avLst/>
          </a:prstGeom>
          <a:blipFill>
            <a:blip r:embed="rId6" cstate="print"/>
            <a:stretch>
              <a:fillRect/>
            </a:stretch>
          </a:blipFill>
        </p:spPr>
        <p:txBody>
          <a:bodyPr wrap="square" lIns="0" tIns="0" rIns="0" bIns="0" rtlCol="0"/>
          <a:lstStyle/>
          <a:p>
            <a:endParaRPr/>
          </a:p>
        </p:txBody>
      </p:sp>
      <p:pic>
        <p:nvPicPr>
          <p:cNvPr id="15" name="Picture 14"/>
          <p:cNvPicPr>
            <a:picLocks noChangeAspect="1"/>
          </p:cNvPicPr>
          <p:nvPr/>
        </p:nvPicPr>
        <p:blipFill>
          <a:blip r:embed="rId7"/>
          <a:stretch>
            <a:fillRect/>
          </a:stretch>
        </p:blipFill>
        <p:spPr>
          <a:xfrm>
            <a:off x="786151" y="1730633"/>
            <a:ext cx="10760373" cy="3724979"/>
          </a:xfrm>
          <a:prstGeom prst="rect">
            <a:avLst/>
          </a:prstGeom>
        </p:spPr>
      </p:pic>
      <p:pic>
        <p:nvPicPr>
          <p:cNvPr id="16" name="Picture 15"/>
          <p:cNvPicPr>
            <a:picLocks noChangeAspect="1"/>
          </p:cNvPicPr>
          <p:nvPr/>
        </p:nvPicPr>
        <p:blipFill>
          <a:blip r:embed="rId8"/>
          <a:stretch>
            <a:fillRect/>
          </a:stretch>
        </p:blipFill>
        <p:spPr>
          <a:xfrm>
            <a:off x="786151" y="1730633"/>
            <a:ext cx="5895343" cy="3621338"/>
          </a:xfrm>
          <a:prstGeom prst="rect">
            <a:avLst/>
          </a:prstGeom>
        </p:spPr>
      </p:pic>
    </p:spTree>
    <p:extLst>
      <p:ext uri="{BB962C8B-B14F-4D97-AF65-F5344CB8AC3E}">
        <p14:creationId xmlns:p14="http://schemas.microsoft.com/office/powerpoint/2010/main" val="31917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56</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129882"/>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3600" b="1" dirty="0" smtClean="0">
                <a:solidFill>
                  <a:schemeClr val="tx1"/>
                </a:solidFill>
                <a:latin typeface="Arial Black" panose="020B0A04020102020204" pitchFamily="34" charset="0"/>
              </a:rPr>
              <a:t>3GPP standard</a:t>
            </a:r>
            <a:endParaRPr lang="en-US" altLang="zh-CN" sz="3600" b="1" dirty="0">
              <a:solidFill>
                <a:schemeClr val="tx1"/>
              </a:solidFill>
              <a:latin typeface="Arial Black" panose="020B0A04020102020204" pitchFamily="34" charset="0"/>
            </a:endParaRPr>
          </a:p>
        </p:txBody>
      </p:sp>
      <p:sp>
        <p:nvSpPr>
          <p:cNvPr id="14"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pic>
        <p:nvPicPr>
          <p:cNvPr id="17" name="Picture 16"/>
          <p:cNvPicPr>
            <a:picLocks noChangeAspect="1"/>
          </p:cNvPicPr>
          <p:nvPr/>
        </p:nvPicPr>
        <p:blipFill>
          <a:blip r:embed="rId4"/>
          <a:stretch>
            <a:fillRect/>
          </a:stretch>
        </p:blipFill>
        <p:spPr>
          <a:xfrm>
            <a:off x="5356264" y="2113947"/>
            <a:ext cx="6134100" cy="4064374"/>
          </a:xfrm>
          <a:prstGeom prst="rect">
            <a:avLst/>
          </a:prstGeom>
        </p:spPr>
      </p:pic>
      <p:sp>
        <p:nvSpPr>
          <p:cNvPr id="18" name="Rectangle 17"/>
          <p:cNvSpPr/>
          <p:nvPr/>
        </p:nvSpPr>
        <p:spPr>
          <a:xfrm>
            <a:off x="746164" y="2945250"/>
            <a:ext cx="4610100" cy="830997"/>
          </a:xfrm>
          <a:prstGeom prst="rect">
            <a:avLst/>
          </a:prstGeom>
        </p:spPr>
        <p:txBody>
          <a:bodyPr wrap="square">
            <a:spAutoFit/>
          </a:bodyPr>
          <a:lstStyle/>
          <a:p>
            <a:r>
              <a:rPr lang="en-US" sz="1600" b="1" dirty="0">
                <a:solidFill>
                  <a:schemeClr val="accent1"/>
                </a:solidFill>
              </a:rPr>
              <a:t>Scenario 2</a:t>
            </a:r>
            <a:r>
              <a:rPr lang="en-US" sz="1600" dirty="0">
                <a:solidFill>
                  <a:schemeClr val="accent3">
                    <a:lumMod val="50000"/>
                  </a:schemeClr>
                </a:solidFill>
              </a:rPr>
              <a:t>: Carrier aggregation between </a:t>
            </a:r>
            <a:r>
              <a:rPr lang="en-US" sz="1600" b="1" dirty="0">
                <a:solidFill>
                  <a:schemeClr val="accent3">
                    <a:lumMod val="50000"/>
                  </a:schemeClr>
                </a:solidFill>
              </a:rPr>
              <a:t>licensed small cell </a:t>
            </a:r>
            <a:r>
              <a:rPr lang="en-US" sz="1600" dirty="0">
                <a:solidFill>
                  <a:schemeClr val="accent3">
                    <a:lumMod val="50000"/>
                  </a:schemeClr>
                </a:solidFill>
              </a:rPr>
              <a:t>(F2) and </a:t>
            </a:r>
            <a:r>
              <a:rPr lang="en-US" sz="1600" b="1" dirty="0">
                <a:solidFill>
                  <a:schemeClr val="accent3">
                    <a:lumMod val="50000"/>
                  </a:schemeClr>
                </a:solidFill>
              </a:rPr>
              <a:t>unlicensed small cell </a:t>
            </a:r>
            <a:r>
              <a:rPr lang="en-US" sz="1600" dirty="0">
                <a:solidFill>
                  <a:schemeClr val="accent3">
                    <a:lumMod val="50000"/>
                  </a:schemeClr>
                </a:solidFill>
              </a:rPr>
              <a:t>(F3) without macro cell coverage.</a:t>
            </a:r>
          </a:p>
        </p:txBody>
      </p:sp>
      <p:sp>
        <p:nvSpPr>
          <p:cNvPr id="19" name="Rectangle 18"/>
          <p:cNvSpPr/>
          <p:nvPr/>
        </p:nvSpPr>
        <p:spPr>
          <a:xfrm>
            <a:off x="746164" y="2236656"/>
            <a:ext cx="4610100" cy="584775"/>
          </a:xfrm>
          <a:prstGeom prst="rect">
            <a:avLst/>
          </a:prstGeom>
        </p:spPr>
        <p:txBody>
          <a:bodyPr wrap="square">
            <a:spAutoFit/>
          </a:bodyPr>
          <a:lstStyle/>
          <a:p>
            <a:r>
              <a:rPr lang="en-US" sz="1600" b="1" dirty="0">
                <a:solidFill>
                  <a:schemeClr val="accent1"/>
                </a:solidFill>
              </a:rPr>
              <a:t>Scenario 1</a:t>
            </a:r>
            <a:r>
              <a:rPr lang="en-US" sz="1600" dirty="0">
                <a:solidFill>
                  <a:schemeClr val="accent3">
                    <a:lumMod val="50000"/>
                  </a:schemeClr>
                </a:solidFill>
              </a:rPr>
              <a:t>: Carrier aggregation between </a:t>
            </a:r>
            <a:r>
              <a:rPr lang="en-US" sz="1600" b="1" dirty="0">
                <a:solidFill>
                  <a:schemeClr val="accent3">
                    <a:lumMod val="50000"/>
                  </a:schemeClr>
                </a:solidFill>
              </a:rPr>
              <a:t>licensed macro cell </a:t>
            </a:r>
            <a:r>
              <a:rPr lang="en-US" sz="1600" dirty="0">
                <a:solidFill>
                  <a:schemeClr val="accent3">
                    <a:lumMod val="50000"/>
                  </a:schemeClr>
                </a:solidFill>
              </a:rPr>
              <a:t>(F1) and </a:t>
            </a:r>
            <a:r>
              <a:rPr lang="en-US" sz="1600" b="1" dirty="0">
                <a:solidFill>
                  <a:schemeClr val="accent3">
                    <a:lumMod val="50000"/>
                  </a:schemeClr>
                </a:solidFill>
              </a:rPr>
              <a:t>unlicensed small cell </a:t>
            </a:r>
            <a:r>
              <a:rPr lang="en-US" sz="1600" dirty="0">
                <a:solidFill>
                  <a:schemeClr val="accent3">
                    <a:lumMod val="50000"/>
                  </a:schemeClr>
                </a:solidFill>
              </a:rPr>
              <a:t>(F3).</a:t>
            </a:r>
          </a:p>
        </p:txBody>
      </p:sp>
      <p:sp>
        <p:nvSpPr>
          <p:cNvPr id="20" name="Rectangle 19"/>
          <p:cNvSpPr/>
          <p:nvPr/>
        </p:nvSpPr>
        <p:spPr>
          <a:xfrm>
            <a:off x="746164" y="3900066"/>
            <a:ext cx="4610100" cy="830997"/>
          </a:xfrm>
          <a:prstGeom prst="rect">
            <a:avLst/>
          </a:prstGeom>
        </p:spPr>
        <p:txBody>
          <a:bodyPr wrap="square">
            <a:spAutoFit/>
          </a:bodyPr>
          <a:lstStyle/>
          <a:p>
            <a:r>
              <a:rPr lang="en-US" sz="1600" b="1" dirty="0" smtClean="0">
                <a:solidFill>
                  <a:schemeClr val="accent1"/>
                </a:solidFill>
              </a:rPr>
              <a:t>Scenario 3</a:t>
            </a:r>
            <a:r>
              <a:rPr lang="en-US" sz="1600" dirty="0" smtClean="0">
                <a:solidFill>
                  <a:schemeClr val="accent3">
                    <a:lumMod val="50000"/>
                  </a:schemeClr>
                </a:solidFill>
              </a:rPr>
              <a:t>: </a:t>
            </a:r>
            <a:r>
              <a:rPr lang="en-US" sz="1600" b="1" dirty="0" smtClean="0">
                <a:solidFill>
                  <a:schemeClr val="accent3">
                    <a:lumMod val="50000"/>
                  </a:schemeClr>
                </a:solidFill>
              </a:rPr>
              <a:t>Licensed macro cell and small cell </a:t>
            </a:r>
            <a:r>
              <a:rPr lang="en-US" sz="1600" dirty="0" smtClean="0">
                <a:solidFill>
                  <a:schemeClr val="accent3">
                    <a:lumMod val="50000"/>
                  </a:schemeClr>
                </a:solidFill>
              </a:rPr>
              <a:t>(F1), with carrier aggregation between </a:t>
            </a:r>
            <a:r>
              <a:rPr lang="en-US" sz="1600" b="1" dirty="0" smtClean="0">
                <a:solidFill>
                  <a:schemeClr val="accent3">
                    <a:lumMod val="50000"/>
                  </a:schemeClr>
                </a:solidFill>
              </a:rPr>
              <a:t>licensed small cell </a:t>
            </a:r>
            <a:r>
              <a:rPr lang="en-US" sz="1600" dirty="0" smtClean="0">
                <a:solidFill>
                  <a:schemeClr val="accent3">
                    <a:lumMod val="50000"/>
                  </a:schemeClr>
                </a:solidFill>
              </a:rPr>
              <a:t>(F1) and </a:t>
            </a:r>
            <a:r>
              <a:rPr lang="en-US" sz="1600" b="1" dirty="0" smtClean="0">
                <a:solidFill>
                  <a:schemeClr val="accent3">
                    <a:lumMod val="50000"/>
                  </a:schemeClr>
                </a:solidFill>
              </a:rPr>
              <a:t>unlicensed small cell </a:t>
            </a:r>
            <a:r>
              <a:rPr lang="en-US" sz="1600" dirty="0" smtClean="0">
                <a:solidFill>
                  <a:schemeClr val="accent3">
                    <a:lumMod val="50000"/>
                  </a:schemeClr>
                </a:solidFill>
              </a:rPr>
              <a:t>(F3).</a:t>
            </a:r>
            <a:endParaRPr lang="en-US" sz="1600" dirty="0">
              <a:solidFill>
                <a:schemeClr val="accent3">
                  <a:lumMod val="50000"/>
                </a:schemeClr>
              </a:solidFill>
            </a:endParaRPr>
          </a:p>
        </p:txBody>
      </p:sp>
      <p:sp>
        <p:nvSpPr>
          <p:cNvPr id="21" name="Rectangle 20"/>
          <p:cNvSpPr/>
          <p:nvPr/>
        </p:nvSpPr>
        <p:spPr>
          <a:xfrm>
            <a:off x="746164" y="4854882"/>
            <a:ext cx="4610100" cy="1323439"/>
          </a:xfrm>
          <a:prstGeom prst="rect">
            <a:avLst/>
          </a:prstGeom>
        </p:spPr>
        <p:txBody>
          <a:bodyPr wrap="square">
            <a:spAutoFit/>
          </a:bodyPr>
          <a:lstStyle/>
          <a:p>
            <a:r>
              <a:rPr lang="en-US" sz="1600" b="1" dirty="0">
                <a:solidFill>
                  <a:schemeClr val="accent1"/>
                </a:solidFill>
              </a:rPr>
              <a:t>Scenario 4</a:t>
            </a:r>
            <a:r>
              <a:rPr lang="en-US" sz="1600" dirty="0">
                <a:solidFill>
                  <a:schemeClr val="accent3">
                    <a:lumMod val="50000"/>
                  </a:schemeClr>
                </a:solidFill>
              </a:rPr>
              <a:t>: Carrier aggregation </a:t>
            </a:r>
            <a:r>
              <a:rPr lang="en-US" sz="1600" b="1" dirty="0">
                <a:solidFill>
                  <a:schemeClr val="accent3">
                    <a:lumMod val="50000"/>
                  </a:schemeClr>
                </a:solidFill>
              </a:rPr>
              <a:t>between licensed small cell</a:t>
            </a:r>
            <a:r>
              <a:rPr lang="en-US" sz="1600" dirty="0">
                <a:solidFill>
                  <a:schemeClr val="accent3">
                    <a:lumMod val="50000"/>
                  </a:schemeClr>
                </a:solidFill>
              </a:rPr>
              <a:t> (F2) and </a:t>
            </a:r>
            <a:r>
              <a:rPr lang="en-US" sz="1600" b="1" dirty="0">
                <a:solidFill>
                  <a:schemeClr val="accent3">
                    <a:lumMod val="50000"/>
                  </a:schemeClr>
                </a:solidFill>
              </a:rPr>
              <a:t>unlicensed small cell </a:t>
            </a:r>
            <a:r>
              <a:rPr lang="en-US" sz="1600" dirty="0">
                <a:solidFill>
                  <a:schemeClr val="accent3">
                    <a:lumMod val="50000"/>
                  </a:schemeClr>
                </a:solidFill>
              </a:rPr>
              <a:t>(F3). An ideal </a:t>
            </a:r>
            <a:r>
              <a:rPr lang="en-US" sz="1600" b="1" dirty="0">
                <a:solidFill>
                  <a:schemeClr val="accent3">
                    <a:lumMod val="50000"/>
                  </a:schemeClr>
                </a:solidFill>
              </a:rPr>
              <a:t>backhaul</a:t>
            </a:r>
            <a:r>
              <a:rPr lang="en-US" sz="1600" dirty="0">
                <a:solidFill>
                  <a:schemeClr val="accent3">
                    <a:lumMod val="50000"/>
                  </a:schemeClr>
                </a:solidFill>
              </a:rPr>
              <a:t> </a:t>
            </a:r>
            <a:r>
              <a:rPr lang="en-US" sz="1600" dirty="0" smtClean="0">
                <a:solidFill>
                  <a:schemeClr val="accent3">
                    <a:lumMod val="50000"/>
                  </a:schemeClr>
                </a:solidFill>
              </a:rPr>
              <a:t>between macro </a:t>
            </a:r>
            <a:r>
              <a:rPr lang="en-US" sz="1600" dirty="0">
                <a:solidFill>
                  <a:schemeClr val="accent3">
                    <a:lumMod val="50000"/>
                  </a:schemeClr>
                </a:solidFill>
              </a:rPr>
              <a:t>cell and small cell can enable carrier aggregation between macro cell (F1), licensed small cell (F2) and </a:t>
            </a:r>
            <a:r>
              <a:rPr lang="en-US" sz="1600" dirty="0" smtClean="0">
                <a:solidFill>
                  <a:schemeClr val="accent3">
                    <a:lumMod val="50000"/>
                  </a:schemeClr>
                </a:solidFill>
              </a:rPr>
              <a:t>unlicensed small </a:t>
            </a:r>
            <a:r>
              <a:rPr lang="en-US" sz="1600" dirty="0">
                <a:solidFill>
                  <a:schemeClr val="accent3">
                    <a:lumMod val="50000"/>
                  </a:schemeClr>
                </a:solidFill>
              </a:rPr>
              <a:t>cell (F3).</a:t>
            </a:r>
          </a:p>
        </p:txBody>
      </p:sp>
      <p:sp>
        <p:nvSpPr>
          <p:cNvPr id="22" name="TextBox 21"/>
          <p:cNvSpPr txBox="1"/>
          <p:nvPr/>
        </p:nvSpPr>
        <p:spPr>
          <a:xfrm>
            <a:off x="607766" y="1515355"/>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Four typical scenarios with LAA</a:t>
            </a:r>
            <a:endParaRPr lang="zh-CN" altLang="en-US" dirty="0"/>
          </a:p>
        </p:txBody>
      </p:sp>
    </p:spTree>
    <p:extLst>
      <p:ext uri="{BB962C8B-B14F-4D97-AF65-F5344CB8AC3E}">
        <p14:creationId xmlns:p14="http://schemas.microsoft.com/office/powerpoint/2010/main" val="295130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57</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13" name="Text Placeholder 2"/>
          <p:cNvSpPr txBox="1">
            <a:spLocks/>
          </p:cNvSpPr>
          <p:nvPr/>
        </p:nvSpPr>
        <p:spPr>
          <a:xfrm>
            <a:off x="1218814" y="1434499"/>
            <a:ext cx="10365069" cy="556461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Background </a:t>
            </a:r>
            <a:r>
              <a:rPr lang="en-US" dirty="0">
                <a:solidFill>
                  <a:schemeClr val="bg1">
                    <a:lumMod val="85000"/>
                  </a:schemeClr>
                </a:solidFill>
                <a:latin typeface="Arial Black" panose="020B0A04020102020204" pitchFamily="34" charset="0"/>
              </a:rPr>
              <a:t>and Preliminary </a:t>
            </a:r>
            <a:r>
              <a:rPr lang="en-US" altLang="zh-CN" dirty="0" smtClean="0">
                <a:solidFill>
                  <a:schemeClr val="bg1">
                    <a:lumMod val="85000"/>
                  </a:schemeClr>
                </a:solidFill>
                <a:latin typeface="Arial Black" panose="020B0A04020102020204" pitchFamily="34" charset="0"/>
              </a:rPr>
              <a:t>Work</a:t>
            </a:r>
          </a:p>
          <a:p>
            <a:pPr marL="342900" indent="-342900">
              <a:lnSpc>
                <a:spcPct val="200000"/>
              </a:lnSpc>
              <a:spcBef>
                <a:spcPts val="0"/>
              </a:spcBef>
            </a:pPr>
            <a:r>
              <a:rPr lang="en-US" dirty="0" smtClean="0">
                <a:solidFill>
                  <a:schemeClr val="bg1">
                    <a:lumMod val="85000"/>
                  </a:schemeClr>
                </a:solidFill>
                <a:latin typeface="Arial Black" panose="020B0A04020102020204" pitchFamily="34" charset="0"/>
              </a:rPr>
              <a:t>MAC Design </a:t>
            </a:r>
            <a:r>
              <a:rPr lang="en-US" dirty="0">
                <a:solidFill>
                  <a:schemeClr val="bg1">
                    <a:lumMod val="85000"/>
                  </a:schemeClr>
                </a:solidFill>
                <a:latin typeface="Arial Black" panose="020B0A04020102020204" pitchFamily="34" charset="0"/>
              </a:rPr>
              <a:t>for 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altLang="zh-CN" dirty="0" smtClean="0">
                <a:solidFill>
                  <a:schemeClr val="bg1">
                    <a:lumMod val="85000"/>
                  </a:schemeClr>
                </a:solidFill>
                <a:latin typeface="Arial Black" panose="020B0A04020102020204" pitchFamily="34" charset="0"/>
              </a:rPr>
              <a:t>LAT Scheme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Machine Learning LBT</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Hybrid LBT</a:t>
            </a:r>
          </a:p>
          <a:p>
            <a:pPr marL="342900" indent="-342900">
              <a:lnSpc>
                <a:spcPct val="200000"/>
              </a:lnSpc>
              <a:spcBef>
                <a:spcPts val="0"/>
              </a:spcBef>
            </a:pPr>
            <a:r>
              <a:rPr lang="en-US" dirty="0">
                <a:solidFill>
                  <a:schemeClr val="bg1">
                    <a:lumMod val="85000"/>
                  </a:schemeClr>
                </a:solidFill>
                <a:latin typeface="Arial Black" panose="020B0A04020102020204" pitchFamily="34" charset="0"/>
              </a:rPr>
              <a:t>Resource Allocation </a:t>
            </a:r>
            <a:r>
              <a:rPr lang="en-US" dirty="0" smtClean="0">
                <a:solidFill>
                  <a:schemeClr val="bg1">
                    <a:lumMod val="85000"/>
                  </a:schemeClr>
                </a:solidFill>
                <a:latin typeface="Arial Black" panose="020B0A04020102020204" pitchFamily="34" charset="0"/>
              </a:rPr>
              <a:t>for </a:t>
            </a:r>
            <a:r>
              <a:rPr lang="en-US" dirty="0">
                <a:solidFill>
                  <a:schemeClr val="bg1">
                    <a:lumMod val="85000"/>
                  </a:schemeClr>
                </a:solidFill>
                <a:latin typeface="Arial Black" panose="020B0A04020102020204" pitchFamily="34" charset="0"/>
              </a:rPr>
              <a:t>LTE-Unlicensed </a:t>
            </a:r>
            <a:r>
              <a:rPr lang="en-US" dirty="0" smtClean="0">
                <a:solidFill>
                  <a:schemeClr val="bg1">
                    <a:lumMod val="85000"/>
                  </a:schemeClr>
                </a:solidFill>
                <a:latin typeface="Arial Black" panose="020B0A04020102020204" pitchFamily="34" charset="0"/>
              </a:rPr>
              <a:t>Coexistence</a:t>
            </a:r>
          </a:p>
          <a:p>
            <a:pPr marL="800100" lvl="1" indent="-342900">
              <a:lnSpc>
                <a:spcPct val="200000"/>
              </a:lnSpc>
              <a:spcBef>
                <a:spcPts val="0"/>
              </a:spcBef>
            </a:pPr>
            <a:r>
              <a:rPr lang="en-US" dirty="0" smtClean="0">
                <a:solidFill>
                  <a:schemeClr val="bg1">
                    <a:lumMod val="85000"/>
                  </a:schemeClr>
                </a:solidFill>
                <a:latin typeface="Arial Black" panose="020B0A04020102020204" pitchFamily="34" charset="0"/>
              </a:rPr>
              <a:t>Matching </a:t>
            </a:r>
            <a:r>
              <a:rPr lang="en-US" altLang="zh-CN" dirty="0" smtClean="0">
                <a:solidFill>
                  <a:schemeClr val="bg1">
                    <a:lumMod val="85000"/>
                  </a:schemeClr>
                </a:solidFill>
                <a:latin typeface="Arial Black" panose="020B0A04020102020204" pitchFamily="34" charset="0"/>
              </a:rPr>
              <a:t>Game</a:t>
            </a:r>
          </a:p>
          <a:p>
            <a:pPr marL="800100" lvl="1" indent="-342900">
              <a:lnSpc>
                <a:spcPct val="200000"/>
              </a:lnSpc>
              <a:spcBef>
                <a:spcPts val="0"/>
              </a:spcBef>
            </a:pPr>
            <a:r>
              <a:rPr lang="en-US" altLang="zh-CN" dirty="0">
                <a:solidFill>
                  <a:schemeClr val="bg1">
                    <a:lumMod val="85000"/>
                  </a:schemeClr>
                </a:solidFill>
                <a:latin typeface="Arial Black" panose="020B0A04020102020204" pitchFamily="34" charset="0"/>
              </a:rPr>
              <a:t>Coalition Formation Game</a:t>
            </a:r>
          </a:p>
          <a:p>
            <a:pPr marL="800100" lvl="1" indent="-342900">
              <a:lnSpc>
                <a:spcPct val="200000"/>
              </a:lnSpc>
              <a:spcBef>
                <a:spcPts val="0"/>
              </a:spcBef>
            </a:pPr>
            <a:r>
              <a:rPr lang="en-US" altLang="zh-CN" dirty="0" err="1">
                <a:solidFill>
                  <a:schemeClr val="bg1">
                    <a:lumMod val="85000"/>
                  </a:schemeClr>
                </a:solidFill>
                <a:latin typeface="Arial Black" panose="020B0A04020102020204" pitchFamily="34" charset="0"/>
              </a:rPr>
              <a:t>Stackelberg</a:t>
            </a:r>
            <a:r>
              <a:rPr lang="en-US" altLang="zh-CN" dirty="0">
                <a:solidFill>
                  <a:schemeClr val="bg1">
                    <a:lumMod val="85000"/>
                  </a:schemeClr>
                </a:solidFill>
                <a:latin typeface="Arial Black" panose="020B0A04020102020204" pitchFamily="34" charset="0"/>
              </a:rPr>
              <a:t> </a:t>
            </a:r>
            <a:r>
              <a:rPr lang="en-US" altLang="zh-CN" dirty="0" smtClean="0">
                <a:solidFill>
                  <a:schemeClr val="bg1">
                    <a:lumMod val="85000"/>
                  </a:schemeClr>
                </a:solidFill>
                <a:latin typeface="Arial Black" panose="020B0A04020102020204" pitchFamily="34" charset="0"/>
              </a:rPr>
              <a:t>Game</a:t>
            </a:r>
            <a:endParaRPr lang="en-US" dirty="0" smtClean="0">
              <a:solidFill>
                <a:schemeClr val="bg1">
                  <a:lumMod val="85000"/>
                </a:schemeClr>
              </a:solidFill>
              <a:latin typeface="Arial Black" panose="020B0A04020102020204" pitchFamily="34" charset="0"/>
            </a:endParaRPr>
          </a:p>
          <a:p>
            <a:pPr marL="342900" indent="-342900">
              <a:lnSpc>
                <a:spcPct val="200000"/>
              </a:lnSpc>
              <a:spcBef>
                <a:spcPts val="0"/>
              </a:spcBef>
            </a:pPr>
            <a:r>
              <a:rPr lang="en-US" altLang="zh-CN" dirty="0" smtClean="0">
                <a:solidFill>
                  <a:schemeClr val="bg1">
                    <a:lumMod val="85000"/>
                  </a:schemeClr>
                </a:solidFill>
                <a:latin typeface="Arial Black" panose="020B0A04020102020204" pitchFamily="34" charset="0"/>
              </a:rPr>
              <a:t>3GPP Standard</a:t>
            </a:r>
          </a:p>
          <a:p>
            <a:pPr marL="342900" indent="-342900">
              <a:lnSpc>
                <a:spcPct val="200000"/>
              </a:lnSpc>
              <a:spcBef>
                <a:spcPts val="0"/>
              </a:spcBef>
            </a:pPr>
            <a:r>
              <a:rPr lang="en-US" altLang="zh-CN" dirty="0" smtClean="0">
                <a:solidFill>
                  <a:schemeClr val="accent3">
                    <a:lumMod val="50000"/>
                  </a:schemeClr>
                </a:solidFill>
                <a:latin typeface="Arial Black" panose="020B0A04020102020204" pitchFamily="34" charset="0"/>
              </a:rPr>
              <a:t>Conclusion</a:t>
            </a:r>
            <a:endParaRPr lang="en-US" altLang="zh-CN" dirty="0">
              <a:solidFill>
                <a:schemeClr val="accent3">
                  <a:lumMod val="50000"/>
                </a:schemeClr>
              </a:solidFill>
              <a:latin typeface="Arial Black" panose="020B0A04020102020204" pitchFamily="34" charset="0"/>
            </a:endParaRPr>
          </a:p>
        </p:txBody>
      </p:sp>
      <p:sp>
        <p:nvSpPr>
          <p:cNvPr id="14" name="Text Placeholder 2"/>
          <p:cNvSpPr txBox="1">
            <a:spLocks/>
          </p:cNvSpPr>
          <p:nvPr/>
        </p:nvSpPr>
        <p:spPr>
          <a:xfrm>
            <a:off x="6116973" y="230735"/>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sz="2800" b="1" dirty="0" smtClean="0">
                <a:solidFill>
                  <a:schemeClr val="tx1"/>
                </a:solidFill>
                <a:latin typeface="Arial Black" panose="020B0A04020102020204" pitchFamily="34" charset="0"/>
              </a:rPr>
              <a:t>Outline</a:t>
            </a:r>
            <a:endParaRPr lang="en-US" sz="2800" b="1" dirty="0">
              <a:solidFill>
                <a:schemeClr val="tx1"/>
              </a:solidFill>
              <a:latin typeface="Arial Black" panose="020B0A04020102020204" pitchFamily="34" charset="0"/>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475205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58</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129882"/>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3600" b="1" dirty="0" smtClean="0">
                <a:solidFill>
                  <a:schemeClr val="tx1"/>
                </a:solidFill>
                <a:latin typeface="Arial Black" panose="020B0A04020102020204" pitchFamily="34" charset="0"/>
              </a:rPr>
              <a:t>Conclusion</a:t>
            </a:r>
            <a:endParaRPr lang="en-US" altLang="zh-CN" sz="3600" b="1" dirty="0">
              <a:solidFill>
                <a:schemeClr val="tx1"/>
              </a:solidFill>
              <a:latin typeface="Arial Black" panose="020B0A04020102020204" pitchFamily="34" charset="0"/>
            </a:endParaRPr>
          </a:p>
        </p:txBody>
      </p:sp>
      <p:sp>
        <p:nvSpPr>
          <p:cNvPr id="22"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12" name="矩形 3"/>
          <p:cNvSpPr>
            <a:spLocks noChangeArrowheads="1"/>
          </p:cNvSpPr>
          <p:nvPr/>
        </p:nvSpPr>
        <p:spPr bwMode="auto">
          <a:xfrm>
            <a:off x="1067986" y="2427331"/>
            <a:ext cx="100402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To resolve the </a:t>
            </a:r>
            <a:r>
              <a:rPr lang="en-US" altLang="zh-CN" sz="2000" dirty="0" smtClean="0">
                <a:solidFill>
                  <a:srgbClr val="0070C0"/>
                </a:solidFill>
                <a:latin typeface="Arial" panose="020B0604020202020204" pitchFamily="34" charset="0"/>
                <a:cs typeface="Arial" panose="020B0604020202020204" pitchFamily="34" charset="0"/>
              </a:rPr>
              <a:t>collision problem </a:t>
            </a:r>
            <a:r>
              <a:rPr lang="en-US" altLang="zh-CN" sz="2000" dirty="0" smtClean="0">
                <a:latin typeface="Arial" panose="020B0604020202020204" pitchFamily="34" charset="0"/>
                <a:cs typeface="Arial" panose="020B0604020202020204" pitchFamily="34" charset="0"/>
              </a:rPr>
              <a:t>and </a:t>
            </a:r>
            <a:r>
              <a:rPr lang="en-US" altLang="zh-CN" sz="2000" dirty="0" smtClean="0">
                <a:solidFill>
                  <a:srgbClr val="0070C0"/>
                </a:solidFill>
                <a:latin typeface="Arial" panose="020B0604020202020204" pitchFamily="34" charset="0"/>
                <a:cs typeface="Arial" panose="020B0604020202020204" pitchFamily="34" charset="0"/>
              </a:rPr>
              <a:t>fairness issue </a:t>
            </a:r>
            <a:r>
              <a:rPr lang="en-US" altLang="zh-CN" sz="2000" dirty="0" smtClean="0">
                <a:latin typeface="Arial" panose="020B0604020202020204" pitchFamily="34" charset="0"/>
                <a:cs typeface="Arial" panose="020B0604020202020204" pitchFamily="34" charset="0"/>
              </a:rPr>
              <a:t>for LTE-unlicensed, the LBT-based MAC protocols presented: i.e., LAT scheme using </a:t>
            </a:r>
            <a:r>
              <a:rPr lang="en-US" altLang="zh-CN" sz="2000" dirty="0" smtClean="0">
                <a:solidFill>
                  <a:srgbClr val="0070C0"/>
                </a:solidFill>
                <a:latin typeface="Arial" panose="020B0604020202020204" pitchFamily="34" charset="0"/>
                <a:cs typeface="Arial" panose="020B0604020202020204" pitchFamily="34" charset="0"/>
              </a:rPr>
              <a:t>full-duplex</a:t>
            </a:r>
            <a:r>
              <a:rPr lang="en-US" altLang="zh-CN" sz="2000" dirty="0" smtClean="0">
                <a:latin typeface="Arial" panose="020B0604020202020204" pitchFamily="34" charset="0"/>
                <a:cs typeface="Arial" panose="020B0604020202020204" pitchFamily="34" charset="0"/>
              </a:rPr>
              <a:t> technologies, ML-LBT including </a:t>
            </a:r>
            <a:r>
              <a:rPr lang="en-US" altLang="zh-CN" sz="2000" dirty="0" smtClean="0">
                <a:solidFill>
                  <a:srgbClr val="0070C0"/>
                </a:solidFill>
                <a:latin typeface="Arial" panose="020B0604020202020204" pitchFamily="34" charset="0"/>
                <a:cs typeface="Arial" panose="020B0604020202020204" pitchFamily="34" charset="0"/>
              </a:rPr>
              <a:t>machining learning </a:t>
            </a:r>
            <a:r>
              <a:rPr lang="en-US" altLang="zh-CN" sz="2000" dirty="0" smtClean="0">
                <a:latin typeface="Arial" panose="020B0604020202020204" pitchFamily="34" charset="0"/>
                <a:cs typeface="Arial" panose="020B0604020202020204" pitchFamily="34" charset="0"/>
              </a:rPr>
              <a:t>and </a:t>
            </a:r>
            <a:r>
              <a:rPr lang="en-US" altLang="zh-CN" sz="2000" dirty="0" smtClean="0">
                <a:solidFill>
                  <a:srgbClr val="0070C0"/>
                </a:solidFill>
                <a:latin typeface="Arial" panose="020B0604020202020204" pitchFamily="34" charset="0"/>
                <a:cs typeface="Arial" panose="020B0604020202020204" pitchFamily="34" charset="0"/>
              </a:rPr>
              <a:t>hybrid </a:t>
            </a:r>
            <a:r>
              <a:rPr lang="en-US" altLang="zh-CN" sz="2000" dirty="0" smtClean="0">
                <a:latin typeface="Arial" panose="020B0604020202020204" pitchFamily="34" charset="0"/>
                <a:cs typeface="Arial" panose="020B0604020202020204" pitchFamily="34" charset="0"/>
              </a:rPr>
              <a:t>LBT mechanism combines the features of LBE</a:t>
            </a:r>
            <a:r>
              <a:rPr lang="zh-CN" altLang="en-US" sz="2000" dirty="0" smtClean="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and FBE.</a:t>
            </a:r>
          </a:p>
        </p:txBody>
      </p:sp>
      <p:sp>
        <p:nvSpPr>
          <p:cNvPr id="20" name="TextBox 19"/>
          <p:cNvSpPr txBox="1"/>
          <p:nvPr/>
        </p:nvSpPr>
        <p:spPr>
          <a:xfrm>
            <a:off x="812510" y="1741873"/>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spcBef>
                <a:spcPct val="20000"/>
              </a:spcBef>
              <a:buFont typeface="Wingdings" panose="05000000000000000000" pitchFamily="2" charset="2"/>
              <a:buChar char="v"/>
            </a:pPr>
            <a:r>
              <a:rPr lang="en-US" altLang="zh-CN" dirty="0" smtClean="0"/>
              <a:t>Conclusions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437" y="4788434"/>
            <a:ext cx="2857500" cy="1600200"/>
          </a:xfrm>
          <a:prstGeom prst="rect">
            <a:avLst/>
          </a:prstGeom>
        </p:spPr>
      </p:pic>
      <p:sp>
        <p:nvSpPr>
          <p:cNvPr id="15" name="矩形 3"/>
          <p:cNvSpPr>
            <a:spLocks noChangeArrowheads="1"/>
          </p:cNvSpPr>
          <p:nvPr/>
        </p:nvSpPr>
        <p:spPr bwMode="auto">
          <a:xfrm>
            <a:off x="1067986" y="3805054"/>
            <a:ext cx="980321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The resource allocation (e.g., channel band, transmit power, and serviced users/) for LTE-unlicensed can be formulated as the matching game, </a:t>
            </a:r>
            <a:r>
              <a:rPr lang="en-US" altLang="zh-CN" sz="2000" dirty="0" err="1" smtClean="0">
                <a:latin typeface="Arial" panose="020B0604020202020204" pitchFamily="34" charset="0"/>
                <a:cs typeface="Arial" panose="020B0604020202020204" pitchFamily="34" charset="0"/>
              </a:rPr>
              <a:t>stackelberg</a:t>
            </a:r>
            <a:r>
              <a:rPr lang="en-US" altLang="zh-CN" sz="2000" dirty="0" smtClean="0">
                <a:latin typeface="Arial" panose="020B0604020202020204" pitchFamily="34" charset="0"/>
                <a:cs typeface="Arial" panose="020B0604020202020204" pitchFamily="34" charset="0"/>
              </a:rPr>
              <a:t> game, and coalition formation game.</a:t>
            </a:r>
          </a:p>
        </p:txBody>
      </p:sp>
    </p:spTree>
    <p:extLst>
      <p:ext uri="{BB962C8B-B14F-4D97-AF65-F5344CB8AC3E}">
        <p14:creationId xmlns:p14="http://schemas.microsoft.com/office/powerpoint/2010/main" val="14131192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186" r="2961" b="10182"/>
          <a:stretch/>
        </p:blipFill>
        <p:spPr>
          <a:xfrm>
            <a:off x="2930305" y="1579418"/>
            <a:ext cx="6130568" cy="4125191"/>
          </a:xfrm>
          <a:prstGeom prst="rect">
            <a:avLst/>
          </a:prstGeom>
        </p:spPr>
      </p:pic>
    </p:spTree>
    <p:extLst>
      <p:ext uri="{BB962C8B-B14F-4D97-AF65-F5344CB8AC3E}">
        <p14:creationId xmlns:p14="http://schemas.microsoft.com/office/powerpoint/2010/main" val="3664429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891071" y="6356350"/>
            <a:ext cx="2743200" cy="365125"/>
          </a:xfrm>
        </p:spPr>
        <p:txBody>
          <a:bodyPr/>
          <a:lstStyle/>
          <a:p>
            <a:fld id="{DBCABB6A-F6E1-4516-9E00-CFB4E2F01374}" type="slidenum">
              <a:rPr lang="en-US" smtClean="0"/>
              <a:t>6</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pic>
        <p:nvPicPr>
          <p:cNvPr id="42"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716" y="2093677"/>
            <a:ext cx="5952289" cy="4103472"/>
          </a:xfrm>
          <a:prstGeom prst="rect">
            <a:avLst/>
          </a:prstGeom>
        </p:spPr>
      </p:pic>
      <p:sp>
        <p:nvSpPr>
          <p:cNvPr id="44" name="TextBox 43"/>
          <p:cNvSpPr txBox="1"/>
          <p:nvPr/>
        </p:nvSpPr>
        <p:spPr>
          <a:xfrm>
            <a:off x="7575176" y="2637339"/>
            <a:ext cx="4188725" cy="2431435"/>
          </a:xfrm>
          <a:prstGeom prst="rect">
            <a:avLst/>
          </a:prstGeom>
          <a:noFill/>
        </p:spPr>
        <p:txBody>
          <a:bodyPr wrap="square" rtlCol="0">
            <a:spAutoFit/>
          </a:bodyPr>
          <a:lstStyle/>
          <a:p>
            <a:pPr>
              <a:lnSpc>
                <a:spcPct val="200000"/>
              </a:lnSpc>
            </a:pPr>
            <a:r>
              <a:rPr lang="en-US" sz="2800" b="1" dirty="0">
                <a:solidFill>
                  <a:srgbClr val="0070C0"/>
                </a:solidFill>
              </a:rPr>
              <a:t>LTE-unlicensed </a:t>
            </a:r>
            <a:r>
              <a:rPr lang="en-US" sz="2800" b="1" dirty="0" smtClean="0">
                <a:solidFill>
                  <a:srgbClr val="0070C0"/>
                </a:solidFill>
              </a:rPr>
              <a:t>issues</a:t>
            </a:r>
          </a:p>
          <a:p>
            <a:pPr marL="342900" indent="-342900">
              <a:buFont typeface="Arial" panose="020B0604020202020204" pitchFamily="34" charset="0"/>
              <a:buChar char="•"/>
            </a:pPr>
            <a:r>
              <a:rPr lang="en-US" sz="2400" i="1" dirty="0" smtClean="0">
                <a:solidFill>
                  <a:schemeClr val="accent3">
                    <a:lumMod val="50000"/>
                  </a:schemeClr>
                </a:solidFill>
                <a:latin typeface="Times New Roman" panose="02020603050405020304" pitchFamily="18" charset="0"/>
                <a:cs typeface="Times New Roman" panose="02020603050405020304" pitchFamily="18" charset="0"/>
              </a:rPr>
              <a:t>Unified network</a:t>
            </a:r>
          </a:p>
          <a:p>
            <a:pPr marL="342900" indent="-342900">
              <a:buFont typeface="Arial" panose="020B0604020202020204" pitchFamily="34" charset="0"/>
              <a:buChar char="•"/>
            </a:pPr>
            <a:r>
              <a:rPr lang="en-US" sz="2400" i="1" dirty="0">
                <a:solidFill>
                  <a:schemeClr val="accent3">
                    <a:lumMod val="50000"/>
                  </a:schemeClr>
                </a:solidFill>
                <a:latin typeface="Times New Roman" panose="02020603050405020304" pitchFamily="18" charset="0"/>
                <a:cs typeface="Times New Roman" panose="02020603050405020304" pitchFamily="18" charset="0"/>
              </a:rPr>
              <a:t>Collision avoidance </a:t>
            </a:r>
          </a:p>
          <a:p>
            <a:pPr marL="342900" indent="-342900">
              <a:buFont typeface="Arial" panose="020B0604020202020204" pitchFamily="34" charset="0"/>
              <a:buChar char="•"/>
            </a:pPr>
            <a:r>
              <a:rPr lang="en-US" sz="2400" i="1" dirty="0">
                <a:solidFill>
                  <a:schemeClr val="accent3">
                    <a:lumMod val="50000"/>
                  </a:schemeClr>
                </a:solidFill>
                <a:latin typeface="Times New Roman" panose="02020603050405020304" pitchFamily="18" charset="0"/>
                <a:cs typeface="Times New Roman" panose="02020603050405020304" pitchFamily="18" charset="0"/>
              </a:rPr>
              <a:t>Fairness</a:t>
            </a:r>
            <a:endParaRPr lang="en-US" sz="2400" dirty="0">
              <a:solidFill>
                <a:schemeClr val="accent3">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a:solidFill>
                  <a:schemeClr val="accent3">
                    <a:lumMod val="50000"/>
                  </a:schemeClr>
                </a:solidFill>
                <a:latin typeface="Times New Roman" panose="02020603050405020304" pitchFamily="18" charset="0"/>
                <a:cs typeface="Times New Roman" panose="02020603050405020304" pitchFamily="18" charset="0"/>
              </a:rPr>
              <a:t>On </a:t>
            </a:r>
            <a:r>
              <a:rPr lang="en-US" sz="2400" i="1" dirty="0" smtClean="0">
                <a:solidFill>
                  <a:schemeClr val="accent3">
                    <a:lumMod val="50000"/>
                  </a:schemeClr>
                </a:solidFill>
                <a:latin typeface="Times New Roman" panose="02020603050405020304" pitchFamily="18" charset="0"/>
                <a:cs typeface="Times New Roman" panose="02020603050405020304" pitchFamily="18" charset="0"/>
              </a:rPr>
              <a:t>demand</a:t>
            </a:r>
            <a:endParaRPr lang="en-US" sz="2400"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5"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
        <p:nvSpPr>
          <p:cNvPr id="46" name="Text Placeholder 2"/>
          <p:cNvSpPr txBox="1">
            <a:spLocks/>
          </p:cNvSpPr>
          <p:nvPr/>
        </p:nvSpPr>
        <p:spPr>
          <a:xfrm>
            <a:off x="5590831" y="211761"/>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smtClean="0">
                <a:solidFill>
                  <a:schemeClr val="tx1"/>
                </a:solidFill>
                <a:latin typeface="Arial Black" panose="020B0A04020102020204" pitchFamily="34" charset="0"/>
              </a:rPr>
              <a:t>Background</a:t>
            </a:r>
            <a:endParaRPr lang="en-US" sz="2800" b="1" dirty="0">
              <a:solidFill>
                <a:schemeClr val="tx1"/>
              </a:solidFill>
              <a:latin typeface="Arial Black" panose="020B0A04020102020204" pitchFamily="34" charset="0"/>
            </a:endParaRPr>
          </a:p>
        </p:txBody>
      </p:sp>
      <p:sp>
        <p:nvSpPr>
          <p:cNvPr id="47" name="Rectangle 46"/>
          <p:cNvSpPr/>
          <p:nvPr/>
        </p:nvSpPr>
        <p:spPr>
          <a:xfrm>
            <a:off x="626603" y="1379945"/>
            <a:ext cx="4170309" cy="461665"/>
          </a:xfrm>
          <a:prstGeom prst="rect">
            <a:avLst/>
          </a:prstGeom>
        </p:spPr>
        <p:txBody>
          <a:bodyPr wrap="none">
            <a:spAutoFit/>
          </a:bodyPr>
          <a:lstStyle/>
          <a:p>
            <a:pPr marL="342900" lvl="1" indent="-342900">
              <a:spcAft>
                <a:spcPts val="1200"/>
              </a:spcAft>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LTE-Unlicensed </a:t>
            </a:r>
            <a:r>
              <a:rPr lang="en-US" sz="2400" b="1" dirty="0" smtClean="0">
                <a:latin typeface="Times New Roman" panose="02020603050405020304" pitchFamily="18" charset="0"/>
                <a:cs typeface="Times New Roman" panose="02020603050405020304" pitchFamily="18" charset="0"/>
              </a:rPr>
              <a:t>Challenges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608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7</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203829"/>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4" name="TextBox 13"/>
          <p:cNvSpPr txBox="1"/>
          <p:nvPr/>
        </p:nvSpPr>
        <p:spPr>
          <a:xfrm>
            <a:off x="590889" y="1407593"/>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a:t>LTE-based unlicensed </a:t>
            </a:r>
            <a:r>
              <a:rPr lang="en-US" altLang="zh-CN" dirty="0" smtClean="0"/>
              <a:t>technologies</a:t>
            </a:r>
            <a:endParaRPr lang="zh-CN" altLang="en-US" dirty="0"/>
          </a:p>
        </p:txBody>
      </p:sp>
      <p:sp>
        <p:nvSpPr>
          <p:cNvPr id="15" name="Inhaltsplatzhalter 2"/>
          <p:cNvSpPr txBox="1">
            <a:spLocks/>
          </p:cNvSpPr>
          <p:nvPr/>
        </p:nvSpPr>
        <p:spPr>
          <a:xfrm>
            <a:off x="793393" y="2125570"/>
            <a:ext cx="10709786" cy="41638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lnSpc>
                <a:spcPct val="74000"/>
              </a:lnSpc>
              <a:buFont typeface="Arial" panose="020B0604020202020204" pitchFamily="34" charset="0"/>
              <a:buChar char="•"/>
            </a:pPr>
            <a:r>
              <a:rPr lang="en-US" altLang="en-US" sz="2000" b="1" dirty="0">
                <a:solidFill>
                  <a:schemeClr val="accent1"/>
                </a:solidFill>
                <a:ea typeface="Microsoft YaHei" panose="020B0503020204020204" pitchFamily="34" charset="-122"/>
                <a:cs typeface="Microsoft YaHei" panose="020B0503020204020204" pitchFamily="34" charset="-122"/>
              </a:rPr>
              <a:t>LTE unlicensed (LTE-U) </a:t>
            </a:r>
          </a:p>
          <a:p>
            <a:pPr algn="just">
              <a:lnSpc>
                <a:spcPct val="100000"/>
              </a:lnSpc>
              <a:spcBef>
                <a:spcPts val="600"/>
              </a:spcBef>
            </a:pP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LTE-U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is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released in 3GPP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Rel.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12. </a:t>
            </a:r>
          </a:p>
          <a:p>
            <a:pPr algn="just">
              <a:lnSpc>
                <a:spcPct val="100000"/>
              </a:lnSpc>
              <a:spcBef>
                <a:spcPts val="600"/>
              </a:spcBef>
            </a:pP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       Adaptive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on/off duty cycle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as a mechanism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to share on the unlicensed band. </a:t>
            </a:r>
            <a:endParaRPr lang="en-US" altLang="en-US" sz="2000" dirty="0">
              <a:solidFill>
                <a:schemeClr val="accent3">
                  <a:lumMod val="50000"/>
                </a:schemeClr>
              </a:solidFill>
              <a:ea typeface="Microsoft YaHei" panose="020B0503020204020204" pitchFamily="34" charset="-122"/>
              <a:cs typeface="Microsoft YaHei" panose="020B0503020204020204" pitchFamily="34" charset="-122"/>
            </a:endParaRPr>
          </a:p>
          <a:p>
            <a:pPr marL="457200" indent="-457200" algn="just">
              <a:lnSpc>
                <a:spcPct val="100000"/>
              </a:lnSpc>
              <a:buFont typeface="Arial" panose="020B0604020202020204" pitchFamily="34" charset="0"/>
              <a:buChar char="•"/>
            </a:pPr>
            <a:r>
              <a:rPr lang="de-DE" altLang="en-US" sz="2000" b="1" dirty="0">
                <a:solidFill>
                  <a:schemeClr val="bg2">
                    <a:lumMod val="75000"/>
                  </a:schemeClr>
                </a:solidFill>
                <a:ea typeface="Microsoft YaHei" panose="020B0503020204020204" pitchFamily="34" charset="-122"/>
                <a:cs typeface="Microsoft YaHei" panose="020B0503020204020204" pitchFamily="34" charset="-122"/>
              </a:rPr>
              <a:t>LTE-WLAN Aggregation(LWA</a:t>
            </a:r>
            <a:r>
              <a:rPr lang="de-DE" altLang="en-US" sz="2000" b="1" dirty="0" smtClean="0">
                <a:solidFill>
                  <a:schemeClr val="bg2">
                    <a:lumMod val="75000"/>
                  </a:schemeClr>
                </a:solidFill>
                <a:ea typeface="Microsoft YaHei" panose="020B0503020204020204" pitchFamily="34" charset="-122"/>
                <a:cs typeface="Microsoft YaHei" panose="020B0503020204020204" pitchFamily="34" charset="-122"/>
              </a:rPr>
              <a:t>)</a:t>
            </a:r>
            <a:endParaRPr lang="de-DE" altLang="en-US" sz="2000" b="1" dirty="0">
              <a:solidFill>
                <a:schemeClr val="bg2">
                  <a:lumMod val="75000"/>
                </a:schemeClr>
              </a:solidFill>
              <a:ea typeface="Microsoft YaHei" panose="020B0503020204020204" pitchFamily="34" charset="-122"/>
              <a:cs typeface="Microsoft YaHei" panose="020B0503020204020204" pitchFamily="34" charset="-122"/>
            </a:endParaRPr>
          </a:p>
          <a:p>
            <a:pPr algn="just">
              <a:lnSpc>
                <a:spcPct val="100000"/>
              </a:lnSpc>
              <a:spcBef>
                <a:spcPts val="600"/>
              </a:spcBef>
            </a:pP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LWA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is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release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as part of Rel.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13.</a:t>
            </a:r>
          </a:p>
          <a:p>
            <a:pPr algn="just">
              <a:lnSpc>
                <a:spcPct val="100000"/>
              </a:lnSpc>
              <a:spcBef>
                <a:spcPts val="600"/>
              </a:spcBef>
            </a:pP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Aggregates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at the </a:t>
            </a:r>
            <a:r>
              <a:rPr lang="en-US" altLang="en-US" sz="2000" b="1" dirty="0" err="1" smtClean="0">
                <a:solidFill>
                  <a:schemeClr val="accent3">
                    <a:lumMod val="50000"/>
                  </a:schemeClr>
                </a:solidFill>
                <a:ea typeface="Microsoft YaHei" panose="020B0503020204020204" pitchFamily="34" charset="-122"/>
                <a:cs typeface="Microsoft YaHei" panose="020B0503020204020204" pitchFamily="34" charset="-122"/>
              </a:rPr>
              <a:t>eNB</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 and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enables spectrum sharing via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dual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connectivity</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a:t>
            </a:r>
            <a:endParaRPr lang="en-US" altLang="en-US" sz="2000" dirty="0">
              <a:solidFill>
                <a:schemeClr val="accent3">
                  <a:lumMod val="50000"/>
                </a:schemeClr>
              </a:solidFill>
              <a:ea typeface="Microsoft YaHei" panose="020B0503020204020204" pitchFamily="34" charset="-122"/>
              <a:cs typeface="Microsoft YaHei" panose="020B0503020204020204" pitchFamily="34" charset="-122"/>
            </a:endParaRPr>
          </a:p>
          <a:p>
            <a:pPr marL="457200" indent="-457200" algn="just">
              <a:lnSpc>
                <a:spcPct val="100000"/>
              </a:lnSpc>
              <a:buFont typeface="Arial" panose="020B0604020202020204" pitchFamily="34" charset="0"/>
              <a:buChar char="•"/>
            </a:pPr>
            <a:r>
              <a:rPr lang="de-DE" altLang="en-US" sz="2000" b="1" dirty="0">
                <a:solidFill>
                  <a:srgbClr val="FF0000"/>
                </a:solidFill>
                <a:ea typeface="Microsoft YaHei" panose="020B0503020204020204" pitchFamily="34" charset="-122"/>
                <a:cs typeface="Microsoft YaHei" panose="020B0503020204020204" pitchFamily="34" charset="-122"/>
              </a:rPr>
              <a:t>Licensed-Assisted Access (LAA)</a:t>
            </a:r>
          </a:p>
          <a:p>
            <a:pPr algn="just">
              <a:lnSpc>
                <a:spcPct val="110000"/>
              </a:lnSpc>
              <a:spcBef>
                <a:spcPts val="600"/>
              </a:spcBef>
            </a:pP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LAA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is released in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the 3GPP Rel. 13/14 </a:t>
            </a:r>
            <a:endPar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endParaRPr>
          </a:p>
          <a:p>
            <a:pPr algn="just">
              <a:lnSpc>
                <a:spcPct val="110000"/>
              </a:lnSpc>
              <a:spcBef>
                <a:spcPts val="600"/>
              </a:spcBef>
            </a:pP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Extension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of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LTE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carrier aggregation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and using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listen-before-talk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(LBT</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scheme</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a:t>
            </a:r>
            <a:endParaRPr lang="en-US" altLang="en-US" sz="2000" dirty="0">
              <a:solidFill>
                <a:schemeClr val="accent3">
                  <a:lumMod val="50000"/>
                </a:schemeClr>
              </a:solidFill>
              <a:ea typeface="Microsoft YaHei" panose="020B0503020204020204" pitchFamily="34" charset="-122"/>
              <a:cs typeface="Microsoft YaHei" panose="020B0503020204020204" pitchFamily="34" charset="-122"/>
            </a:endParaRPr>
          </a:p>
        </p:txBody>
      </p:sp>
      <p:sp>
        <p:nvSpPr>
          <p:cNvPr id="16" name="object 2"/>
          <p:cNvSpPr/>
          <p:nvPr/>
        </p:nvSpPr>
        <p:spPr>
          <a:xfrm>
            <a:off x="3308563" y="1063933"/>
            <a:ext cx="8275320" cy="64008"/>
          </a:xfrm>
          <a:prstGeom prst="rect">
            <a:avLst/>
          </a:prstGeom>
          <a:blipFill>
            <a:blip r:embed="rId3" cstate="print"/>
            <a:stretch>
              <a:fillRect/>
            </a:stretch>
          </a:blipFill>
        </p:spPr>
        <p:txBody>
          <a:bodyPr wrap="square" lIns="0" tIns="0" rIns="0" bIns="0" rtlCol="0"/>
          <a:lstStyle/>
          <a:p>
            <a:endParaRPr/>
          </a:p>
        </p:txBody>
      </p:sp>
      <p:sp>
        <p:nvSpPr>
          <p:cNvPr id="8" name="Rectangle 7"/>
          <p:cNvSpPr/>
          <p:nvPr/>
        </p:nvSpPr>
        <p:spPr>
          <a:xfrm>
            <a:off x="1276872" y="5910744"/>
            <a:ext cx="10179627" cy="487569"/>
          </a:xfrm>
          <a:prstGeom prst="rect">
            <a:avLst/>
          </a:prstGeom>
        </p:spPr>
        <p:txBody>
          <a:bodyPr wrap="square">
            <a:spAutoFit/>
          </a:bodyPr>
          <a:lstStyle/>
          <a:p>
            <a:pPr indent="0" algn="just">
              <a:lnSpc>
                <a:spcPct val="107000"/>
              </a:lnSpc>
            </a:pPr>
            <a:r>
              <a:rPr lang="en-US" altLang="en-US" sz="1200" dirty="0">
                <a:solidFill>
                  <a:schemeClr val="accent3">
                    <a:lumMod val="75000"/>
                  </a:schemeClr>
                </a:solidFill>
              </a:rPr>
              <a:t>[1] </a:t>
            </a:r>
            <a:r>
              <a:rPr lang="en-US" sz="1200" dirty="0">
                <a:solidFill>
                  <a:schemeClr val="accent3">
                    <a:lumMod val="75000"/>
                  </a:schemeClr>
                </a:solidFill>
              </a:rPr>
              <a:t>3GPP, ``Study on Licensed-Assisted Access to Unlicensed Spectrum," 3GPP TR 36.889V13.0.0, Release 13, Jun. 2015</a:t>
            </a:r>
            <a:r>
              <a:rPr lang="en-US" sz="1200" dirty="0" smtClean="0">
                <a:solidFill>
                  <a:schemeClr val="accent3">
                    <a:lumMod val="75000"/>
                  </a:schemeClr>
                </a:solidFill>
              </a:rPr>
              <a:t>.</a:t>
            </a:r>
          </a:p>
          <a:p>
            <a:pPr algn="just">
              <a:lnSpc>
                <a:spcPct val="107000"/>
              </a:lnSpc>
            </a:pPr>
            <a:r>
              <a:rPr lang="en-US" altLang="en-US" sz="1200" dirty="0">
                <a:solidFill>
                  <a:schemeClr val="accent3">
                    <a:lumMod val="75000"/>
                  </a:schemeClr>
                </a:solidFill>
              </a:rPr>
              <a:t>[2] </a:t>
            </a:r>
            <a:r>
              <a:rPr lang="en-US" sz="1200" dirty="0">
                <a:solidFill>
                  <a:schemeClr val="accent3">
                    <a:lumMod val="75000"/>
                  </a:schemeClr>
                </a:solidFill>
              </a:rPr>
              <a:t>3GPP, ``Channel Access Procedures for LAA," 3GPP TS 36.213V14.6.0 Release 14, Apr. 2017</a:t>
            </a:r>
            <a:r>
              <a:rPr lang="en-US" sz="1200" dirty="0" smtClean="0">
                <a:solidFill>
                  <a:schemeClr val="accent3">
                    <a:lumMod val="75000"/>
                  </a:schemeClr>
                </a:solidFill>
              </a:rPr>
              <a:t>.</a:t>
            </a:r>
            <a:endParaRPr lang="en-US" sz="1200" dirty="0">
              <a:solidFill>
                <a:schemeClr val="accent3">
                  <a:lumMod val="75000"/>
                </a:schemeClr>
              </a:solidFill>
            </a:endParaRPr>
          </a:p>
        </p:txBody>
      </p:sp>
    </p:spTree>
    <p:extLst>
      <p:ext uri="{BB962C8B-B14F-4D97-AF65-F5344CB8AC3E}">
        <p14:creationId xmlns:p14="http://schemas.microsoft.com/office/powerpoint/2010/main" val="18076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8</a:t>
            </a:fld>
            <a:endParaRPr lang="en-US"/>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15488" y="229106"/>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pic>
        <p:nvPicPr>
          <p:cNvPr id="10" name="Picture 9"/>
          <p:cNvPicPr>
            <a:picLocks noChangeAspect="1"/>
          </p:cNvPicPr>
          <p:nvPr/>
        </p:nvPicPr>
        <p:blipFill>
          <a:blip r:embed="rId3"/>
          <a:stretch>
            <a:fillRect/>
          </a:stretch>
        </p:blipFill>
        <p:spPr>
          <a:xfrm>
            <a:off x="5577769" y="2279378"/>
            <a:ext cx="6440059" cy="4090771"/>
          </a:xfrm>
          <a:prstGeom prst="rect">
            <a:avLst/>
          </a:prstGeom>
        </p:spPr>
      </p:pic>
      <p:sp>
        <p:nvSpPr>
          <p:cNvPr id="11" name="Inhaltsplatzhalter 2"/>
          <p:cNvSpPr txBox="1">
            <a:spLocks/>
          </p:cNvSpPr>
          <p:nvPr/>
        </p:nvSpPr>
        <p:spPr>
          <a:xfrm>
            <a:off x="1091837" y="2192761"/>
            <a:ext cx="4612772" cy="40907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lnSpc>
                <a:spcPct val="74000"/>
              </a:lnSpc>
              <a:buFont typeface="Arial" panose="020B0604020202020204" pitchFamily="34" charset="0"/>
              <a:buChar char="•"/>
            </a:pPr>
            <a:r>
              <a:rPr lang="en-US" altLang="en-US" sz="2000" b="1" dirty="0" smtClean="0">
                <a:solidFill>
                  <a:schemeClr val="accent1"/>
                </a:solidFill>
                <a:ea typeface="Microsoft YaHei" panose="020B0503020204020204" pitchFamily="34" charset="-122"/>
                <a:cs typeface="Microsoft YaHei" panose="020B0503020204020204" pitchFamily="34" charset="-122"/>
              </a:rPr>
              <a:t>Supplemental Downlink (SDL)</a:t>
            </a:r>
          </a:p>
          <a:p>
            <a:pPr algn="just">
              <a:lnSpc>
                <a:spcPct val="100000"/>
              </a:lnSpc>
            </a:pP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DL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in the unlicensed band while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UL</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and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control channel</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remain in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the licensed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spectrum.</a:t>
            </a:r>
            <a:endParaRPr lang="de-DE" altLang="en-US" sz="2000" dirty="0" smtClean="0">
              <a:solidFill>
                <a:schemeClr val="accent3">
                  <a:lumMod val="50000"/>
                </a:schemeClr>
              </a:solidFill>
              <a:ea typeface="Microsoft YaHei" panose="020B0503020204020204" pitchFamily="34" charset="-122"/>
              <a:cs typeface="Microsoft YaHei" panose="020B0503020204020204" pitchFamily="34" charset="-122"/>
            </a:endParaRPr>
          </a:p>
          <a:p>
            <a:pPr marL="457200" indent="-457200" algn="just">
              <a:lnSpc>
                <a:spcPct val="74000"/>
              </a:lnSpc>
              <a:buFont typeface="Arial" panose="020B0604020202020204" pitchFamily="34" charset="0"/>
              <a:buChar char="•"/>
            </a:pPr>
            <a:r>
              <a:rPr lang="de-DE" altLang="en-US" sz="2000" b="1" dirty="0" smtClean="0">
                <a:solidFill>
                  <a:schemeClr val="accent1"/>
                </a:solidFill>
                <a:ea typeface="Microsoft YaHei" panose="020B0503020204020204" pitchFamily="34" charset="-122"/>
                <a:cs typeface="Microsoft YaHei" panose="020B0503020204020204" pitchFamily="34" charset="-122"/>
              </a:rPr>
              <a:t>Carrier Aggregation (CA)</a:t>
            </a:r>
          </a:p>
          <a:p>
            <a:pPr algn="just">
              <a:lnSpc>
                <a:spcPct val="100000"/>
              </a:lnSpc>
            </a:pP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CA is used for FDD/TDD, both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UL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and DL</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in the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unlicensed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band, the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control channel remains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in the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licensed </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band.</a:t>
            </a:r>
          </a:p>
          <a:p>
            <a:pPr marL="457200" indent="-457200" algn="just">
              <a:lnSpc>
                <a:spcPct val="74000"/>
              </a:lnSpc>
              <a:buFont typeface="Arial" panose="020B0604020202020204" pitchFamily="34" charset="0"/>
              <a:buChar char="•"/>
            </a:pPr>
            <a:r>
              <a:rPr lang="de-DE" altLang="en-US" sz="2000" b="1" dirty="0" smtClean="0">
                <a:solidFill>
                  <a:schemeClr val="accent1"/>
                </a:solidFill>
                <a:ea typeface="Microsoft YaHei" panose="020B0503020204020204" pitchFamily="34" charset="-122"/>
                <a:cs typeface="Microsoft YaHei" panose="020B0503020204020204" pitchFamily="34" charset="-122"/>
              </a:rPr>
              <a:t>Standalone</a:t>
            </a:r>
            <a:endParaRPr lang="de-DE" altLang="en-US" sz="2000" b="1" dirty="0">
              <a:solidFill>
                <a:schemeClr val="accent1"/>
              </a:solidFill>
              <a:ea typeface="Microsoft YaHei" panose="020B0503020204020204" pitchFamily="34" charset="-122"/>
              <a:cs typeface="Microsoft YaHei" panose="020B0503020204020204" pitchFamily="34" charset="-122"/>
            </a:endParaRPr>
          </a:p>
          <a:p>
            <a:pPr algn="just">
              <a:lnSpc>
                <a:spcPct val="110000"/>
              </a:lnSpc>
            </a:pP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       All </a:t>
            </a:r>
            <a:r>
              <a:rPr lang="en-US" altLang="en-US" sz="2000" dirty="0">
                <a:solidFill>
                  <a:schemeClr val="accent3">
                    <a:lumMod val="50000"/>
                  </a:schemeClr>
                </a:solidFill>
                <a:ea typeface="Microsoft YaHei" panose="020B0503020204020204" pitchFamily="34" charset="-122"/>
                <a:cs typeface="Microsoft YaHei" panose="020B0503020204020204" pitchFamily="34" charset="-122"/>
              </a:rPr>
              <a:t>carriers operating in the </a:t>
            </a:r>
            <a:r>
              <a:rPr lang="en-US" altLang="en-US" sz="2000" b="1" dirty="0">
                <a:solidFill>
                  <a:schemeClr val="accent3">
                    <a:lumMod val="50000"/>
                  </a:schemeClr>
                </a:solidFill>
                <a:ea typeface="Microsoft YaHei" panose="020B0503020204020204" pitchFamily="34" charset="-122"/>
                <a:cs typeface="Microsoft YaHei" panose="020B0503020204020204" pitchFamily="34" charset="-122"/>
              </a:rPr>
              <a:t>unlicensed </a:t>
            </a:r>
            <a:r>
              <a:rPr lang="en-US" altLang="en-US" sz="2000" b="1" dirty="0" smtClean="0">
                <a:solidFill>
                  <a:schemeClr val="accent3">
                    <a:lumMod val="50000"/>
                  </a:schemeClr>
                </a:solidFill>
                <a:ea typeface="Microsoft YaHei" panose="020B0503020204020204" pitchFamily="34" charset="-122"/>
                <a:cs typeface="Microsoft YaHei" panose="020B0503020204020204" pitchFamily="34" charset="-122"/>
              </a:rPr>
              <a:t>band exclusively</a:t>
            </a:r>
            <a:r>
              <a:rPr lang="en-US" altLang="en-US" sz="2000" dirty="0" smtClean="0">
                <a:solidFill>
                  <a:schemeClr val="accent3">
                    <a:lumMod val="50000"/>
                  </a:schemeClr>
                </a:solidFill>
                <a:ea typeface="Microsoft YaHei" panose="020B0503020204020204" pitchFamily="34" charset="-122"/>
                <a:cs typeface="Microsoft YaHei" panose="020B0503020204020204" pitchFamily="34" charset="-122"/>
              </a:rPr>
              <a:t>.</a:t>
            </a:r>
            <a:endParaRPr lang="de-DE" altLang="en-US" sz="2000" dirty="0">
              <a:solidFill>
                <a:schemeClr val="accent3">
                  <a:lumMod val="50000"/>
                </a:schemeClr>
              </a:solidFill>
              <a:ea typeface="Microsoft YaHei" panose="020B0503020204020204" pitchFamily="34" charset="-122"/>
              <a:cs typeface="Microsoft YaHei" panose="020B0503020204020204" pitchFamily="34" charset="-122"/>
            </a:endParaRPr>
          </a:p>
        </p:txBody>
      </p:sp>
      <p:sp>
        <p:nvSpPr>
          <p:cNvPr id="12" name="TextBox 11"/>
          <p:cNvSpPr txBox="1"/>
          <p:nvPr/>
        </p:nvSpPr>
        <p:spPr>
          <a:xfrm>
            <a:off x="707002" y="1467430"/>
            <a:ext cx="10835595"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de-DE" altLang="en-US" dirty="0" smtClean="0">
                <a:ea typeface="Microsoft YaHei" panose="020B0503020204020204" pitchFamily="34" charset="-122"/>
                <a:cs typeface="Microsoft YaHei" panose="020B0503020204020204" pitchFamily="34" charset="-122"/>
              </a:rPr>
              <a:t>LTE-U </a:t>
            </a:r>
            <a:r>
              <a:rPr lang="en-US" altLang="zh-CN" dirty="0" smtClean="0">
                <a:ea typeface="Microsoft YaHei" panose="020B0503020204020204" pitchFamily="34" charset="-122"/>
                <a:cs typeface="Microsoft YaHei" panose="020B0503020204020204" pitchFamily="34" charset="-122"/>
              </a:rPr>
              <a:t>Supplemental Downlink (</a:t>
            </a:r>
            <a:r>
              <a:rPr lang="de-DE" altLang="en-US" dirty="0">
                <a:ea typeface="Microsoft YaHei" panose="020B0503020204020204" pitchFamily="34" charset="-122"/>
                <a:cs typeface="Microsoft YaHei" panose="020B0503020204020204" pitchFamily="34" charset="-122"/>
              </a:rPr>
              <a:t>SDL</a:t>
            </a:r>
            <a:r>
              <a:rPr lang="en-US" altLang="zh-CN" dirty="0" smtClean="0">
                <a:ea typeface="Microsoft YaHei" panose="020B0503020204020204" pitchFamily="34" charset="-122"/>
                <a:cs typeface="Microsoft YaHei" panose="020B0503020204020204" pitchFamily="34" charset="-122"/>
              </a:rPr>
              <a:t>)</a:t>
            </a:r>
            <a:r>
              <a:rPr lang="de-DE" altLang="en-US" dirty="0" smtClean="0">
                <a:ea typeface="Microsoft YaHei" panose="020B0503020204020204" pitchFamily="34" charset="-122"/>
                <a:cs typeface="Microsoft YaHei" panose="020B0503020204020204" pitchFamily="34" charset="-122"/>
              </a:rPr>
              <a:t> / Carrier </a:t>
            </a:r>
            <a:r>
              <a:rPr lang="de-DE" altLang="en-US" dirty="0">
                <a:ea typeface="Microsoft YaHei" panose="020B0503020204020204" pitchFamily="34" charset="-122"/>
                <a:cs typeface="Microsoft YaHei" panose="020B0503020204020204" pitchFamily="34" charset="-122"/>
              </a:rPr>
              <a:t>Aggregation (</a:t>
            </a:r>
            <a:r>
              <a:rPr lang="de-DE" altLang="en-US" dirty="0" smtClean="0">
                <a:ea typeface="Microsoft YaHei" panose="020B0503020204020204" pitchFamily="34" charset="-122"/>
                <a:cs typeface="Microsoft YaHei" panose="020B0503020204020204" pitchFamily="34" charset="-122"/>
              </a:rPr>
              <a:t>CA)</a:t>
            </a:r>
            <a:endParaRPr lang="zh-CN" altLang="en-US" dirty="0"/>
          </a:p>
        </p:txBody>
      </p:sp>
      <p:sp>
        <p:nvSpPr>
          <p:cNvPr id="13"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281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CABB6A-F6E1-4516-9E00-CFB4E2F01374}" type="slidenum">
              <a:rPr lang="en-US" smtClean="0"/>
              <a:t>9</a:t>
            </a:fld>
            <a:endParaRPr lang="en-US" dirty="0"/>
          </a:p>
        </p:txBody>
      </p:sp>
      <p:pic>
        <p:nvPicPr>
          <p:cNvPr id="4" name="Picture 3"/>
          <p:cNvPicPr>
            <a:picLocks noChangeAspect="1"/>
          </p:cNvPicPr>
          <p:nvPr/>
        </p:nvPicPr>
        <p:blipFill>
          <a:blip r:embed="rId2"/>
          <a:stretch>
            <a:fillRect/>
          </a:stretch>
        </p:blipFill>
        <p:spPr>
          <a:xfrm>
            <a:off x="357175" y="259764"/>
            <a:ext cx="2734200" cy="944000"/>
          </a:xfrm>
          <a:prstGeom prst="rect">
            <a:avLst/>
          </a:prstGeom>
        </p:spPr>
      </p:pic>
      <p:sp>
        <p:nvSpPr>
          <p:cNvPr id="7" name="Text Placeholder 2"/>
          <p:cNvSpPr txBox="1">
            <a:spLocks/>
          </p:cNvSpPr>
          <p:nvPr/>
        </p:nvSpPr>
        <p:spPr>
          <a:xfrm>
            <a:off x="5100973" y="217469"/>
            <a:ext cx="4391369" cy="1203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200000"/>
              </a:lnSpc>
            </a:pPr>
            <a:r>
              <a:rPr lang="en-US" altLang="zh-CN" sz="2800" b="1" dirty="0">
                <a:solidFill>
                  <a:schemeClr val="tx1"/>
                </a:solidFill>
                <a:latin typeface="Arial Black" panose="020B0A04020102020204" pitchFamily="34" charset="0"/>
              </a:rPr>
              <a:t>Preliminary Work</a:t>
            </a:r>
          </a:p>
        </p:txBody>
      </p:sp>
      <p:sp>
        <p:nvSpPr>
          <p:cNvPr id="13" name="object 8"/>
          <p:cNvSpPr txBox="1"/>
          <p:nvPr/>
        </p:nvSpPr>
        <p:spPr>
          <a:xfrm>
            <a:off x="945373" y="2050228"/>
            <a:ext cx="10457396" cy="1846659"/>
          </a:xfrm>
          <a:prstGeom prst="rect">
            <a:avLst/>
          </a:prstGeom>
        </p:spPr>
        <p:txBody>
          <a:bodyPr wrap="square" lIns="0" tIns="0" rIns="0" bIns="0">
            <a:spAutoFit/>
          </a:bodyPr>
          <a:lstStyle/>
          <a:p>
            <a:pPr marL="342900" indent="-342900">
              <a:buFont typeface="Arial" panose="020B0604020202020204" pitchFamily="34" charset="0"/>
              <a:buChar char="•"/>
            </a:pPr>
            <a:r>
              <a:rPr lang="en-US" sz="2000" dirty="0" smtClean="0">
                <a:solidFill>
                  <a:srgbClr val="0070C0"/>
                </a:solidFill>
                <a:latin typeface="Times New Roman" panose="02020603050405020304" pitchFamily="18" charset="0"/>
                <a:cs typeface="Times New Roman" panose="02020603050405020304" pitchFamily="18" charset="0"/>
              </a:rPr>
              <a:t>An adaptively duty cycle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(CAST) introduces </a:t>
            </a:r>
            <a:r>
              <a:rPr lang="en-US" sz="2000" dirty="0">
                <a:solidFill>
                  <a:schemeClr val="accent3">
                    <a:lumMod val="50000"/>
                  </a:schemeClr>
                </a:solidFill>
                <a:latin typeface="Times New Roman" panose="02020603050405020304" pitchFamily="18" charset="0"/>
                <a:cs typeface="Times New Roman" panose="02020603050405020304" pitchFamily="18" charset="0"/>
              </a:rPr>
              <a:t>the use of duty cycle periods and divides the time into LTE “ON” and LTE “OFF” slots. During the LTE “OFF” period,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LTE </a:t>
            </a:r>
            <a:r>
              <a:rPr lang="en-US" sz="2000" dirty="0">
                <a:solidFill>
                  <a:schemeClr val="accent3">
                    <a:lumMod val="50000"/>
                  </a:schemeClr>
                </a:solidFill>
                <a:latin typeface="Times New Roman" panose="02020603050405020304" pitchFamily="18" charset="0"/>
                <a:cs typeface="Times New Roman" panose="02020603050405020304" pitchFamily="18" charset="0"/>
              </a:rPr>
              <a:t>remains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silent. Otherwise, in the </a:t>
            </a:r>
            <a:r>
              <a:rPr lang="en-US" sz="2000" dirty="0">
                <a:solidFill>
                  <a:schemeClr val="accent3">
                    <a:lumMod val="50000"/>
                  </a:schemeClr>
                </a:solidFill>
                <a:latin typeface="Times New Roman" panose="02020603050405020304" pitchFamily="18" charset="0"/>
                <a:cs typeface="Times New Roman" panose="02020603050405020304" pitchFamily="18" charset="0"/>
              </a:rPr>
              <a:t>LTE “ON” period, LTE accesses the channel without sensing it before a transmission. </a:t>
            </a:r>
            <a:endParaRPr lang="en-US" sz="2000" dirty="0" smtClean="0">
              <a:solidFill>
                <a:schemeClr val="accent3">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In CAST</a:t>
            </a:r>
            <a:r>
              <a:rPr lang="en-US" sz="2000" dirty="0">
                <a:solidFill>
                  <a:schemeClr val="accent3">
                    <a:lumMod val="50000"/>
                  </a:schemeClr>
                </a:solidFill>
                <a:latin typeface="Times New Roman" panose="02020603050405020304" pitchFamily="18" charset="0"/>
                <a:cs typeface="Times New Roman" panose="02020603050405020304" pitchFamily="18" charset="0"/>
              </a:rPr>
              <a:t>, the </a:t>
            </a:r>
            <a:r>
              <a:rPr lang="en-US" sz="2000" b="1" dirty="0" err="1">
                <a:solidFill>
                  <a:schemeClr val="accent3">
                    <a:lumMod val="50000"/>
                  </a:schemeClr>
                </a:solidFill>
                <a:latin typeface="Times New Roman" panose="02020603050405020304" pitchFamily="18" charset="0"/>
                <a:cs typeface="Times New Roman" panose="02020603050405020304" pitchFamily="18" charset="0"/>
              </a:rPr>
              <a:t>eNB</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a:solidFill>
                  <a:schemeClr val="accent3">
                    <a:lumMod val="50000"/>
                  </a:schemeClr>
                </a:solidFill>
                <a:latin typeface="Times New Roman" panose="02020603050405020304" pitchFamily="18" charset="0"/>
                <a:cs typeface="Times New Roman" panose="02020603050405020304" pitchFamily="18" charset="0"/>
              </a:rPr>
              <a:t>senses</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a:solidFill>
                  <a:schemeClr val="accent3">
                    <a:lumMod val="50000"/>
                  </a:schemeClr>
                </a:solidFill>
                <a:latin typeface="Times New Roman" panose="02020603050405020304" pitchFamily="18" charset="0"/>
                <a:cs typeface="Times New Roman" panose="02020603050405020304" pitchFamily="18" charset="0"/>
              </a:rPr>
              <a:t>the medium for a time period ranging from tens of </a:t>
            </a:r>
            <a:r>
              <a:rPr lang="en-US" sz="2000" dirty="0" err="1">
                <a:solidFill>
                  <a:schemeClr val="accent3">
                    <a:lumMod val="50000"/>
                  </a:schemeClr>
                </a:solidFill>
                <a:latin typeface="Times New Roman" panose="02020603050405020304" pitchFamily="18" charset="0"/>
                <a:cs typeface="Times New Roman" panose="02020603050405020304" pitchFamily="18" charset="0"/>
              </a:rPr>
              <a:t>ms</a:t>
            </a:r>
            <a:r>
              <a:rPr lang="en-US" sz="2000" dirty="0">
                <a:solidFill>
                  <a:schemeClr val="accent3">
                    <a:lumMod val="50000"/>
                  </a:schemeClr>
                </a:solidFill>
                <a:latin typeface="Times New Roman" panose="02020603050405020304" pitchFamily="18" charset="0"/>
                <a:cs typeface="Times New Roman" panose="02020603050405020304" pitchFamily="18" charset="0"/>
              </a:rPr>
              <a:t> up to 100 </a:t>
            </a:r>
            <a:r>
              <a:rPr lang="en-US" sz="2000" dirty="0" err="1">
                <a:solidFill>
                  <a:schemeClr val="accent3">
                    <a:lumMod val="50000"/>
                  </a:schemeClr>
                </a:solidFill>
                <a:latin typeface="Times New Roman" panose="02020603050405020304" pitchFamily="18" charset="0"/>
                <a:cs typeface="Times New Roman" panose="02020603050405020304" pitchFamily="18" charset="0"/>
              </a:rPr>
              <a:t>ms</a:t>
            </a:r>
            <a:r>
              <a:rPr lang="en-US" sz="2000" dirty="0">
                <a:solidFill>
                  <a:schemeClr val="accent3">
                    <a:lumMod val="50000"/>
                  </a:schemeClr>
                </a:solidFill>
                <a:latin typeface="Times New Roman" panose="02020603050405020304" pitchFamily="18" charset="0"/>
                <a:cs typeface="Times New Roman" panose="02020603050405020304" pitchFamily="18" charset="0"/>
              </a:rPr>
              <a:t> and </a:t>
            </a:r>
            <a:r>
              <a:rPr lang="en-US" sz="2000" dirty="0" smtClean="0">
                <a:solidFill>
                  <a:srgbClr val="0070C0"/>
                </a:solidFill>
                <a:latin typeface="Times New Roman" panose="02020603050405020304" pitchFamily="18" charset="0"/>
                <a:cs typeface="Times New Roman" panose="02020603050405020304" pitchFamily="18" charset="0"/>
              </a:rPr>
              <a:t>defines </a:t>
            </a:r>
            <a:r>
              <a:rPr lang="en-US" sz="2000" dirty="0">
                <a:solidFill>
                  <a:srgbClr val="0070C0"/>
                </a:solidFill>
                <a:latin typeface="Times New Roman" panose="02020603050405020304" pitchFamily="18" charset="0"/>
                <a:cs typeface="Times New Roman" panose="02020603050405020304" pitchFamily="18" charset="0"/>
              </a:rPr>
              <a:t>the duration of the LTE “ON” and LTE “OFF” </a:t>
            </a:r>
            <a:r>
              <a:rPr lang="en-US" sz="2000" dirty="0" smtClean="0">
                <a:solidFill>
                  <a:srgbClr val="0070C0"/>
                </a:solidFill>
                <a:latin typeface="Times New Roman" panose="02020603050405020304" pitchFamily="18" charset="0"/>
                <a:cs typeface="Times New Roman" panose="02020603050405020304" pitchFamily="18" charset="0"/>
              </a:rPr>
              <a:t>periods</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It is for </a:t>
            </a:r>
            <a:r>
              <a:rPr lang="en-US" sz="2000" dirty="0" smtClean="0">
                <a:solidFill>
                  <a:srgbClr val="0070C0"/>
                </a:solidFill>
                <a:latin typeface="Times New Roman" panose="02020603050405020304" pitchFamily="18" charset="0"/>
                <a:cs typeface="Times New Roman" panose="02020603050405020304" pitchFamily="18" charset="0"/>
              </a:rPr>
              <a:t>early deployment </a:t>
            </a:r>
            <a:r>
              <a:rPr lang="en-US" sz="2000" dirty="0" smtClean="0">
                <a:solidFill>
                  <a:schemeClr val="accent3">
                    <a:lumMod val="50000"/>
                  </a:schemeClr>
                </a:solidFill>
                <a:latin typeface="Times New Roman" panose="02020603050405020304" pitchFamily="18" charset="0"/>
                <a:cs typeface="Times New Roman" panose="02020603050405020304" pitchFamily="18" charset="0"/>
              </a:rPr>
              <a:t>in USA, Korea, China, India etc. using 3GPP Rel. 10/11/12.</a:t>
            </a:r>
            <a:endParaRPr lang="en-US" sz="20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497251" y="4010081"/>
            <a:ext cx="9353641" cy="2486411"/>
          </a:xfrm>
          <a:prstGeom prst="rect">
            <a:avLst/>
          </a:prstGeom>
        </p:spPr>
      </p:pic>
      <p:sp>
        <p:nvSpPr>
          <p:cNvPr id="15" name="TextBox 14"/>
          <p:cNvSpPr txBox="1"/>
          <p:nvPr/>
        </p:nvSpPr>
        <p:spPr>
          <a:xfrm>
            <a:off x="554374" y="1449807"/>
            <a:ext cx="7903597" cy="461665"/>
          </a:xfrm>
          <a:prstGeom prst="rect">
            <a:avLst/>
          </a:prstGeom>
          <a:noFill/>
        </p:spPr>
        <p:txBody>
          <a:bodyPr wrap="square" rtlCol="0">
            <a:spAutoFit/>
          </a:bodyPr>
          <a:lstStyle>
            <a:defPPr>
              <a:defRPr lang="en-US"/>
            </a:defPPr>
            <a:lvl1pPr>
              <a:defRPr sz="2400" b="1">
                <a:latin typeface="Times New Roman" panose="02020603050405020304" pitchFamily="18" charset="0"/>
                <a:cs typeface="Times New Roman" panose="02020603050405020304" pitchFamily="18" charset="0"/>
              </a:defRPr>
            </a:lvl1pPr>
          </a:lstStyle>
          <a:p>
            <a:pPr marL="342900" indent="-342900">
              <a:buFont typeface="Wingdings" panose="05000000000000000000" pitchFamily="2" charset="2"/>
              <a:buChar char="v"/>
            </a:pPr>
            <a:r>
              <a:rPr lang="en-US" altLang="zh-CN" dirty="0" smtClean="0"/>
              <a:t>LTE-U basic access on the unlicensed band</a:t>
            </a:r>
            <a:endParaRPr lang="zh-CN" altLang="en-US" dirty="0"/>
          </a:p>
        </p:txBody>
      </p:sp>
      <p:sp>
        <p:nvSpPr>
          <p:cNvPr id="16" name="object 2"/>
          <p:cNvSpPr/>
          <p:nvPr/>
        </p:nvSpPr>
        <p:spPr>
          <a:xfrm>
            <a:off x="3308563" y="1063933"/>
            <a:ext cx="8275320" cy="6400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8484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UH custom by S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H custom by S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11377</TotalTime>
  <Words>4240</Words>
  <Application>Microsoft Macintosh PowerPoint</Application>
  <PresentationFormat>Widescreen</PresentationFormat>
  <Paragraphs>467</Paragraphs>
  <Slides>59</Slides>
  <Notes>1</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59</vt:i4>
      </vt:variant>
    </vt:vector>
  </HeadingPairs>
  <TitlesOfParts>
    <vt:vector size="80" baseType="lpstr">
      <vt:lpstr>Arial Black</vt:lpstr>
      <vt:lpstr>Berlin Sans FB Demi</vt:lpstr>
      <vt:lpstr>Britannic Bold</vt:lpstr>
      <vt:lpstr>Calibri</vt:lpstr>
      <vt:lpstr>Calibri Light</vt:lpstr>
      <vt:lpstr>Cambria Math</vt:lpstr>
      <vt:lpstr>CMMI10</vt:lpstr>
      <vt:lpstr>CMSY10</vt:lpstr>
      <vt:lpstr>Microsoft YaHei</vt:lpstr>
      <vt:lpstr>MS PGothic</vt:lpstr>
      <vt:lpstr>Noto Sans CJK SC Regular</vt:lpstr>
      <vt:lpstr>Times New Roman</vt:lpstr>
      <vt:lpstr>Times-Italic</vt:lpstr>
      <vt:lpstr>Times-Roman</vt:lpstr>
      <vt:lpstr>Wingdings</vt:lpstr>
      <vt:lpstr>宋体</vt:lpstr>
      <vt:lpstr>等线</vt:lpstr>
      <vt:lpstr>等线 Light</vt:lpstr>
      <vt:lpstr>Arial</vt:lpstr>
      <vt:lpstr>UH custom by Sam</vt:lpstr>
      <vt:lpstr>1_UH custom by Sam</vt:lpstr>
      <vt:lpstr>MAC Design and Resource Allocation  for LTE-Unlicensed Coexistence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Shen, Qiuyang</dc:creator>
  <cp:lastModifiedBy>Microsoft Office User</cp:lastModifiedBy>
  <cp:revision>1078</cp:revision>
  <dcterms:created xsi:type="dcterms:W3CDTF">2017-07-26T23:28:00Z</dcterms:created>
  <dcterms:modified xsi:type="dcterms:W3CDTF">2019-05-26T22:43:37Z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